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92" r:id="rId2"/>
    <p:sldId id="371" r:id="rId3"/>
    <p:sldId id="373" r:id="rId4"/>
    <p:sldId id="374" r:id="rId5"/>
    <p:sldId id="394" r:id="rId6"/>
    <p:sldId id="399" r:id="rId7"/>
    <p:sldId id="375" r:id="rId8"/>
    <p:sldId id="376" r:id="rId9"/>
    <p:sldId id="377" r:id="rId10"/>
    <p:sldId id="396" r:id="rId11"/>
    <p:sldId id="378" r:id="rId12"/>
    <p:sldId id="379" r:id="rId13"/>
    <p:sldId id="380" r:id="rId14"/>
    <p:sldId id="381" r:id="rId15"/>
    <p:sldId id="400" r:id="rId16"/>
    <p:sldId id="401" r:id="rId17"/>
    <p:sldId id="382" r:id="rId18"/>
    <p:sldId id="383" r:id="rId19"/>
    <p:sldId id="384" r:id="rId20"/>
    <p:sldId id="385" r:id="rId21"/>
    <p:sldId id="402" r:id="rId22"/>
    <p:sldId id="403" r:id="rId23"/>
    <p:sldId id="391" r:id="rId24"/>
    <p:sldId id="404" r:id="rId25"/>
    <p:sldId id="405" r:id="rId26"/>
    <p:sldId id="360" r:id="rId27"/>
    <p:sldId id="3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CC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737" autoAdjust="0"/>
  </p:normalViewPr>
  <p:slideViewPr>
    <p:cSldViewPr snapToGrid="0" snapToObjects="1">
      <p:cViewPr varScale="1">
        <p:scale>
          <a:sx n="63" d="100"/>
          <a:sy n="63" d="100"/>
        </p:scale>
        <p:origin x="7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17/11/2017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B2E14-E963-4184-ACE3-B3EC38D18EB0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85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C34F7-84F1-4AAC-8B0E-E7813D474348}" type="slidenum">
              <a:rPr lang="en-US"/>
              <a:pPr/>
              <a:t>25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0F2E4-504E-4C76-814C-B0CB44418F77}" type="slidenum">
              <a:rPr lang="en-US"/>
              <a:pPr/>
              <a:t>26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5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1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8169F-E7F0-4B84-8158-D02673CC73A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3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FC67-69CA-4DE9-B436-EC5EB1DC01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43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C34F7-84F1-4AAC-8B0E-E7813D474348}" type="slidenum">
              <a:rPr lang="en-US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C34F7-84F1-4AAC-8B0E-E7813D474348}" type="slidenum">
              <a:rPr lang="en-US"/>
              <a:pPr/>
              <a:t>22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89CDE-FB1F-4952-85E6-2CD98CA71D81}" type="slidenum">
              <a:rPr lang="en-US"/>
              <a:pPr/>
              <a:t>23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C34F7-84F1-4AAC-8B0E-E7813D474348}" type="slidenum">
              <a:rPr lang="en-US"/>
              <a:pPr/>
              <a:t>24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FDD7-FFE4-40CC-8333-FE2320E4D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1949-ACB7-4DE4-9C3E-6E796C589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GB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8090-328F-4E09-8DA6-7970B2F2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098E4-7E67-4A70-9FEE-FEAB10812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hem.uoa.gr/applets/appletcentrallimit/appl_centrallimit2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RzQ1NHI5UGt3Q0E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fordham.edu/economics/vinod/StdNormCumDistTable.pdf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460" y="1990893"/>
            <a:ext cx="7533068" cy="2533950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tx1"/>
                </a:solidFill>
              </a:rPr>
              <a:t>Lesson 07 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4300" dirty="0"/>
              <a:t>Normal </a:t>
            </a:r>
            <a:r>
              <a:rPr lang="en-US" sz="4300" dirty="0" smtClean="0"/>
              <a:t>Distribution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3600" dirty="0"/>
              <a:t>Concepts</a:t>
            </a:r>
            <a:br>
              <a:rPr lang="en-US" sz="3600" dirty="0"/>
            </a:br>
            <a:r>
              <a:rPr lang="en-US" sz="2200" dirty="0">
                <a:solidFill>
                  <a:schemeClr val="tx1"/>
                </a:solidFill>
              </a:rPr>
              <a:t>E214 – Statistical Methods for Engineering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30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the Inverse of a Normal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8694" y="1295303"/>
                <a:ext cx="7781518" cy="4916811"/>
              </a:xfr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Suppose it is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:r>
                  <a:rPr lang="en-SG" dirty="0"/>
                  <a:t>	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SG" dirty="0"/>
                  <a:t> where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SG" dirty="0"/>
                  <a:t> is known and</a:t>
                </a:r>
                <a:r>
                  <a:rPr lang="en-SG" i="1" dirty="0"/>
                  <a:t> 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SG" i="1" dirty="0"/>
                  <a:t> </a:t>
                </a:r>
                <a:r>
                  <a:rPr lang="en-SG" dirty="0"/>
                  <a:t>is 	unknown. </a:t>
                </a:r>
                <a:r>
                  <a:rPr lang="en-SG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SG" dirty="0"/>
                  <a:t> can be determined using the Excel 	function </a:t>
                </a:r>
                <a:r>
                  <a:rPr lang="en-SG" i="1" dirty="0"/>
                  <a:t>NORM.INV</a:t>
                </a:r>
                <a:r>
                  <a:rPr lang="en-SG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NORM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INV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S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8694" y="1295303"/>
                <a:ext cx="7781518" cy="4916811"/>
              </a:xfrm>
              <a:blipFill rotWithShape="0">
                <a:blip r:embed="rId2"/>
                <a:stretch>
                  <a:fillRect t="-74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228607" y="3421382"/>
            <a:ext cx="2234022" cy="1364453"/>
            <a:chOff x="1064525" y="3016155"/>
            <a:chExt cx="2234022" cy="1364453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238233" y="3016155"/>
              <a:ext cx="1060314" cy="69329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4525" y="3734277"/>
              <a:ext cx="1529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Must be left-tail area!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27" y="3225335"/>
            <a:ext cx="4196442" cy="247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49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Standard Normal Distribution Tables to Calculate Inverse of Normal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Instead of using Excel to calculate the inverse of a normal distribution, alternatively we can also use the standard normal distribution tables again.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	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(10,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SG" dirty="0"/>
                  <a:t>, determine the value of the unknown </a:t>
                </a:r>
                <a:r>
                  <a:rPr lang="en-SG" i="1" dirty="0"/>
                  <a:t>k</a:t>
                </a:r>
                <a:r>
                  <a:rPr lang="en-SG" dirty="0"/>
                  <a:t> in each case using the standard normal distribution tables:</a:t>
                </a:r>
              </a:p>
              <a:p>
                <a:pPr marL="514350" indent="-514350">
                  <a:buAutoNum type="romanLcParenBoth"/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=0.67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514350" indent="-514350">
                  <a:buAutoNum type="romanLcParenBoth"/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=0.8554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175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8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0"/>
            <a:ext cx="4891314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Standard Normal Distribution Tables to Calculate Inverse of Normal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514350" indent="-514350">
                  <a:buAutoNum type="romanLcParenBoth"/>
                </a:pPr>
                <a:r>
                  <a:rPr lang="en-US" dirty="0"/>
                  <a:t>First, standardize from X to Z:</a:t>
                </a:r>
              </a:p>
              <a:p>
                <a:pPr marL="0" indent="0">
                  <a:buNone/>
                </a:pPr>
                <a:r>
                  <a:rPr lang="en-US" dirty="0"/>
                  <a:t>	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)=0.67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=0.67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	Next, check whether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/>
                  <a:t> is positive or negative.</a:t>
                </a:r>
              </a:p>
              <a:p>
                <a:pPr marL="0" indent="0">
                  <a:buNone/>
                </a:pPr>
                <a:r>
                  <a:rPr lang="en-US" dirty="0"/>
                  <a:t>	Since left-tail probability is more than 0.5,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−10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/>
                  <a:t> must 	be positive. Refer to Z-table for </a:t>
                </a:r>
                <a:r>
                  <a:rPr lang="en-SG" b="1" u="sng" dirty="0"/>
                  <a:t>positive z values</a:t>
                </a:r>
                <a:r>
                  <a:rPr lang="en-SG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1175" t="-831" r="-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5484" y="4572000"/>
                <a:ext cx="4078515" cy="243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Check the probability value to see if we can find 0.67. 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Working backwards, we can see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=0.4+0.04=0.44</m:t>
                      </m:r>
                    </m:oMath>
                  </m:oMathPara>
                </a14:m>
                <a:endParaRPr lang="en-US" b="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=10.88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84" y="4572000"/>
                <a:ext cx="4078515" cy="2432333"/>
              </a:xfrm>
              <a:prstGeom prst="rect">
                <a:avLst/>
              </a:prstGeom>
              <a:blipFill rotWithShape="1">
                <a:blip r:embed="rId4"/>
                <a:stretch>
                  <a:fillRect l="-1345" t="-12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164114" y="5714999"/>
            <a:ext cx="478972" cy="17780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74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Standard Normal Distribution Tables to Calculate Inverse of Normal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(ii) First, convert using complementary approach so that 	inequality sign becomes '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/>
                  <a:t>’:</a:t>
                </a:r>
              </a:p>
              <a:p>
                <a:pPr marL="0" indent="0">
                  <a:buNone/>
                </a:pPr>
                <a:r>
                  <a:rPr lang="en-US" dirty="0"/>
                  <a:t>	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>
                        <a:latin typeface="Cambria Math"/>
                        <a:ea typeface="Cambria Math"/>
                      </a:rPr>
                      <m:t>=0.8554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	1 -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=0.8554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=0.1446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	Then, standardize X to Z: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=0.1446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	Next, check whether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/>
                  <a:t> is positive or negative.</a:t>
                </a:r>
              </a:p>
              <a:p>
                <a:pPr marL="0" indent="0">
                  <a:buNone/>
                </a:pPr>
                <a:r>
                  <a:rPr lang="en-US" dirty="0"/>
                  <a:t>	Since left-tail probability is less than 0.5, it must be 	negative. Refer to Z-table for </a:t>
                </a:r>
                <a:r>
                  <a:rPr lang="en-US" b="1" u="sng" dirty="0"/>
                  <a:t>negative values</a:t>
                </a:r>
                <a:r>
                  <a:rPr lang="en-US" dirty="0"/>
                  <a:t>: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75" t="-831" r="-1331" b="-2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010909"/>
            <a:ext cx="80391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14" y="1601334"/>
            <a:ext cx="8011886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Standard Normal Distribution Tables to Calculate Inverse of Normal Distribution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Solution:</a:t>
            </a:r>
          </a:p>
          <a:p>
            <a:pPr marL="0" indent="0">
              <a:buNone/>
            </a:pPr>
            <a:r>
              <a:rPr lang="en-US" dirty="0"/>
              <a:t>(ii)  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3714" y="3918857"/>
                <a:ext cx="4078515" cy="243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Check the probability value to see if we can find 0.1446.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Working backwards, we can see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1.0+0.06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=−1.06</m:t>
                      </m:r>
                    </m:oMath>
                  </m:oMathPara>
                </a14:m>
                <a:endParaRPr lang="en-US" b="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=7.88  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14" y="3918857"/>
                <a:ext cx="4078515" cy="2432333"/>
              </a:xfrm>
              <a:prstGeom prst="rect">
                <a:avLst/>
              </a:prstGeom>
              <a:blipFill rotWithShape="1">
                <a:blip r:embed="rId4"/>
                <a:stretch>
                  <a:fillRect l="-1196" t="-12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84686" y="3185205"/>
            <a:ext cx="624114" cy="3687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98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65162" y="32943"/>
            <a:ext cx="7659972" cy="928245"/>
          </a:xfrm>
        </p:spPr>
        <p:txBody>
          <a:bodyPr>
            <a:noAutofit/>
          </a:bodyPr>
          <a:lstStyle/>
          <a:p>
            <a:r>
              <a:rPr lang="en-US" sz="2800" dirty="0"/>
              <a:t>Linear Combination of Normal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Tex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US" sz="3000" dirty="0">
                    <a:solidFill>
                      <a:srgbClr val="FF0000"/>
                    </a:solidFill>
                  </a:rPr>
                  <a:t>Any linear combination of a normal random variable is also normally distributed:</a:t>
                </a:r>
                <a:endParaRPr lang="en-US" sz="2000" dirty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b="1" u="sng" dirty="0"/>
                  <a:t>Linear Combination of  a Normal Random Variable 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</a:rPr>
                  <a:t> ~ N(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800" dirty="0">
                    <a:solidFill>
                      <a:schemeClr val="tx1"/>
                    </a:solidFill>
                    <a:cs typeface="Arial" charset="0"/>
                  </a:rPr>
                  <a:t>,</a:t>
                </a:r>
                <a:r>
                  <a:rPr lang="el-GR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8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cs typeface="Arial" charset="0"/>
                  </a:rPr>
                  <a:t>) and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>
                    <a:solidFill>
                      <a:schemeClr val="tx1"/>
                    </a:solidFill>
                    <a:cs typeface="Arial" charset="0"/>
                  </a:rPr>
                  <a:t> and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dirty="0">
                    <a:solidFill>
                      <a:schemeClr val="tx1"/>
                    </a:solidFill>
                    <a:cs typeface="Arial" charset="0"/>
                  </a:rPr>
                  <a:t> are constants, then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sz="2800" dirty="0">
                    <a:solidFill>
                      <a:schemeClr val="tx1"/>
                    </a:solidFill>
                    <a:cs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𝑎𝑋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N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cs typeface="Arial" charset="0"/>
                </a:endParaRP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000" dirty="0">
                    <a:solidFill>
                      <a:srgbClr val="FF0000"/>
                    </a:solidFill>
                    <a:cs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𝑎𝑋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N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cs typeface="Arial" charset="0"/>
                </a:endParaRP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b="1" u="sng" dirty="0">
                    <a:cs typeface="Arial" charset="0"/>
                  </a:rPr>
                  <a:t>Proof: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+ b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/>
                  </a:solidFill>
                  <a:cs typeface="Arial" charset="0"/>
                </a:endParaRP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cs typeface="Arial" charset="0"/>
                </a:endParaRP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dirty="0">
                    <a:solidFill>
                      <a:schemeClr val="tx1"/>
                    </a:solidFill>
                    <a:cs typeface="Arial" charset="0"/>
                  </a:rPr>
                  <a:t>Similarly, it can be shown that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charset="0"/>
                  </a:rPr>
                  <a:t> and 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7411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3"/>
                <a:stretch>
                  <a:fillRect l="-1410" t="-2138" b="-20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65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b="1" u="sng" dirty="0">
                    <a:cs typeface="Arial" charset="0"/>
                  </a:rPr>
                  <a:t>Sum of Independent Normal random variables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US" dirty="0">
                    <a:cs typeface="Arial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 N(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cs typeface="Arial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N(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cs typeface="Arial" charset="0"/>
                  </a:rPr>
                  <a:t> are </a:t>
                </a:r>
                <a:r>
                  <a:rPr lang="en-US" u="sng" dirty="0">
                    <a:solidFill>
                      <a:srgbClr val="FF0000"/>
                    </a:solidFill>
                    <a:cs typeface="Arial" charset="0"/>
                  </a:rPr>
                  <a:t>independent</a:t>
                </a:r>
                <a:r>
                  <a:rPr lang="en-US" dirty="0">
                    <a:cs typeface="Arial" charset="0"/>
                  </a:rPr>
                  <a:t>, then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cs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𝑎𝑋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𝑏𝑌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N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cs typeface="Arial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  <a:cs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𝑎𝑋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𝑏𝑌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N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cs typeface="Arial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b="1" u="sng" dirty="0">
                    <a:cs typeface="Arial" charset="0"/>
                  </a:rPr>
                  <a:t>Proof: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US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cs typeface="Arial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US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  <a:cs typeface="Arial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cs typeface="Arial" charset="0"/>
                  </a:rPr>
                  <a:t>Similarly, it can be shown that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US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charset="0"/>
                  </a:rPr>
                  <a:t> and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  <a:cs typeface="Arial" charset="0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175" t="-713" r="-20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5610" y="0"/>
            <a:ext cx="7781518" cy="770601"/>
          </a:xfrm>
        </p:spPr>
        <p:txBody>
          <a:bodyPr>
            <a:noAutofit/>
          </a:bodyPr>
          <a:lstStyle/>
          <a:p>
            <a:r>
              <a:rPr lang="en-US" sz="2800" dirty="0"/>
              <a:t>Linear Combination of Normal Random Variables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109876" y="3222269"/>
            <a:ext cx="1341120" cy="612648"/>
          </a:xfrm>
          <a:prstGeom prst="cloudCallout">
            <a:avLst>
              <a:gd name="adj1" fmla="val -118171"/>
              <a:gd name="adj2" fmla="val -698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Always “+”</a:t>
            </a:r>
            <a:endParaRPr lang="en-SG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713143" y="2918567"/>
            <a:ext cx="1467970" cy="1832699"/>
            <a:chOff x="7826155" y="3261815"/>
            <a:chExt cx="1467970" cy="156966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7915055" y="3316200"/>
              <a:ext cx="1241946" cy="1405719"/>
            </a:xfrm>
            <a:prstGeom prst="wedgeRoundRectCallout">
              <a:avLst>
                <a:gd name="adj1" fmla="val -349922"/>
                <a:gd name="adj2" fmla="val 30761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26155" y="3261815"/>
              <a:ext cx="14679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Note: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X and Y must be </a:t>
              </a:r>
              <a:r>
                <a:rPr lang="en-US" sz="1600" b="1" u="sng" dirty="0">
                  <a:solidFill>
                    <a:srgbClr val="FF0000"/>
                  </a:solidFill>
                </a:rPr>
                <a:t>independent </a:t>
              </a:r>
              <a:r>
                <a:rPr lang="en-US" sz="1600" b="1" dirty="0">
                  <a:solidFill>
                    <a:srgbClr val="FF0000"/>
                  </a:solidFill>
                </a:rPr>
                <a:t>to apply this result!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0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919279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 Linear Combination of Normal Random Variables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3" y="961188"/>
            <a:ext cx="7919279" cy="51348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time taken by Samuel to do his Mathematics </a:t>
            </a:r>
            <a:r>
              <a:rPr lang="en-US" dirty="0" smtClean="0"/>
              <a:t>assignments </a:t>
            </a:r>
            <a:r>
              <a:rPr lang="en-US" dirty="0"/>
              <a:t>can be modelled using a normal distribution with a mean of 50 minutes and a standard deviation of 10 minutes.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time (in minutes) taken by Janice also follows an independent normal distribution with a mean of 30 minutes and a standard deviation of 5 minutes.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probability that, for a particular </a:t>
            </a:r>
            <a:r>
              <a:rPr lang="en-US" dirty="0" smtClean="0"/>
              <a:t>assignment, </a:t>
            </a:r>
            <a:r>
              <a:rPr lang="en-US" dirty="0"/>
              <a:t>Samuel takes more than twice as long as Janice.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014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1"/>
            <a:ext cx="7482550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Solution- Linear Combinations of Normal Random Variables 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8968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= time taken, in minutes, by Samuel to complete his Mathematics </a:t>
                </a:r>
                <a:r>
                  <a:rPr lang="en-US" dirty="0" smtClean="0"/>
                  <a:t>assignment.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time taken, in minutes, by Janice to complete her Mathematics </a:t>
                </a:r>
                <a:r>
                  <a:rPr lang="en-US" dirty="0" smtClean="0"/>
                  <a:t>assignment.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𝐽</m:t>
                    </m:r>
                    <m:r>
                      <a:rPr lang="en-US" b="0" i="0" dirty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/>
                          </a:rPr>
                          <m:t>30,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dirty="0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We need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&gt;2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i.e.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50−2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×30,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i.e.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−10, 200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&gt;0)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≤0)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NORM</m:t>
                      </m:r>
                      <m:r>
                        <a:rPr lang="en-US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DIST</m:t>
                      </m:r>
                      <m:r>
                        <a:rPr lang="en-US" b="0" i="1" smtClean="0">
                          <a:latin typeface="Cambria Math"/>
                        </a:rPr>
                        <m:t>(0,−10,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200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0.240 (3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d.p.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896812"/>
              </a:xfrm>
              <a:blipFill rotWithShape="0">
                <a:blip r:embed="rId3"/>
                <a:stretch>
                  <a:fillRect l="-1175" t="-724" r="-1879" b="-26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291618" y="2312316"/>
            <a:ext cx="2934269" cy="2320119"/>
            <a:chOff x="5409956" y="961188"/>
            <a:chExt cx="2934269" cy="2320119"/>
          </a:xfrm>
        </p:grpSpPr>
        <p:sp>
          <p:nvSpPr>
            <p:cNvPr id="4" name="Cloud Callout 3"/>
            <p:cNvSpPr/>
            <p:nvPr/>
          </p:nvSpPr>
          <p:spPr>
            <a:xfrm>
              <a:off x="5409956" y="961188"/>
              <a:ext cx="2934269" cy="2320119"/>
            </a:xfrm>
            <a:prstGeom prst="cloudCallout">
              <a:avLst>
                <a:gd name="adj1" fmla="val -60368"/>
                <a:gd name="adj2" fmla="val -5220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68537" y="1336417"/>
              <a:ext cx="223823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Follow this framework: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</a:rPr>
                <a:t>Define the normal random variable(s)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</a:rPr>
                <a:t>State the normal distribution(s).</a:t>
              </a:r>
            </a:p>
            <a:p>
              <a:pPr marL="342900" indent="-342900">
                <a:buFontTx/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</a:rPr>
                <a:t>Solve the problem.</a:t>
              </a:r>
            </a:p>
            <a:p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6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Students in their final year of college took a national statistics examination. The mean and standard deviation of students’ scores from School A and B are summarised in the table below. The distribution of scores from both schools are normal.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dirty="0"/>
              <a:t>One student each are randomly selected from School A and School B. What is the chance that the student from School B has a higher score than the student from School A and the difference in score is more than 5?</a:t>
            </a:r>
            <a:endParaRPr lang="en-S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9118" y="13649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r>
              <a:rPr lang="en-US" i="1" dirty="0"/>
              <a:t> </a:t>
            </a:r>
            <a:r>
              <a:rPr lang="en-US" dirty="0"/>
              <a:t>– Linear Combination of Normal Random Variables 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36916" y="3144044"/>
          <a:ext cx="372237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80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</a:t>
                      </a:r>
                      <a:endParaRPr lang="en-SG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SG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deviation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SG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SG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SG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SG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9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57" y="2978816"/>
            <a:ext cx="4468358" cy="266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352402" cy="60459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Properties of 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979" name="Rectangle 11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466908"/>
              </a:xfrm>
              <a:noFill/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total area </a:t>
                </a:r>
                <a:r>
                  <a:rPr lang="en-US" dirty="0"/>
                  <a:t>under the normal curve and above the horizontal x-axis </a:t>
                </a:r>
                <a:r>
                  <a:rPr lang="en-US" dirty="0">
                    <a:solidFill>
                      <a:srgbClr val="FF0000"/>
                    </a:solidFill>
                  </a:rPr>
                  <a:t>is 1</a:t>
                </a:r>
                <a:r>
                  <a:rPr lang="en-US" dirty="0"/>
                  <a:t> (the total area under curve represents total probability).</a:t>
                </a:r>
              </a:p>
              <a:p>
                <a:pPr eaLnBrk="1" hangingPunct="1"/>
                <a:r>
                  <a:rPr lang="en-US" dirty="0"/>
                  <a:t>A normal curve is bell-shaped and </a:t>
                </a:r>
                <a:r>
                  <a:rPr lang="en-US" dirty="0">
                    <a:solidFill>
                      <a:srgbClr val="FF0000"/>
                    </a:solidFill>
                  </a:rPr>
                  <a:t>symmetrical about the mean,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It tapers off rapidly at the two extreme ends of each tail. 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/>
                <a:endParaRPr lang="en-US" dirty="0"/>
              </a:p>
              <a:p>
                <a:pPr marL="0" indent="0" eaLnBrk="1" hangingPunct="1">
                  <a:buNone/>
                </a:pPr>
                <a:endParaRPr lang="en-US" dirty="0"/>
              </a:p>
              <a:p>
                <a:pPr marL="0" indent="0" eaLnBrk="1" hangingPunct="1">
                  <a:buNone/>
                </a:pPr>
                <a:endParaRPr lang="en-US" dirty="0"/>
              </a:p>
              <a:p>
                <a:pPr eaLnBrk="1" hangingPunct="1"/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‘width’ of the curve depends on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The larger the variance, the ‘wider’ is the curve, and the converse is true.</a:t>
                </a:r>
              </a:p>
              <a:p>
                <a:pPr marL="0" indent="0" eaLnBrk="1" hangingPunct="1">
                  <a:buNone/>
                </a:pPr>
                <a:endParaRPr lang="en-US" sz="2000" dirty="0"/>
              </a:p>
              <a:p>
                <a:pPr marL="0" indent="0" eaLnBrk="1" hangingPunct="1">
                  <a:buNone/>
                </a:pPr>
                <a:r>
                  <a:rPr lang="en-US" sz="2000" dirty="0"/>
                  <a:t>	 </a:t>
                </a:r>
              </a:p>
              <a:p>
                <a:pPr eaLnBrk="1" hangingPunct="1">
                  <a:buFontTx/>
                  <a:buNone/>
                </a:pPr>
                <a:r>
                  <a:rPr lang="en-US" sz="2000" dirty="0"/>
                  <a:t>	</a:t>
                </a:r>
              </a:p>
              <a:p>
                <a:pPr eaLnBrk="1" hangingPunct="1"/>
                <a:endParaRPr lang="en-US" sz="2000" dirty="0"/>
              </a:p>
            </p:txBody>
          </p:sp>
        </mc:Choice>
        <mc:Fallback xmlns="">
          <p:sp>
            <p:nvSpPr>
              <p:cNvPr id="211979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466908"/>
              </a:xfrm>
              <a:blipFill>
                <a:blip r:embed="rId4"/>
                <a:stretch>
                  <a:fillRect l="-1018" t="-781" r="-1018" b="-74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1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/>
                  <a:t> be the exam score of a randomly selected student from School A and B, respectively.</a:t>
                </a: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62,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70,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=70−62=8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=64+25=89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8,89</m:t>
                        </m:r>
                      </m:e>
                    </m:d>
                  </m:oMath>
                </a14:m>
                <a:r>
                  <a:rPr lang="en-US" dirty="0"/>
                  <a:t>	 </a:t>
                </a:r>
                <a:endParaRPr lang="en-SG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&gt;5</m:t>
                          </m:r>
                        </m:e>
                      </m:d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5,8,</m:t>
                        </m:r>
                        <m:rad>
                          <m:radPr>
                            <m:degHide m:val="on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89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=0.62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d.p.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		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175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9118" y="13649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r>
              <a:rPr lang="en-US" i="1" dirty="0"/>
              <a:t> </a:t>
            </a:r>
            <a:r>
              <a:rPr lang="en-US" dirty="0"/>
              <a:t>– Linear Combination of Normal Random Variables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036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 Box 3"/>
              <p:cNvSpPr txBox="1">
                <a:spLocks noChangeArrowheads="1"/>
              </p:cNvSpPr>
              <p:nvPr/>
            </p:nvSpPr>
            <p:spPr bwMode="auto">
              <a:xfrm>
                <a:off x="569628" y="1025043"/>
                <a:ext cx="7816229" cy="5073055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two cases which we will consider: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1: Sampling from a normal population</a:t>
                </a:r>
              </a:p>
              <a:p>
                <a:pPr algn="just"/>
                <a:endParaRPr lang="en-US" sz="28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random sample of size 	n taken from a normal population with 	mean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i.e.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	then </a:t>
                </a:r>
              </a:p>
              <a:p>
                <a:pPr algn="just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Arial" panose="020B0604020202020204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 regardless of 	whether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large or small</a:t>
                </a:r>
              </a:p>
            </p:txBody>
          </p:sp>
        </mc:Choice>
        <mc:Fallback xmlns="">
          <p:sp>
            <p:nvSpPr>
              <p:cNvPr id="205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628" y="1025043"/>
                <a:ext cx="7816229" cy="5073055"/>
              </a:xfrm>
              <a:prstGeom prst="rect">
                <a:avLst/>
              </a:prstGeom>
              <a:blipFill rotWithShape="0">
                <a:blip r:embed="rId3"/>
                <a:stretch>
                  <a:fillRect l="-1322" t="-1078" r="-1400" b="-2275"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28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40B292F-0842-488A-A9D6-3A7A33E3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dirty="0"/>
              <a:t>Sampling Distribution of Sample Means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617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 Box 3"/>
              <p:cNvSpPr txBox="1">
                <a:spLocks noChangeArrowheads="1"/>
              </p:cNvSpPr>
              <p:nvPr/>
            </p:nvSpPr>
            <p:spPr bwMode="auto">
              <a:xfrm>
                <a:off x="569628" y="1025043"/>
                <a:ext cx="7816229" cy="4502195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2: Sampling from a non-normal population</a:t>
                </a:r>
              </a:p>
              <a:p>
                <a:endParaRPr lang="en-US" sz="20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the population distribution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normal or unknown, then 	we need to invoke the </a:t>
                </a:r>
                <a:r>
                  <a:rPr lang="en-US" sz="20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Central Limit Theorem,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states: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a random variable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follows any distribution with mean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	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random sample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	independent and identically distributed observations taken from 	the population, where n is large 	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≥30),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Then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follows approximately a normal 	distribution with mean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000" b="0" i="0" dirty="0">
                  <a:latin typeface="Cambria Math"/>
                  <a:cs typeface="Arial" panose="020B0604020202020204" pitchFamily="34" charset="0"/>
                </a:endParaRPr>
              </a:p>
              <a:p>
                <a:r>
                  <a:rPr lang="en-US" sz="2000" b="0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e</m:t>
                    </m:r>
                    <m: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  <a:cs typeface="Arial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approximately.</a:t>
                </a:r>
              </a:p>
            </p:txBody>
          </p:sp>
        </mc:Choice>
        <mc:Fallback xmlns="">
          <p:sp>
            <p:nvSpPr>
              <p:cNvPr id="205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628" y="1025043"/>
                <a:ext cx="7816229" cy="4502195"/>
              </a:xfrm>
              <a:prstGeom prst="rect">
                <a:avLst/>
              </a:prstGeom>
              <a:blipFill rotWithShape="0">
                <a:blip r:embed="rId3"/>
                <a:stretch>
                  <a:fillRect l="-622" t="-404" r="-1166"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29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C37CD6C-EAC4-46E3-9E29-72717B63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dirty="0"/>
              <a:t>Sampling Distribution of Sample Means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4489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61" y="273674"/>
            <a:ext cx="7956938" cy="60459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The Central Limit Theorem (CLT)</a:t>
            </a:r>
          </a:p>
        </p:txBody>
      </p:sp>
      <p:grpSp>
        <p:nvGrpSpPr>
          <p:cNvPr id="19460" name="Group 19"/>
          <p:cNvGrpSpPr>
            <a:grpSpLocks/>
          </p:cNvGrpSpPr>
          <p:nvPr/>
        </p:nvGrpSpPr>
        <p:grpSpPr bwMode="auto">
          <a:xfrm>
            <a:off x="182562" y="1055688"/>
            <a:ext cx="6492875" cy="5105400"/>
            <a:chOff x="710" y="720"/>
            <a:chExt cx="4090" cy="3216"/>
          </a:xfrm>
        </p:grpSpPr>
        <p:pic>
          <p:nvPicPr>
            <p:cNvPr id="19462" name="Picture 7" descr="CLT Diagram"/>
            <p:cNvPicPr>
              <a:picLocks noChangeAspect="1" noChangeArrowheads="1"/>
            </p:cNvPicPr>
            <p:nvPr/>
          </p:nvPicPr>
          <p:blipFill>
            <a:blip r:embed="rId3" cstate="print"/>
            <a:srcRect l="30000" t="29475" r="6129" b="4846"/>
            <a:stretch>
              <a:fillRect/>
            </a:stretch>
          </p:blipFill>
          <p:spPr bwMode="auto">
            <a:xfrm>
              <a:off x="710" y="720"/>
              <a:ext cx="2211" cy="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854" y="720"/>
              <a:ext cx="57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lang="en-US" sz="1000" b="1">
                  <a:solidFill>
                    <a:srgbClr val="FF0000"/>
                  </a:solidFill>
                </a:rPr>
                <a:t>Normal</a:t>
              </a:r>
            </a:p>
          </p:txBody>
        </p: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1584" y="720"/>
              <a:ext cx="57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lang="en-US" sz="1000" b="1">
                  <a:solidFill>
                    <a:srgbClr val="FF0000"/>
                  </a:solidFill>
                </a:rPr>
                <a:t>Uniform</a:t>
              </a:r>
            </a:p>
          </p:txBody>
        </p:sp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2294" y="720"/>
              <a:ext cx="57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lang="en-US" sz="1000" b="1">
                  <a:solidFill>
                    <a:srgbClr val="FF0000"/>
                  </a:solidFill>
                </a:rPr>
                <a:t>Exponential</a:t>
              </a:r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>
              <a:off x="2918" y="1036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3264" y="930"/>
              <a:ext cx="15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sz="1600" b="1">
                  <a:solidFill>
                    <a:srgbClr val="FF0000"/>
                  </a:solidFill>
                </a:rPr>
                <a:t>Population Distribution</a:t>
              </a:r>
            </a:p>
          </p:txBody>
        </p:sp>
        <p:sp>
          <p:nvSpPr>
            <p:cNvPr id="19468" name="Line 13"/>
            <p:cNvSpPr>
              <a:spLocks noChangeShapeType="1"/>
            </p:cNvSpPr>
            <p:nvPr/>
          </p:nvSpPr>
          <p:spPr bwMode="auto">
            <a:xfrm>
              <a:off x="2918" y="159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3264" y="1488"/>
              <a:ext cx="15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sz="1600" b="1" dirty="0">
                  <a:solidFill>
                    <a:srgbClr val="FF0000"/>
                  </a:solidFill>
                </a:rPr>
                <a:t>Sample of n=2</a:t>
              </a:r>
            </a:p>
          </p:txBody>
        </p:sp>
        <p:sp>
          <p:nvSpPr>
            <p:cNvPr id="19470" name="Line 15"/>
            <p:cNvSpPr>
              <a:spLocks noChangeShapeType="1"/>
            </p:cNvSpPr>
            <p:nvPr/>
          </p:nvSpPr>
          <p:spPr bwMode="auto">
            <a:xfrm>
              <a:off x="2918" y="2246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Text Box 16"/>
            <p:cNvSpPr txBox="1">
              <a:spLocks noChangeArrowheads="1"/>
            </p:cNvSpPr>
            <p:nvPr/>
          </p:nvSpPr>
          <p:spPr bwMode="auto">
            <a:xfrm>
              <a:off x="3264" y="2140"/>
              <a:ext cx="15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sz="1600" b="1">
                  <a:solidFill>
                    <a:srgbClr val="FF0000"/>
                  </a:solidFill>
                </a:rPr>
                <a:t>Sample of n=5</a:t>
              </a:r>
            </a:p>
          </p:txBody>
        </p:sp>
        <p:sp>
          <p:nvSpPr>
            <p:cNvPr id="19472" name="Line 17"/>
            <p:cNvSpPr>
              <a:spLocks noChangeShapeType="1"/>
            </p:cNvSpPr>
            <p:nvPr/>
          </p:nvSpPr>
          <p:spPr bwMode="auto">
            <a:xfrm>
              <a:off x="2908" y="327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3" name="Text Box 18"/>
            <p:cNvSpPr txBox="1">
              <a:spLocks noChangeArrowheads="1"/>
            </p:cNvSpPr>
            <p:nvPr/>
          </p:nvSpPr>
          <p:spPr bwMode="auto">
            <a:xfrm>
              <a:off x="3254" y="3168"/>
              <a:ext cx="15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sz="1600" b="1" dirty="0">
                  <a:solidFill>
                    <a:srgbClr val="FF0000"/>
                  </a:solidFill>
                </a:rPr>
                <a:t>Sample of n=30</a:t>
              </a:r>
            </a:p>
          </p:txBody>
        </p:sp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192838" y="1919288"/>
            <a:ext cx="2660650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b="1" u="sng" dirty="0">
                <a:solidFill>
                  <a:srgbClr val="333399"/>
                </a:solidFill>
              </a:rPr>
              <a:t>Significance of CLT:</a:t>
            </a:r>
          </a:p>
          <a:p>
            <a:r>
              <a:rPr lang="en-US" sz="2000" dirty="0">
                <a:solidFill>
                  <a:srgbClr val="333399"/>
                </a:solidFill>
              </a:rPr>
              <a:t>It permits us to use sample statistics to make inferences about the population parameters without knowing anything about the specific shape of the population distribution.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114" y="5504261"/>
            <a:ext cx="517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Try: </a:t>
            </a:r>
            <a:r>
              <a:rPr lang="en-US" dirty="0">
                <a:solidFill>
                  <a:srgbClr val="0066FF"/>
                </a:solidFill>
                <a:hlinkClick r:id="rId4"/>
              </a:rPr>
              <a:t>http://www.chem.uoa.gr/applets/appletcentrallimit/appl_centrallimit2.html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0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 Box 3"/>
              <p:cNvSpPr txBox="1">
                <a:spLocks noChangeArrowheads="1"/>
              </p:cNvSpPr>
              <p:nvPr/>
            </p:nvSpPr>
            <p:spPr bwMode="auto">
              <a:xfrm>
                <a:off x="569628" y="1025043"/>
                <a:ext cx="7816229" cy="4832092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two cases which we will consider: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1: Sampling from a normal population</a:t>
                </a:r>
              </a:p>
              <a:p>
                <a:pPr algn="just"/>
                <a:endParaRPr lang="en-US" sz="28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random sample of size 	n taken from a normal population with 	mean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i.e.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	then sample sum, </a:t>
                </a:r>
                <a:endParaRPr lang="en-US" sz="2800" b="0" i="1" dirty="0">
                  <a:latin typeface="Cambria Math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Arial" panose="020B0604020202020204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just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regardless of whether n is large or small.</a:t>
                </a:r>
              </a:p>
            </p:txBody>
          </p:sp>
        </mc:Choice>
        <mc:Fallback xmlns="">
          <p:sp>
            <p:nvSpPr>
              <p:cNvPr id="205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628" y="1025043"/>
                <a:ext cx="7816229" cy="4832092"/>
              </a:xfrm>
              <a:prstGeom prst="rect">
                <a:avLst/>
              </a:prstGeom>
              <a:blipFill>
                <a:blip r:embed="rId3"/>
                <a:stretch>
                  <a:fillRect l="-1477" t="-1131" r="-1400" b="-2261"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34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49BA485-E135-4B91-8450-655CEFE7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dirty="0"/>
              <a:t>Sampling Distribution of the Sample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71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 Box 3"/>
              <p:cNvSpPr txBox="1">
                <a:spLocks noChangeArrowheads="1"/>
              </p:cNvSpPr>
              <p:nvPr/>
            </p:nvSpPr>
            <p:spPr bwMode="auto">
              <a:xfrm>
                <a:off x="569628" y="1025043"/>
                <a:ext cx="7816229" cy="4248984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2: Sampling from a non-normal population</a:t>
                </a:r>
              </a:p>
              <a:p>
                <a:endParaRPr lang="en-US" sz="20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the population distribution of X is not normal or unknown, then 	we need to invoke the </a:t>
                </a:r>
                <a:r>
                  <a:rPr lang="en-US" sz="20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Central Limit Theorem,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states: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If a random variable X follows any distribution with mean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	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random sample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	independent and identically distributed observations taken from 	the population, where n is large 	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≥30),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Then the sample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follows approximately a 	normal 	distribution with mean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variance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en-US" sz="2000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e</m:t>
                    </m:r>
                    <m:r>
                      <a:rPr lang="en-US" sz="2000" b="0" i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cs typeface="Arial" panose="020B0604020202020204" pitchFamily="34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approximately.</a:t>
                </a:r>
              </a:p>
            </p:txBody>
          </p:sp>
        </mc:Choice>
        <mc:Fallback xmlns="">
          <p:sp>
            <p:nvSpPr>
              <p:cNvPr id="205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628" y="1025043"/>
                <a:ext cx="7816229" cy="4248984"/>
              </a:xfrm>
              <a:prstGeom prst="rect">
                <a:avLst/>
              </a:prstGeom>
              <a:blipFill rotWithShape="1">
                <a:blip r:embed="rId3"/>
                <a:stretch>
                  <a:fillRect l="-544" t="-429" r="-1322"/>
                </a:stretch>
              </a:blip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35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45CAF61-B3BA-4E0C-A6F0-925E13E7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2" y="261543"/>
            <a:ext cx="7781965" cy="604593"/>
          </a:xfrm>
        </p:spPr>
        <p:txBody>
          <a:bodyPr>
            <a:normAutofit/>
          </a:bodyPr>
          <a:lstStyle/>
          <a:p>
            <a:r>
              <a:rPr lang="en-US" dirty="0"/>
              <a:t>Sampling Distribution of the Sample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35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Objectives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Define a normal random variable</a:t>
            </a:r>
            <a:endParaRPr lang="en-SG" sz="2800" dirty="0"/>
          </a:p>
          <a:p>
            <a:pPr lvl="0"/>
            <a:r>
              <a:rPr lang="en-US" sz="2800" dirty="0"/>
              <a:t>State and apply the characteristics and properties of a normal distribution curve</a:t>
            </a:r>
            <a:endParaRPr lang="en-SG" sz="2800" dirty="0"/>
          </a:p>
          <a:p>
            <a:pPr lvl="0"/>
            <a:r>
              <a:rPr lang="en-US" sz="2800" dirty="0"/>
              <a:t>Apply the normal distribution model to calculate probabilities</a:t>
            </a:r>
            <a:endParaRPr lang="en-SG" sz="2800" dirty="0"/>
          </a:p>
          <a:p>
            <a:pPr lvl="0"/>
            <a:r>
              <a:rPr lang="en-US" sz="2800" dirty="0"/>
              <a:t>Determine the standardization process for a given normal distribution</a:t>
            </a:r>
            <a:endParaRPr lang="en-SG" sz="2800" dirty="0"/>
          </a:p>
          <a:p>
            <a:pPr lvl="0"/>
            <a:r>
              <a:rPr lang="en-US" sz="2800" dirty="0"/>
              <a:t>Apply the concept of a sampling distribution of the sample means and the sample sum</a:t>
            </a:r>
            <a:endParaRPr lang="en-SG" sz="2800" dirty="0"/>
          </a:p>
          <a:p>
            <a:r>
              <a:rPr lang="en-US" sz="2800" dirty="0"/>
              <a:t>Apply the Central Limit Theorem for large sample sizes to determine the sampling distributions of the sample means, the sample sum and calculate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610571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5249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You are strongly encouraged to watch the e-learning video prepared for L07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u="sng" dirty="0">
                <a:hlinkClick r:id="rId3"/>
              </a:rPr>
              <a:t>https://drive.google.com/file/d/0B0VVo-P5cYtqRzQ1NHI5UGt3Q0E/edit?usp=sharing</a:t>
            </a:r>
            <a:r>
              <a:rPr lang="en-US" dirty="0"/>
              <a:t> 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6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For any normal distribution, </a:t>
                </a:r>
                <a:r>
                  <a:rPr lang="en-US" dirty="0">
                    <a:solidFill>
                      <a:srgbClr val="FF0000"/>
                    </a:solidFill>
                  </a:rPr>
                  <a:t>mean=median=mode=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SG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/>
                  <a:t>The notation for a continuous random variable X which follows a normal distribution with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SG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018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1"/>
            <a:ext cx="7533957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Areas under Normal Curve for Different Standard Deviations from the Mean</a:t>
            </a: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789" y="1053158"/>
            <a:ext cx="7595339" cy="519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9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9892" y="887301"/>
                <a:ext cx="8759256" cy="600164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Excel Functions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NORM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DIST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 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NORM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DIST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b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μ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,1</m:t>
                        </m:r>
                      </m:e>
                    </m:d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NORM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DIST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μ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,1)</m:t>
                    </m:r>
                  </m:oMath>
                </a14:m>
                <a:endParaRPr lang="en-SG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2" y="887301"/>
                <a:ext cx="8759256" cy="6001643"/>
              </a:xfrm>
              <a:prstGeom prst="rect">
                <a:avLst/>
              </a:prstGeom>
              <a:blipFill rotWithShape="1">
                <a:blip r:embed="rId3"/>
                <a:stretch>
                  <a:fillRect l="-1042" t="-60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Probabilities using the Normal Distribution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dirty="0">
              <a:solidFill>
                <a:srgbClr val="FF0000"/>
              </a:solidFill>
            </a:endParaRPr>
          </a:p>
          <a:p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4975296" y="5045323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</a:t>
            </a:r>
            <a:endParaRPr lang="en-SG" sz="2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73" y="961187"/>
            <a:ext cx="3849260" cy="2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3" y="3477635"/>
            <a:ext cx="4139247" cy="24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4204788" y="4441861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=</a:t>
            </a:r>
            <a:endParaRPr lang="en-SG" sz="2000" b="1" dirty="0"/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05" y="3541486"/>
            <a:ext cx="3388907" cy="148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88" y="5245378"/>
            <a:ext cx="3265740" cy="15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892" y="5791288"/>
                <a:ext cx="5689600" cy="114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Alternative Excel function: NORM.S.DIST</a:t>
                </a:r>
              </a:p>
              <a:p>
                <a:r>
                  <a:rPr lang="en-US" sz="1400" dirty="0"/>
                  <a:t>If X~N(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P(X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SG" sz="1400" dirty="0"/>
                  <a:t>b) = NORM.S.DIST(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SG" sz="1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en-US" sz="1400" b="0" i="0" smtClean="0">
                        <a:latin typeface="Cambria Math"/>
                      </a:rPr>
                      <m:t>,1)</m:t>
                    </m:r>
                  </m:oMath>
                </a14:m>
                <a:endParaRPr lang="en-US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P(a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SG" sz="1400" dirty="0"/>
                  <a:t>b) = NORM.S.DIST(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SG" sz="1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SG" sz="1400" dirty="0"/>
                  <a:t>,1)-NORM.S.DIST(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SG" sz="1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,1)</m:t>
                    </m:r>
                  </m:oMath>
                </a14:m>
                <a:endParaRPr lang="en-SG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2" y="5791288"/>
                <a:ext cx="5689600" cy="1143775"/>
              </a:xfrm>
              <a:prstGeom prst="rect">
                <a:avLst/>
              </a:prstGeom>
              <a:blipFill rotWithShape="1">
                <a:blip r:embed="rId7"/>
                <a:stretch>
                  <a:fillRect l="-322" t="-532" b="-5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0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99" y="4717685"/>
            <a:ext cx="3499983" cy="214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5" y="4634355"/>
            <a:ext cx="3690156" cy="22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Normal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standard normal distribution </a:t>
                </a:r>
                <a:r>
                  <a:rPr lang="en-US" dirty="0"/>
                  <a:t>has mean=0 and variance=standard deviation = 1. It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Any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SG" dirty="0"/>
                  <a:t>, can be standardized into the standard normal distribution using the following relation: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SG" dirty="0"/>
              </a:p>
              <a:p>
                <a:r>
                  <a:rPr lang="en-US" dirty="0"/>
                  <a:t>The area under the normal curve retains the same value even after the standardization process. </a:t>
                </a: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4"/>
                <a:stretch>
                  <a:fillRect l="-1018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2651" y="4758164"/>
            <a:ext cx="9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</a:t>
            </a:r>
            <a:endParaRPr lang="en-SG" dirty="0"/>
          </a:p>
        </p:txBody>
      </p:sp>
      <p:grpSp>
        <p:nvGrpSpPr>
          <p:cNvPr id="59" name="Group 58"/>
          <p:cNvGrpSpPr/>
          <p:nvPr/>
        </p:nvGrpSpPr>
        <p:grpSpPr>
          <a:xfrm>
            <a:off x="2063460" y="4923077"/>
            <a:ext cx="4652823" cy="954573"/>
            <a:chOff x="2063460" y="4923077"/>
            <a:chExt cx="4652823" cy="954573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063460" y="5243132"/>
              <a:ext cx="1854271" cy="5850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995081" y="5243132"/>
              <a:ext cx="1721202" cy="6345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17731" y="4923077"/>
              <a:ext cx="163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Same area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68289" y="5508985"/>
            <a:ext cx="1955981" cy="965547"/>
            <a:chOff x="3868289" y="5508985"/>
            <a:chExt cx="1955981" cy="965547"/>
          </a:xfrm>
        </p:grpSpPr>
        <p:sp>
          <p:nvSpPr>
            <p:cNvPr id="28" name="Right Arrow 27"/>
            <p:cNvSpPr/>
            <p:nvPr/>
          </p:nvSpPr>
          <p:spPr>
            <a:xfrm>
              <a:off x="3917731" y="5508985"/>
              <a:ext cx="1377600" cy="3686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68289" y="5828201"/>
              <a:ext cx="1955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Standardization from </a:t>
              </a:r>
              <a:r>
                <a:rPr 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srgbClr val="0000FF"/>
                  </a:solidFill>
                </a:rPr>
                <a:t> to </a:t>
              </a:r>
              <a:r>
                <a:rPr 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9543" y="6399618"/>
            <a:ext cx="464457" cy="458382"/>
          </a:xfrm>
        </p:spPr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1</a:t>
            </a:r>
            <a:r>
              <a:rPr lang="en-US" sz="1400" dirty="0"/>
              <a:t>7</a:t>
            </a:r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10" y="0"/>
            <a:ext cx="7781965" cy="96118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Standard Normal Distribution Tables to Calculate Probabilities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Instead of using Excel to calculate probabilities, we can also use the standard normal distribution table: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Source: </a:t>
                </a:r>
                <a:r>
                  <a:rPr lang="en-US" sz="1600" dirty="0">
                    <a:hlinkClick r:id="rId3"/>
                  </a:rPr>
                  <a:t>http://legacy.fordham.edu/economics/vinod/StdNormCumDistTable.pdf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	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(10,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SG" dirty="0"/>
                  <a:t>, determine the following probabilities using the standard normal distribution table:</a:t>
                </a:r>
              </a:p>
              <a:p>
                <a:pPr marL="514350" indent="-514350">
                  <a:buAutoNum type="romanLcParenBoth"/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12.5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),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514350" indent="-514350">
                  <a:buAutoNum type="romanLcParenBoth"/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4.75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l="-1175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11600" y="20707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1600" y="20707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10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3657599"/>
            <a:ext cx="5604329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88685" y="961188"/>
                <a:ext cx="8955315" cy="51348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514350" indent="-514350">
                  <a:buAutoNum type="romanLcParenBoth"/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12.5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Z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12.5−10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>
                    <a:ea typeface="Cambria Math"/>
                  </a:rPr>
                  <a:t> [Standardize from X to Z first]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≤1.25)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Since the value 1.25 is positive, refer to the table for </a:t>
                </a:r>
                <a:r>
                  <a:rPr lang="en-US" b="1" u="sng" dirty="0">
                    <a:ea typeface="Cambria Math"/>
                  </a:rPr>
                  <a:t>positive z values</a:t>
                </a:r>
                <a:r>
                  <a:rPr lang="en-US" dirty="0">
                    <a:ea typeface="Cambria Math"/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88685" y="961188"/>
                <a:ext cx="8955315" cy="5134811"/>
              </a:xfrm>
              <a:blipFill rotWithShape="1">
                <a:blip r:embed="rId3"/>
                <a:stretch>
                  <a:fillRect l="-1089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23428" y="3685952"/>
            <a:ext cx="265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leftmost column, look for value 1.2 first.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029" y="5500914"/>
            <a:ext cx="420914" cy="108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023428" y="4519135"/>
            <a:ext cx="29754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under the row “1.2”, look for the column with value ‘0.05’, </a:t>
            </a:r>
          </a:p>
          <a:p>
            <a:r>
              <a:rPr lang="en-US" dirty="0"/>
              <a:t>since 1.2+0.05 = 1.25.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Answer is 0.8944. 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375323" y="5500914"/>
            <a:ext cx="5648105" cy="108857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512457" y="3889829"/>
            <a:ext cx="464457" cy="2968171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3512457" y="5500914"/>
            <a:ext cx="464457" cy="10885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65610" y="0"/>
            <a:ext cx="7781965" cy="96118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Standard Normal Distribution Tables to Calculate Probabilities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27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(ii)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4.75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= 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4.75−10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1800" dirty="0"/>
                  <a:t>[Standardize from X to Z first]</a:t>
                </a:r>
              </a:p>
              <a:p>
                <a:pPr marL="0" indent="0">
                  <a:buNone/>
                </a:pPr>
                <a:r>
                  <a:rPr lang="en-US" dirty="0"/>
                  <a:t>	= 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≥−2.625)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	= 1 – 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&lt;−2.625)</m:t>
                    </m:r>
                  </m:oMath>
                </a14:m>
                <a:r>
                  <a:rPr lang="en-SG" dirty="0"/>
                  <a:t> 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= 1 –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−2.625)</m:t>
                    </m:r>
                  </m:oMath>
                </a14:m>
                <a:r>
                  <a:rPr lang="en-SG" dirty="0"/>
                  <a:t> </a:t>
                </a:r>
                <a:r>
                  <a:rPr lang="en-SG" sz="1800" dirty="0"/>
                  <a:t>[ Make sure inequality sign is ‘</a:t>
                </a:r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SG" sz="1800" dirty="0"/>
                  <a:t>’]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sz="1800" dirty="0"/>
                  <a:t>[For continuous </a:t>
                </a:r>
                <a:r>
                  <a:rPr lang="en-SG" sz="1800" dirty="0" err="1"/>
                  <a:t>r.v</a:t>
                </a:r>
                <a:r>
                  <a:rPr lang="en-SG" sz="1800" dirty="0"/>
                  <a:t>., it doesn’t matter if we put in or remove the equal sign]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Since the value -2.625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−2.63</m:t>
                    </m:r>
                  </m:oMath>
                </a14:m>
                <a:r>
                  <a:rPr lang="en-US" dirty="0">
                    <a:ea typeface="Cambria Math"/>
                  </a:rPr>
                  <a:t> is negative,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refer to the table for </a:t>
                </a:r>
                <a:r>
                  <a:rPr lang="en-US" b="1" u="sng" dirty="0">
                    <a:ea typeface="Cambria Math"/>
                  </a:rPr>
                  <a:t>negative z values</a:t>
                </a:r>
                <a:r>
                  <a:rPr lang="en-US" dirty="0">
                    <a:ea typeface="Cambria Math"/>
                  </a:rPr>
                  <a:t>: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75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6299200" cy="226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16914" y="3847557"/>
                <a:ext cx="26561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To find P(Z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−2.63):</m:t>
                    </m:r>
                  </m:oMath>
                </a14:m>
                <a:endParaRPr lang="en-US" b="0" dirty="0">
                  <a:solidFill>
                    <a:srgbClr val="0000FF"/>
                  </a:solidFill>
                  <a:ea typeface="Cambria Math"/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On the leftmost column, look for value -2.6 first.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914" y="3847557"/>
                <a:ext cx="2656114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835" t="-2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5143" y="6415314"/>
            <a:ext cx="520020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9200" y="4729370"/>
                <a:ext cx="297542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Then, under the row ‘-2.6’, look for the column with value ‘0.03’, 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since – [ 2.6+0.03] = -2.63.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≤−2.63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=0.0043.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Answer is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1-0.0043=0.9957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∎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SG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4729370"/>
                <a:ext cx="2975429" cy="2492990"/>
              </a:xfrm>
              <a:prstGeom prst="rect">
                <a:avLst/>
              </a:prstGeom>
              <a:blipFill>
                <a:blip r:embed="rId5"/>
                <a:stretch>
                  <a:fillRect l="-3074" t="-1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415314"/>
            <a:ext cx="6197599" cy="20320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336800" y="4905829"/>
            <a:ext cx="522514" cy="1927679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2336800" y="6415314"/>
            <a:ext cx="522514" cy="203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65610" y="0"/>
            <a:ext cx="7781965" cy="96118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Standard Normal Distribution Tables to Calculate Probabilities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81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/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E214 Statistical Methods for Engineer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455EXKX6M4MF-1452358852-52</_dlc_DocId>
    <_dlc_DocIdUrl xmlns="f1c517e7-bd42-400b-be40-c506d97d1be6">
      <Url>https://rp-sp.rp.edu.sg/sites/LCMS_2017-2-E214-1/_layouts/15/DocIdRedir.aspx?ID=455EXKX6M4MF-1452358852-52</Url>
      <Description>455EXKX6M4MF-1452358852-52</Description>
    </_dlc_DocIdUrl>
  </documentManagement>
</p:properties>
</file>

<file path=customXml/itemProps1.xml><?xml version="1.0" encoding="utf-8"?>
<ds:datastoreItem xmlns:ds="http://schemas.openxmlformats.org/officeDocument/2006/customXml" ds:itemID="{A5A4D09A-1589-4071-AD14-D1236A5CA601}"/>
</file>

<file path=customXml/itemProps2.xml><?xml version="1.0" encoding="utf-8"?>
<ds:datastoreItem xmlns:ds="http://schemas.openxmlformats.org/officeDocument/2006/customXml" ds:itemID="{C657E0B6-9629-4269-AF93-672264AD8EA7}"/>
</file>

<file path=customXml/itemProps3.xml><?xml version="1.0" encoding="utf-8"?>
<ds:datastoreItem xmlns:ds="http://schemas.openxmlformats.org/officeDocument/2006/customXml" ds:itemID="{56E0FC01-539A-4A2E-9C5F-2DC5BE61387B}"/>
</file>

<file path=customXml/itemProps4.xml><?xml version="1.0" encoding="utf-8"?>
<ds:datastoreItem xmlns:ds="http://schemas.openxmlformats.org/officeDocument/2006/customXml" ds:itemID="{92E62B9B-D977-4C69-B405-D4B3EF31F860}"/>
</file>

<file path=docProps/app.xml><?xml version="1.0" encoding="utf-8"?>
<Properties xmlns="http://schemas.openxmlformats.org/officeDocument/2006/extended-properties" xmlns:vt="http://schemas.openxmlformats.org/officeDocument/2006/docPropsVTypes">
  <Template>E214 Statistical Methods for Engineering template</Template>
  <TotalTime>2083</TotalTime>
  <Words>1108</Words>
  <Application>Microsoft Office PowerPoint</Application>
  <PresentationFormat>On-screen Show (4:3)</PresentationFormat>
  <Paragraphs>283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SimSun</vt:lpstr>
      <vt:lpstr>Arial</vt:lpstr>
      <vt:lpstr>Calibri</vt:lpstr>
      <vt:lpstr>Cambria Math</vt:lpstr>
      <vt:lpstr>Times New Roman</vt:lpstr>
      <vt:lpstr>Wingdings</vt:lpstr>
      <vt:lpstr>E214 Statistical Methods for Engineering template</vt:lpstr>
      <vt:lpstr>Acrobat Document</vt:lpstr>
      <vt:lpstr>Lesson 07  Normal Distribution Concepts E214 – Statistical Methods for Engineering</vt:lpstr>
      <vt:lpstr>Properties of the Normal Distribution</vt:lpstr>
      <vt:lpstr>Properties of Normal Distribution</vt:lpstr>
      <vt:lpstr>Areas under Normal Curve for Different Standard Deviations from the Mean</vt:lpstr>
      <vt:lpstr>Calculating Probabilities using the Normal Distribution</vt:lpstr>
      <vt:lpstr>The Standard Normal Distribution</vt:lpstr>
      <vt:lpstr>Using Standard Normal Distribution Tables to Calculate Probabilities</vt:lpstr>
      <vt:lpstr>Using Standard Normal Distribution Tables to Calculate Probabilities</vt:lpstr>
      <vt:lpstr>Using Standard Normal Distribution Tables to Calculate Probabilities</vt:lpstr>
      <vt:lpstr>Calculating the Inverse of a Normal Distribution</vt:lpstr>
      <vt:lpstr>Using Standard Normal Distribution Tables to Calculate Inverse of Normal Distribution</vt:lpstr>
      <vt:lpstr>Using Standard Normal Distribution Tables to Calculate Inverse of Normal Distribution</vt:lpstr>
      <vt:lpstr>Using Standard Normal Distribution Tables to Calculate Inverse of Normal Distribution</vt:lpstr>
      <vt:lpstr>Using Standard Normal Distribution Tables to Calculate Inverse of Normal Distribution</vt:lpstr>
      <vt:lpstr>Linear Combination of Normal Random Variables</vt:lpstr>
      <vt:lpstr>Linear Combination of Normal Random Variables</vt:lpstr>
      <vt:lpstr>Example -  Linear Combination of Normal Random Variables </vt:lpstr>
      <vt:lpstr>Solution- Linear Combinations of Normal Random Variables </vt:lpstr>
      <vt:lpstr>Example – Linear Combination of Normal Random Variables </vt:lpstr>
      <vt:lpstr>Example – Linear Combination of Normal Random Variables </vt:lpstr>
      <vt:lpstr>Sampling Distribution of Sample Means</vt:lpstr>
      <vt:lpstr>Sampling Distribution of Sample Means</vt:lpstr>
      <vt:lpstr>The Central Limit Theorem (CLT)</vt:lpstr>
      <vt:lpstr>Sampling Distribution of the Sample Sum</vt:lpstr>
      <vt:lpstr>Sampling Distribution of the Sample Sum</vt:lpstr>
      <vt:lpstr>Learning Objectives</vt:lpstr>
      <vt:lpstr>E-Learning Video</vt:lpstr>
    </vt:vector>
  </TitlesOfParts>
  <Company>Republic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E214-S05-Managing a Sports Hall</dc:title>
  <dc:creator>Simon Yeo</dc:creator>
  <cp:lastModifiedBy>Samuel Chua</cp:lastModifiedBy>
  <cp:revision>380</cp:revision>
  <dcterms:created xsi:type="dcterms:W3CDTF">2012-04-05T06:50:25Z</dcterms:created>
  <dcterms:modified xsi:type="dcterms:W3CDTF">2017-11-17T05:34:08Z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46468608-b3b6-4376-b156-6b389c8c53e8</vt:lpwstr>
  </property>
</Properties>
</file>