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4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409" r:id="rId2"/>
    <p:sldId id="388" r:id="rId3"/>
    <p:sldId id="331" r:id="rId4"/>
    <p:sldId id="303" r:id="rId5"/>
    <p:sldId id="416" r:id="rId6"/>
    <p:sldId id="410" r:id="rId7"/>
    <p:sldId id="412" r:id="rId8"/>
    <p:sldId id="413" r:id="rId9"/>
    <p:sldId id="308" r:id="rId10"/>
    <p:sldId id="391" r:id="rId11"/>
    <p:sldId id="392" r:id="rId12"/>
    <p:sldId id="393" r:id="rId13"/>
    <p:sldId id="394" r:id="rId14"/>
    <p:sldId id="395" r:id="rId15"/>
    <p:sldId id="396" r:id="rId16"/>
    <p:sldId id="309" r:id="rId17"/>
    <p:sldId id="344" r:id="rId18"/>
    <p:sldId id="397" r:id="rId19"/>
    <p:sldId id="398" r:id="rId20"/>
    <p:sldId id="310" r:id="rId21"/>
    <p:sldId id="399" r:id="rId22"/>
    <p:sldId id="400" r:id="rId23"/>
    <p:sldId id="414" r:id="rId24"/>
    <p:sldId id="318" r:id="rId25"/>
    <p:sldId id="346" r:id="rId26"/>
    <p:sldId id="401" r:id="rId27"/>
    <p:sldId id="402" r:id="rId28"/>
    <p:sldId id="403" r:id="rId29"/>
    <p:sldId id="384" r:id="rId30"/>
    <p:sldId id="385" r:id="rId31"/>
    <p:sldId id="386" r:id="rId32"/>
    <p:sldId id="387" r:id="rId33"/>
    <p:sldId id="404" r:id="rId34"/>
    <p:sldId id="355" r:id="rId35"/>
    <p:sldId id="356" r:id="rId36"/>
    <p:sldId id="379" r:id="rId37"/>
    <p:sldId id="380" r:id="rId38"/>
    <p:sldId id="368" r:id="rId39"/>
    <p:sldId id="369" r:id="rId40"/>
    <p:sldId id="370" r:id="rId41"/>
    <p:sldId id="405" r:id="rId42"/>
    <p:sldId id="381" r:id="rId43"/>
    <p:sldId id="415" r:id="rId44"/>
    <p:sldId id="4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00B0F0"/>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21" autoAdjust="0"/>
  </p:normalViewPr>
  <p:slideViewPr>
    <p:cSldViewPr snapToGrid="0" snapToObjects="1">
      <p:cViewPr varScale="1">
        <p:scale>
          <a:sx n="59" d="100"/>
          <a:sy n="59" d="100"/>
        </p:scale>
        <p:origin x="524"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3E470-D25C-4778-B345-E397459207ED}" type="doc">
      <dgm:prSet loTypeId="urn:microsoft.com/office/officeart/2005/8/layout/hierarchy1" loCatId="hierarchy" qsTypeId="urn:microsoft.com/office/officeart/2005/8/quickstyle/simple3" qsCatId="simple" csTypeId="urn:microsoft.com/office/officeart/2005/8/colors/accent2_1" csCatId="accent2" phldr="1"/>
      <dgm:spPr/>
      <dgm:t>
        <a:bodyPr/>
        <a:lstStyle/>
        <a:p>
          <a:endParaRPr lang="en-US"/>
        </a:p>
      </dgm:t>
    </dgm:pt>
    <dgm:pt modelId="{62F1AD04-79D7-482C-8638-F3DF0AF9E12D}">
      <dgm:prSet phldrT="[Text]" custT="1"/>
      <dgm:spPr/>
      <dgm:t>
        <a:bodyPr/>
        <a:lstStyle/>
        <a:p>
          <a:r>
            <a:rPr lang="en-US" sz="2800" b="1" smtClean="0">
              <a:solidFill>
                <a:srgbClr val="002060"/>
              </a:solidFill>
            </a:rPr>
            <a:t>E214 – Statistical Methods for Engineering</a:t>
          </a:r>
          <a:endParaRPr lang="en-US" sz="2800" b="1" dirty="0">
            <a:solidFill>
              <a:srgbClr val="002060"/>
            </a:solidFill>
          </a:endParaRPr>
        </a:p>
      </dgm:t>
    </dgm:pt>
    <dgm:pt modelId="{355D6BA9-40EA-4B94-B3CA-510BC1E2A914}" type="parTrans" cxnId="{DDB739C8-7460-4E22-93A4-371EC4D726DD}">
      <dgm:prSet/>
      <dgm:spPr/>
      <dgm:t>
        <a:bodyPr/>
        <a:lstStyle/>
        <a:p>
          <a:endParaRPr lang="en-US"/>
        </a:p>
      </dgm:t>
    </dgm:pt>
    <dgm:pt modelId="{D0AE155E-AE7C-4877-B59E-50FD05E2A4EB}" type="sibTrans" cxnId="{DDB739C8-7460-4E22-93A4-371EC4D726DD}">
      <dgm:prSet/>
      <dgm:spPr/>
      <dgm:t>
        <a:bodyPr/>
        <a:lstStyle/>
        <a:p>
          <a:endParaRPr lang="en-US"/>
        </a:p>
      </dgm:t>
    </dgm:pt>
    <dgm:pt modelId="{3D2A5E53-CE18-4823-9CAF-BCC74DDEF430}">
      <dgm:prSet phldrT="[Text]" custT="1"/>
      <dgm:spPr/>
      <dgm:t>
        <a:bodyPr/>
        <a:lstStyle/>
        <a:p>
          <a:r>
            <a:rPr lang="en-US" sz="1600" smtClean="0">
              <a:solidFill>
                <a:schemeClr val="tx1"/>
              </a:solidFill>
            </a:rPr>
            <a:t>Inferential Statistics</a:t>
          </a:r>
          <a:endParaRPr lang="en-US" sz="1600" dirty="0">
            <a:solidFill>
              <a:schemeClr val="tx1"/>
            </a:solidFill>
          </a:endParaRPr>
        </a:p>
      </dgm:t>
    </dgm:pt>
    <dgm:pt modelId="{24FEF719-45EC-4272-8C70-D8C28FFF9D5E}" type="parTrans" cxnId="{243C9095-8147-494D-9232-72510E9E9AC8}">
      <dgm:prSet/>
      <dgm:spPr/>
      <dgm:t>
        <a:bodyPr/>
        <a:lstStyle/>
        <a:p>
          <a:endParaRPr lang="en-US" sz="1500"/>
        </a:p>
      </dgm:t>
    </dgm:pt>
    <dgm:pt modelId="{98276121-AC9C-4422-8CFD-3803F3DAA962}" type="sibTrans" cxnId="{243C9095-8147-494D-9232-72510E9E9AC8}">
      <dgm:prSet/>
      <dgm:spPr/>
      <dgm:t>
        <a:bodyPr/>
        <a:lstStyle/>
        <a:p>
          <a:endParaRPr lang="en-US"/>
        </a:p>
      </dgm:t>
    </dgm:pt>
    <dgm:pt modelId="{290D2CB2-C22B-4F16-ABD8-70E480924B44}">
      <dgm:prSet phldrT="[Text]" custT="1"/>
      <dgm:spPr/>
      <dgm:t>
        <a:bodyPr/>
        <a:lstStyle/>
        <a:p>
          <a:r>
            <a:rPr lang="en-US" sz="1200" smtClean="0">
              <a:solidFill>
                <a:schemeClr val="tx1"/>
              </a:solidFill>
            </a:rPr>
            <a:t>Hypothesis Testing</a:t>
          </a:r>
          <a:endParaRPr lang="en-US" sz="1200" dirty="0">
            <a:solidFill>
              <a:schemeClr val="tx1"/>
            </a:solidFill>
          </a:endParaRPr>
        </a:p>
      </dgm:t>
    </dgm:pt>
    <dgm:pt modelId="{4C42792A-A011-4339-9EDE-AFFB2BBE882F}" type="parTrans" cxnId="{7708127B-0E44-4762-9CFD-EED48A28C011}">
      <dgm:prSet/>
      <dgm:spPr/>
      <dgm:t>
        <a:bodyPr/>
        <a:lstStyle/>
        <a:p>
          <a:endParaRPr lang="en-US" sz="1500"/>
        </a:p>
      </dgm:t>
    </dgm:pt>
    <dgm:pt modelId="{A511DE70-F356-4BA8-95D1-976057351CAB}" type="sibTrans" cxnId="{7708127B-0E44-4762-9CFD-EED48A28C011}">
      <dgm:prSet/>
      <dgm:spPr/>
      <dgm:t>
        <a:bodyPr/>
        <a:lstStyle/>
        <a:p>
          <a:endParaRPr lang="en-US"/>
        </a:p>
      </dgm:t>
    </dgm:pt>
    <dgm:pt modelId="{E5FF91C8-DE04-44E1-B19E-720EAA0C8E0E}">
      <dgm:prSet phldrT="[Text]" custT="1"/>
      <dgm:spPr/>
      <dgm:t>
        <a:bodyPr/>
        <a:lstStyle/>
        <a:p>
          <a:r>
            <a:rPr lang="en-US" sz="1200" smtClean="0">
              <a:solidFill>
                <a:schemeClr val="tx1"/>
              </a:solidFill>
            </a:rPr>
            <a:t>Parameter Estimation</a:t>
          </a:r>
          <a:endParaRPr lang="en-US" sz="1200" dirty="0">
            <a:solidFill>
              <a:schemeClr val="tx1"/>
            </a:solidFill>
          </a:endParaRPr>
        </a:p>
      </dgm:t>
    </dgm:pt>
    <dgm:pt modelId="{C6959BFF-BFFC-4261-9398-A3FDDA9499DC}" type="parTrans" cxnId="{BCF022BC-995E-4DBE-BCAA-4CCE64C8B03F}">
      <dgm:prSet/>
      <dgm:spPr/>
      <dgm:t>
        <a:bodyPr/>
        <a:lstStyle/>
        <a:p>
          <a:endParaRPr lang="en-US" sz="1500">
            <a:solidFill>
              <a:srgbClr val="3333FF"/>
            </a:solidFill>
          </a:endParaRPr>
        </a:p>
      </dgm:t>
    </dgm:pt>
    <dgm:pt modelId="{1B3A0606-667C-484B-9702-CDF79A13E3C0}" type="sibTrans" cxnId="{BCF022BC-995E-4DBE-BCAA-4CCE64C8B03F}">
      <dgm:prSet/>
      <dgm:spPr/>
      <dgm:t>
        <a:bodyPr/>
        <a:lstStyle/>
        <a:p>
          <a:endParaRPr lang="en-US"/>
        </a:p>
      </dgm:t>
    </dgm:pt>
    <dgm:pt modelId="{6245DC25-8F54-48E0-8328-0B21E882E1E6}">
      <dgm:prSet phldrT="[Text]" custT="1"/>
      <dgm:spPr/>
      <dgm:t>
        <a:bodyPr/>
        <a:lstStyle/>
        <a:p>
          <a:r>
            <a:rPr lang="en-US" sz="1200" dirty="0" smtClean="0">
              <a:solidFill>
                <a:schemeClr val="tx1"/>
              </a:solidFill>
            </a:rPr>
            <a:t>Organize &amp; summarize data collected</a:t>
          </a:r>
          <a:endParaRPr lang="en-US" sz="1200" dirty="0">
            <a:solidFill>
              <a:schemeClr val="tx1"/>
            </a:solidFill>
          </a:endParaRPr>
        </a:p>
      </dgm:t>
    </dgm:pt>
    <dgm:pt modelId="{7AD06F08-A90E-42C7-AB53-D3ECAFD6F620}" type="parTrans" cxnId="{2A3E33B9-B116-4FE4-9A22-832A94794F0D}">
      <dgm:prSet/>
      <dgm:spPr/>
      <dgm:t>
        <a:bodyPr/>
        <a:lstStyle/>
        <a:p>
          <a:endParaRPr lang="en-US" sz="1500"/>
        </a:p>
      </dgm:t>
    </dgm:pt>
    <dgm:pt modelId="{E3558BF7-5525-4018-AA43-87A789394980}" type="sibTrans" cxnId="{2A3E33B9-B116-4FE4-9A22-832A94794F0D}">
      <dgm:prSet/>
      <dgm:spPr/>
      <dgm:t>
        <a:bodyPr/>
        <a:lstStyle/>
        <a:p>
          <a:endParaRPr lang="en-US"/>
        </a:p>
      </dgm:t>
    </dgm:pt>
    <dgm:pt modelId="{CFE4AB47-0E86-4A47-93A1-D733CC6A6065}">
      <dgm:prSet phldrT="[Text]" custT="1"/>
      <dgm:spPr/>
      <dgm:t>
        <a:bodyPr/>
        <a:lstStyle/>
        <a:p>
          <a:r>
            <a:rPr lang="en-US" sz="1600" smtClean="0">
              <a:solidFill>
                <a:schemeClr val="tx1"/>
              </a:solidFill>
            </a:rPr>
            <a:t>Probability and Distributions</a:t>
          </a:r>
          <a:endParaRPr lang="en-US" sz="1600" dirty="0">
            <a:solidFill>
              <a:schemeClr val="tx1"/>
            </a:solidFill>
          </a:endParaRPr>
        </a:p>
      </dgm:t>
    </dgm:pt>
    <dgm:pt modelId="{A4B8614A-60BC-4693-8676-99FB904814CD}" type="parTrans" cxnId="{4BE3791B-5ECE-44D5-BAFB-D8360C5B5E3D}">
      <dgm:prSet/>
      <dgm:spPr/>
      <dgm:t>
        <a:bodyPr/>
        <a:lstStyle/>
        <a:p>
          <a:endParaRPr lang="en-SG"/>
        </a:p>
      </dgm:t>
    </dgm:pt>
    <dgm:pt modelId="{8250D100-3E27-4147-BBA2-60F735AC9868}" type="sibTrans" cxnId="{4BE3791B-5ECE-44D5-BAFB-D8360C5B5E3D}">
      <dgm:prSet/>
      <dgm:spPr/>
      <dgm:t>
        <a:bodyPr/>
        <a:lstStyle/>
        <a:p>
          <a:endParaRPr lang="en-SG"/>
        </a:p>
      </dgm:t>
    </dgm:pt>
    <dgm:pt modelId="{753CFE54-FE4E-4508-9535-FB40E5F26FA3}">
      <dgm:prSet phldrT="[Text]" custT="1"/>
      <dgm:spPr/>
      <dgm:t>
        <a:bodyPr/>
        <a:lstStyle/>
        <a:p>
          <a:r>
            <a:rPr lang="en-US" sz="1200" dirty="0" smtClean="0">
              <a:solidFill>
                <a:schemeClr val="tx1"/>
              </a:solidFill>
            </a:rPr>
            <a:t>Venn Diagram</a:t>
          </a:r>
          <a:endParaRPr lang="en-US" sz="1200" dirty="0">
            <a:solidFill>
              <a:schemeClr val="tx1"/>
            </a:solidFill>
          </a:endParaRPr>
        </a:p>
      </dgm:t>
    </dgm:pt>
    <dgm:pt modelId="{8467722B-48E5-4A5B-8C78-6D6A3E489616}" type="parTrans" cxnId="{ED358CF3-042E-4790-AF27-A8C0A3D86777}">
      <dgm:prSet/>
      <dgm:spPr/>
      <dgm:t>
        <a:bodyPr/>
        <a:lstStyle/>
        <a:p>
          <a:endParaRPr lang="en-SG"/>
        </a:p>
      </dgm:t>
    </dgm:pt>
    <dgm:pt modelId="{2AA1ECD3-AE72-4B33-BC4A-DBC6923CD0EB}" type="sibTrans" cxnId="{ED358CF3-042E-4790-AF27-A8C0A3D86777}">
      <dgm:prSet/>
      <dgm:spPr/>
      <dgm:t>
        <a:bodyPr/>
        <a:lstStyle/>
        <a:p>
          <a:endParaRPr lang="en-SG"/>
        </a:p>
      </dgm:t>
    </dgm:pt>
    <dgm:pt modelId="{D030BBE6-0264-4262-9DC6-B1CE03F5DD2A}">
      <dgm:prSet phldrT="[Text]" custT="1"/>
      <dgm:spPr/>
      <dgm:t>
        <a:bodyPr/>
        <a:lstStyle/>
        <a:p>
          <a:r>
            <a:rPr lang="en-US" sz="1200" dirty="0" smtClean="0">
              <a:solidFill>
                <a:schemeClr val="tx1"/>
              </a:solidFill>
            </a:rPr>
            <a:t>Discrete Random Variables and Probability Distributions</a:t>
          </a:r>
        </a:p>
      </dgm:t>
    </dgm:pt>
    <dgm:pt modelId="{74FEE8D1-2EC5-4C98-B9E5-CEE5E7EB2825}" type="parTrans" cxnId="{4B0FD091-DFC8-4DE2-9815-8F07BD7240C6}">
      <dgm:prSet/>
      <dgm:spPr/>
      <dgm:t>
        <a:bodyPr/>
        <a:lstStyle/>
        <a:p>
          <a:endParaRPr lang="en-SG"/>
        </a:p>
      </dgm:t>
    </dgm:pt>
    <dgm:pt modelId="{E16872EA-46E1-491B-8144-BCFC705D97A1}" type="sibTrans" cxnId="{4B0FD091-DFC8-4DE2-9815-8F07BD7240C6}">
      <dgm:prSet/>
      <dgm:spPr/>
      <dgm:t>
        <a:bodyPr/>
        <a:lstStyle/>
        <a:p>
          <a:endParaRPr lang="en-SG"/>
        </a:p>
      </dgm:t>
    </dgm:pt>
    <dgm:pt modelId="{F2C39B4C-18FB-49F5-BBB8-DE9A997AAC07}">
      <dgm:prSet phldrT="[Text]" custT="1"/>
      <dgm:spPr/>
      <dgm:t>
        <a:bodyPr/>
        <a:lstStyle/>
        <a:p>
          <a:r>
            <a:rPr lang="en-US" sz="1200" dirty="0" smtClean="0">
              <a:solidFill>
                <a:schemeClr val="tx1"/>
              </a:solidFill>
            </a:rPr>
            <a:t>Probability Distributions</a:t>
          </a:r>
          <a:endParaRPr lang="en-SG" sz="1200" dirty="0">
            <a:solidFill>
              <a:schemeClr val="tx1"/>
            </a:solidFill>
          </a:endParaRPr>
        </a:p>
      </dgm:t>
    </dgm:pt>
    <dgm:pt modelId="{A1B28FF8-AA55-4A96-91F7-22A555F2FC4C}" type="parTrans" cxnId="{7E44C995-5CC6-4403-9245-CD8AF3890611}">
      <dgm:prSet/>
      <dgm:spPr/>
      <dgm:t>
        <a:bodyPr/>
        <a:lstStyle/>
        <a:p>
          <a:endParaRPr lang="en-SG"/>
        </a:p>
      </dgm:t>
    </dgm:pt>
    <dgm:pt modelId="{35BE5480-EF32-490A-80CF-2B61D10D9850}" type="sibTrans" cxnId="{7E44C995-5CC6-4403-9245-CD8AF3890611}">
      <dgm:prSet/>
      <dgm:spPr/>
      <dgm:t>
        <a:bodyPr/>
        <a:lstStyle/>
        <a:p>
          <a:endParaRPr lang="en-SG"/>
        </a:p>
      </dgm:t>
    </dgm:pt>
    <dgm:pt modelId="{37614911-028E-4D37-8FA2-44F16462855E}">
      <dgm:prSet phldrT="[Text]" custT="1"/>
      <dgm:spPr/>
      <dgm:t>
        <a:bodyPr/>
        <a:lstStyle/>
        <a:p>
          <a:r>
            <a:rPr lang="en-US" sz="1600" smtClean="0">
              <a:solidFill>
                <a:schemeClr val="tx1"/>
              </a:solidFill>
            </a:rPr>
            <a:t>Descriptive Statistics</a:t>
          </a:r>
          <a:endParaRPr lang="en-US" sz="1600" dirty="0">
            <a:solidFill>
              <a:schemeClr val="tx1"/>
            </a:solidFill>
          </a:endParaRPr>
        </a:p>
      </dgm:t>
    </dgm:pt>
    <dgm:pt modelId="{DF209089-EB6C-4070-A0D2-CB1255640B4D}" type="sibTrans" cxnId="{81E49390-FDDA-456A-8795-4AA4505C9EF9}">
      <dgm:prSet/>
      <dgm:spPr/>
      <dgm:t>
        <a:bodyPr/>
        <a:lstStyle/>
        <a:p>
          <a:endParaRPr lang="en-US"/>
        </a:p>
      </dgm:t>
    </dgm:pt>
    <dgm:pt modelId="{64792F93-8C80-4F88-87B5-6E475617FF4D}" type="parTrans" cxnId="{81E49390-FDDA-456A-8795-4AA4505C9EF9}">
      <dgm:prSet/>
      <dgm:spPr/>
      <dgm:t>
        <a:bodyPr/>
        <a:lstStyle/>
        <a:p>
          <a:endParaRPr lang="en-US" sz="1500"/>
        </a:p>
      </dgm:t>
    </dgm:pt>
    <dgm:pt modelId="{91A74353-F0D2-4F36-B6F8-63B8D7261E5D}">
      <dgm:prSet phldrT="[Text]" custT="1"/>
      <dgm:spPr/>
      <dgm:t>
        <a:bodyPr/>
        <a:lstStyle/>
        <a:p>
          <a:r>
            <a:rPr lang="en-US" sz="1200" dirty="0" smtClean="0">
              <a:solidFill>
                <a:schemeClr val="tx1"/>
              </a:solidFill>
            </a:rPr>
            <a:t>Continuous Random Variables and Probability Distributions</a:t>
          </a:r>
          <a:endParaRPr lang="en-US" sz="1200" dirty="0">
            <a:solidFill>
              <a:schemeClr val="tx1"/>
            </a:solidFill>
          </a:endParaRPr>
        </a:p>
      </dgm:t>
    </dgm:pt>
    <dgm:pt modelId="{EE915A77-119D-451A-8EC3-60C300A62043}" type="sibTrans" cxnId="{38D8C7CD-10A1-434E-AD37-26BC136DC85A}">
      <dgm:prSet/>
      <dgm:spPr/>
      <dgm:t>
        <a:bodyPr/>
        <a:lstStyle/>
        <a:p>
          <a:endParaRPr lang="en-SG"/>
        </a:p>
      </dgm:t>
    </dgm:pt>
    <dgm:pt modelId="{BE1F6CCF-F8F7-4B99-B135-89A01F24E1A0}" type="parTrans" cxnId="{38D8C7CD-10A1-434E-AD37-26BC136DC85A}">
      <dgm:prSet/>
      <dgm:spPr/>
      <dgm:t>
        <a:bodyPr/>
        <a:lstStyle/>
        <a:p>
          <a:endParaRPr lang="en-SG"/>
        </a:p>
      </dgm:t>
    </dgm:pt>
    <dgm:pt modelId="{49BC9D47-0434-477E-B647-AFE4E7FAA728}">
      <dgm:prSet phldrT="[Text]" custT="1"/>
      <dgm:spPr/>
      <dgm:t>
        <a:bodyPr/>
        <a:lstStyle/>
        <a:p>
          <a:r>
            <a:rPr lang="en-US" sz="1200" dirty="0" smtClean="0">
              <a:solidFill>
                <a:schemeClr val="tx1"/>
              </a:solidFill>
            </a:rPr>
            <a:t>Binomial Distribution</a:t>
          </a:r>
        </a:p>
      </dgm:t>
    </dgm:pt>
    <dgm:pt modelId="{09216FA6-6A08-4B9F-BF69-41B93A12C9D9}" type="parTrans" cxnId="{0E892307-72C2-4B8F-8CB8-58C015E3F6E1}">
      <dgm:prSet/>
      <dgm:spPr/>
      <dgm:t>
        <a:bodyPr/>
        <a:lstStyle/>
        <a:p>
          <a:endParaRPr lang="en-SG"/>
        </a:p>
      </dgm:t>
    </dgm:pt>
    <dgm:pt modelId="{D0FAD455-BDFD-42F0-9159-7F6D43EB29EA}" type="sibTrans" cxnId="{0E892307-72C2-4B8F-8CB8-58C015E3F6E1}">
      <dgm:prSet/>
      <dgm:spPr/>
      <dgm:t>
        <a:bodyPr/>
        <a:lstStyle/>
        <a:p>
          <a:endParaRPr lang="en-SG"/>
        </a:p>
      </dgm:t>
    </dgm:pt>
    <dgm:pt modelId="{4C0BBC7A-75B8-44C4-90BF-F94A5ED85A8E}">
      <dgm:prSet phldrT="[Text]" custT="1"/>
      <dgm:spPr/>
      <dgm:t>
        <a:bodyPr/>
        <a:lstStyle/>
        <a:p>
          <a:r>
            <a:rPr lang="en-US" sz="1200" dirty="0" smtClean="0">
              <a:solidFill>
                <a:schemeClr val="tx1"/>
              </a:solidFill>
            </a:rPr>
            <a:t>Poisson Distribution</a:t>
          </a:r>
        </a:p>
      </dgm:t>
    </dgm:pt>
    <dgm:pt modelId="{0B5D87E8-3787-460D-AD7D-73CE6025C4B7}" type="parTrans" cxnId="{62366763-200A-4A8C-B552-8D74711F98C5}">
      <dgm:prSet/>
      <dgm:spPr/>
      <dgm:t>
        <a:bodyPr/>
        <a:lstStyle/>
        <a:p>
          <a:endParaRPr lang="en-SG"/>
        </a:p>
      </dgm:t>
    </dgm:pt>
    <dgm:pt modelId="{4DCFC7C5-8311-47E5-8269-ADA197796ADA}" type="sibTrans" cxnId="{62366763-200A-4A8C-B552-8D74711F98C5}">
      <dgm:prSet/>
      <dgm:spPr/>
      <dgm:t>
        <a:bodyPr/>
        <a:lstStyle/>
        <a:p>
          <a:endParaRPr lang="en-SG"/>
        </a:p>
      </dgm:t>
    </dgm:pt>
    <dgm:pt modelId="{58E2E227-DEF0-41DD-98F6-8552D98C4374}">
      <dgm:prSet phldrT="[Text]" custT="1"/>
      <dgm:spPr/>
      <dgm:t>
        <a:bodyPr/>
        <a:lstStyle/>
        <a:p>
          <a:r>
            <a:rPr lang="en-US" sz="1200" dirty="0" smtClean="0">
              <a:solidFill>
                <a:schemeClr val="tx1"/>
              </a:solidFill>
            </a:rPr>
            <a:t>Normal Distribution</a:t>
          </a:r>
          <a:endParaRPr lang="en-US" sz="1200" dirty="0">
            <a:solidFill>
              <a:schemeClr val="tx1"/>
            </a:solidFill>
          </a:endParaRPr>
        </a:p>
      </dgm:t>
    </dgm:pt>
    <dgm:pt modelId="{DFC0DA03-EF17-458C-980D-7B27688E26AB}" type="parTrans" cxnId="{D3D5982D-6616-4DB5-8879-A06ACFDBA478}">
      <dgm:prSet/>
      <dgm:spPr/>
      <dgm:t>
        <a:bodyPr/>
        <a:lstStyle/>
        <a:p>
          <a:endParaRPr lang="en-SG"/>
        </a:p>
      </dgm:t>
    </dgm:pt>
    <dgm:pt modelId="{A73CEC18-C532-4E1C-9895-79BE164B50E4}" type="sibTrans" cxnId="{D3D5982D-6616-4DB5-8879-A06ACFDBA478}">
      <dgm:prSet/>
      <dgm:spPr/>
      <dgm:t>
        <a:bodyPr/>
        <a:lstStyle/>
        <a:p>
          <a:endParaRPr lang="en-SG"/>
        </a:p>
      </dgm:t>
    </dgm:pt>
    <dgm:pt modelId="{3309A8DF-FF1C-4E1E-9DC5-42A64B2F3BF0}">
      <dgm:prSet phldrT="[Text]" custT="1"/>
      <dgm:spPr/>
      <dgm:t>
        <a:bodyPr/>
        <a:lstStyle/>
        <a:p>
          <a:r>
            <a:rPr lang="en-US" sz="1200" dirty="0" smtClean="0">
              <a:solidFill>
                <a:schemeClr val="tx1"/>
              </a:solidFill>
            </a:rPr>
            <a:t>Exponential Distribution</a:t>
          </a:r>
          <a:endParaRPr lang="en-US" sz="1200" dirty="0">
            <a:solidFill>
              <a:schemeClr val="tx1"/>
            </a:solidFill>
          </a:endParaRPr>
        </a:p>
      </dgm:t>
    </dgm:pt>
    <dgm:pt modelId="{FDCEBC24-B871-4EB5-B406-0894371BCFE8}" type="parTrans" cxnId="{E4E315CC-4A84-41D7-9D23-BAED0384B570}">
      <dgm:prSet/>
      <dgm:spPr/>
      <dgm:t>
        <a:bodyPr/>
        <a:lstStyle/>
        <a:p>
          <a:endParaRPr lang="en-SG"/>
        </a:p>
      </dgm:t>
    </dgm:pt>
    <dgm:pt modelId="{8183666F-1AB7-4D47-AD90-89D822D079DC}" type="sibTrans" cxnId="{E4E315CC-4A84-41D7-9D23-BAED0384B570}">
      <dgm:prSet/>
      <dgm:spPr/>
      <dgm:t>
        <a:bodyPr/>
        <a:lstStyle/>
        <a:p>
          <a:endParaRPr lang="en-SG"/>
        </a:p>
      </dgm:t>
    </dgm:pt>
    <dgm:pt modelId="{8A76AD7F-3C09-4964-9F2D-05A2DA08F800}">
      <dgm:prSet phldrT="[Text]" custT="1"/>
      <dgm:spPr/>
      <dgm:t>
        <a:bodyPr/>
        <a:lstStyle/>
        <a:p>
          <a:r>
            <a:rPr lang="en-US" sz="1200" dirty="0" smtClean="0">
              <a:solidFill>
                <a:schemeClr val="tx1"/>
              </a:solidFill>
            </a:rPr>
            <a:t>Tree Diagram</a:t>
          </a:r>
          <a:endParaRPr lang="en-SG" sz="1200" dirty="0">
            <a:solidFill>
              <a:schemeClr val="tx1"/>
            </a:solidFill>
          </a:endParaRPr>
        </a:p>
      </dgm:t>
    </dgm:pt>
    <dgm:pt modelId="{3A43CF89-B241-4564-9CC3-56EFD9840038}" type="parTrans" cxnId="{B28D8A13-CCF7-4D86-B4CF-AB9F415A3696}">
      <dgm:prSet/>
      <dgm:spPr/>
      <dgm:t>
        <a:bodyPr/>
        <a:lstStyle/>
        <a:p>
          <a:endParaRPr lang="en-SG"/>
        </a:p>
      </dgm:t>
    </dgm:pt>
    <dgm:pt modelId="{877CB17A-25BA-4ECC-889F-BCB12FC52C2C}" type="sibTrans" cxnId="{B28D8A13-CCF7-4D86-B4CF-AB9F415A3696}">
      <dgm:prSet/>
      <dgm:spPr/>
      <dgm:t>
        <a:bodyPr/>
        <a:lstStyle/>
        <a:p>
          <a:endParaRPr lang="en-SG"/>
        </a:p>
      </dgm:t>
    </dgm:pt>
    <dgm:pt modelId="{2E6A3642-B74F-4C0A-B277-63F79CF0699C}" type="pres">
      <dgm:prSet presAssocID="{5333E470-D25C-4778-B345-E397459207ED}" presName="hierChild1" presStyleCnt="0">
        <dgm:presLayoutVars>
          <dgm:chPref val="1"/>
          <dgm:dir/>
          <dgm:animOne val="branch"/>
          <dgm:animLvl val="lvl"/>
          <dgm:resizeHandles/>
        </dgm:presLayoutVars>
      </dgm:prSet>
      <dgm:spPr/>
      <dgm:t>
        <a:bodyPr/>
        <a:lstStyle/>
        <a:p>
          <a:endParaRPr lang="en-US"/>
        </a:p>
      </dgm:t>
    </dgm:pt>
    <dgm:pt modelId="{C4FBE6F1-A09F-46A4-BA91-848B6BF00397}" type="pres">
      <dgm:prSet presAssocID="{62F1AD04-79D7-482C-8638-F3DF0AF9E12D}" presName="hierRoot1" presStyleCnt="0"/>
      <dgm:spPr/>
      <dgm:t>
        <a:bodyPr/>
        <a:lstStyle/>
        <a:p>
          <a:endParaRPr lang="en-SG"/>
        </a:p>
      </dgm:t>
    </dgm:pt>
    <dgm:pt modelId="{E44A000C-BACE-4FAE-9A63-79287EF8F8BA}" type="pres">
      <dgm:prSet presAssocID="{62F1AD04-79D7-482C-8638-F3DF0AF9E12D}" presName="composite" presStyleCnt="0"/>
      <dgm:spPr/>
      <dgm:t>
        <a:bodyPr/>
        <a:lstStyle/>
        <a:p>
          <a:endParaRPr lang="en-SG"/>
        </a:p>
      </dgm:t>
    </dgm:pt>
    <dgm:pt modelId="{27CC3A02-9BDF-469E-8E02-5FBF0BA97272}" type="pres">
      <dgm:prSet presAssocID="{62F1AD04-79D7-482C-8638-F3DF0AF9E12D}" presName="background" presStyleLbl="node0" presStyleIdx="0" presStyleCnt="1"/>
      <dgm:spPr/>
      <dgm:t>
        <a:bodyPr/>
        <a:lstStyle/>
        <a:p>
          <a:endParaRPr lang="en-SG"/>
        </a:p>
      </dgm:t>
    </dgm:pt>
    <dgm:pt modelId="{287F44F0-C3EA-430E-A22D-879176D45D20}" type="pres">
      <dgm:prSet presAssocID="{62F1AD04-79D7-482C-8638-F3DF0AF9E12D}" presName="text" presStyleLbl="fgAcc0" presStyleIdx="0" presStyleCnt="1" custScaleX="742432" custScaleY="155660" custLinFactNeighborX="-20629" custLinFactNeighborY="-45547">
        <dgm:presLayoutVars>
          <dgm:chPref val="3"/>
        </dgm:presLayoutVars>
      </dgm:prSet>
      <dgm:spPr/>
      <dgm:t>
        <a:bodyPr/>
        <a:lstStyle/>
        <a:p>
          <a:endParaRPr lang="en-US"/>
        </a:p>
      </dgm:t>
    </dgm:pt>
    <dgm:pt modelId="{64D7A31D-DCCD-490E-8DD0-9D1093EAB9D3}" type="pres">
      <dgm:prSet presAssocID="{62F1AD04-79D7-482C-8638-F3DF0AF9E12D}" presName="hierChild2" presStyleCnt="0"/>
      <dgm:spPr/>
      <dgm:t>
        <a:bodyPr/>
        <a:lstStyle/>
        <a:p>
          <a:endParaRPr lang="en-SG"/>
        </a:p>
      </dgm:t>
    </dgm:pt>
    <dgm:pt modelId="{4E7AE6D7-8F67-4237-BA4E-C53636A5F1D5}" type="pres">
      <dgm:prSet presAssocID="{A4B8614A-60BC-4693-8676-99FB904814CD}" presName="Name10" presStyleLbl="parChTrans1D2" presStyleIdx="0" presStyleCnt="3"/>
      <dgm:spPr/>
      <dgm:t>
        <a:bodyPr/>
        <a:lstStyle/>
        <a:p>
          <a:endParaRPr lang="en-SG"/>
        </a:p>
      </dgm:t>
    </dgm:pt>
    <dgm:pt modelId="{A6D50DA4-6D6B-437B-844E-E46082C5F2B3}" type="pres">
      <dgm:prSet presAssocID="{CFE4AB47-0E86-4A47-93A1-D733CC6A6065}" presName="hierRoot2" presStyleCnt="0"/>
      <dgm:spPr/>
      <dgm:t>
        <a:bodyPr/>
        <a:lstStyle/>
        <a:p>
          <a:endParaRPr lang="en-SG"/>
        </a:p>
      </dgm:t>
    </dgm:pt>
    <dgm:pt modelId="{F89795FF-3219-4D25-B14B-11C5C28CEA0C}" type="pres">
      <dgm:prSet presAssocID="{CFE4AB47-0E86-4A47-93A1-D733CC6A6065}" presName="composite2" presStyleCnt="0"/>
      <dgm:spPr/>
      <dgm:t>
        <a:bodyPr/>
        <a:lstStyle/>
        <a:p>
          <a:endParaRPr lang="en-SG"/>
        </a:p>
      </dgm:t>
    </dgm:pt>
    <dgm:pt modelId="{3329DA71-D576-4B5D-AC21-638F5D3D2A22}" type="pres">
      <dgm:prSet presAssocID="{CFE4AB47-0E86-4A47-93A1-D733CC6A6065}" presName="background2" presStyleLbl="node2" presStyleIdx="0" presStyleCnt="3"/>
      <dgm:spPr/>
      <dgm:t>
        <a:bodyPr/>
        <a:lstStyle/>
        <a:p>
          <a:endParaRPr lang="en-SG"/>
        </a:p>
      </dgm:t>
    </dgm:pt>
    <dgm:pt modelId="{9D7A3B54-C666-47DC-AA23-A98BF8B9475F}" type="pres">
      <dgm:prSet presAssocID="{CFE4AB47-0E86-4A47-93A1-D733CC6A6065}" presName="text2" presStyleLbl="fgAcc2" presStyleIdx="0" presStyleCnt="3" custScaleX="202105" custLinFactX="100000" custLinFactNeighborX="169567" custLinFactNeighborY="30">
        <dgm:presLayoutVars>
          <dgm:chPref val="3"/>
        </dgm:presLayoutVars>
      </dgm:prSet>
      <dgm:spPr/>
      <dgm:t>
        <a:bodyPr/>
        <a:lstStyle/>
        <a:p>
          <a:endParaRPr lang="en-SG"/>
        </a:p>
      </dgm:t>
    </dgm:pt>
    <dgm:pt modelId="{1A2E63D9-8394-4038-89FC-61A09DE782DB}" type="pres">
      <dgm:prSet presAssocID="{CFE4AB47-0E86-4A47-93A1-D733CC6A6065}" presName="hierChild3" presStyleCnt="0"/>
      <dgm:spPr/>
      <dgm:t>
        <a:bodyPr/>
        <a:lstStyle/>
        <a:p>
          <a:endParaRPr lang="en-SG"/>
        </a:p>
      </dgm:t>
    </dgm:pt>
    <dgm:pt modelId="{471DBFB9-9B0B-45CC-B636-0B948F9F6188}" type="pres">
      <dgm:prSet presAssocID="{8467722B-48E5-4A5B-8C78-6D6A3E489616}" presName="Name17" presStyleLbl="parChTrans1D3" presStyleIdx="0" presStyleCnt="6"/>
      <dgm:spPr/>
      <dgm:t>
        <a:bodyPr/>
        <a:lstStyle/>
        <a:p>
          <a:endParaRPr lang="en-SG"/>
        </a:p>
      </dgm:t>
    </dgm:pt>
    <dgm:pt modelId="{042F8CA8-4650-4BB2-B10D-51216760812A}" type="pres">
      <dgm:prSet presAssocID="{753CFE54-FE4E-4508-9535-FB40E5F26FA3}" presName="hierRoot3" presStyleCnt="0"/>
      <dgm:spPr/>
      <dgm:t>
        <a:bodyPr/>
        <a:lstStyle/>
        <a:p>
          <a:endParaRPr lang="en-SG"/>
        </a:p>
      </dgm:t>
    </dgm:pt>
    <dgm:pt modelId="{990B3828-7C5C-426B-8699-5477EFB68E9A}" type="pres">
      <dgm:prSet presAssocID="{753CFE54-FE4E-4508-9535-FB40E5F26FA3}" presName="composite3" presStyleCnt="0"/>
      <dgm:spPr/>
      <dgm:t>
        <a:bodyPr/>
        <a:lstStyle/>
        <a:p>
          <a:endParaRPr lang="en-SG"/>
        </a:p>
      </dgm:t>
    </dgm:pt>
    <dgm:pt modelId="{C3811229-6B73-4377-A072-11A91DAB4B25}" type="pres">
      <dgm:prSet presAssocID="{753CFE54-FE4E-4508-9535-FB40E5F26FA3}" presName="background3" presStyleLbl="node3" presStyleIdx="0" presStyleCnt="6"/>
      <dgm:spPr/>
      <dgm:t>
        <a:bodyPr/>
        <a:lstStyle/>
        <a:p>
          <a:endParaRPr lang="en-SG"/>
        </a:p>
      </dgm:t>
    </dgm:pt>
    <dgm:pt modelId="{218EF3C6-5366-48AD-8556-20F7D058C5D7}" type="pres">
      <dgm:prSet presAssocID="{753CFE54-FE4E-4508-9535-FB40E5F26FA3}" presName="text3" presStyleLbl="fgAcc3" presStyleIdx="0" presStyleCnt="6" custScaleX="120630" custScaleY="98669" custLinFactX="100000" custLinFactNeighborX="189951" custLinFactNeighborY="3236">
        <dgm:presLayoutVars>
          <dgm:chPref val="3"/>
        </dgm:presLayoutVars>
      </dgm:prSet>
      <dgm:spPr/>
      <dgm:t>
        <a:bodyPr/>
        <a:lstStyle/>
        <a:p>
          <a:endParaRPr lang="en-SG"/>
        </a:p>
      </dgm:t>
    </dgm:pt>
    <dgm:pt modelId="{16F2AEC1-A115-4216-8D16-92702B98750F}" type="pres">
      <dgm:prSet presAssocID="{753CFE54-FE4E-4508-9535-FB40E5F26FA3}" presName="hierChild4" presStyleCnt="0"/>
      <dgm:spPr/>
      <dgm:t>
        <a:bodyPr/>
        <a:lstStyle/>
        <a:p>
          <a:endParaRPr lang="en-SG"/>
        </a:p>
      </dgm:t>
    </dgm:pt>
    <dgm:pt modelId="{69C889D6-F940-40FE-A245-7E6D95364A32}" type="pres">
      <dgm:prSet presAssocID="{A1B28FF8-AA55-4A96-91F7-22A555F2FC4C}" presName="Name17" presStyleLbl="parChTrans1D3" presStyleIdx="1" presStyleCnt="6"/>
      <dgm:spPr/>
      <dgm:t>
        <a:bodyPr/>
        <a:lstStyle/>
        <a:p>
          <a:endParaRPr lang="en-SG"/>
        </a:p>
      </dgm:t>
    </dgm:pt>
    <dgm:pt modelId="{2F971B8E-2992-4269-9983-4E2DCEECBD87}" type="pres">
      <dgm:prSet presAssocID="{F2C39B4C-18FB-49F5-BBB8-DE9A997AAC07}" presName="hierRoot3" presStyleCnt="0"/>
      <dgm:spPr/>
      <dgm:t>
        <a:bodyPr/>
        <a:lstStyle/>
        <a:p>
          <a:endParaRPr lang="en-SG"/>
        </a:p>
      </dgm:t>
    </dgm:pt>
    <dgm:pt modelId="{8E5D9DE1-0FE7-4612-A050-B80CCC0471BE}" type="pres">
      <dgm:prSet presAssocID="{F2C39B4C-18FB-49F5-BBB8-DE9A997AAC07}" presName="composite3" presStyleCnt="0"/>
      <dgm:spPr/>
      <dgm:t>
        <a:bodyPr/>
        <a:lstStyle/>
        <a:p>
          <a:endParaRPr lang="en-SG"/>
        </a:p>
      </dgm:t>
    </dgm:pt>
    <dgm:pt modelId="{403286F5-B64D-4F9A-9048-E5ABA31C729E}" type="pres">
      <dgm:prSet presAssocID="{F2C39B4C-18FB-49F5-BBB8-DE9A997AAC07}" presName="background3" presStyleLbl="node3" presStyleIdx="1" presStyleCnt="6"/>
      <dgm:spPr/>
      <dgm:t>
        <a:bodyPr/>
        <a:lstStyle/>
        <a:p>
          <a:endParaRPr lang="en-SG"/>
        </a:p>
      </dgm:t>
    </dgm:pt>
    <dgm:pt modelId="{488F69EB-2488-44DF-B93A-3991642E2E8C}" type="pres">
      <dgm:prSet presAssocID="{F2C39B4C-18FB-49F5-BBB8-DE9A997AAC07}" presName="text3" presStyleLbl="fgAcc3" presStyleIdx="1" presStyleCnt="6" custScaleX="122863" custLinFactX="200000" custLinFactNeighborX="218662" custLinFactNeighborY="1904">
        <dgm:presLayoutVars>
          <dgm:chPref val="3"/>
        </dgm:presLayoutVars>
      </dgm:prSet>
      <dgm:spPr/>
      <dgm:t>
        <a:bodyPr/>
        <a:lstStyle/>
        <a:p>
          <a:endParaRPr lang="en-SG"/>
        </a:p>
      </dgm:t>
    </dgm:pt>
    <dgm:pt modelId="{56F1F99C-4C75-42D1-9C2B-796BEA7B4DF8}" type="pres">
      <dgm:prSet presAssocID="{F2C39B4C-18FB-49F5-BBB8-DE9A997AAC07}" presName="hierChild4" presStyleCnt="0"/>
      <dgm:spPr/>
      <dgm:t>
        <a:bodyPr/>
        <a:lstStyle/>
        <a:p>
          <a:endParaRPr lang="en-SG"/>
        </a:p>
      </dgm:t>
    </dgm:pt>
    <dgm:pt modelId="{432F6F11-C633-4C46-B571-1F72C2806F22}" type="pres">
      <dgm:prSet presAssocID="{3A43CF89-B241-4564-9CC3-56EFD9840038}" presName="Name17" presStyleLbl="parChTrans1D3" presStyleIdx="2" presStyleCnt="6"/>
      <dgm:spPr/>
      <dgm:t>
        <a:bodyPr/>
        <a:lstStyle/>
        <a:p>
          <a:endParaRPr lang="en-SG"/>
        </a:p>
      </dgm:t>
    </dgm:pt>
    <dgm:pt modelId="{404B5E73-F96D-42BA-80BB-F91CB10550B4}" type="pres">
      <dgm:prSet presAssocID="{8A76AD7F-3C09-4964-9F2D-05A2DA08F800}" presName="hierRoot3" presStyleCnt="0"/>
      <dgm:spPr/>
    </dgm:pt>
    <dgm:pt modelId="{03A8AAC6-04A4-4A6E-BE7C-7B3E10346334}" type="pres">
      <dgm:prSet presAssocID="{8A76AD7F-3C09-4964-9F2D-05A2DA08F800}" presName="composite3" presStyleCnt="0"/>
      <dgm:spPr/>
    </dgm:pt>
    <dgm:pt modelId="{2C82D3EB-1114-42A1-9C8D-5FDF3CADC053}" type="pres">
      <dgm:prSet presAssocID="{8A76AD7F-3C09-4964-9F2D-05A2DA08F800}" presName="background3" presStyleLbl="node3" presStyleIdx="2" presStyleCnt="6"/>
      <dgm:spPr/>
    </dgm:pt>
    <dgm:pt modelId="{3D13FE19-0199-41D4-ACC4-986D68C37EF7}" type="pres">
      <dgm:prSet presAssocID="{8A76AD7F-3C09-4964-9F2D-05A2DA08F800}" presName="text3" presStyleLbl="fgAcc3" presStyleIdx="2" presStyleCnt="6" custLinFactX="46903" custLinFactNeighborX="100000" custLinFactNeighborY="1904">
        <dgm:presLayoutVars>
          <dgm:chPref val="3"/>
        </dgm:presLayoutVars>
      </dgm:prSet>
      <dgm:spPr/>
      <dgm:t>
        <a:bodyPr/>
        <a:lstStyle/>
        <a:p>
          <a:endParaRPr lang="en-SG"/>
        </a:p>
      </dgm:t>
    </dgm:pt>
    <dgm:pt modelId="{C22C05EA-50E6-4124-AD85-EF2883010D92}" type="pres">
      <dgm:prSet presAssocID="{8A76AD7F-3C09-4964-9F2D-05A2DA08F800}" presName="hierChild4" presStyleCnt="0"/>
      <dgm:spPr/>
    </dgm:pt>
    <dgm:pt modelId="{1A1317DC-5914-499B-A3D0-5C7B38084E51}" type="pres">
      <dgm:prSet presAssocID="{74FEE8D1-2EC5-4C98-B9E5-CEE5E7EB2825}" presName="Name23" presStyleLbl="parChTrans1D4" presStyleIdx="0" presStyleCnt="6"/>
      <dgm:spPr/>
      <dgm:t>
        <a:bodyPr/>
        <a:lstStyle/>
        <a:p>
          <a:endParaRPr lang="en-SG"/>
        </a:p>
      </dgm:t>
    </dgm:pt>
    <dgm:pt modelId="{9C651D8F-32EC-46BF-8750-4D4673D81164}" type="pres">
      <dgm:prSet presAssocID="{D030BBE6-0264-4262-9DC6-B1CE03F5DD2A}" presName="hierRoot4" presStyleCnt="0"/>
      <dgm:spPr/>
      <dgm:t>
        <a:bodyPr/>
        <a:lstStyle/>
        <a:p>
          <a:endParaRPr lang="en-SG"/>
        </a:p>
      </dgm:t>
    </dgm:pt>
    <dgm:pt modelId="{6C9B300C-A348-4414-A205-D049C6E4773B}" type="pres">
      <dgm:prSet presAssocID="{D030BBE6-0264-4262-9DC6-B1CE03F5DD2A}" presName="composite4" presStyleCnt="0"/>
      <dgm:spPr/>
      <dgm:t>
        <a:bodyPr/>
        <a:lstStyle/>
        <a:p>
          <a:endParaRPr lang="en-SG"/>
        </a:p>
      </dgm:t>
    </dgm:pt>
    <dgm:pt modelId="{9A0885A4-A9D5-4064-9D02-5D78314DD7F9}" type="pres">
      <dgm:prSet presAssocID="{D030BBE6-0264-4262-9DC6-B1CE03F5DD2A}" presName="background4" presStyleLbl="node4" presStyleIdx="0" presStyleCnt="6"/>
      <dgm:spPr/>
      <dgm:t>
        <a:bodyPr/>
        <a:lstStyle/>
        <a:p>
          <a:endParaRPr lang="en-SG"/>
        </a:p>
      </dgm:t>
    </dgm:pt>
    <dgm:pt modelId="{8AB136B9-FC8C-4117-8AC4-4D958FD7A63B}" type="pres">
      <dgm:prSet presAssocID="{D030BBE6-0264-4262-9DC6-B1CE03F5DD2A}" presName="text4" presStyleLbl="fgAcc4" presStyleIdx="0" presStyleCnt="6" custScaleX="119385" custScaleY="155427" custLinFactX="89886" custLinFactNeighborX="100000" custLinFactNeighborY="43982">
        <dgm:presLayoutVars>
          <dgm:chPref val="3"/>
        </dgm:presLayoutVars>
      </dgm:prSet>
      <dgm:spPr/>
      <dgm:t>
        <a:bodyPr/>
        <a:lstStyle/>
        <a:p>
          <a:endParaRPr lang="en-SG"/>
        </a:p>
      </dgm:t>
    </dgm:pt>
    <dgm:pt modelId="{E44AF300-0071-47AB-8999-98D120319422}" type="pres">
      <dgm:prSet presAssocID="{D030BBE6-0264-4262-9DC6-B1CE03F5DD2A}" presName="hierChild5" presStyleCnt="0"/>
      <dgm:spPr/>
      <dgm:t>
        <a:bodyPr/>
        <a:lstStyle/>
        <a:p>
          <a:endParaRPr lang="en-SG"/>
        </a:p>
      </dgm:t>
    </dgm:pt>
    <dgm:pt modelId="{1E6DE59F-5628-4B6D-BC22-FFC1445AAD1C}" type="pres">
      <dgm:prSet presAssocID="{0B5D87E8-3787-460D-AD7D-73CE6025C4B7}" presName="Name23" presStyleLbl="parChTrans1D4" presStyleIdx="1" presStyleCnt="6"/>
      <dgm:spPr/>
      <dgm:t>
        <a:bodyPr/>
        <a:lstStyle/>
        <a:p>
          <a:endParaRPr lang="en-SG"/>
        </a:p>
      </dgm:t>
    </dgm:pt>
    <dgm:pt modelId="{D3049F06-54C1-4F56-A5CE-063AC8329291}" type="pres">
      <dgm:prSet presAssocID="{4C0BBC7A-75B8-44C4-90BF-F94A5ED85A8E}" presName="hierRoot4" presStyleCnt="0"/>
      <dgm:spPr/>
    </dgm:pt>
    <dgm:pt modelId="{3D8A6048-CA79-48DB-A75D-FFCCBA0F40BF}" type="pres">
      <dgm:prSet presAssocID="{4C0BBC7A-75B8-44C4-90BF-F94A5ED85A8E}" presName="composite4" presStyleCnt="0"/>
      <dgm:spPr/>
    </dgm:pt>
    <dgm:pt modelId="{A8BD87E6-9CFA-47A0-A21D-195EB0C5A683}" type="pres">
      <dgm:prSet presAssocID="{4C0BBC7A-75B8-44C4-90BF-F94A5ED85A8E}" presName="background4" presStyleLbl="node4" presStyleIdx="1" presStyleCnt="6"/>
      <dgm:spPr/>
    </dgm:pt>
    <dgm:pt modelId="{C7EC5EBB-DBD4-4EFB-96E4-22A37641AD46}" type="pres">
      <dgm:prSet presAssocID="{4C0BBC7A-75B8-44C4-90BF-F94A5ED85A8E}" presName="text4" presStyleLbl="fgAcc4" presStyleIdx="1" presStyleCnt="6" custLinFactX="110095" custLinFactNeighborX="200000" custLinFactNeighborY="73767">
        <dgm:presLayoutVars>
          <dgm:chPref val="3"/>
        </dgm:presLayoutVars>
      </dgm:prSet>
      <dgm:spPr/>
      <dgm:t>
        <a:bodyPr/>
        <a:lstStyle/>
        <a:p>
          <a:endParaRPr lang="en-SG"/>
        </a:p>
      </dgm:t>
    </dgm:pt>
    <dgm:pt modelId="{5E5DAF73-9F35-4638-BD71-02B80E088B5D}" type="pres">
      <dgm:prSet presAssocID="{4C0BBC7A-75B8-44C4-90BF-F94A5ED85A8E}" presName="hierChild5" presStyleCnt="0"/>
      <dgm:spPr/>
    </dgm:pt>
    <dgm:pt modelId="{7F586104-EBF3-4EA8-953B-98E17F5F208C}" type="pres">
      <dgm:prSet presAssocID="{09216FA6-6A08-4B9F-BF69-41B93A12C9D9}" presName="Name23" presStyleLbl="parChTrans1D4" presStyleIdx="2" presStyleCnt="6"/>
      <dgm:spPr/>
      <dgm:t>
        <a:bodyPr/>
        <a:lstStyle/>
        <a:p>
          <a:endParaRPr lang="en-SG"/>
        </a:p>
      </dgm:t>
    </dgm:pt>
    <dgm:pt modelId="{F22DC806-7A57-4303-8320-B0B7F3674051}" type="pres">
      <dgm:prSet presAssocID="{49BC9D47-0434-477E-B647-AFE4E7FAA728}" presName="hierRoot4" presStyleCnt="0"/>
      <dgm:spPr/>
    </dgm:pt>
    <dgm:pt modelId="{7931236D-BF06-4AE1-B008-142DED9F0CA4}" type="pres">
      <dgm:prSet presAssocID="{49BC9D47-0434-477E-B647-AFE4E7FAA728}" presName="composite4" presStyleCnt="0"/>
      <dgm:spPr/>
    </dgm:pt>
    <dgm:pt modelId="{FD74E762-7061-453B-8563-231646A8CAD6}" type="pres">
      <dgm:prSet presAssocID="{49BC9D47-0434-477E-B647-AFE4E7FAA728}" presName="background4" presStyleLbl="node4" presStyleIdx="2" presStyleCnt="6"/>
      <dgm:spPr/>
    </dgm:pt>
    <dgm:pt modelId="{EF51EBBF-2885-4F14-BD60-E693721A84C0}" type="pres">
      <dgm:prSet presAssocID="{49BC9D47-0434-477E-B647-AFE4E7FAA728}" presName="text4" presStyleLbl="fgAcc4" presStyleIdx="2" presStyleCnt="6" custLinFactNeighborX="51026" custLinFactNeighborY="73767">
        <dgm:presLayoutVars>
          <dgm:chPref val="3"/>
        </dgm:presLayoutVars>
      </dgm:prSet>
      <dgm:spPr/>
      <dgm:t>
        <a:bodyPr/>
        <a:lstStyle/>
        <a:p>
          <a:endParaRPr lang="en-SG"/>
        </a:p>
      </dgm:t>
    </dgm:pt>
    <dgm:pt modelId="{061952DE-3E01-4578-BA7D-58024E12912A}" type="pres">
      <dgm:prSet presAssocID="{49BC9D47-0434-477E-B647-AFE4E7FAA728}" presName="hierChild5" presStyleCnt="0"/>
      <dgm:spPr/>
    </dgm:pt>
    <dgm:pt modelId="{EE87CE1D-4C3C-451E-9524-51B07B269B0F}" type="pres">
      <dgm:prSet presAssocID="{BE1F6CCF-F8F7-4B99-B135-89A01F24E1A0}" presName="Name23" presStyleLbl="parChTrans1D4" presStyleIdx="3" presStyleCnt="6"/>
      <dgm:spPr/>
      <dgm:t>
        <a:bodyPr/>
        <a:lstStyle/>
        <a:p>
          <a:endParaRPr lang="en-SG"/>
        </a:p>
      </dgm:t>
    </dgm:pt>
    <dgm:pt modelId="{3711A312-6B1F-4EB6-BC25-26307EA6B18F}" type="pres">
      <dgm:prSet presAssocID="{91A74353-F0D2-4F36-B6F8-63B8D7261E5D}" presName="hierRoot4" presStyleCnt="0"/>
      <dgm:spPr/>
      <dgm:t>
        <a:bodyPr/>
        <a:lstStyle/>
        <a:p>
          <a:endParaRPr lang="en-SG"/>
        </a:p>
      </dgm:t>
    </dgm:pt>
    <dgm:pt modelId="{F880F96F-46B5-4E10-8695-B7513901D7C0}" type="pres">
      <dgm:prSet presAssocID="{91A74353-F0D2-4F36-B6F8-63B8D7261E5D}" presName="composite4" presStyleCnt="0"/>
      <dgm:spPr/>
      <dgm:t>
        <a:bodyPr/>
        <a:lstStyle/>
        <a:p>
          <a:endParaRPr lang="en-SG"/>
        </a:p>
      </dgm:t>
    </dgm:pt>
    <dgm:pt modelId="{956B3AD0-FA9C-4B65-967C-17B2ADCE839A}" type="pres">
      <dgm:prSet presAssocID="{91A74353-F0D2-4F36-B6F8-63B8D7261E5D}" presName="background4" presStyleLbl="node4" presStyleIdx="3" presStyleCnt="6"/>
      <dgm:spPr/>
      <dgm:t>
        <a:bodyPr/>
        <a:lstStyle/>
        <a:p>
          <a:endParaRPr lang="en-SG"/>
        </a:p>
      </dgm:t>
    </dgm:pt>
    <dgm:pt modelId="{6CAA109A-E3AB-464C-A722-AC6B71DDC443}" type="pres">
      <dgm:prSet presAssocID="{91A74353-F0D2-4F36-B6F8-63B8D7261E5D}" presName="text4" presStyleLbl="fgAcc4" presStyleIdx="3" presStyleCnt="6" custScaleX="126086" custScaleY="153027" custLinFactX="93136" custLinFactNeighborX="100000" custLinFactNeighborY="46315">
        <dgm:presLayoutVars>
          <dgm:chPref val="3"/>
        </dgm:presLayoutVars>
      </dgm:prSet>
      <dgm:spPr/>
      <dgm:t>
        <a:bodyPr/>
        <a:lstStyle/>
        <a:p>
          <a:endParaRPr lang="en-SG"/>
        </a:p>
      </dgm:t>
    </dgm:pt>
    <dgm:pt modelId="{3D9287A1-CE9B-4D92-8278-E5EC8ACE4291}" type="pres">
      <dgm:prSet presAssocID="{91A74353-F0D2-4F36-B6F8-63B8D7261E5D}" presName="hierChild5" presStyleCnt="0"/>
      <dgm:spPr/>
      <dgm:t>
        <a:bodyPr/>
        <a:lstStyle/>
        <a:p>
          <a:endParaRPr lang="en-SG"/>
        </a:p>
      </dgm:t>
    </dgm:pt>
    <dgm:pt modelId="{2F6FECD3-F7CC-4FA4-97B4-878321D1F600}" type="pres">
      <dgm:prSet presAssocID="{DFC0DA03-EF17-458C-980D-7B27688E26AB}" presName="Name23" presStyleLbl="parChTrans1D4" presStyleIdx="4" presStyleCnt="6"/>
      <dgm:spPr/>
      <dgm:t>
        <a:bodyPr/>
        <a:lstStyle/>
        <a:p>
          <a:endParaRPr lang="en-SG"/>
        </a:p>
      </dgm:t>
    </dgm:pt>
    <dgm:pt modelId="{09B5D480-1AA3-4AE7-9522-23E204ED604E}" type="pres">
      <dgm:prSet presAssocID="{58E2E227-DEF0-41DD-98F6-8552D98C4374}" presName="hierRoot4" presStyleCnt="0"/>
      <dgm:spPr/>
    </dgm:pt>
    <dgm:pt modelId="{49D2A1DB-902B-4313-9C39-DFEF6A1BDA2D}" type="pres">
      <dgm:prSet presAssocID="{58E2E227-DEF0-41DD-98F6-8552D98C4374}" presName="composite4" presStyleCnt="0"/>
      <dgm:spPr/>
    </dgm:pt>
    <dgm:pt modelId="{14BE7DF1-BD5B-4C80-AB45-2F59973AB001}" type="pres">
      <dgm:prSet presAssocID="{58E2E227-DEF0-41DD-98F6-8552D98C4374}" presName="background4" presStyleLbl="node4" presStyleIdx="4" presStyleCnt="6"/>
      <dgm:spPr/>
    </dgm:pt>
    <dgm:pt modelId="{9942E4AF-530A-4037-A160-960FD750484D}" type="pres">
      <dgm:prSet presAssocID="{58E2E227-DEF0-41DD-98F6-8552D98C4374}" presName="text4" presStyleLbl="fgAcc4" presStyleIdx="4" presStyleCnt="6" custLinFactX="100000" custLinFactNeighborX="112227" custLinFactNeighborY="76167">
        <dgm:presLayoutVars>
          <dgm:chPref val="3"/>
        </dgm:presLayoutVars>
      </dgm:prSet>
      <dgm:spPr/>
      <dgm:t>
        <a:bodyPr/>
        <a:lstStyle/>
        <a:p>
          <a:endParaRPr lang="en-SG"/>
        </a:p>
      </dgm:t>
    </dgm:pt>
    <dgm:pt modelId="{A39E03ED-36E3-455E-A0CD-C3FB7046188D}" type="pres">
      <dgm:prSet presAssocID="{58E2E227-DEF0-41DD-98F6-8552D98C4374}" presName="hierChild5" presStyleCnt="0"/>
      <dgm:spPr/>
    </dgm:pt>
    <dgm:pt modelId="{BFD68C90-E09A-4094-900F-8CF9A1608F18}" type="pres">
      <dgm:prSet presAssocID="{FDCEBC24-B871-4EB5-B406-0894371BCFE8}" presName="Name23" presStyleLbl="parChTrans1D4" presStyleIdx="5" presStyleCnt="6"/>
      <dgm:spPr/>
      <dgm:t>
        <a:bodyPr/>
        <a:lstStyle/>
        <a:p>
          <a:endParaRPr lang="en-SG"/>
        </a:p>
      </dgm:t>
    </dgm:pt>
    <dgm:pt modelId="{8679619A-CF3E-42AD-AF6F-0E84F88D4A0C}" type="pres">
      <dgm:prSet presAssocID="{3309A8DF-FF1C-4E1E-9DC5-42A64B2F3BF0}" presName="hierRoot4" presStyleCnt="0"/>
      <dgm:spPr/>
    </dgm:pt>
    <dgm:pt modelId="{9FB9F939-C3A9-4C47-9546-0FA02F38C6AE}" type="pres">
      <dgm:prSet presAssocID="{3309A8DF-FF1C-4E1E-9DC5-42A64B2F3BF0}" presName="composite4" presStyleCnt="0"/>
      <dgm:spPr/>
    </dgm:pt>
    <dgm:pt modelId="{57D62B91-CB0C-487F-BFDC-A34FBAB0967F}" type="pres">
      <dgm:prSet presAssocID="{3309A8DF-FF1C-4E1E-9DC5-42A64B2F3BF0}" presName="background4" presStyleLbl="node4" presStyleIdx="5" presStyleCnt="6"/>
      <dgm:spPr/>
    </dgm:pt>
    <dgm:pt modelId="{B0B2DC8E-C2C7-4BD2-AFCD-2E9768585C5D}" type="pres">
      <dgm:prSet presAssocID="{3309A8DF-FF1C-4E1E-9DC5-42A64B2F3BF0}" presName="text4" presStyleLbl="fgAcc4" presStyleIdx="5" presStyleCnt="6" custLinFactX="100000" custLinFactNeighborX="110113" custLinFactNeighborY="76167">
        <dgm:presLayoutVars>
          <dgm:chPref val="3"/>
        </dgm:presLayoutVars>
      </dgm:prSet>
      <dgm:spPr/>
      <dgm:t>
        <a:bodyPr/>
        <a:lstStyle/>
        <a:p>
          <a:endParaRPr lang="en-SG"/>
        </a:p>
      </dgm:t>
    </dgm:pt>
    <dgm:pt modelId="{B97C35DF-70B1-442F-BD42-745B6973A0F4}" type="pres">
      <dgm:prSet presAssocID="{3309A8DF-FF1C-4E1E-9DC5-42A64B2F3BF0}" presName="hierChild5" presStyleCnt="0"/>
      <dgm:spPr/>
    </dgm:pt>
    <dgm:pt modelId="{313B8278-0A01-4803-A15B-E042D00EFE27}" type="pres">
      <dgm:prSet presAssocID="{64792F93-8C80-4F88-87B5-6E475617FF4D}" presName="Name10" presStyleLbl="parChTrans1D2" presStyleIdx="1" presStyleCnt="3"/>
      <dgm:spPr/>
      <dgm:t>
        <a:bodyPr/>
        <a:lstStyle/>
        <a:p>
          <a:endParaRPr lang="en-US"/>
        </a:p>
      </dgm:t>
    </dgm:pt>
    <dgm:pt modelId="{B412CAA0-B242-4AE9-8536-7FF173D8F5DE}" type="pres">
      <dgm:prSet presAssocID="{37614911-028E-4D37-8FA2-44F16462855E}" presName="hierRoot2" presStyleCnt="0"/>
      <dgm:spPr/>
      <dgm:t>
        <a:bodyPr/>
        <a:lstStyle/>
        <a:p>
          <a:endParaRPr lang="en-SG"/>
        </a:p>
      </dgm:t>
    </dgm:pt>
    <dgm:pt modelId="{23DD05AF-F556-405F-BC53-B9E44871B595}" type="pres">
      <dgm:prSet presAssocID="{37614911-028E-4D37-8FA2-44F16462855E}" presName="composite2" presStyleCnt="0"/>
      <dgm:spPr/>
      <dgm:t>
        <a:bodyPr/>
        <a:lstStyle/>
        <a:p>
          <a:endParaRPr lang="en-SG"/>
        </a:p>
      </dgm:t>
    </dgm:pt>
    <dgm:pt modelId="{6CE6FD6E-52D9-4410-9605-BA96A901AA06}" type="pres">
      <dgm:prSet presAssocID="{37614911-028E-4D37-8FA2-44F16462855E}" presName="background2" presStyleLbl="node2" presStyleIdx="1" presStyleCnt="3"/>
      <dgm:spPr/>
      <dgm:t>
        <a:bodyPr/>
        <a:lstStyle/>
        <a:p>
          <a:endParaRPr lang="en-SG"/>
        </a:p>
      </dgm:t>
    </dgm:pt>
    <dgm:pt modelId="{A29C7532-80BF-4D3A-B5AD-2061A567A208}" type="pres">
      <dgm:prSet presAssocID="{37614911-028E-4D37-8FA2-44F16462855E}" presName="text2" presStyleLbl="fgAcc2" presStyleIdx="1" presStyleCnt="3" custScaleX="233295" custScaleY="106628" custLinFactX="-167916" custLinFactNeighborX="-200000" custLinFactNeighborY="-1866">
        <dgm:presLayoutVars>
          <dgm:chPref val="3"/>
        </dgm:presLayoutVars>
      </dgm:prSet>
      <dgm:spPr/>
      <dgm:t>
        <a:bodyPr/>
        <a:lstStyle/>
        <a:p>
          <a:endParaRPr lang="en-US"/>
        </a:p>
      </dgm:t>
    </dgm:pt>
    <dgm:pt modelId="{50B73B8C-103A-4F5A-9639-138B7A19EF97}" type="pres">
      <dgm:prSet presAssocID="{37614911-028E-4D37-8FA2-44F16462855E}" presName="hierChild3" presStyleCnt="0"/>
      <dgm:spPr/>
      <dgm:t>
        <a:bodyPr/>
        <a:lstStyle/>
        <a:p>
          <a:endParaRPr lang="en-SG"/>
        </a:p>
      </dgm:t>
    </dgm:pt>
    <dgm:pt modelId="{CD01080D-5FDF-493E-AC43-98CDEEA3CAEA}" type="pres">
      <dgm:prSet presAssocID="{7AD06F08-A90E-42C7-AB53-D3ECAFD6F620}" presName="Name17" presStyleLbl="parChTrans1D3" presStyleIdx="3" presStyleCnt="6"/>
      <dgm:spPr/>
      <dgm:t>
        <a:bodyPr/>
        <a:lstStyle/>
        <a:p>
          <a:endParaRPr lang="en-US"/>
        </a:p>
      </dgm:t>
    </dgm:pt>
    <dgm:pt modelId="{2A01200A-43C2-4653-8BC0-014940E37561}" type="pres">
      <dgm:prSet presAssocID="{6245DC25-8F54-48E0-8328-0B21E882E1E6}" presName="hierRoot3" presStyleCnt="0"/>
      <dgm:spPr/>
      <dgm:t>
        <a:bodyPr/>
        <a:lstStyle/>
        <a:p>
          <a:endParaRPr lang="en-SG"/>
        </a:p>
      </dgm:t>
    </dgm:pt>
    <dgm:pt modelId="{7CFB3C1E-E49A-462C-8A52-1AC860BA2230}" type="pres">
      <dgm:prSet presAssocID="{6245DC25-8F54-48E0-8328-0B21E882E1E6}" presName="composite3" presStyleCnt="0"/>
      <dgm:spPr/>
      <dgm:t>
        <a:bodyPr/>
        <a:lstStyle/>
        <a:p>
          <a:endParaRPr lang="en-SG"/>
        </a:p>
      </dgm:t>
    </dgm:pt>
    <dgm:pt modelId="{AB330F2E-7A74-4527-BDEC-C9B7B7A93D81}" type="pres">
      <dgm:prSet presAssocID="{6245DC25-8F54-48E0-8328-0B21E882E1E6}" presName="background3" presStyleLbl="node3" presStyleIdx="3" presStyleCnt="6"/>
      <dgm:spPr/>
      <dgm:t>
        <a:bodyPr/>
        <a:lstStyle/>
        <a:p>
          <a:endParaRPr lang="en-SG"/>
        </a:p>
      </dgm:t>
    </dgm:pt>
    <dgm:pt modelId="{7EEB1D7A-9B6E-4ACE-A709-E5C3F4D7334A}" type="pres">
      <dgm:prSet presAssocID="{6245DC25-8F54-48E0-8328-0B21E882E1E6}" presName="text3" presStyleLbl="fgAcc3" presStyleIdx="3" presStyleCnt="6" custScaleX="135211" custScaleY="128982" custLinFactX="-200000" custLinFactNeighborX="-211665" custLinFactNeighborY="-17973">
        <dgm:presLayoutVars>
          <dgm:chPref val="3"/>
        </dgm:presLayoutVars>
      </dgm:prSet>
      <dgm:spPr/>
      <dgm:t>
        <a:bodyPr/>
        <a:lstStyle/>
        <a:p>
          <a:endParaRPr lang="en-US"/>
        </a:p>
      </dgm:t>
    </dgm:pt>
    <dgm:pt modelId="{1AEBFB25-BE92-45D8-9FEB-97EA5BC950F3}" type="pres">
      <dgm:prSet presAssocID="{6245DC25-8F54-48E0-8328-0B21E882E1E6}" presName="hierChild4" presStyleCnt="0"/>
      <dgm:spPr/>
      <dgm:t>
        <a:bodyPr/>
        <a:lstStyle/>
        <a:p>
          <a:endParaRPr lang="en-SG"/>
        </a:p>
      </dgm:t>
    </dgm:pt>
    <dgm:pt modelId="{FF02C46A-59CD-43C2-A35A-33D19FBEBDD9}" type="pres">
      <dgm:prSet presAssocID="{24FEF719-45EC-4272-8C70-D8C28FFF9D5E}" presName="Name10" presStyleLbl="parChTrans1D2" presStyleIdx="2" presStyleCnt="3"/>
      <dgm:spPr/>
      <dgm:t>
        <a:bodyPr/>
        <a:lstStyle/>
        <a:p>
          <a:endParaRPr lang="en-US"/>
        </a:p>
      </dgm:t>
    </dgm:pt>
    <dgm:pt modelId="{E2273421-D11E-4B2B-ACFC-16CB19787E15}" type="pres">
      <dgm:prSet presAssocID="{3D2A5E53-CE18-4823-9CAF-BCC74DDEF430}" presName="hierRoot2" presStyleCnt="0"/>
      <dgm:spPr/>
      <dgm:t>
        <a:bodyPr/>
        <a:lstStyle/>
        <a:p>
          <a:endParaRPr lang="en-SG"/>
        </a:p>
      </dgm:t>
    </dgm:pt>
    <dgm:pt modelId="{EFA41C0C-BA38-4C9C-8AED-1BFB5E5B786E}" type="pres">
      <dgm:prSet presAssocID="{3D2A5E53-CE18-4823-9CAF-BCC74DDEF430}" presName="composite2" presStyleCnt="0"/>
      <dgm:spPr/>
      <dgm:t>
        <a:bodyPr/>
        <a:lstStyle/>
        <a:p>
          <a:endParaRPr lang="en-SG"/>
        </a:p>
      </dgm:t>
    </dgm:pt>
    <dgm:pt modelId="{E66692CA-E5EC-4871-8147-175121861046}" type="pres">
      <dgm:prSet presAssocID="{3D2A5E53-CE18-4823-9CAF-BCC74DDEF430}" presName="background2" presStyleLbl="node2" presStyleIdx="2" presStyleCnt="3"/>
      <dgm:spPr/>
      <dgm:t>
        <a:bodyPr/>
        <a:lstStyle/>
        <a:p>
          <a:endParaRPr lang="en-SG"/>
        </a:p>
      </dgm:t>
    </dgm:pt>
    <dgm:pt modelId="{FED077A6-3916-4C81-9200-B6DC9FA40E1F}" type="pres">
      <dgm:prSet presAssocID="{3D2A5E53-CE18-4823-9CAF-BCC74DDEF430}" presName="text2" presStyleLbl="fgAcc2" presStyleIdx="2" presStyleCnt="3" custScaleX="236902" custLinFactNeighborX="75" custLinFactNeighborY="0">
        <dgm:presLayoutVars>
          <dgm:chPref val="3"/>
        </dgm:presLayoutVars>
      </dgm:prSet>
      <dgm:spPr/>
      <dgm:t>
        <a:bodyPr/>
        <a:lstStyle/>
        <a:p>
          <a:endParaRPr lang="en-US"/>
        </a:p>
      </dgm:t>
    </dgm:pt>
    <dgm:pt modelId="{A69AAA81-F9BC-4437-A039-9046115C8943}" type="pres">
      <dgm:prSet presAssocID="{3D2A5E53-CE18-4823-9CAF-BCC74DDEF430}" presName="hierChild3" presStyleCnt="0"/>
      <dgm:spPr/>
      <dgm:t>
        <a:bodyPr/>
        <a:lstStyle/>
        <a:p>
          <a:endParaRPr lang="en-SG"/>
        </a:p>
      </dgm:t>
    </dgm:pt>
    <dgm:pt modelId="{85399620-B7E7-4332-BDF9-002FB677B0B9}" type="pres">
      <dgm:prSet presAssocID="{4C42792A-A011-4339-9EDE-AFFB2BBE882F}" presName="Name17" presStyleLbl="parChTrans1D3" presStyleIdx="4" presStyleCnt="6"/>
      <dgm:spPr/>
      <dgm:t>
        <a:bodyPr/>
        <a:lstStyle/>
        <a:p>
          <a:endParaRPr lang="en-US"/>
        </a:p>
      </dgm:t>
    </dgm:pt>
    <dgm:pt modelId="{6B252A66-2A5A-4B36-8557-A4D5F29D9787}" type="pres">
      <dgm:prSet presAssocID="{290D2CB2-C22B-4F16-ABD8-70E480924B44}" presName="hierRoot3" presStyleCnt="0"/>
      <dgm:spPr/>
      <dgm:t>
        <a:bodyPr/>
        <a:lstStyle/>
        <a:p>
          <a:endParaRPr lang="en-SG"/>
        </a:p>
      </dgm:t>
    </dgm:pt>
    <dgm:pt modelId="{0C4540E8-7C6D-46D9-B5D1-51B5C4E95511}" type="pres">
      <dgm:prSet presAssocID="{290D2CB2-C22B-4F16-ABD8-70E480924B44}" presName="composite3" presStyleCnt="0"/>
      <dgm:spPr/>
      <dgm:t>
        <a:bodyPr/>
        <a:lstStyle/>
        <a:p>
          <a:endParaRPr lang="en-SG"/>
        </a:p>
      </dgm:t>
    </dgm:pt>
    <dgm:pt modelId="{E5CC09D9-C7DF-4153-B42B-4E1BE3FCEA41}" type="pres">
      <dgm:prSet presAssocID="{290D2CB2-C22B-4F16-ABD8-70E480924B44}" presName="background3" presStyleLbl="node3" presStyleIdx="4" presStyleCnt="6"/>
      <dgm:spPr/>
      <dgm:t>
        <a:bodyPr/>
        <a:lstStyle/>
        <a:p>
          <a:endParaRPr lang="en-SG"/>
        </a:p>
      </dgm:t>
    </dgm:pt>
    <dgm:pt modelId="{D6DC3AD9-7D21-4628-807E-20AF9A5D95C6}" type="pres">
      <dgm:prSet presAssocID="{290D2CB2-C22B-4F16-ABD8-70E480924B44}" presName="text3" presStyleLbl="fgAcc3" presStyleIdx="4" presStyleCnt="6" custScaleX="111240" custScaleY="116597">
        <dgm:presLayoutVars>
          <dgm:chPref val="3"/>
        </dgm:presLayoutVars>
      </dgm:prSet>
      <dgm:spPr/>
      <dgm:t>
        <a:bodyPr/>
        <a:lstStyle/>
        <a:p>
          <a:endParaRPr lang="en-US"/>
        </a:p>
      </dgm:t>
    </dgm:pt>
    <dgm:pt modelId="{621D5640-40D5-4C34-B0F9-DABC701B116C}" type="pres">
      <dgm:prSet presAssocID="{290D2CB2-C22B-4F16-ABD8-70E480924B44}" presName="hierChild4" presStyleCnt="0"/>
      <dgm:spPr/>
      <dgm:t>
        <a:bodyPr/>
        <a:lstStyle/>
        <a:p>
          <a:endParaRPr lang="en-SG"/>
        </a:p>
      </dgm:t>
    </dgm:pt>
    <dgm:pt modelId="{476A89FE-7C92-44B3-B85B-C361C4A2BD15}" type="pres">
      <dgm:prSet presAssocID="{C6959BFF-BFFC-4261-9398-A3FDDA9499DC}" presName="Name17" presStyleLbl="parChTrans1D3" presStyleIdx="5" presStyleCnt="6"/>
      <dgm:spPr/>
      <dgm:t>
        <a:bodyPr/>
        <a:lstStyle/>
        <a:p>
          <a:endParaRPr lang="en-US"/>
        </a:p>
      </dgm:t>
    </dgm:pt>
    <dgm:pt modelId="{1BF00F38-A480-4D14-BF3F-A0A08B34200B}" type="pres">
      <dgm:prSet presAssocID="{E5FF91C8-DE04-44E1-B19E-720EAA0C8E0E}" presName="hierRoot3" presStyleCnt="0"/>
      <dgm:spPr/>
      <dgm:t>
        <a:bodyPr/>
        <a:lstStyle/>
        <a:p>
          <a:endParaRPr lang="en-SG"/>
        </a:p>
      </dgm:t>
    </dgm:pt>
    <dgm:pt modelId="{3273DFDE-F063-41C4-AF9E-CF7413A313C2}" type="pres">
      <dgm:prSet presAssocID="{E5FF91C8-DE04-44E1-B19E-720EAA0C8E0E}" presName="composite3" presStyleCnt="0"/>
      <dgm:spPr/>
      <dgm:t>
        <a:bodyPr/>
        <a:lstStyle/>
        <a:p>
          <a:endParaRPr lang="en-SG"/>
        </a:p>
      </dgm:t>
    </dgm:pt>
    <dgm:pt modelId="{5B73E72F-CF55-405B-B379-1AF5D0049654}" type="pres">
      <dgm:prSet presAssocID="{E5FF91C8-DE04-44E1-B19E-720EAA0C8E0E}" presName="background3" presStyleLbl="node3" presStyleIdx="5" presStyleCnt="6"/>
      <dgm:spPr/>
      <dgm:t>
        <a:bodyPr/>
        <a:lstStyle/>
        <a:p>
          <a:endParaRPr lang="en-SG"/>
        </a:p>
      </dgm:t>
    </dgm:pt>
    <dgm:pt modelId="{01FDADDF-B09D-44E7-B819-E9E17B1FFD3D}" type="pres">
      <dgm:prSet presAssocID="{E5FF91C8-DE04-44E1-B19E-720EAA0C8E0E}" presName="text3" presStyleLbl="fgAcc3" presStyleIdx="5" presStyleCnt="6" custScaleX="101056" custScaleY="116067">
        <dgm:presLayoutVars>
          <dgm:chPref val="3"/>
        </dgm:presLayoutVars>
      </dgm:prSet>
      <dgm:spPr/>
      <dgm:t>
        <a:bodyPr/>
        <a:lstStyle/>
        <a:p>
          <a:endParaRPr lang="en-US"/>
        </a:p>
      </dgm:t>
    </dgm:pt>
    <dgm:pt modelId="{5AAAE7CB-7782-4193-818B-00B4CA219AAE}" type="pres">
      <dgm:prSet presAssocID="{E5FF91C8-DE04-44E1-B19E-720EAA0C8E0E}" presName="hierChild4" presStyleCnt="0"/>
      <dgm:spPr/>
      <dgm:t>
        <a:bodyPr/>
        <a:lstStyle/>
        <a:p>
          <a:endParaRPr lang="en-SG"/>
        </a:p>
      </dgm:t>
    </dgm:pt>
  </dgm:ptLst>
  <dgm:cxnLst>
    <dgm:cxn modelId="{C28F70D9-2EE8-4CB1-B65E-EE5F7A96C261}" type="presOf" srcId="{8467722B-48E5-4A5B-8C78-6D6A3E489616}" destId="{471DBFB9-9B0B-45CC-B636-0B948F9F6188}" srcOrd="0" destOrd="0" presId="urn:microsoft.com/office/officeart/2005/8/layout/hierarchy1"/>
    <dgm:cxn modelId="{7B4B140A-6D0B-4E9E-838C-589683FDCD76}" type="presOf" srcId="{09216FA6-6A08-4B9F-BF69-41B93A12C9D9}" destId="{7F586104-EBF3-4EA8-953B-98E17F5F208C}" srcOrd="0" destOrd="0" presId="urn:microsoft.com/office/officeart/2005/8/layout/hierarchy1"/>
    <dgm:cxn modelId="{6E2E7D50-E5E1-4630-9C5E-BD37848A6B4E}" type="presOf" srcId="{5333E470-D25C-4778-B345-E397459207ED}" destId="{2E6A3642-B74F-4C0A-B277-63F79CF0699C}" srcOrd="0" destOrd="0" presId="urn:microsoft.com/office/officeart/2005/8/layout/hierarchy1"/>
    <dgm:cxn modelId="{E4E315CC-4A84-41D7-9D23-BAED0384B570}" srcId="{91A74353-F0D2-4F36-B6F8-63B8D7261E5D}" destId="{3309A8DF-FF1C-4E1E-9DC5-42A64B2F3BF0}" srcOrd="1" destOrd="0" parTransId="{FDCEBC24-B871-4EB5-B406-0894371BCFE8}" sibTransId="{8183666F-1AB7-4D47-AD90-89D822D079DC}"/>
    <dgm:cxn modelId="{0767A77E-D05B-4F53-AE6B-ABE1F63213BA}" type="presOf" srcId="{4C0BBC7A-75B8-44C4-90BF-F94A5ED85A8E}" destId="{C7EC5EBB-DBD4-4EFB-96E4-22A37641AD46}" srcOrd="0" destOrd="0" presId="urn:microsoft.com/office/officeart/2005/8/layout/hierarchy1"/>
    <dgm:cxn modelId="{4B0FD091-DFC8-4DE2-9815-8F07BD7240C6}" srcId="{8A76AD7F-3C09-4964-9F2D-05A2DA08F800}" destId="{D030BBE6-0264-4262-9DC6-B1CE03F5DD2A}" srcOrd="0" destOrd="0" parTransId="{74FEE8D1-2EC5-4C98-B9E5-CEE5E7EB2825}" sibTransId="{E16872EA-46E1-491B-8144-BCFC705D97A1}"/>
    <dgm:cxn modelId="{F795B738-850B-431B-9BAD-7FE24C59F31A}" type="presOf" srcId="{49BC9D47-0434-477E-B647-AFE4E7FAA728}" destId="{EF51EBBF-2885-4F14-BD60-E693721A84C0}" srcOrd="0" destOrd="0" presId="urn:microsoft.com/office/officeart/2005/8/layout/hierarchy1"/>
    <dgm:cxn modelId="{7D09DCB0-6561-4151-ABEF-C7B2B49DBE51}" type="presOf" srcId="{8A76AD7F-3C09-4964-9F2D-05A2DA08F800}" destId="{3D13FE19-0199-41D4-ACC4-986D68C37EF7}" srcOrd="0" destOrd="0" presId="urn:microsoft.com/office/officeart/2005/8/layout/hierarchy1"/>
    <dgm:cxn modelId="{FCCB1F49-B7D1-46EB-9075-5A8E015499B4}" type="presOf" srcId="{58E2E227-DEF0-41DD-98F6-8552D98C4374}" destId="{9942E4AF-530A-4037-A160-960FD750484D}" srcOrd="0" destOrd="0" presId="urn:microsoft.com/office/officeart/2005/8/layout/hierarchy1"/>
    <dgm:cxn modelId="{3D459744-A671-46EF-B18D-BF2E7FB36EB2}" type="presOf" srcId="{3D2A5E53-CE18-4823-9CAF-BCC74DDEF430}" destId="{FED077A6-3916-4C81-9200-B6DC9FA40E1F}" srcOrd="0" destOrd="0" presId="urn:microsoft.com/office/officeart/2005/8/layout/hierarchy1"/>
    <dgm:cxn modelId="{C973266E-145F-4F57-B7BB-2EB3101D4075}" type="presOf" srcId="{0B5D87E8-3787-460D-AD7D-73CE6025C4B7}" destId="{1E6DE59F-5628-4B6D-BC22-FFC1445AAD1C}" srcOrd="0" destOrd="0" presId="urn:microsoft.com/office/officeart/2005/8/layout/hierarchy1"/>
    <dgm:cxn modelId="{43BE69E8-A79E-4502-99EA-BF4E64A4B0FA}" type="presOf" srcId="{3309A8DF-FF1C-4E1E-9DC5-42A64B2F3BF0}" destId="{B0B2DC8E-C2C7-4BD2-AFCD-2E9768585C5D}" srcOrd="0" destOrd="0" presId="urn:microsoft.com/office/officeart/2005/8/layout/hierarchy1"/>
    <dgm:cxn modelId="{A7FDB60F-8053-4425-BF25-067B4B165316}" type="presOf" srcId="{4C42792A-A011-4339-9EDE-AFFB2BBE882F}" destId="{85399620-B7E7-4332-BDF9-002FB677B0B9}" srcOrd="0" destOrd="0" presId="urn:microsoft.com/office/officeart/2005/8/layout/hierarchy1"/>
    <dgm:cxn modelId="{AF1776E6-987C-4406-9DA7-5A7D7B454BC5}" type="presOf" srcId="{74FEE8D1-2EC5-4C98-B9E5-CEE5E7EB2825}" destId="{1A1317DC-5914-499B-A3D0-5C7B38084E51}" srcOrd="0" destOrd="0" presId="urn:microsoft.com/office/officeart/2005/8/layout/hierarchy1"/>
    <dgm:cxn modelId="{BAC9E30B-9F2E-4A2C-B2AC-E45745C0C78D}" type="presOf" srcId="{BE1F6CCF-F8F7-4B99-B135-89A01F24E1A0}" destId="{EE87CE1D-4C3C-451E-9524-51B07B269B0F}" srcOrd="0" destOrd="0" presId="urn:microsoft.com/office/officeart/2005/8/layout/hierarchy1"/>
    <dgm:cxn modelId="{D3D5982D-6616-4DB5-8879-A06ACFDBA478}" srcId="{91A74353-F0D2-4F36-B6F8-63B8D7261E5D}" destId="{58E2E227-DEF0-41DD-98F6-8552D98C4374}" srcOrd="0" destOrd="0" parTransId="{DFC0DA03-EF17-458C-980D-7B27688E26AB}" sibTransId="{A73CEC18-C532-4E1C-9895-79BE164B50E4}"/>
    <dgm:cxn modelId="{ED358CF3-042E-4790-AF27-A8C0A3D86777}" srcId="{CFE4AB47-0E86-4A47-93A1-D733CC6A6065}" destId="{753CFE54-FE4E-4508-9535-FB40E5F26FA3}" srcOrd="0" destOrd="0" parTransId="{8467722B-48E5-4A5B-8C78-6D6A3E489616}" sibTransId="{2AA1ECD3-AE72-4B33-BC4A-DBC6923CD0EB}"/>
    <dgm:cxn modelId="{62366763-200A-4A8C-B552-8D74711F98C5}" srcId="{D030BBE6-0264-4262-9DC6-B1CE03F5DD2A}" destId="{4C0BBC7A-75B8-44C4-90BF-F94A5ED85A8E}" srcOrd="0" destOrd="0" parTransId="{0B5D87E8-3787-460D-AD7D-73CE6025C4B7}" sibTransId="{4DCFC7C5-8311-47E5-8269-ADA197796ADA}"/>
    <dgm:cxn modelId="{446E32E3-0336-410B-AC48-F5CA68C0BE62}" type="presOf" srcId="{FDCEBC24-B871-4EB5-B406-0894371BCFE8}" destId="{BFD68C90-E09A-4094-900F-8CF9A1608F18}" srcOrd="0" destOrd="0" presId="urn:microsoft.com/office/officeart/2005/8/layout/hierarchy1"/>
    <dgm:cxn modelId="{FCE98BAD-384F-471A-9384-ABE1DB4DE0FF}" type="presOf" srcId="{E5FF91C8-DE04-44E1-B19E-720EAA0C8E0E}" destId="{01FDADDF-B09D-44E7-B819-E9E17B1FFD3D}" srcOrd="0" destOrd="0" presId="urn:microsoft.com/office/officeart/2005/8/layout/hierarchy1"/>
    <dgm:cxn modelId="{E5F2F405-2827-4559-99C1-07FE2E890AD8}" type="presOf" srcId="{3A43CF89-B241-4564-9CC3-56EFD9840038}" destId="{432F6F11-C633-4C46-B571-1F72C2806F22}" srcOrd="0" destOrd="0" presId="urn:microsoft.com/office/officeart/2005/8/layout/hierarchy1"/>
    <dgm:cxn modelId="{4F561AC8-70BE-4CE9-AA69-C3A399A4C1FC}" type="presOf" srcId="{A4B8614A-60BC-4693-8676-99FB904814CD}" destId="{4E7AE6D7-8F67-4237-BA4E-C53636A5F1D5}" srcOrd="0" destOrd="0" presId="urn:microsoft.com/office/officeart/2005/8/layout/hierarchy1"/>
    <dgm:cxn modelId="{34B5B6AF-A2B6-4344-9F29-48ABD3A6EA49}" type="presOf" srcId="{7AD06F08-A90E-42C7-AB53-D3ECAFD6F620}" destId="{CD01080D-5FDF-493E-AC43-98CDEEA3CAEA}" srcOrd="0" destOrd="0" presId="urn:microsoft.com/office/officeart/2005/8/layout/hierarchy1"/>
    <dgm:cxn modelId="{38D8C7CD-10A1-434E-AD37-26BC136DC85A}" srcId="{8A76AD7F-3C09-4964-9F2D-05A2DA08F800}" destId="{91A74353-F0D2-4F36-B6F8-63B8D7261E5D}" srcOrd="1" destOrd="0" parTransId="{BE1F6CCF-F8F7-4B99-B135-89A01F24E1A0}" sibTransId="{EE915A77-119D-451A-8EC3-60C300A62043}"/>
    <dgm:cxn modelId="{D93FE722-9397-48F3-A2A1-5AD3E40F67A6}" type="presOf" srcId="{DFC0DA03-EF17-458C-980D-7B27688E26AB}" destId="{2F6FECD3-F7CC-4FA4-97B4-878321D1F600}" srcOrd="0" destOrd="0" presId="urn:microsoft.com/office/officeart/2005/8/layout/hierarchy1"/>
    <dgm:cxn modelId="{B28D8A13-CCF7-4D86-B4CF-AB9F415A3696}" srcId="{CFE4AB47-0E86-4A47-93A1-D733CC6A6065}" destId="{8A76AD7F-3C09-4964-9F2D-05A2DA08F800}" srcOrd="2" destOrd="0" parTransId="{3A43CF89-B241-4564-9CC3-56EFD9840038}" sibTransId="{877CB17A-25BA-4ECC-889F-BCB12FC52C2C}"/>
    <dgm:cxn modelId="{BCF022BC-995E-4DBE-BCAA-4CCE64C8B03F}" srcId="{3D2A5E53-CE18-4823-9CAF-BCC74DDEF430}" destId="{E5FF91C8-DE04-44E1-B19E-720EAA0C8E0E}" srcOrd="1" destOrd="0" parTransId="{C6959BFF-BFFC-4261-9398-A3FDDA9499DC}" sibTransId="{1B3A0606-667C-484B-9702-CDF79A13E3C0}"/>
    <dgm:cxn modelId="{31AE0AA9-8DE1-42E9-AC23-4523D19ECCA3}" type="presOf" srcId="{6245DC25-8F54-48E0-8328-0B21E882E1E6}" destId="{7EEB1D7A-9B6E-4ACE-A709-E5C3F4D7334A}" srcOrd="0" destOrd="0" presId="urn:microsoft.com/office/officeart/2005/8/layout/hierarchy1"/>
    <dgm:cxn modelId="{C42F1861-8B75-46F6-9552-F1F7F1174733}" type="presOf" srcId="{D030BBE6-0264-4262-9DC6-B1CE03F5DD2A}" destId="{8AB136B9-FC8C-4117-8AC4-4D958FD7A63B}" srcOrd="0" destOrd="0" presId="urn:microsoft.com/office/officeart/2005/8/layout/hierarchy1"/>
    <dgm:cxn modelId="{9F8E7069-E1A8-405F-B902-5191F4F7766A}" type="presOf" srcId="{64792F93-8C80-4F88-87B5-6E475617FF4D}" destId="{313B8278-0A01-4803-A15B-E042D00EFE27}" srcOrd="0" destOrd="0" presId="urn:microsoft.com/office/officeart/2005/8/layout/hierarchy1"/>
    <dgm:cxn modelId="{70D1D754-0D7D-4F07-A5DA-0BF5FC9D0E6C}" type="presOf" srcId="{753CFE54-FE4E-4508-9535-FB40E5F26FA3}" destId="{218EF3C6-5366-48AD-8556-20F7D058C5D7}" srcOrd="0" destOrd="0" presId="urn:microsoft.com/office/officeart/2005/8/layout/hierarchy1"/>
    <dgm:cxn modelId="{81E49390-FDDA-456A-8795-4AA4505C9EF9}" srcId="{62F1AD04-79D7-482C-8638-F3DF0AF9E12D}" destId="{37614911-028E-4D37-8FA2-44F16462855E}" srcOrd="1" destOrd="0" parTransId="{64792F93-8C80-4F88-87B5-6E475617FF4D}" sibTransId="{DF209089-EB6C-4070-A0D2-CB1255640B4D}"/>
    <dgm:cxn modelId="{32288CB5-0E37-4326-A87C-2692C17DEEDB}" type="presOf" srcId="{290D2CB2-C22B-4F16-ABD8-70E480924B44}" destId="{D6DC3AD9-7D21-4628-807E-20AF9A5D95C6}" srcOrd="0" destOrd="0" presId="urn:microsoft.com/office/officeart/2005/8/layout/hierarchy1"/>
    <dgm:cxn modelId="{7A67327C-84BE-4B4E-9C26-B22996370A06}" type="presOf" srcId="{CFE4AB47-0E86-4A47-93A1-D733CC6A6065}" destId="{9D7A3B54-C666-47DC-AA23-A98BF8B9475F}" srcOrd="0" destOrd="0" presId="urn:microsoft.com/office/officeart/2005/8/layout/hierarchy1"/>
    <dgm:cxn modelId="{4BE3791B-5ECE-44D5-BAFB-D8360C5B5E3D}" srcId="{62F1AD04-79D7-482C-8638-F3DF0AF9E12D}" destId="{CFE4AB47-0E86-4A47-93A1-D733CC6A6065}" srcOrd="0" destOrd="0" parTransId="{A4B8614A-60BC-4693-8676-99FB904814CD}" sibTransId="{8250D100-3E27-4147-BBA2-60F735AC9868}"/>
    <dgm:cxn modelId="{DC26A673-0357-4870-AA5D-4CE468B67A75}" type="presOf" srcId="{91A74353-F0D2-4F36-B6F8-63B8D7261E5D}" destId="{6CAA109A-E3AB-464C-A722-AC6B71DDC443}" srcOrd="0" destOrd="0" presId="urn:microsoft.com/office/officeart/2005/8/layout/hierarchy1"/>
    <dgm:cxn modelId="{0E892307-72C2-4B8F-8CB8-58C015E3F6E1}" srcId="{D030BBE6-0264-4262-9DC6-B1CE03F5DD2A}" destId="{49BC9D47-0434-477E-B647-AFE4E7FAA728}" srcOrd="1" destOrd="0" parTransId="{09216FA6-6A08-4B9F-BF69-41B93A12C9D9}" sibTransId="{D0FAD455-BDFD-42F0-9159-7F6D43EB29EA}"/>
    <dgm:cxn modelId="{5E291E52-825D-4C08-AF4E-31727493F27E}" type="presOf" srcId="{F2C39B4C-18FB-49F5-BBB8-DE9A997AAC07}" destId="{488F69EB-2488-44DF-B93A-3991642E2E8C}" srcOrd="0" destOrd="0" presId="urn:microsoft.com/office/officeart/2005/8/layout/hierarchy1"/>
    <dgm:cxn modelId="{43CEEA0B-0C1F-4E6D-809C-430C5C95FC5D}" type="presOf" srcId="{37614911-028E-4D37-8FA2-44F16462855E}" destId="{A29C7532-80BF-4D3A-B5AD-2061A567A208}" srcOrd="0" destOrd="0" presId="urn:microsoft.com/office/officeart/2005/8/layout/hierarchy1"/>
    <dgm:cxn modelId="{DDB739C8-7460-4E22-93A4-371EC4D726DD}" srcId="{5333E470-D25C-4778-B345-E397459207ED}" destId="{62F1AD04-79D7-482C-8638-F3DF0AF9E12D}" srcOrd="0" destOrd="0" parTransId="{355D6BA9-40EA-4B94-B3CA-510BC1E2A914}" sibTransId="{D0AE155E-AE7C-4877-B59E-50FD05E2A4EB}"/>
    <dgm:cxn modelId="{97603B4E-C6B1-4642-AEE9-F014CA037A46}" type="presOf" srcId="{24FEF719-45EC-4272-8C70-D8C28FFF9D5E}" destId="{FF02C46A-59CD-43C2-A35A-33D19FBEBDD9}" srcOrd="0" destOrd="0" presId="urn:microsoft.com/office/officeart/2005/8/layout/hierarchy1"/>
    <dgm:cxn modelId="{FB3E23EF-B054-4658-8421-9AE9472DDF56}" type="presOf" srcId="{C6959BFF-BFFC-4261-9398-A3FDDA9499DC}" destId="{476A89FE-7C92-44B3-B85B-C361C4A2BD15}" srcOrd="0" destOrd="0" presId="urn:microsoft.com/office/officeart/2005/8/layout/hierarchy1"/>
    <dgm:cxn modelId="{99E28392-84F2-4415-BBD6-99DD49ECC43F}" type="presOf" srcId="{62F1AD04-79D7-482C-8638-F3DF0AF9E12D}" destId="{287F44F0-C3EA-430E-A22D-879176D45D20}" srcOrd="0" destOrd="0" presId="urn:microsoft.com/office/officeart/2005/8/layout/hierarchy1"/>
    <dgm:cxn modelId="{7E44C995-5CC6-4403-9245-CD8AF3890611}" srcId="{CFE4AB47-0E86-4A47-93A1-D733CC6A6065}" destId="{F2C39B4C-18FB-49F5-BBB8-DE9A997AAC07}" srcOrd="1" destOrd="0" parTransId="{A1B28FF8-AA55-4A96-91F7-22A555F2FC4C}" sibTransId="{35BE5480-EF32-490A-80CF-2B61D10D9850}"/>
    <dgm:cxn modelId="{2A3E33B9-B116-4FE4-9A22-832A94794F0D}" srcId="{37614911-028E-4D37-8FA2-44F16462855E}" destId="{6245DC25-8F54-48E0-8328-0B21E882E1E6}" srcOrd="0" destOrd="0" parTransId="{7AD06F08-A90E-42C7-AB53-D3ECAFD6F620}" sibTransId="{E3558BF7-5525-4018-AA43-87A789394980}"/>
    <dgm:cxn modelId="{7708127B-0E44-4762-9CFD-EED48A28C011}" srcId="{3D2A5E53-CE18-4823-9CAF-BCC74DDEF430}" destId="{290D2CB2-C22B-4F16-ABD8-70E480924B44}" srcOrd="0" destOrd="0" parTransId="{4C42792A-A011-4339-9EDE-AFFB2BBE882F}" sibTransId="{A511DE70-F356-4BA8-95D1-976057351CAB}"/>
    <dgm:cxn modelId="{6EB7A616-70F7-41A5-985D-3426ACD6D42D}" type="presOf" srcId="{A1B28FF8-AA55-4A96-91F7-22A555F2FC4C}" destId="{69C889D6-F940-40FE-A245-7E6D95364A32}" srcOrd="0" destOrd="0" presId="urn:microsoft.com/office/officeart/2005/8/layout/hierarchy1"/>
    <dgm:cxn modelId="{243C9095-8147-494D-9232-72510E9E9AC8}" srcId="{62F1AD04-79D7-482C-8638-F3DF0AF9E12D}" destId="{3D2A5E53-CE18-4823-9CAF-BCC74DDEF430}" srcOrd="2" destOrd="0" parTransId="{24FEF719-45EC-4272-8C70-D8C28FFF9D5E}" sibTransId="{98276121-AC9C-4422-8CFD-3803F3DAA962}"/>
    <dgm:cxn modelId="{6683AA63-1C05-429C-87A1-DC540AB1841E}" type="presParOf" srcId="{2E6A3642-B74F-4C0A-B277-63F79CF0699C}" destId="{C4FBE6F1-A09F-46A4-BA91-848B6BF00397}" srcOrd="0" destOrd="0" presId="urn:microsoft.com/office/officeart/2005/8/layout/hierarchy1"/>
    <dgm:cxn modelId="{7436AE06-9F80-478E-954F-C3B651C6ABE6}" type="presParOf" srcId="{C4FBE6F1-A09F-46A4-BA91-848B6BF00397}" destId="{E44A000C-BACE-4FAE-9A63-79287EF8F8BA}" srcOrd="0" destOrd="0" presId="urn:microsoft.com/office/officeart/2005/8/layout/hierarchy1"/>
    <dgm:cxn modelId="{00DEC89C-BA74-4B82-BE48-B9EEC10E0E7D}" type="presParOf" srcId="{E44A000C-BACE-4FAE-9A63-79287EF8F8BA}" destId="{27CC3A02-9BDF-469E-8E02-5FBF0BA97272}" srcOrd="0" destOrd="0" presId="urn:microsoft.com/office/officeart/2005/8/layout/hierarchy1"/>
    <dgm:cxn modelId="{212923EA-5897-4C6B-A50C-44AA773C3FC4}" type="presParOf" srcId="{E44A000C-BACE-4FAE-9A63-79287EF8F8BA}" destId="{287F44F0-C3EA-430E-A22D-879176D45D20}" srcOrd="1" destOrd="0" presId="urn:microsoft.com/office/officeart/2005/8/layout/hierarchy1"/>
    <dgm:cxn modelId="{22BEE32A-7233-4934-B980-E9EFBF91A5A1}" type="presParOf" srcId="{C4FBE6F1-A09F-46A4-BA91-848B6BF00397}" destId="{64D7A31D-DCCD-490E-8DD0-9D1093EAB9D3}" srcOrd="1" destOrd="0" presId="urn:microsoft.com/office/officeart/2005/8/layout/hierarchy1"/>
    <dgm:cxn modelId="{99C37378-4F2B-403E-A08B-55D3C17E5D7A}" type="presParOf" srcId="{64D7A31D-DCCD-490E-8DD0-9D1093EAB9D3}" destId="{4E7AE6D7-8F67-4237-BA4E-C53636A5F1D5}" srcOrd="0" destOrd="0" presId="urn:microsoft.com/office/officeart/2005/8/layout/hierarchy1"/>
    <dgm:cxn modelId="{D6181A5F-2B43-45DA-8F9F-8EB1C2C92495}" type="presParOf" srcId="{64D7A31D-DCCD-490E-8DD0-9D1093EAB9D3}" destId="{A6D50DA4-6D6B-437B-844E-E46082C5F2B3}" srcOrd="1" destOrd="0" presId="urn:microsoft.com/office/officeart/2005/8/layout/hierarchy1"/>
    <dgm:cxn modelId="{F60F9B53-0A59-4CA8-8116-00B040AB3938}" type="presParOf" srcId="{A6D50DA4-6D6B-437B-844E-E46082C5F2B3}" destId="{F89795FF-3219-4D25-B14B-11C5C28CEA0C}" srcOrd="0" destOrd="0" presId="urn:microsoft.com/office/officeart/2005/8/layout/hierarchy1"/>
    <dgm:cxn modelId="{7F3A4BDD-3000-4ABA-9F8A-BEB29E53F564}" type="presParOf" srcId="{F89795FF-3219-4D25-B14B-11C5C28CEA0C}" destId="{3329DA71-D576-4B5D-AC21-638F5D3D2A22}" srcOrd="0" destOrd="0" presId="urn:microsoft.com/office/officeart/2005/8/layout/hierarchy1"/>
    <dgm:cxn modelId="{ED5493EE-E353-4CEE-9B8C-C4C0B4910AD3}" type="presParOf" srcId="{F89795FF-3219-4D25-B14B-11C5C28CEA0C}" destId="{9D7A3B54-C666-47DC-AA23-A98BF8B9475F}" srcOrd="1" destOrd="0" presId="urn:microsoft.com/office/officeart/2005/8/layout/hierarchy1"/>
    <dgm:cxn modelId="{45138B80-9318-40DB-8557-32CF0C64E64F}" type="presParOf" srcId="{A6D50DA4-6D6B-437B-844E-E46082C5F2B3}" destId="{1A2E63D9-8394-4038-89FC-61A09DE782DB}" srcOrd="1" destOrd="0" presId="urn:microsoft.com/office/officeart/2005/8/layout/hierarchy1"/>
    <dgm:cxn modelId="{26067870-77FC-4779-B90C-674820D7E04C}" type="presParOf" srcId="{1A2E63D9-8394-4038-89FC-61A09DE782DB}" destId="{471DBFB9-9B0B-45CC-B636-0B948F9F6188}" srcOrd="0" destOrd="0" presId="urn:microsoft.com/office/officeart/2005/8/layout/hierarchy1"/>
    <dgm:cxn modelId="{23490F6E-1A8D-4886-9086-8A508D0F896C}" type="presParOf" srcId="{1A2E63D9-8394-4038-89FC-61A09DE782DB}" destId="{042F8CA8-4650-4BB2-B10D-51216760812A}" srcOrd="1" destOrd="0" presId="urn:microsoft.com/office/officeart/2005/8/layout/hierarchy1"/>
    <dgm:cxn modelId="{DD2D4F5E-C6E9-4F10-B75B-60B12F064577}" type="presParOf" srcId="{042F8CA8-4650-4BB2-B10D-51216760812A}" destId="{990B3828-7C5C-426B-8699-5477EFB68E9A}" srcOrd="0" destOrd="0" presId="urn:microsoft.com/office/officeart/2005/8/layout/hierarchy1"/>
    <dgm:cxn modelId="{541E92AC-B2C2-4B3C-9F35-C1CE6C3613EF}" type="presParOf" srcId="{990B3828-7C5C-426B-8699-5477EFB68E9A}" destId="{C3811229-6B73-4377-A072-11A91DAB4B25}" srcOrd="0" destOrd="0" presId="urn:microsoft.com/office/officeart/2005/8/layout/hierarchy1"/>
    <dgm:cxn modelId="{0CF221EE-D951-47B3-B074-DEB7777CACE5}" type="presParOf" srcId="{990B3828-7C5C-426B-8699-5477EFB68E9A}" destId="{218EF3C6-5366-48AD-8556-20F7D058C5D7}" srcOrd="1" destOrd="0" presId="urn:microsoft.com/office/officeart/2005/8/layout/hierarchy1"/>
    <dgm:cxn modelId="{C68D7650-B3B6-4A79-9BF3-52294CF4ECF1}" type="presParOf" srcId="{042F8CA8-4650-4BB2-B10D-51216760812A}" destId="{16F2AEC1-A115-4216-8D16-92702B98750F}" srcOrd="1" destOrd="0" presId="urn:microsoft.com/office/officeart/2005/8/layout/hierarchy1"/>
    <dgm:cxn modelId="{9E5F7589-F13A-48C9-9B48-CF6714E81D5D}" type="presParOf" srcId="{1A2E63D9-8394-4038-89FC-61A09DE782DB}" destId="{69C889D6-F940-40FE-A245-7E6D95364A32}" srcOrd="2" destOrd="0" presId="urn:microsoft.com/office/officeart/2005/8/layout/hierarchy1"/>
    <dgm:cxn modelId="{6B9D7506-C41B-4DD9-A69D-EB977DC387FD}" type="presParOf" srcId="{1A2E63D9-8394-4038-89FC-61A09DE782DB}" destId="{2F971B8E-2992-4269-9983-4E2DCEECBD87}" srcOrd="3" destOrd="0" presId="urn:microsoft.com/office/officeart/2005/8/layout/hierarchy1"/>
    <dgm:cxn modelId="{2DF0CE6F-EEBE-47DC-B573-EA48363E662C}" type="presParOf" srcId="{2F971B8E-2992-4269-9983-4E2DCEECBD87}" destId="{8E5D9DE1-0FE7-4612-A050-B80CCC0471BE}" srcOrd="0" destOrd="0" presId="urn:microsoft.com/office/officeart/2005/8/layout/hierarchy1"/>
    <dgm:cxn modelId="{31BA1B56-5CF2-4ED2-9A52-54AB2CB33D6D}" type="presParOf" srcId="{8E5D9DE1-0FE7-4612-A050-B80CCC0471BE}" destId="{403286F5-B64D-4F9A-9048-E5ABA31C729E}" srcOrd="0" destOrd="0" presId="urn:microsoft.com/office/officeart/2005/8/layout/hierarchy1"/>
    <dgm:cxn modelId="{21BEAB3F-41BA-47F5-99F2-DD943FE78292}" type="presParOf" srcId="{8E5D9DE1-0FE7-4612-A050-B80CCC0471BE}" destId="{488F69EB-2488-44DF-B93A-3991642E2E8C}" srcOrd="1" destOrd="0" presId="urn:microsoft.com/office/officeart/2005/8/layout/hierarchy1"/>
    <dgm:cxn modelId="{A27C0A68-1290-44AE-BEA2-6FC919C14C5D}" type="presParOf" srcId="{2F971B8E-2992-4269-9983-4E2DCEECBD87}" destId="{56F1F99C-4C75-42D1-9C2B-796BEA7B4DF8}" srcOrd="1" destOrd="0" presId="urn:microsoft.com/office/officeart/2005/8/layout/hierarchy1"/>
    <dgm:cxn modelId="{BD3EB6F7-AFDF-4D07-8532-C49ED631AACE}" type="presParOf" srcId="{1A2E63D9-8394-4038-89FC-61A09DE782DB}" destId="{432F6F11-C633-4C46-B571-1F72C2806F22}" srcOrd="4" destOrd="0" presId="urn:microsoft.com/office/officeart/2005/8/layout/hierarchy1"/>
    <dgm:cxn modelId="{51E34E85-654E-4E8C-AD95-0D4155EF606F}" type="presParOf" srcId="{1A2E63D9-8394-4038-89FC-61A09DE782DB}" destId="{404B5E73-F96D-42BA-80BB-F91CB10550B4}" srcOrd="5" destOrd="0" presId="urn:microsoft.com/office/officeart/2005/8/layout/hierarchy1"/>
    <dgm:cxn modelId="{92CF9EEB-8D61-47C4-A7F0-57BF2443BA09}" type="presParOf" srcId="{404B5E73-F96D-42BA-80BB-F91CB10550B4}" destId="{03A8AAC6-04A4-4A6E-BE7C-7B3E10346334}" srcOrd="0" destOrd="0" presId="urn:microsoft.com/office/officeart/2005/8/layout/hierarchy1"/>
    <dgm:cxn modelId="{32413278-372B-465D-90E6-095BC60618FB}" type="presParOf" srcId="{03A8AAC6-04A4-4A6E-BE7C-7B3E10346334}" destId="{2C82D3EB-1114-42A1-9C8D-5FDF3CADC053}" srcOrd="0" destOrd="0" presId="urn:microsoft.com/office/officeart/2005/8/layout/hierarchy1"/>
    <dgm:cxn modelId="{45AD01BC-3619-49B9-96AD-5B0D164C2277}" type="presParOf" srcId="{03A8AAC6-04A4-4A6E-BE7C-7B3E10346334}" destId="{3D13FE19-0199-41D4-ACC4-986D68C37EF7}" srcOrd="1" destOrd="0" presId="urn:microsoft.com/office/officeart/2005/8/layout/hierarchy1"/>
    <dgm:cxn modelId="{35440A3B-B1A1-47DD-BFA3-95C64B033EE8}" type="presParOf" srcId="{404B5E73-F96D-42BA-80BB-F91CB10550B4}" destId="{C22C05EA-50E6-4124-AD85-EF2883010D92}" srcOrd="1" destOrd="0" presId="urn:microsoft.com/office/officeart/2005/8/layout/hierarchy1"/>
    <dgm:cxn modelId="{50B55DA2-2532-47E7-B190-5069BBAA508A}" type="presParOf" srcId="{C22C05EA-50E6-4124-AD85-EF2883010D92}" destId="{1A1317DC-5914-499B-A3D0-5C7B38084E51}" srcOrd="0" destOrd="0" presId="urn:microsoft.com/office/officeart/2005/8/layout/hierarchy1"/>
    <dgm:cxn modelId="{4A72A116-E104-421A-8428-2CD97D386883}" type="presParOf" srcId="{C22C05EA-50E6-4124-AD85-EF2883010D92}" destId="{9C651D8F-32EC-46BF-8750-4D4673D81164}" srcOrd="1" destOrd="0" presId="urn:microsoft.com/office/officeart/2005/8/layout/hierarchy1"/>
    <dgm:cxn modelId="{B55DD41C-532C-43CA-B767-3279242F26B3}" type="presParOf" srcId="{9C651D8F-32EC-46BF-8750-4D4673D81164}" destId="{6C9B300C-A348-4414-A205-D049C6E4773B}" srcOrd="0" destOrd="0" presId="urn:microsoft.com/office/officeart/2005/8/layout/hierarchy1"/>
    <dgm:cxn modelId="{473D0F49-B3A0-4615-92A3-9395EECD9C44}" type="presParOf" srcId="{6C9B300C-A348-4414-A205-D049C6E4773B}" destId="{9A0885A4-A9D5-4064-9D02-5D78314DD7F9}" srcOrd="0" destOrd="0" presId="urn:microsoft.com/office/officeart/2005/8/layout/hierarchy1"/>
    <dgm:cxn modelId="{E7BC0C21-6EB5-4154-8DEE-94197C7DC114}" type="presParOf" srcId="{6C9B300C-A348-4414-A205-D049C6E4773B}" destId="{8AB136B9-FC8C-4117-8AC4-4D958FD7A63B}" srcOrd="1" destOrd="0" presId="urn:microsoft.com/office/officeart/2005/8/layout/hierarchy1"/>
    <dgm:cxn modelId="{100237CA-DDB5-4F9D-9E49-47B32FBD79E0}" type="presParOf" srcId="{9C651D8F-32EC-46BF-8750-4D4673D81164}" destId="{E44AF300-0071-47AB-8999-98D120319422}" srcOrd="1" destOrd="0" presId="urn:microsoft.com/office/officeart/2005/8/layout/hierarchy1"/>
    <dgm:cxn modelId="{DFFA9007-CC61-40D4-A954-CDDEAACE966E}" type="presParOf" srcId="{E44AF300-0071-47AB-8999-98D120319422}" destId="{1E6DE59F-5628-4B6D-BC22-FFC1445AAD1C}" srcOrd="0" destOrd="0" presId="urn:microsoft.com/office/officeart/2005/8/layout/hierarchy1"/>
    <dgm:cxn modelId="{8CC159A1-6793-4DCA-91B5-ECF5322FF2B1}" type="presParOf" srcId="{E44AF300-0071-47AB-8999-98D120319422}" destId="{D3049F06-54C1-4F56-A5CE-063AC8329291}" srcOrd="1" destOrd="0" presId="urn:microsoft.com/office/officeart/2005/8/layout/hierarchy1"/>
    <dgm:cxn modelId="{F1EE28AF-512E-49BC-AA23-4A4D971D86CA}" type="presParOf" srcId="{D3049F06-54C1-4F56-A5CE-063AC8329291}" destId="{3D8A6048-CA79-48DB-A75D-FFCCBA0F40BF}" srcOrd="0" destOrd="0" presId="urn:microsoft.com/office/officeart/2005/8/layout/hierarchy1"/>
    <dgm:cxn modelId="{8CC9F8C7-5777-42AC-9E73-E9E3498761FA}" type="presParOf" srcId="{3D8A6048-CA79-48DB-A75D-FFCCBA0F40BF}" destId="{A8BD87E6-9CFA-47A0-A21D-195EB0C5A683}" srcOrd="0" destOrd="0" presId="urn:microsoft.com/office/officeart/2005/8/layout/hierarchy1"/>
    <dgm:cxn modelId="{87CA96EE-B9BD-41F6-AAB1-B8629FA4E670}" type="presParOf" srcId="{3D8A6048-CA79-48DB-A75D-FFCCBA0F40BF}" destId="{C7EC5EBB-DBD4-4EFB-96E4-22A37641AD46}" srcOrd="1" destOrd="0" presId="urn:microsoft.com/office/officeart/2005/8/layout/hierarchy1"/>
    <dgm:cxn modelId="{521C0EA4-53C7-4F77-983F-819A863E25DB}" type="presParOf" srcId="{D3049F06-54C1-4F56-A5CE-063AC8329291}" destId="{5E5DAF73-9F35-4638-BD71-02B80E088B5D}" srcOrd="1" destOrd="0" presId="urn:microsoft.com/office/officeart/2005/8/layout/hierarchy1"/>
    <dgm:cxn modelId="{8E0C9D95-F4C0-4A86-A740-070A1A44A712}" type="presParOf" srcId="{E44AF300-0071-47AB-8999-98D120319422}" destId="{7F586104-EBF3-4EA8-953B-98E17F5F208C}" srcOrd="2" destOrd="0" presId="urn:microsoft.com/office/officeart/2005/8/layout/hierarchy1"/>
    <dgm:cxn modelId="{DEA59CBC-611C-4464-A848-97B29DB6FB86}" type="presParOf" srcId="{E44AF300-0071-47AB-8999-98D120319422}" destId="{F22DC806-7A57-4303-8320-B0B7F3674051}" srcOrd="3" destOrd="0" presId="urn:microsoft.com/office/officeart/2005/8/layout/hierarchy1"/>
    <dgm:cxn modelId="{99CF5E99-E1A9-49AB-9E38-8DE51F1BE75F}" type="presParOf" srcId="{F22DC806-7A57-4303-8320-B0B7F3674051}" destId="{7931236D-BF06-4AE1-B008-142DED9F0CA4}" srcOrd="0" destOrd="0" presId="urn:microsoft.com/office/officeart/2005/8/layout/hierarchy1"/>
    <dgm:cxn modelId="{67D6C8B2-8D09-444C-AA5D-2C102E0586E1}" type="presParOf" srcId="{7931236D-BF06-4AE1-B008-142DED9F0CA4}" destId="{FD74E762-7061-453B-8563-231646A8CAD6}" srcOrd="0" destOrd="0" presId="urn:microsoft.com/office/officeart/2005/8/layout/hierarchy1"/>
    <dgm:cxn modelId="{FCCFFA0F-6AC3-4D6D-A344-AEC3BE9CBBE6}" type="presParOf" srcId="{7931236D-BF06-4AE1-B008-142DED9F0CA4}" destId="{EF51EBBF-2885-4F14-BD60-E693721A84C0}" srcOrd="1" destOrd="0" presId="urn:microsoft.com/office/officeart/2005/8/layout/hierarchy1"/>
    <dgm:cxn modelId="{814377AB-3488-42AB-B866-EA6BC2F446F7}" type="presParOf" srcId="{F22DC806-7A57-4303-8320-B0B7F3674051}" destId="{061952DE-3E01-4578-BA7D-58024E12912A}" srcOrd="1" destOrd="0" presId="urn:microsoft.com/office/officeart/2005/8/layout/hierarchy1"/>
    <dgm:cxn modelId="{EB82AEA4-0454-4A91-A03E-9928B44C05CB}" type="presParOf" srcId="{C22C05EA-50E6-4124-AD85-EF2883010D92}" destId="{EE87CE1D-4C3C-451E-9524-51B07B269B0F}" srcOrd="2" destOrd="0" presId="urn:microsoft.com/office/officeart/2005/8/layout/hierarchy1"/>
    <dgm:cxn modelId="{66E5A271-5264-48FF-AA0F-EDC455EA3E18}" type="presParOf" srcId="{C22C05EA-50E6-4124-AD85-EF2883010D92}" destId="{3711A312-6B1F-4EB6-BC25-26307EA6B18F}" srcOrd="3" destOrd="0" presId="urn:microsoft.com/office/officeart/2005/8/layout/hierarchy1"/>
    <dgm:cxn modelId="{63E33964-7F90-47E8-AAFF-6316AFA7FE5E}" type="presParOf" srcId="{3711A312-6B1F-4EB6-BC25-26307EA6B18F}" destId="{F880F96F-46B5-4E10-8695-B7513901D7C0}" srcOrd="0" destOrd="0" presId="urn:microsoft.com/office/officeart/2005/8/layout/hierarchy1"/>
    <dgm:cxn modelId="{30DCEB2E-C96F-401E-BB16-DD0981EB2FE1}" type="presParOf" srcId="{F880F96F-46B5-4E10-8695-B7513901D7C0}" destId="{956B3AD0-FA9C-4B65-967C-17B2ADCE839A}" srcOrd="0" destOrd="0" presId="urn:microsoft.com/office/officeart/2005/8/layout/hierarchy1"/>
    <dgm:cxn modelId="{8417C3FF-9AE0-42EB-A32D-E4B3EF8DC6AC}" type="presParOf" srcId="{F880F96F-46B5-4E10-8695-B7513901D7C0}" destId="{6CAA109A-E3AB-464C-A722-AC6B71DDC443}" srcOrd="1" destOrd="0" presId="urn:microsoft.com/office/officeart/2005/8/layout/hierarchy1"/>
    <dgm:cxn modelId="{990A478F-3745-4676-A12E-FA20BA87A288}" type="presParOf" srcId="{3711A312-6B1F-4EB6-BC25-26307EA6B18F}" destId="{3D9287A1-CE9B-4D92-8278-E5EC8ACE4291}" srcOrd="1" destOrd="0" presId="urn:microsoft.com/office/officeart/2005/8/layout/hierarchy1"/>
    <dgm:cxn modelId="{0445C5BE-954B-4E6F-9619-D8D1F74D6681}" type="presParOf" srcId="{3D9287A1-CE9B-4D92-8278-E5EC8ACE4291}" destId="{2F6FECD3-F7CC-4FA4-97B4-878321D1F600}" srcOrd="0" destOrd="0" presId="urn:microsoft.com/office/officeart/2005/8/layout/hierarchy1"/>
    <dgm:cxn modelId="{BCD6D159-B0DD-45AA-A286-9A92A384EE5F}" type="presParOf" srcId="{3D9287A1-CE9B-4D92-8278-E5EC8ACE4291}" destId="{09B5D480-1AA3-4AE7-9522-23E204ED604E}" srcOrd="1" destOrd="0" presId="urn:microsoft.com/office/officeart/2005/8/layout/hierarchy1"/>
    <dgm:cxn modelId="{43476692-FAC6-499B-AC84-FAC315BF60BC}" type="presParOf" srcId="{09B5D480-1AA3-4AE7-9522-23E204ED604E}" destId="{49D2A1DB-902B-4313-9C39-DFEF6A1BDA2D}" srcOrd="0" destOrd="0" presId="urn:microsoft.com/office/officeart/2005/8/layout/hierarchy1"/>
    <dgm:cxn modelId="{C60FD1A6-667A-4170-8459-6C0472E08640}" type="presParOf" srcId="{49D2A1DB-902B-4313-9C39-DFEF6A1BDA2D}" destId="{14BE7DF1-BD5B-4C80-AB45-2F59973AB001}" srcOrd="0" destOrd="0" presId="urn:microsoft.com/office/officeart/2005/8/layout/hierarchy1"/>
    <dgm:cxn modelId="{44345AEA-358D-42AD-92E6-5ACB358F53B9}" type="presParOf" srcId="{49D2A1DB-902B-4313-9C39-DFEF6A1BDA2D}" destId="{9942E4AF-530A-4037-A160-960FD750484D}" srcOrd="1" destOrd="0" presId="urn:microsoft.com/office/officeart/2005/8/layout/hierarchy1"/>
    <dgm:cxn modelId="{34796CC2-7AD8-409E-938A-AA25989865AC}" type="presParOf" srcId="{09B5D480-1AA3-4AE7-9522-23E204ED604E}" destId="{A39E03ED-36E3-455E-A0CD-C3FB7046188D}" srcOrd="1" destOrd="0" presId="urn:microsoft.com/office/officeart/2005/8/layout/hierarchy1"/>
    <dgm:cxn modelId="{55D0C601-7F5E-4B31-9A69-C284EB93740C}" type="presParOf" srcId="{3D9287A1-CE9B-4D92-8278-E5EC8ACE4291}" destId="{BFD68C90-E09A-4094-900F-8CF9A1608F18}" srcOrd="2" destOrd="0" presId="urn:microsoft.com/office/officeart/2005/8/layout/hierarchy1"/>
    <dgm:cxn modelId="{BAC493EE-A8E6-40AD-B9A5-DEB88047B082}" type="presParOf" srcId="{3D9287A1-CE9B-4D92-8278-E5EC8ACE4291}" destId="{8679619A-CF3E-42AD-AF6F-0E84F88D4A0C}" srcOrd="3" destOrd="0" presId="urn:microsoft.com/office/officeart/2005/8/layout/hierarchy1"/>
    <dgm:cxn modelId="{C1565203-50F3-4371-867E-D3302B6BF1C1}" type="presParOf" srcId="{8679619A-CF3E-42AD-AF6F-0E84F88D4A0C}" destId="{9FB9F939-C3A9-4C47-9546-0FA02F38C6AE}" srcOrd="0" destOrd="0" presId="urn:microsoft.com/office/officeart/2005/8/layout/hierarchy1"/>
    <dgm:cxn modelId="{5298A89D-59D5-4702-9749-5BF834A9C3CA}" type="presParOf" srcId="{9FB9F939-C3A9-4C47-9546-0FA02F38C6AE}" destId="{57D62B91-CB0C-487F-BFDC-A34FBAB0967F}" srcOrd="0" destOrd="0" presId="urn:microsoft.com/office/officeart/2005/8/layout/hierarchy1"/>
    <dgm:cxn modelId="{B87F57EF-4360-42CA-8BFE-EC00FD812498}" type="presParOf" srcId="{9FB9F939-C3A9-4C47-9546-0FA02F38C6AE}" destId="{B0B2DC8E-C2C7-4BD2-AFCD-2E9768585C5D}" srcOrd="1" destOrd="0" presId="urn:microsoft.com/office/officeart/2005/8/layout/hierarchy1"/>
    <dgm:cxn modelId="{BD5C799A-5134-45B0-A5A3-6E8E5E262B75}" type="presParOf" srcId="{8679619A-CF3E-42AD-AF6F-0E84F88D4A0C}" destId="{B97C35DF-70B1-442F-BD42-745B6973A0F4}" srcOrd="1" destOrd="0" presId="urn:microsoft.com/office/officeart/2005/8/layout/hierarchy1"/>
    <dgm:cxn modelId="{AF081617-5572-4797-8B12-0A505B415395}" type="presParOf" srcId="{64D7A31D-DCCD-490E-8DD0-9D1093EAB9D3}" destId="{313B8278-0A01-4803-A15B-E042D00EFE27}" srcOrd="2" destOrd="0" presId="urn:microsoft.com/office/officeart/2005/8/layout/hierarchy1"/>
    <dgm:cxn modelId="{5E6989C5-B111-4F63-A95E-19ED3972A10A}" type="presParOf" srcId="{64D7A31D-DCCD-490E-8DD0-9D1093EAB9D3}" destId="{B412CAA0-B242-4AE9-8536-7FF173D8F5DE}" srcOrd="3" destOrd="0" presId="urn:microsoft.com/office/officeart/2005/8/layout/hierarchy1"/>
    <dgm:cxn modelId="{C2F69E30-067F-4278-A5F0-D68E22BE2102}" type="presParOf" srcId="{B412CAA0-B242-4AE9-8536-7FF173D8F5DE}" destId="{23DD05AF-F556-405F-BC53-B9E44871B595}" srcOrd="0" destOrd="0" presId="urn:microsoft.com/office/officeart/2005/8/layout/hierarchy1"/>
    <dgm:cxn modelId="{630B433B-2518-4081-9B4C-166ADDBDC661}" type="presParOf" srcId="{23DD05AF-F556-405F-BC53-B9E44871B595}" destId="{6CE6FD6E-52D9-4410-9605-BA96A901AA06}" srcOrd="0" destOrd="0" presId="urn:microsoft.com/office/officeart/2005/8/layout/hierarchy1"/>
    <dgm:cxn modelId="{C5B8C5C4-32CB-4CA1-AABE-D89CDE99587D}" type="presParOf" srcId="{23DD05AF-F556-405F-BC53-B9E44871B595}" destId="{A29C7532-80BF-4D3A-B5AD-2061A567A208}" srcOrd="1" destOrd="0" presId="urn:microsoft.com/office/officeart/2005/8/layout/hierarchy1"/>
    <dgm:cxn modelId="{15673A28-B190-45B6-B12A-596A1605ECA7}" type="presParOf" srcId="{B412CAA0-B242-4AE9-8536-7FF173D8F5DE}" destId="{50B73B8C-103A-4F5A-9639-138B7A19EF97}" srcOrd="1" destOrd="0" presId="urn:microsoft.com/office/officeart/2005/8/layout/hierarchy1"/>
    <dgm:cxn modelId="{85A28D00-9B2F-4F8E-BB3A-F80E80D2B282}" type="presParOf" srcId="{50B73B8C-103A-4F5A-9639-138B7A19EF97}" destId="{CD01080D-5FDF-493E-AC43-98CDEEA3CAEA}" srcOrd="0" destOrd="0" presId="urn:microsoft.com/office/officeart/2005/8/layout/hierarchy1"/>
    <dgm:cxn modelId="{ACF153C1-E31A-485D-AE39-FC2727427C89}" type="presParOf" srcId="{50B73B8C-103A-4F5A-9639-138B7A19EF97}" destId="{2A01200A-43C2-4653-8BC0-014940E37561}" srcOrd="1" destOrd="0" presId="urn:microsoft.com/office/officeart/2005/8/layout/hierarchy1"/>
    <dgm:cxn modelId="{2820147A-E853-40D3-A0DB-F6FD52520E0E}" type="presParOf" srcId="{2A01200A-43C2-4653-8BC0-014940E37561}" destId="{7CFB3C1E-E49A-462C-8A52-1AC860BA2230}" srcOrd="0" destOrd="0" presId="urn:microsoft.com/office/officeart/2005/8/layout/hierarchy1"/>
    <dgm:cxn modelId="{F25818B4-CB11-49D9-9ABE-181AAFE7E45E}" type="presParOf" srcId="{7CFB3C1E-E49A-462C-8A52-1AC860BA2230}" destId="{AB330F2E-7A74-4527-BDEC-C9B7B7A93D81}" srcOrd="0" destOrd="0" presId="urn:microsoft.com/office/officeart/2005/8/layout/hierarchy1"/>
    <dgm:cxn modelId="{4BEB3D2C-8F4C-4646-B136-1C90D2082746}" type="presParOf" srcId="{7CFB3C1E-E49A-462C-8A52-1AC860BA2230}" destId="{7EEB1D7A-9B6E-4ACE-A709-E5C3F4D7334A}" srcOrd="1" destOrd="0" presId="urn:microsoft.com/office/officeart/2005/8/layout/hierarchy1"/>
    <dgm:cxn modelId="{F6122BC4-DBFD-480F-9282-7A5B9164B0E4}" type="presParOf" srcId="{2A01200A-43C2-4653-8BC0-014940E37561}" destId="{1AEBFB25-BE92-45D8-9FEB-97EA5BC950F3}" srcOrd="1" destOrd="0" presId="urn:microsoft.com/office/officeart/2005/8/layout/hierarchy1"/>
    <dgm:cxn modelId="{7DEC1F9B-3D80-4809-BD51-978813CFC7BD}" type="presParOf" srcId="{64D7A31D-DCCD-490E-8DD0-9D1093EAB9D3}" destId="{FF02C46A-59CD-43C2-A35A-33D19FBEBDD9}" srcOrd="4" destOrd="0" presId="urn:microsoft.com/office/officeart/2005/8/layout/hierarchy1"/>
    <dgm:cxn modelId="{C7060AAB-A7D8-4ED1-9F74-265C4FBEB5F9}" type="presParOf" srcId="{64D7A31D-DCCD-490E-8DD0-9D1093EAB9D3}" destId="{E2273421-D11E-4B2B-ACFC-16CB19787E15}" srcOrd="5" destOrd="0" presId="urn:microsoft.com/office/officeart/2005/8/layout/hierarchy1"/>
    <dgm:cxn modelId="{07023BE7-BED7-42A3-9E6D-D0BD6DB060B1}" type="presParOf" srcId="{E2273421-D11E-4B2B-ACFC-16CB19787E15}" destId="{EFA41C0C-BA38-4C9C-8AED-1BFB5E5B786E}" srcOrd="0" destOrd="0" presId="urn:microsoft.com/office/officeart/2005/8/layout/hierarchy1"/>
    <dgm:cxn modelId="{186AA695-6FD0-4A26-8498-F2BF2F87CF61}" type="presParOf" srcId="{EFA41C0C-BA38-4C9C-8AED-1BFB5E5B786E}" destId="{E66692CA-E5EC-4871-8147-175121861046}" srcOrd="0" destOrd="0" presId="urn:microsoft.com/office/officeart/2005/8/layout/hierarchy1"/>
    <dgm:cxn modelId="{CE2D173B-BBA2-4C83-A10A-70BB460B5899}" type="presParOf" srcId="{EFA41C0C-BA38-4C9C-8AED-1BFB5E5B786E}" destId="{FED077A6-3916-4C81-9200-B6DC9FA40E1F}" srcOrd="1" destOrd="0" presId="urn:microsoft.com/office/officeart/2005/8/layout/hierarchy1"/>
    <dgm:cxn modelId="{3C8E2AEE-46F9-4D36-82C6-5F59756014FC}" type="presParOf" srcId="{E2273421-D11E-4B2B-ACFC-16CB19787E15}" destId="{A69AAA81-F9BC-4437-A039-9046115C8943}" srcOrd="1" destOrd="0" presId="urn:microsoft.com/office/officeart/2005/8/layout/hierarchy1"/>
    <dgm:cxn modelId="{BC993A43-E622-4BFD-A081-83BD389A4672}" type="presParOf" srcId="{A69AAA81-F9BC-4437-A039-9046115C8943}" destId="{85399620-B7E7-4332-BDF9-002FB677B0B9}" srcOrd="0" destOrd="0" presId="urn:microsoft.com/office/officeart/2005/8/layout/hierarchy1"/>
    <dgm:cxn modelId="{FDCD8749-B792-4053-8E2D-76178AD48017}" type="presParOf" srcId="{A69AAA81-F9BC-4437-A039-9046115C8943}" destId="{6B252A66-2A5A-4B36-8557-A4D5F29D9787}" srcOrd="1" destOrd="0" presId="urn:microsoft.com/office/officeart/2005/8/layout/hierarchy1"/>
    <dgm:cxn modelId="{02A94D4E-C615-41E0-B11A-8D5ACA467B68}" type="presParOf" srcId="{6B252A66-2A5A-4B36-8557-A4D5F29D9787}" destId="{0C4540E8-7C6D-46D9-B5D1-51B5C4E95511}" srcOrd="0" destOrd="0" presId="urn:microsoft.com/office/officeart/2005/8/layout/hierarchy1"/>
    <dgm:cxn modelId="{331DD549-F518-40B8-8065-A8E6CFAE3F23}" type="presParOf" srcId="{0C4540E8-7C6D-46D9-B5D1-51B5C4E95511}" destId="{E5CC09D9-C7DF-4153-B42B-4E1BE3FCEA41}" srcOrd="0" destOrd="0" presId="urn:microsoft.com/office/officeart/2005/8/layout/hierarchy1"/>
    <dgm:cxn modelId="{5952B970-F2BB-4B00-972D-8CAD802B1BD6}" type="presParOf" srcId="{0C4540E8-7C6D-46D9-B5D1-51B5C4E95511}" destId="{D6DC3AD9-7D21-4628-807E-20AF9A5D95C6}" srcOrd="1" destOrd="0" presId="urn:microsoft.com/office/officeart/2005/8/layout/hierarchy1"/>
    <dgm:cxn modelId="{B4828E6A-B17F-4152-B642-CB2948FDE8D5}" type="presParOf" srcId="{6B252A66-2A5A-4B36-8557-A4D5F29D9787}" destId="{621D5640-40D5-4C34-B0F9-DABC701B116C}" srcOrd="1" destOrd="0" presId="urn:microsoft.com/office/officeart/2005/8/layout/hierarchy1"/>
    <dgm:cxn modelId="{DAFE02B3-4FB0-4A55-8D81-4533F2DD2F2A}" type="presParOf" srcId="{A69AAA81-F9BC-4437-A039-9046115C8943}" destId="{476A89FE-7C92-44B3-B85B-C361C4A2BD15}" srcOrd="2" destOrd="0" presId="urn:microsoft.com/office/officeart/2005/8/layout/hierarchy1"/>
    <dgm:cxn modelId="{4752BA18-C5AC-4216-BC0F-92C94B369ABC}" type="presParOf" srcId="{A69AAA81-F9BC-4437-A039-9046115C8943}" destId="{1BF00F38-A480-4D14-BF3F-A0A08B34200B}" srcOrd="3" destOrd="0" presId="urn:microsoft.com/office/officeart/2005/8/layout/hierarchy1"/>
    <dgm:cxn modelId="{886C107C-42B5-48AE-AD7A-ABC9F6D4BDF8}" type="presParOf" srcId="{1BF00F38-A480-4D14-BF3F-A0A08B34200B}" destId="{3273DFDE-F063-41C4-AF9E-CF7413A313C2}" srcOrd="0" destOrd="0" presId="urn:microsoft.com/office/officeart/2005/8/layout/hierarchy1"/>
    <dgm:cxn modelId="{D1652157-F619-48F8-A454-EA4E75B9DAB0}" type="presParOf" srcId="{3273DFDE-F063-41C4-AF9E-CF7413A313C2}" destId="{5B73E72F-CF55-405B-B379-1AF5D0049654}" srcOrd="0" destOrd="0" presId="urn:microsoft.com/office/officeart/2005/8/layout/hierarchy1"/>
    <dgm:cxn modelId="{D0E95927-B8E2-4DAD-BF79-917B3E0A1D56}" type="presParOf" srcId="{3273DFDE-F063-41C4-AF9E-CF7413A313C2}" destId="{01FDADDF-B09D-44E7-B819-E9E17B1FFD3D}" srcOrd="1" destOrd="0" presId="urn:microsoft.com/office/officeart/2005/8/layout/hierarchy1"/>
    <dgm:cxn modelId="{350742A6-64DA-4F5C-9AC8-A3934B66D5A7}" type="presParOf" srcId="{1BF00F38-A480-4D14-BF3F-A0A08B34200B}" destId="{5AAAE7CB-7782-4193-818B-00B4CA219A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89FE-7C92-44B3-B85B-C361C4A2BD15}">
      <dsp:nvSpPr>
        <dsp:cNvPr id="0" name=""/>
        <dsp:cNvSpPr/>
      </dsp:nvSpPr>
      <dsp:spPr>
        <a:xfrm>
          <a:off x="7710026" y="2386330"/>
          <a:ext cx="606870" cy="264789"/>
        </a:xfrm>
        <a:custGeom>
          <a:avLst/>
          <a:gdLst/>
          <a:ahLst/>
          <a:cxnLst/>
          <a:rect l="0" t="0" r="0" b="0"/>
          <a:pathLst>
            <a:path>
              <a:moveTo>
                <a:pt x="0" y="0"/>
              </a:moveTo>
              <a:lnTo>
                <a:pt x="0" y="180446"/>
              </a:lnTo>
              <a:lnTo>
                <a:pt x="606870" y="180446"/>
              </a:lnTo>
              <a:lnTo>
                <a:pt x="60687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399620-B7E7-4332-BDF9-002FB677B0B9}">
      <dsp:nvSpPr>
        <dsp:cNvPr id="0" name=""/>
        <dsp:cNvSpPr/>
      </dsp:nvSpPr>
      <dsp:spPr>
        <a:xfrm>
          <a:off x="7148150" y="2386330"/>
          <a:ext cx="561875" cy="264789"/>
        </a:xfrm>
        <a:custGeom>
          <a:avLst/>
          <a:gdLst/>
          <a:ahLst/>
          <a:cxnLst/>
          <a:rect l="0" t="0" r="0" b="0"/>
          <a:pathLst>
            <a:path>
              <a:moveTo>
                <a:pt x="561875" y="0"/>
              </a:moveTo>
              <a:lnTo>
                <a:pt x="561875" y="180446"/>
              </a:lnTo>
              <a:lnTo>
                <a:pt x="0" y="180446"/>
              </a:lnTo>
              <a:lnTo>
                <a:pt x="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2C46A-59CD-43C2-A35A-33D19FBEBDD9}">
      <dsp:nvSpPr>
        <dsp:cNvPr id="0" name=""/>
        <dsp:cNvSpPr/>
      </dsp:nvSpPr>
      <dsp:spPr>
        <a:xfrm>
          <a:off x="4630456" y="1280083"/>
          <a:ext cx="3079569" cy="528112"/>
        </a:xfrm>
        <a:custGeom>
          <a:avLst/>
          <a:gdLst/>
          <a:ahLst/>
          <a:cxnLst/>
          <a:rect l="0" t="0" r="0" b="0"/>
          <a:pathLst>
            <a:path>
              <a:moveTo>
                <a:pt x="0" y="0"/>
              </a:moveTo>
              <a:lnTo>
                <a:pt x="0" y="443769"/>
              </a:lnTo>
              <a:lnTo>
                <a:pt x="3079569" y="443769"/>
              </a:lnTo>
              <a:lnTo>
                <a:pt x="3079569" y="52811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1080D-5FDF-493E-AC43-98CDEEA3CAEA}">
      <dsp:nvSpPr>
        <dsp:cNvPr id="0" name=""/>
        <dsp:cNvSpPr/>
      </dsp:nvSpPr>
      <dsp:spPr>
        <a:xfrm>
          <a:off x="1618566" y="2413861"/>
          <a:ext cx="398312" cy="171668"/>
        </a:xfrm>
        <a:custGeom>
          <a:avLst/>
          <a:gdLst/>
          <a:ahLst/>
          <a:cxnLst/>
          <a:rect l="0" t="0" r="0" b="0"/>
          <a:pathLst>
            <a:path>
              <a:moveTo>
                <a:pt x="398312" y="0"/>
              </a:moveTo>
              <a:lnTo>
                <a:pt x="398312" y="87325"/>
              </a:lnTo>
              <a:lnTo>
                <a:pt x="0" y="87325"/>
              </a:lnTo>
              <a:lnTo>
                <a:pt x="0" y="1716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B8278-0A01-4803-A15B-E042D00EFE27}">
      <dsp:nvSpPr>
        <dsp:cNvPr id="0" name=""/>
        <dsp:cNvSpPr/>
      </dsp:nvSpPr>
      <dsp:spPr>
        <a:xfrm>
          <a:off x="2016879" y="1280083"/>
          <a:ext cx="2613577" cy="517324"/>
        </a:xfrm>
        <a:custGeom>
          <a:avLst/>
          <a:gdLst/>
          <a:ahLst/>
          <a:cxnLst/>
          <a:rect l="0" t="0" r="0" b="0"/>
          <a:pathLst>
            <a:path>
              <a:moveTo>
                <a:pt x="2613577" y="0"/>
              </a:moveTo>
              <a:lnTo>
                <a:pt x="2613577" y="432981"/>
              </a:lnTo>
              <a:lnTo>
                <a:pt x="0" y="432981"/>
              </a:lnTo>
              <a:lnTo>
                <a:pt x="0" y="51732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68C90-E09A-4094-900F-8CF9A1608F18}">
      <dsp:nvSpPr>
        <dsp:cNvPr id="0" name=""/>
        <dsp:cNvSpPr/>
      </dsp:nvSpPr>
      <dsp:spPr>
        <a:xfrm>
          <a:off x="5935485" y="4646510"/>
          <a:ext cx="710952" cy="437374"/>
        </a:xfrm>
        <a:custGeom>
          <a:avLst/>
          <a:gdLst/>
          <a:ahLst/>
          <a:cxnLst/>
          <a:rect l="0" t="0" r="0" b="0"/>
          <a:pathLst>
            <a:path>
              <a:moveTo>
                <a:pt x="0" y="0"/>
              </a:moveTo>
              <a:lnTo>
                <a:pt x="0" y="353030"/>
              </a:lnTo>
              <a:lnTo>
                <a:pt x="710952" y="353030"/>
              </a:lnTo>
              <a:lnTo>
                <a:pt x="710952"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FECD3-F7CC-4FA4-97B4-878321D1F600}">
      <dsp:nvSpPr>
        <dsp:cNvPr id="0" name=""/>
        <dsp:cNvSpPr/>
      </dsp:nvSpPr>
      <dsp:spPr>
        <a:xfrm>
          <a:off x="5552913" y="4646510"/>
          <a:ext cx="382571" cy="437374"/>
        </a:xfrm>
        <a:custGeom>
          <a:avLst/>
          <a:gdLst/>
          <a:ahLst/>
          <a:cxnLst/>
          <a:rect l="0" t="0" r="0" b="0"/>
          <a:pathLst>
            <a:path>
              <a:moveTo>
                <a:pt x="382571" y="0"/>
              </a:moveTo>
              <a:lnTo>
                <a:pt x="382571" y="353030"/>
              </a:lnTo>
              <a:lnTo>
                <a:pt x="0" y="353030"/>
              </a:lnTo>
              <a:lnTo>
                <a:pt x="0"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7CE1D-4C3C-451E-9524-51B07B269B0F}">
      <dsp:nvSpPr>
        <dsp:cNvPr id="0" name=""/>
        <dsp:cNvSpPr/>
      </dsp:nvSpPr>
      <dsp:spPr>
        <a:xfrm>
          <a:off x="4417038" y="3240262"/>
          <a:ext cx="1518447" cy="521544"/>
        </a:xfrm>
        <a:custGeom>
          <a:avLst/>
          <a:gdLst/>
          <a:ahLst/>
          <a:cxnLst/>
          <a:rect l="0" t="0" r="0" b="0"/>
          <a:pathLst>
            <a:path>
              <a:moveTo>
                <a:pt x="0" y="0"/>
              </a:moveTo>
              <a:lnTo>
                <a:pt x="0" y="437201"/>
              </a:lnTo>
              <a:lnTo>
                <a:pt x="1518447" y="437201"/>
              </a:lnTo>
              <a:lnTo>
                <a:pt x="1518447" y="52154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586104-EBF3-4EA8-953B-98E17F5F208C}">
      <dsp:nvSpPr>
        <dsp:cNvPr id="0" name=""/>
        <dsp:cNvSpPr/>
      </dsp:nvSpPr>
      <dsp:spPr>
        <a:xfrm>
          <a:off x="2972488" y="4646898"/>
          <a:ext cx="707864" cy="436986"/>
        </a:xfrm>
        <a:custGeom>
          <a:avLst/>
          <a:gdLst/>
          <a:ahLst/>
          <a:cxnLst/>
          <a:rect l="0" t="0" r="0" b="0"/>
          <a:pathLst>
            <a:path>
              <a:moveTo>
                <a:pt x="707864" y="0"/>
              </a:moveTo>
              <a:lnTo>
                <a:pt x="707864" y="352643"/>
              </a:lnTo>
              <a:lnTo>
                <a:pt x="0" y="352643"/>
              </a:lnTo>
              <a:lnTo>
                <a:pt x="0"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6DE59F-5628-4B6D-BC22-FFC1445AAD1C}">
      <dsp:nvSpPr>
        <dsp:cNvPr id="0" name=""/>
        <dsp:cNvSpPr/>
      </dsp:nvSpPr>
      <dsp:spPr>
        <a:xfrm>
          <a:off x="3680352" y="4646898"/>
          <a:ext cx="538056" cy="436986"/>
        </a:xfrm>
        <a:custGeom>
          <a:avLst/>
          <a:gdLst/>
          <a:ahLst/>
          <a:cxnLst/>
          <a:rect l="0" t="0" r="0" b="0"/>
          <a:pathLst>
            <a:path>
              <a:moveTo>
                <a:pt x="0" y="0"/>
              </a:moveTo>
              <a:lnTo>
                <a:pt x="0" y="352643"/>
              </a:lnTo>
              <a:lnTo>
                <a:pt x="538056" y="352643"/>
              </a:lnTo>
              <a:lnTo>
                <a:pt x="538056"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317DC-5914-499B-A3D0-5C7B38084E51}">
      <dsp:nvSpPr>
        <dsp:cNvPr id="0" name=""/>
        <dsp:cNvSpPr/>
      </dsp:nvSpPr>
      <dsp:spPr>
        <a:xfrm>
          <a:off x="3680352" y="3240262"/>
          <a:ext cx="736685" cy="508056"/>
        </a:xfrm>
        <a:custGeom>
          <a:avLst/>
          <a:gdLst/>
          <a:ahLst/>
          <a:cxnLst/>
          <a:rect l="0" t="0" r="0" b="0"/>
          <a:pathLst>
            <a:path>
              <a:moveTo>
                <a:pt x="736685" y="0"/>
              </a:moveTo>
              <a:lnTo>
                <a:pt x="736685" y="423713"/>
              </a:lnTo>
              <a:lnTo>
                <a:pt x="0" y="423713"/>
              </a:lnTo>
              <a:lnTo>
                <a:pt x="0" y="50805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2F6F11-C633-4C46-B571-1F72C2806F22}">
      <dsp:nvSpPr>
        <dsp:cNvPr id="0" name=""/>
        <dsp:cNvSpPr/>
      </dsp:nvSpPr>
      <dsp:spPr>
        <a:xfrm>
          <a:off x="4223069" y="2386504"/>
          <a:ext cx="193968" cy="275623"/>
        </a:xfrm>
        <a:custGeom>
          <a:avLst/>
          <a:gdLst/>
          <a:ahLst/>
          <a:cxnLst/>
          <a:rect l="0" t="0" r="0" b="0"/>
          <a:pathLst>
            <a:path>
              <a:moveTo>
                <a:pt x="0" y="0"/>
              </a:moveTo>
              <a:lnTo>
                <a:pt x="0" y="191280"/>
              </a:lnTo>
              <a:lnTo>
                <a:pt x="193968" y="191280"/>
              </a:lnTo>
              <a:lnTo>
                <a:pt x="193968"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889D6-F940-40FE-A245-7E6D95364A32}">
      <dsp:nvSpPr>
        <dsp:cNvPr id="0" name=""/>
        <dsp:cNvSpPr/>
      </dsp:nvSpPr>
      <dsp:spPr>
        <a:xfrm>
          <a:off x="4223069" y="2386504"/>
          <a:ext cx="1451347" cy="275623"/>
        </a:xfrm>
        <a:custGeom>
          <a:avLst/>
          <a:gdLst/>
          <a:ahLst/>
          <a:cxnLst/>
          <a:rect l="0" t="0" r="0" b="0"/>
          <a:pathLst>
            <a:path>
              <a:moveTo>
                <a:pt x="0" y="0"/>
              </a:moveTo>
              <a:lnTo>
                <a:pt x="0" y="191280"/>
              </a:lnTo>
              <a:lnTo>
                <a:pt x="1451347" y="191280"/>
              </a:lnTo>
              <a:lnTo>
                <a:pt x="1451347"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DBFB9-9B0B-45CC-B636-0B948F9F6188}">
      <dsp:nvSpPr>
        <dsp:cNvPr id="0" name=""/>
        <dsp:cNvSpPr/>
      </dsp:nvSpPr>
      <dsp:spPr>
        <a:xfrm>
          <a:off x="3191805" y="2386504"/>
          <a:ext cx="1031263" cy="283324"/>
        </a:xfrm>
        <a:custGeom>
          <a:avLst/>
          <a:gdLst/>
          <a:ahLst/>
          <a:cxnLst/>
          <a:rect l="0" t="0" r="0" b="0"/>
          <a:pathLst>
            <a:path>
              <a:moveTo>
                <a:pt x="1031263" y="0"/>
              </a:moveTo>
              <a:lnTo>
                <a:pt x="1031263" y="198981"/>
              </a:lnTo>
              <a:lnTo>
                <a:pt x="0" y="198981"/>
              </a:lnTo>
              <a:lnTo>
                <a:pt x="0" y="28332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7AE6D7-8F67-4237-BA4E-C53636A5F1D5}">
      <dsp:nvSpPr>
        <dsp:cNvPr id="0" name=""/>
        <dsp:cNvSpPr/>
      </dsp:nvSpPr>
      <dsp:spPr>
        <a:xfrm>
          <a:off x="4223069" y="1280083"/>
          <a:ext cx="407387" cy="528285"/>
        </a:xfrm>
        <a:custGeom>
          <a:avLst/>
          <a:gdLst/>
          <a:ahLst/>
          <a:cxnLst/>
          <a:rect l="0" t="0" r="0" b="0"/>
          <a:pathLst>
            <a:path>
              <a:moveTo>
                <a:pt x="407387" y="0"/>
              </a:moveTo>
              <a:lnTo>
                <a:pt x="407387" y="443942"/>
              </a:lnTo>
              <a:lnTo>
                <a:pt x="0" y="443942"/>
              </a:lnTo>
              <a:lnTo>
                <a:pt x="0" y="52828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C3A02-9BDF-469E-8E02-5FBF0BA97272}">
      <dsp:nvSpPr>
        <dsp:cNvPr id="0" name=""/>
        <dsp:cNvSpPr/>
      </dsp:nvSpPr>
      <dsp:spPr>
        <a:xfrm>
          <a:off x="1250722" y="380157"/>
          <a:ext cx="6759467" cy="89992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7F44F0-C3EA-430E-A22D-879176D45D20}">
      <dsp:nvSpPr>
        <dsp:cNvPr id="0" name=""/>
        <dsp:cNvSpPr/>
      </dsp:nvSpPr>
      <dsp:spPr>
        <a:xfrm>
          <a:off x="1351883" y="476260"/>
          <a:ext cx="6759467" cy="89992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solidFill>
                <a:srgbClr val="002060"/>
              </a:solidFill>
            </a:rPr>
            <a:t>E214 – Statistical Methods for Engineering</a:t>
          </a:r>
          <a:endParaRPr lang="en-US" sz="2800" b="1" kern="1200" dirty="0">
            <a:solidFill>
              <a:srgbClr val="002060"/>
            </a:solidFill>
          </a:endParaRPr>
        </a:p>
      </dsp:txBody>
      <dsp:txXfrm>
        <a:off x="1378241" y="502618"/>
        <a:ext cx="6706751" cy="847209"/>
      </dsp:txXfrm>
    </dsp:sp>
    <dsp:sp modelId="{3329DA71-D576-4B5D-AC21-638F5D3D2A22}">
      <dsp:nvSpPr>
        <dsp:cNvPr id="0" name=""/>
        <dsp:cNvSpPr/>
      </dsp:nvSpPr>
      <dsp:spPr>
        <a:xfrm>
          <a:off x="3303037" y="1808368"/>
          <a:ext cx="1840063"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7A3B54-C666-47DC-AA23-A98BF8B9475F}">
      <dsp:nvSpPr>
        <dsp:cNvPr id="0" name=""/>
        <dsp:cNvSpPr/>
      </dsp:nvSpPr>
      <dsp:spPr>
        <a:xfrm>
          <a:off x="3404198" y="1904471"/>
          <a:ext cx="1840063"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Probability and Distributions</a:t>
          </a:r>
          <a:endParaRPr lang="en-US" sz="1600" kern="1200" dirty="0">
            <a:solidFill>
              <a:schemeClr val="tx1"/>
            </a:solidFill>
          </a:endParaRPr>
        </a:p>
      </dsp:txBody>
      <dsp:txXfrm>
        <a:off x="3421131" y="1921404"/>
        <a:ext cx="1806197" cy="544269"/>
      </dsp:txXfrm>
    </dsp:sp>
    <dsp:sp modelId="{C3811229-6B73-4377-A072-11A91DAB4B25}">
      <dsp:nvSpPr>
        <dsp:cNvPr id="0" name=""/>
        <dsp:cNvSpPr/>
      </dsp:nvSpPr>
      <dsp:spPr>
        <a:xfrm>
          <a:off x="2642668" y="2669828"/>
          <a:ext cx="1098275" cy="57044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8EF3C6-5366-48AD-8556-20F7D058C5D7}">
      <dsp:nvSpPr>
        <dsp:cNvPr id="0" name=""/>
        <dsp:cNvSpPr/>
      </dsp:nvSpPr>
      <dsp:spPr>
        <a:xfrm>
          <a:off x="2743829" y="2765931"/>
          <a:ext cx="1098275" cy="57044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Venn Diagram</a:t>
          </a:r>
          <a:endParaRPr lang="en-US" sz="1200" kern="1200" dirty="0">
            <a:solidFill>
              <a:schemeClr val="tx1"/>
            </a:solidFill>
          </a:endParaRPr>
        </a:p>
      </dsp:txBody>
      <dsp:txXfrm>
        <a:off x="2760537" y="2782639"/>
        <a:ext cx="1064859" cy="537024"/>
      </dsp:txXfrm>
    </dsp:sp>
    <dsp:sp modelId="{403286F5-B64D-4F9A-9048-E5ABA31C729E}">
      <dsp:nvSpPr>
        <dsp:cNvPr id="0" name=""/>
        <dsp:cNvSpPr/>
      </dsp:nvSpPr>
      <dsp:spPr>
        <a:xfrm>
          <a:off x="5115114" y="2662127"/>
          <a:ext cx="1118605"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8F69EB-2488-44DF-B93A-3991642E2E8C}">
      <dsp:nvSpPr>
        <dsp:cNvPr id="0" name=""/>
        <dsp:cNvSpPr/>
      </dsp:nvSpPr>
      <dsp:spPr>
        <a:xfrm>
          <a:off x="5216275" y="2758230"/>
          <a:ext cx="1118605"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Probability Distributions</a:t>
          </a:r>
          <a:endParaRPr lang="en-SG" sz="1200" kern="1200" dirty="0">
            <a:solidFill>
              <a:schemeClr val="tx1"/>
            </a:solidFill>
          </a:endParaRPr>
        </a:p>
      </dsp:txBody>
      <dsp:txXfrm>
        <a:off x="5233208" y="2775163"/>
        <a:ext cx="1084739" cy="544269"/>
      </dsp:txXfrm>
    </dsp:sp>
    <dsp:sp modelId="{2C82D3EB-1114-42A1-9C8D-5FDF3CADC053}">
      <dsp:nvSpPr>
        <dsp:cNvPr id="0" name=""/>
        <dsp:cNvSpPr/>
      </dsp:nvSpPr>
      <dsp:spPr>
        <a:xfrm>
          <a:off x="3961813" y="2662127"/>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13FE19-0199-41D4-ACC4-986D68C37EF7}">
      <dsp:nvSpPr>
        <dsp:cNvPr id="0" name=""/>
        <dsp:cNvSpPr/>
      </dsp:nvSpPr>
      <dsp:spPr>
        <a:xfrm>
          <a:off x="4062974" y="2758230"/>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Tree Diagram</a:t>
          </a:r>
          <a:endParaRPr lang="en-SG" sz="1200" kern="1200" dirty="0">
            <a:solidFill>
              <a:schemeClr val="tx1"/>
            </a:solidFill>
          </a:endParaRPr>
        </a:p>
      </dsp:txBody>
      <dsp:txXfrm>
        <a:off x="4079907" y="2775163"/>
        <a:ext cx="876583" cy="544269"/>
      </dsp:txXfrm>
    </dsp:sp>
    <dsp:sp modelId="{9A0885A4-A9D5-4064-9D02-5D78314DD7F9}">
      <dsp:nvSpPr>
        <dsp:cNvPr id="0" name=""/>
        <dsp:cNvSpPr/>
      </dsp:nvSpPr>
      <dsp:spPr>
        <a:xfrm>
          <a:off x="3136882" y="3748319"/>
          <a:ext cx="1086940" cy="89857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B136B9-FC8C-4117-8AC4-4D958FD7A63B}">
      <dsp:nvSpPr>
        <dsp:cNvPr id="0" name=""/>
        <dsp:cNvSpPr/>
      </dsp:nvSpPr>
      <dsp:spPr>
        <a:xfrm>
          <a:off x="3238043" y="3844422"/>
          <a:ext cx="1086940" cy="8985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Discrete Random Variables and Probability Distributions</a:t>
          </a:r>
        </a:p>
      </dsp:txBody>
      <dsp:txXfrm>
        <a:off x="3264361" y="3870740"/>
        <a:ext cx="1034304" cy="845942"/>
      </dsp:txXfrm>
    </dsp:sp>
    <dsp:sp modelId="{A8BD87E6-9CFA-47A0-A21D-195EB0C5A683}">
      <dsp:nvSpPr>
        <dsp:cNvPr id="0" name=""/>
        <dsp:cNvSpPr/>
      </dsp:nvSpPr>
      <dsp:spPr>
        <a:xfrm>
          <a:off x="3763184"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C5EBB-DBD4-4EFB-96E4-22A37641AD46}">
      <dsp:nvSpPr>
        <dsp:cNvPr id="0" name=""/>
        <dsp:cNvSpPr/>
      </dsp:nvSpPr>
      <dsp:spPr>
        <a:xfrm>
          <a:off x="3864345"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Poisson Distribution</a:t>
          </a:r>
        </a:p>
      </dsp:txBody>
      <dsp:txXfrm>
        <a:off x="3881278" y="5196920"/>
        <a:ext cx="876583" cy="544269"/>
      </dsp:txXfrm>
    </dsp:sp>
    <dsp:sp modelId="{FD74E762-7061-453B-8563-231646A8CAD6}">
      <dsp:nvSpPr>
        <dsp:cNvPr id="0" name=""/>
        <dsp:cNvSpPr/>
      </dsp:nvSpPr>
      <dsp:spPr>
        <a:xfrm>
          <a:off x="251726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51EBBF-2885-4F14-BD60-E693721A84C0}">
      <dsp:nvSpPr>
        <dsp:cNvPr id="0" name=""/>
        <dsp:cNvSpPr/>
      </dsp:nvSpPr>
      <dsp:spPr>
        <a:xfrm>
          <a:off x="261842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Binomial Distribution</a:t>
          </a:r>
        </a:p>
      </dsp:txBody>
      <dsp:txXfrm>
        <a:off x="2635357" y="5196920"/>
        <a:ext cx="876583" cy="544269"/>
      </dsp:txXfrm>
    </dsp:sp>
    <dsp:sp modelId="{956B3AD0-FA9C-4B65-967C-17B2ADCE839A}">
      <dsp:nvSpPr>
        <dsp:cNvPr id="0" name=""/>
        <dsp:cNvSpPr/>
      </dsp:nvSpPr>
      <dsp:spPr>
        <a:xfrm>
          <a:off x="5361510" y="3761807"/>
          <a:ext cx="1147949" cy="88470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CAA109A-E3AB-464C-A722-AC6B71DDC443}">
      <dsp:nvSpPr>
        <dsp:cNvPr id="0" name=""/>
        <dsp:cNvSpPr/>
      </dsp:nvSpPr>
      <dsp:spPr>
        <a:xfrm>
          <a:off x="5462671" y="3857910"/>
          <a:ext cx="1147949" cy="884703"/>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Continuous Random Variables and Probability Distributions</a:t>
          </a:r>
          <a:endParaRPr lang="en-US" sz="1200" kern="1200" dirty="0">
            <a:solidFill>
              <a:schemeClr val="tx1"/>
            </a:solidFill>
          </a:endParaRPr>
        </a:p>
      </dsp:txBody>
      <dsp:txXfrm>
        <a:off x="5488583" y="3883822"/>
        <a:ext cx="1096125" cy="832879"/>
      </dsp:txXfrm>
    </dsp:sp>
    <dsp:sp modelId="{14BE7DF1-BD5B-4C80-AB45-2F59973AB001}">
      <dsp:nvSpPr>
        <dsp:cNvPr id="0" name=""/>
        <dsp:cNvSpPr/>
      </dsp:nvSpPr>
      <dsp:spPr>
        <a:xfrm>
          <a:off x="5097688"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942E4AF-530A-4037-A160-960FD750484D}">
      <dsp:nvSpPr>
        <dsp:cNvPr id="0" name=""/>
        <dsp:cNvSpPr/>
      </dsp:nvSpPr>
      <dsp:spPr>
        <a:xfrm>
          <a:off x="5198849"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Normal Distribution</a:t>
          </a:r>
          <a:endParaRPr lang="en-US" sz="1200" kern="1200" dirty="0">
            <a:solidFill>
              <a:schemeClr val="tx1"/>
            </a:solidFill>
          </a:endParaRPr>
        </a:p>
      </dsp:txBody>
      <dsp:txXfrm>
        <a:off x="5215782" y="5196920"/>
        <a:ext cx="876583" cy="544269"/>
      </dsp:txXfrm>
    </dsp:sp>
    <dsp:sp modelId="{57D62B91-CB0C-487F-BFDC-A34FBAB0967F}">
      <dsp:nvSpPr>
        <dsp:cNvPr id="0" name=""/>
        <dsp:cNvSpPr/>
      </dsp:nvSpPr>
      <dsp:spPr>
        <a:xfrm>
          <a:off x="619121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B2DC8E-C2C7-4BD2-AFCD-2E9768585C5D}">
      <dsp:nvSpPr>
        <dsp:cNvPr id="0" name=""/>
        <dsp:cNvSpPr/>
      </dsp:nvSpPr>
      <dsp:spPr>
        <a:xfrm>
          <a:off x="629237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Exponential Distribution</a:t>
          </a:r>
          <a:endParaRPr lang="en-US" sz="1200" kern="1200" dirty="0">
            <a:solidFill>
              <a:schemeClr val="tx1"/>
            </a:solidFill>
          </a:endParaRPr>
        </a:p>
      </dsp:txBody>
      <dsp:txXfrm>
        <a:off x="6309307" y="5196920"/>
        <a:ext cx="876583" cy="544269"/>
      </dsp:txXfrm>
    </dsp:sp>
    <dsp:sp modelId="{6CE6FD6E-52D9-4410-9605-BA96A901AA06}">
      <dsp:nvSpPr>
        <dsp:cNvPr id="0" name=""/>
        <dsp:cNvSpPr/>
      </dsp:nvSpPr>
      <dsp:spPr>
        <a:xfrm>
          <a:off x="954862" y="1797407"/>
          <a:ext cx="2124032" cy="61645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9C7532-80BF-4D3A-B5AD-2061A567A208}">
      <dsp:nvSpPr>
        <dsp:cNvPr id="0" name=""/>
        <dsp:cNvSpPr/>
      </dsp:nvSpPr>
      <dsp:spPr>
        <a:xfrm>
          <a:off x="1056023" y="1893510"/>
          <a:ext cx="2124032" cy="61645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Descriptive Statistics</a:t>
          </a:r>
          <a:endParaRPr lang="en-US" sz="1600" kern="1200" dirty="0">
            <a:solidFill>
              <a:schemeClr val="tx1"/>
            </a:solidFill>
          </a:endParaRPr>
        </a:p>
      </dsp:txBody>
      <dsp:txXfrm>
        <a:off x="1074078" y="1911565"/>
        <a:ext cx="2087922" cy="580344"/>
      </dsp:txXfrm>
    </dsp:sp>
    <dsp:sp modelId="{AB330F2E-7A74-4527-BDEC-C9B7B7A93D81}">
      <dsp:nvSpPr>
        <dsp:cNvPr id="0" name=""/>
        <dsp:cNvSpPr/>
      </dsp:nvSpPr>
      <dsp:spPr>
        <a:xfrm>
          <a:off x="1003052" y="2585530"/>
          <a:ext cx="1231027" cy="74569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EB1D7A-9B6E-4ACE-A709-E5C3F4D7334A}">
      <dsp:nvSpPr>
        <dsp:cNvPr id="0" name=""/>
        <dsp:cNvSpPr/>
      </dsp:nvSpPr>
      <dsp:spPr>
        <a:xfrm>
          <a:off x="1104213" y="2681633"/>
          <a:ext cx="1231027" cy="74569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Organize &amp; summarize data collected</a:t>
          </a:r>
          <a:endParaRPr lang="en-US" sz="1200" kern="1200" dirty="0">
            <a:solidFill>
              <a:schemeClr val="tx1"/>
            </a:solidFill>
          </a:endParaRPr>
        </a:p>
      </dsp:txBody>
      <dsp:txXfrm>
        <a:off x="1126054" y="2703474"/>
        <a:ext cx="1187345" cy="702008"/>
      </dsp:txXfrm>
    </dsp:sp>
    <dsp:sp modelId="{E66692CA-E5EC-4871-8147-175121861046}">
      <dsp:nvSpPr>
        <dsp:cNvPr id="0" name=""/>
        <dsp:cNvSpPr/>
      </dsp:nvSpPr>
      <dsp:spPr>
        <a:xfrm>
          <a:off x="6631589" y="1808195"/>
          <a:ext cx="2156872"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D077A6-3916-4C81-9200-B6DC9FA40E1F}">
      <dsp:nvSpPr>
        <dsp:cNvPr id="0" name=""/>
        <dsp:cNvSpPr/>
      </dsp:nvSpPr>
      <dsp:spPr>
        <a:xfrm>
          <a:off x="6732750" y="1904298"/>
          <a:ext cx="2156872"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Inferential Statistics</a:t>
          </a:r>
          <a:endParaRPr lang="en-US" sz="1600" kern="1200" dirty="0">
            <a:solidFill>
              <a:schemeClr val="tx1"/>
            </a:solidFill>
          </a:endParaRPr>
        </a:p>
      </dsp:txBody>
      <dsp:txXfrm>
        <a:off x="6749683" y="1921231"/>
        <a:ext cx="2123006" cy="544269"/>
      </dsp:txXfrm>
    </dsp:sp>
    <dsp:sp modelId="{E5CC09D9-C7DF-4153-B42B-4E1BE3FCEA41}">
      <dsp:nvSpPr>
        <dsp:cNvPr id="0" name=""/>
        <dsp:cNvSpPr/>
      </dsp:nvSpPr>
      <dsp:spPr>
        <a:xfrm>
          <a:off x="6641758" y="2651119"/>
          <a:ext cx="1012783" cy="67408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DC3AD9-7D21-4628-807E-20AF9A5D95C6}">
      <dsp:nvSpPr>
        <dsp:cNvPr id="0" name=""/>
        <dsp:cNvSpPr/>
      </dsp:nvSpPr>
      <dsp:spPr>
        <a:xfrm>
          <a:off x="6742919" y="2747222"/>
          <a:ext cx="1012783" cy="67408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Hypothesis Testing</a:t>
          </a:r>
          <a:endParaRPr lang="en-US" sz="1200" kern="1200" dirty="0">
            <a:solidFill>
              <a:schemeClr val="tx1"/>
            </a:solidFill>
          </a:endParaRPr>
        </a:p>
      </dsp:txBody>
      <dsp:txXfrm>
        <a:off x="6762662" y="2766965"/>
        <a:ext cx="973297" cy="634602"/>
      </dsp:txXfrm>
    </dsp:sp>
    <dsp:sp modelId="{5B73E72F-CF55-405B-B379-1AF5D0049654}">
      <dsp:nvSpPr>
        <dsp:cNvPr id="0" name=""/>
        <dsp:cNvSpPr/>
      </dsp:nvSpPr>
      <dsp:spPr>
        <a:xfrm>
          <a:off x="7856864" y="2651119"/>
          <a:ext cx="920063" cy="67102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1FDADDF-B09D-44E7-B819-E9E17B1FFD3D}">
      <dsp:nvSpPr>
        <dsp:cNvPr id="0" name=""/>
        <dsp:cNvSpPr/>
      </dsp:nvSpPr>
      <dsp:spPr>
        <a:xfrm>
          <a:off x="7958025" y="2747222"/>
          <a:ext cx="920063" cy="67102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Parameter Estimation</a:t>
          </a:r>
          <a:endParaRPr lang="en-US" sz="1200" kern="1200" dirty="0">
            <a:solidFill>
              <a:schemeClr val="tx1"/>
            </a:solidFill>
          </a:endParaRPr>
        </a:p>
      </dsp:txBody>
      <dsp:txXfrm>
        <a:off x="7977679" y="2766876"/>
        <a:ext cx="880755" cy="6317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A0008-8FB6-419C-9CB7-CEE4C3BD8CD9}" type="datetimeFigureOut">
              <a:rPr lang="en-SG" smtClean="0"/>
              <a:t>28/12/2017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331A4-492B-4F9F-898F-8E5426EDFAB4}" type="slidenum">
              <a:rPr lang="en-SG" smtClean="0"/>
              <a:t>‹#›</a:t>
            </a:fld>
            <a:endParaRPr lang="en-SG"/>
          </a:p>
        </p:txBody>
      </p:sp>
    </p:spTree>
    <p:extLst>
      <p:ext uri="{BB962C8B-B14F-4D97-AF65-F5344CB8AC3E}">
        <p14:creationId xmlns:p14="http://schemas.microsoft.com/office/powerpoint/2010/main" val="2273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a:t>
            </a:fld>
            <a:endParaRPr lang="en-SG"/>
          </a:p>
        </p:txBody>
      </p:sp>
    </p:spTree>
    <p:extLst>
      <p:ext uri="{BB962C8B-B14F-4D97-AF65-F5344CB8AC3E}">
        <p14:creationId xmlns:p14="http://schemas.microsoft.com/office/powerpoint/2010/main" val="4110988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26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05741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27</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856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28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76259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2EC7465-6A00-4E00-B705-FCD7024B3B57}" type="slidenum">
              <a:rPr lang="en-US" smtClean="0"/>
              <a:pPr/>
              <a:t>36</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2609003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2EC7465-6A00-4E00-B705-FCD7024B3B57}" type="slidenum">
              <a:rPr lang="en-US" smtClean="0"/>
              <a:pPr/>
              <a:t>37</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410346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38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03962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39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23081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40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460673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C7810D7-B93D-4D0A-8FDD-A46E975F5B93}" type="slidenum">
              <a:rPr lang="en-US" smtClean="0"/>
              <a:pPr/>
              <a:t>43</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2773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264491D-0833-47DF-98BD-142EA5A9AFEB}" type="slidenum">
              <a:rPr lang="en-US" smtClean="0"/>
              <a:pPr/>
              <a:t>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215468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5</a:t>
            </a:fld>
            <a:endParaRPr lang="en-SG"/>
          </a:p>
        </p:txBody>
      </p:sp>
    </p:spTree>
    <p:extLst>
      <p:ext uri="{BB962C8B-B14F-4D97-AF65-F5344CB8AC3E}">
        <p14:creationId xmlns:p14="http://schemas.microsoft.com/office/powerpoint/2010/main" val="72230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7</a:t>
            </a:fld>
            <a:endParaRPr lang="en-SG"/>
          </a:p>
        </p:txBody>
      </p:sp>
    </p:spTree>
    <p:extLst>
      <p:ext uri="{BB962C8B-B14F-4D97-AF65-F5344CB8AC3E}">
        <p14:creationId xmlns:p14="http://schemas.microsoft.com/office/powerpoint/2010/main" val="278135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8</a:t>
            </a:fld>
            <a:endParaRPr lang="en-SG"/>
          </a:p>
        </p:txBody>
      </p:sp>
    </p:spTree>
    <p:extLst>
      <p:ext uri="{BB962C8B-B14F-4D97-AF65-F5344CB8AC3E}">
        <p14:creationId xmlns:p14="http://schemas.microsoft.com/office/powerpoint/2010/main" val="368700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2EC7465-6A00-4E00-B705-FCD7024B3B57}" type="slidenum">
              <a:rPr lang="en-US" smtClean="0"/>
              <a:pPr/>
              <a:t>16</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39578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2EC7465-6A00-4E00-B705-FCD7024B3B57}" type="slidenum">
              <a:rPr lang="en-US" smtClean="0"/>
              <a:pPr/>
              <a:t>17</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277953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24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07077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2706592-5DAA-4A3B-B5E4-565284E12686}" type="slidenum">
              <a:rPr lang="en-US" smtClean="0"/>
              <a:pPr/>
              <a:t>25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13171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GB" noProof="0" smtClean="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71ECFDD7-FFE4-40CC-8333-FE2320E4DF75}" type="slidenum">
              <a:rPr lang="en-US"/>
              <a:pPr>
                <a:defRPr/>
              </a:pPr>
              <a:t>‹#›</a:t>
            </a:fld>
            <a:endParaRPr lang="en-US"/>
          </a:p>
        </p:txBody>
      </p:sp>
    </p:spTree>
    <p:extLst>
      <p:ext uri="{BB962C8B-B14F-4D97-AF65-F5344CB8AC3E}">
        <p14:creationId xmlns:p14="http://schemas.microsoft.com/office/powerpoint/2010/main" val="4973622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22741949-ACB7-4DE4-9C3E-6E796C58926D}" type="slidenum">
              <a:rPr lang="en-US"/>
              <a:pPr>
                <a:defRPr/>
              </a:pPr>
              <a:t>‹#›</a:t>
            </a:fld>
            <a:endParaRPr lang="en-US"/>
          </a:p>
        </p:txBody>
      </p:sp>
    </p:spTree>
    <p:extLst>
      <p:ext uri="{BB962C8B-B14F-4D97-AF65-F5344CB8AC3E}">
        <p14:creationId xmlns:p14="http://schemas.microsoft.com/office/powerpoint/2010/main" val="43987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pPr lvl="0"/>
            <a:endParaRPr lang="en-GB" noProof="0" smtClean="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1278090-328F-4E09-8DA6-7970B2F27CC1}" type="slidenum">
              <a:rPr lang="en-US"/>
              <a:pPr>
                <a:defRPr/>
              </a:pPr>
              <a:t>‹#›</a:t>
            </a:fld>
            <a:endParaRPr lang="en-US"/>
          </a:p>
        </p:txBody>
      </p:sp>
    </p:spTree>
    <p:extLst>
      <p:ext uri="{BB962C8B-B14F-4D97-AF65-F5344CB8AC3E}">
        <p14:creationId xmlns:p14="http://schemas.microsoft.com/office/powerpoint/2010/main" val="38472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3BA098E4-7E67-4A70-9FEE-FEAB10812372}" type="slidenum">
              <a:rPr lang="en-US" smtClean="0"/>
              <a:pPr>
                <a:defRPr/>
              </a:pPr>
              <a:t>‹#›</a:t>
            </a:fld>
            <a:endParaRPr lang="en-US" dirty="0"/>
          </a:p>
        </p:txBody>
      </p:sp>
    </p:spTree>
    <p:extLst>
      <p:ext uri="{BB962C8B-B14F-4D97-AF65-F5344CB8AC3E}">
        <p14:creationId xmlns:p14="http://schemas.microsoft.com/office/powerpoint/2010/main" val="134389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27224EE-D9CB-4591-A87A-E789BD8305F7}" type="slidenum">
              <a:rPr lang="en-US" smtClean="0"/>
              <a:pPr/>
              <a:t>‹#›</a:t>
            </a:fld>
            <a:endParaRPr lang="en-US" dirty="0"/>
          </a:p>
        </p:txBody>
      </p:sp>
    </p:spTree>
    <p:extLst>
      <p:ext uri="{BB962C8B-B14F-4D97-AF65-F5344CB8AC3E}">
        <p14:creationId xmlns:p14="http://schemas.microsoft.com/office/powerpoint/2010/main" val="277310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37A27203-43B6-40CB-A15E-8ED99FF846BD}" type="slidenum">
              <a:rPr lang="en-US" smtClean="0"/>
              <a:pPr/>
              <a:t>‹#›</a:t>
            </a:fld>
            <a:endParaRPr lang="en-US" dirty="0"/>
          </a:p>
        </p:txBody>
      </p:sp>
    </p:spTree>
    <p:extLst>
      <p:ext uri="{BB962C8B-B14F-4D97-AF65-F5344CB8AC3E}">
        <p14:creationId xmlns:p14="http://schemas.microsoft.com/office/powerpoint/2010/main" val="218308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4C8DC68-7F5B-4C50-A221-BA1E6DECBC61}" type="slidenum">
              <a:rPr lang="en-US" smtClean="0"/>
              <a:pPr/>
              <a:t>‹#›</a:t>
            </a:fld>
            <a:endParaRPr lang="en-US" dirty="0"/>
          </a:p>
        </p:txBody>
      </p:sp>
    </p:spTree>
    <p:extLst>
      <p:ext uri="{BB962C8B-B14F-4D97-AF65-F5344CB8AC3E}">
        <p14:creationId xmlns:p14="http://schemas.microsoft.com/office/powerpoint/2010/main" val="139858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8077200" y="6172200"/>
            <a:ext cx="1066800" cy="476250"/>
          </a:xfrm>
          <a:prstGeom prst="rect">
            <a:avLst/>
          </a:prstGeom>
          <a:ln/>
        </p:spPr>
        <p:txBody>
          <a:bodyPr/>
          <a:lstStyle>
            <a:lvl1pPr>
              <a:defRPr/>
            </a:lvl1pPr>
          </a:lstStyle>
          <a:p>
            <a:pPr>
              <a:defRPr/>
            </a:pPr>
            <a:fld id="{3C1977D6-28C5-4846-A47C-E1A85FE91ADF}" type="slidenum">
              <a:rPr lang="en-US" smtClean="0"/>
              <a:pPr>
                <a:defRPr/>
              </a:pPr>
              <a:t>‹#›</a:t>
            </a:fld>
            <a:endParaRPr lang="en-US" dirty="0"/>
          </a:p>
        </p:txBody>
      </p:sp>
    </p:spTree>
    <p:extLst>
      <p:ext uri="{BB962C8B-B14F-4D97-AF65-F5344CB8AC3E}">
        <p14:creationId xmlns:p14="http://schemas.microsoft.com/office/powerpoint/2010/main" val="240131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922992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466F3B82-BA8E-498E-B9BD-16E23817B50B}" type="slidenum">
              <a:rPr lang="en-US" smtClean="0"/>
              <a:pPr/>
              <a:t>‹#›</a:t>
            </a:fld>
            <a:endParaRPr lang="en-US" dirty="0"/>
          </a:p>
        </p:txBody>
      </p:sp>
    </p:spTree>
    <p:extLst>
      <p:ext uri="{BB962C8B-B14F-4D97-AF65-F5344CB8AC3E}">
        <p14:creationId xmlns:p14="http://schemas.microsoft.com/office/powerpoint/2010/main" val="350040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390342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146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SG"/>
          </a:p>
        </p:txBody>
      </p:sp>
      <p:pic>
        <p:nvPicPr>
          <p:cNvPr id="5"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294438"/>
            <a:ext cx="18478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71500" y="6357938"/>
            <a:ext cx="6429375" cy="338137"/>
          </a:xfrm>
          <a:prstGeom prst="rect">
            <a:avLst/>
          </a:prstGeom>
        </p:spPr>
        <p:txBody>
          <a:bodyPr>
            <a:spAutoFit/>
          </a:bodyPr>
          <a:lstStyle/>
          <a:p>
            <a:pPr fontAlgn="auto">
              <a:spcBef>
                <a:spcPts val="0"/>
              </a:spcBef>
              <a:spcAft>
                <a:spcPts val="0"/>
              </a:spcAft>
              <a:defRPr/>
            </a:pPr>
            <a:r>
              <a:rPr lang="en-US" sz="1600" b="1" dirty="0">
                <a:solidFill>
                  <a:schemeClr val="accent4"/>
                </a:solidFill>
                <a:effectLst>
                  <a:outerShdw blurRad="38100" dist="38100" dir="2700000" algn="tl">
                    <a:srgbClr val="000000">
                      <a:alpha val="43137"/>
                    </a:srgbClr>
                  </a:outerShdw>
                </a:effectLst>
                <a:latin typeface="+mn-lt"/>
              </a:rPr>
              <a:t>S</a:t>
            </a:r>
            <a:r>
              <a:rPr lang="en-US" sz="1400" b="1" dirty="0">
                <a:solidFill>
                  <a:schemeClr val="accent4"/>
                </a:solidFill>
                <a:effectLst>
                  <a:outerShdw blurRad="38100" dist="38100" dir="2700000" algn="tl">
                    <a:srgbClr val="000000">
                      <a:alpha val="43137"/>
                    </a:srgbClr>
                  </a:outerShdw>
                </a:effectLst>
                <a:latin typeface="+mn-lt"/>
              </a:rPr>
              <a:t>CHOOL OF </a:t>
            </a:r>
            <a:r>
              <a:rPr lang="en-US" sz="1600" b="1" dirty="0">
                <a:solidFill>
                  <a:schemeClr val="accent4"/>
                </a:solidFill>
                <a:effectLst>
                  <a:outerShdw blurRad="38100" dist="38100" dir="2700000" algn="tl">
                    <a:srgbClr val="000000">
                      <a:alpha val="43137"/>
                    </a:srgbClr>
                  </a:outerShdw>
                </a:effectLst>
                <a:latin typeface="+mn-lt"/>
              </a:rPr>
              <a:t>E</a:t>
            </a:r>
            <a:r>
              <a:rPr lang="en-US" sz="1400" b="1" dirty="0">
                <a:solidFill>
                  <a:schemeClr val="accent4"/>
                </a:solidFill>
                <a:effectLst>
                  <a:outerShdw blurRad="38100" dist="38100" dir="2700000" algn="tl">
                    <a:srgbClr val="000000">
                      <a:alpha val="43137"/>
                    </a:srgbClr>
                  </a:outerShdw>
                </a:effectLst>
                <a:latin typeface="+mn-lt"/>
              </a:rPr>
              <a:t>NGINEERING</a:t>
            </a:r>
            <a:r>
              <a:rPr lang="en-US" sz="1400" dirty="0">
                <a:solidFill>
                  <a:schemeClr val="accent4"/>
                </a:solidFill>
                <a:effectLst>
                  <a:outerShdw blurRad="38100" dist="38100" dir="2700000" algn="tl">
                    <a:srgbClr val="000000">
                      <a:alpha val="43137"/>
                    </a:srgbClr>
                  </a:outerShdw>
                </a:effectLst>
                <a:latin typeface="+mn-lt"/>
              </a:rPr>
              <a:t>       </a:t>
            </a:r>
            <a:r>
              <a:rPr lang="en-US" sz="1600" dirty="0">
                <a:solidFill>
                  <a:schemeClr val="accent4"/>
                </a:solidFill>
                <a:effectLst>
                  <a:outerShdw blurRad="38100" dist="38100" dir="2700000" algn="tl">
                    <a:srgbClr val="000000">
                      <a:alpha val="43137"/>
                    </a:srgbClr>
                  </a:outerShdw>
                </a:effectLst>
                <a:latin typeface="+mn-lt"/>
              </a:rPr>
              <a:t>E</a:t>
            </a:r>
            <a:r>
              <a:rPr lang="en-US" sz="1400" dirty="0">
                <a:solidFill>
                  <a:schemeClr val="accent4"/>
                </a:solidFill>
                <a:effectLst>
                  <a:outerShdw blurRad="38100" dist="38100" dir="2700000" algn="tl">
                    <a:srgbClr val="000000">
                      <a:alpha val="43137"/>
                    </a:srgbClr>
                  </a:outerShdw>
                </a:effectLst>
                <a:latin typeface="+mn-lt"/>
              </a:rPr>
              <a:t>211 – </a:t>
            </a:r>
            <a:r>
              <a:rPr lang="en-US" sz="1600" dirty="0">
                <a:solidFill>
                  <a:schemeClr val="accent4"/>
                </a:solidFill>
                <a:effectLst>
                  <a:outerShdw blurRad="38100" dist="38100" dir="2700000" algn="tl">
                    <a:srgbClr val="000000">
                      <a:alpha val="43137"/>
                    </a:srgbClr>
                  </a:outerShdw>
                </a:effectLst>
                <a:latin typeface="+mn-lt"/>
              </a:rPr>
              <a:t>O</a:t>
            </a:r>
            <a:r>
              <a:rPr lang="en-US" sz="1400" dirty="0">
                <a:solidFill>
                  <a:schemeClr val="accent4"/>
                </a:solidFill>
                <a:effectLst>
                  <a:outerShdw blurRad="38100" dist="38100" dir="2700000" algn="tl">
                    <a:srgbClr val="000000">
                      <a:alpha val="43137"/>
                    </a:srgbClr>
                  </a:outerShdw>
                </a:effectLst>
                <a:latin typeface="+mn-lt"/>
              </a:rPr>
              <a:t>PERATIONS </a:t>
            </a:r>
            <a:r>
              <a:rPr lang="en-US" sz="1600" dirty="0">
                <a:solidFill>
                  <a:schemeClr val="accent4"/>
                </a:solidFill>
                <a:effectLst>
                  <a:outerShdw blurRad="38100" dist="38100" dir="2700000" algn="tl">
                    <a:srgbClr val="000000">
                      <a:alpha val="43137"/>
                    </a:srgbClr>
                  </a:outerShdw>
                </a:effectLst>
                <a:latin typeface="+mn-lt"/>
              </a:rPr>
              <a:t>P</a:t>
            </a:r>
            <a:r>
              <a:rPr lang="en-US" sz="1400" dirty="0">
                <a:solidFill>
                  <a:schemeClr val="accent4"/>
                </a:solidFill>
                <a:effectLst>
                  <a:outerShdw blurRad="38100" dist="38100" dir="2700000" algn="tl">
                    <a:srgbClr val="000000">
                      <a:alpha val="43137"/>
                    </a:srgbClr>
                  </a:outerShdw>
                </a:effectLst>
                <a:latin typeface="+mn-lt"/>
              </a:rPr>
              <a:t>LANNING II</a:t>
            </a:r>
          </a:p>
        </p:txBody>
      </p:sp>
      <p:sp>
        <p:nvSpPr>
          <p:cNvPr id="33794"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smtClean="0"/>
              <a:t>Click to edit Master title style</a:t>
            </a:r>
            <a:endParaRPr lang="en-US" dirty="0"/>
          </a:p>
        </p:txBody>
      </p:sp>
      <p:sp>
        <p:nvSpPr>
          <p:cNvPr id="33795"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smtClean="0"/>
              <a:t>Click to edit Master subtitle style</a:t>
            </a:r>
            <a:endParaRPr lang="en-US" dirty="0"/>
          </a:p>
        </p:txBody>
      </p:sp>
    </p:spTree>
    <p:extLst>
      <p:ext uri="{BB962C8B-B14F-4D97-AF65-F5344CB8AC3E}">
        <p14:creationId xmlns:p14="http://schemas.microsoft.com/office/powerpoint/2010/main" val="283677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215063"/>
            <a:ext cx="18478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142852"/>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00034" y="1142984"/>
            <a:ext cx="80010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8586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8" r:id="rId18"/>
    <p:sldLayoutId id="2147483669" r:id="rId19"/>
    <p:sldLayoutId id="2147483670" r:id="rId20"/>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00.png"/><Relationship Id="rId18" Type="http://schemas.openxmlformats.org/officeDocument/2006/relationships/image" Target="../media/image52.png"/><Relationship Id="rId3" Type="http://schemas.openxmlformats.org/officeDocument/2006/relationships/image" Target="../media/image41.png"/><Relationship Id="rId7" Type="http://schemas.openxmlformats.org/officeDocument/2006/relationships/image" Target="../media/image44.png"/><Relationship Id="rId12" Type="http://schemas.openxmlformats.org/officeDocument/2006/relationships/image" Target="../media/image45.png"/><Relationship Id="rId17"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47.png"/><Relationship Id="rId5" Type="http://schemas.openxmlformats.org/officeDocument/2006/relationships/image" Target="../media/image220.png"/><Relationship Id="rId15" Type="http://schemas.openxmlformats.org/officeDocument/2006/relationships/image" Target="../media/image46.png"/><Relationship Id="rId10" Type="http://schemas.openxmlformats.org/officeDocument/2006/relationships/image" Target="../media/image270.png"/><Relationship Id="rId4" Type="http://schemas.openxmlformats.org/officeDocument/2006/relationships/image" Target="../media/image42.png"/><Relationship Id="rId9" Type="http://schemas.openxmlformats.org/officeDocument/2006/relationships/image" Target="../media/image43.png"/><Relationship Id="rId14" Type="http://schemas.openxmlformats.org/officeDocument/2006/relationships/image" Target="../media/image320.png"/></Relationships>
</file>

<file path=ppt/slides/_rels/slide17.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59.png"/><Relationship Id="rId3" Type="http://schemas.openxmlformats.org/officeDocument/2006/relationships/image" Target="../media/image53.png"/><Relationship Id="rId7" Type="http://schemas.openxmlformats.org/officeDocument/2006/relationships/image" Target="../media/image56.png"/><Relationship Id="rId12" Type="http://schemas.openxmlformats.org/officeDocument/2006/relationships/image" Target="../media/image18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110.png"/><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image" Target="../media/image150.png"/><Relationship Id="rId14" Type="http://schemas.openxmlformats.org/officeDocument/2006/relationships/image" Target="../media/image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11.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80.png"/></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4.png"/><Relationship Id="rId1" Type="http://schemas.openxmlformats.org/officeDocument/2006/relationships/slideLayout" Target="../slideLayouts/slideLayout18.xml"/><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200.png"/><Relationship Id="rId7" Type="http://schemas.openxmlformats.org/officeDocument/2006/relationships/image" Target="../media/image240.png"/><Relationship Id="rId12" Type="http://schemas.openxmlformats.org/officeDocument/2006/relationships/image" Target="../media/image91.png"/><Relationship Id="rId17" Type="http://schemas.openxmlformats.org/officeDocument/2006/relationships/image" Target="../media/image97.png"/><Relationship Id="rId2" Type="http://schemas.openxmlformats.org/officeDocument/2006/relationships/notesSlide" Target="../notesSlides/notesSlide13.xml"/><Relationship Id="rId16"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86.png"/><Relationship Id="rId11" Type="http://schemas.openxmlformats.org/officeDocument/2006/relationships/image" Target="../media/image280.png"/><Relationship Id="rId5" Type="http://schemas.openxmlformats.org/officeDocument/2006/relationships/image" Target="../media/image220.png"/><Relationship Id="rId15" Type="http://schemas.openxmlformats.org/officeDocument/2006/relationships/image" Target="../media/image92.png"/><Relationship Id="rId10" Type="http://schemas.openxmlformats.org/officeDocument/2006/relationships/image" Target="../media/image93.png"/><Relationship Id="rId19" Type="http://schemas.openxmlformats.org/officeDocument/2006/relationships/image" Target="../media/image101.png"/><Relationship Id="rId4" Type="http://schemas.openxmlformats.org/officeDocument/2006/relationships/image" Target="../media/image89.png"/><Relationship Id="rId9" Type="http://schemas.openxmlformats.org/officeDocument/2006/relationships/image" Target="../media/image90.png"/><Relationship Id="rId14"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image" Target="../media/image520.png"/><Relationship Id="rId13" Type="http://schemas.openxmlformats.org/officeDocument/2006/relationships/image" Target="../media/image104.png"/><Relationship Id="rId7" Type="http://schemas.openxmlformats.org/officeDocument/2006/relationships/image" Target="../media/image130.png"/><Relationship Id="rId12" Type="http://schemas.openxmlformats.org/officeDocument/2006/relationships/image" Target="../media/image550.png"/><Relationship Id="rId2" Type="http://schemas.openxmlformats.org/officeDocument/2006/relationships/notesSlide" Target="../notesSlides/notesSlide14.xml"/><Relationship Id="rId16" Type="http://schemas.openxmlformats.org/officeDocument/2006/relationships/image" Target="../media/image107.png"/><Relationship Id="rId1" Type="http://schemas.openxmlformats.org/officeDocument/2006/relationships/slideLayout" Target="../slideLayouts/slideLayout3.xml"/><Relationship Id="rId6" Type="http://schemas.openxmlformats.org/officeDocument/2006/relationships/image" Target="../media/image102.png"/><Relationship Id="rId11" Type="http://schemas.openxmlformats.org/officeDocument/2006/relationships/image" Target="../media/image170.png"/><Relationship Id="rId5" Type="http://schemas.openxmlformats.org/officeDocument/2006/relationships/image" Target="../media/image500.png"/><Relationship Id="rId15" Type="http://schemas.openxmlformats.org/officeDocument/2006/relationships/image" Target="../media/image106.png"/><Relationship Id="rId10" Type="http://schemas.openxmlformats.org/officeDocument/2006/relationships/image" Target="../media/image103.png"/><Relationship Id="rId4" Type="http://schemas.openxmlformats.org/officeDocument/2006/relationships/image" Target="../media/image1000.png"/><Relationship Id="rId9" Type="http://schemas.openxmlformats.org/officeDocument/2006/relationships/image" Target="../media/image530.png"/><Relationship Id="rId14" Type="http://schemas.openxmlformats.org/officeDocument/2006/relationships/image" Target="../media/image105.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8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goo.gl/uDC8z7" TargetMode="External"/><Relationship Id="rId2" Type="http://schemas.openxmlformats.org/officeDocument/2006/relationships/hyperlink" Target="https://drive.google.com/file/d/0B0VVo-P5cYtqOUNxM1JuWFdFdTA/edit?usp=sharing"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71.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460" y="1990893"/>
            <a:ext cx="7533068" cy="2533950"/>
          </a:xfrm>
        </p:spPr>
        <p:txBody>
          <a:bodyPr>
            <a:noAutofit/>
          </a:bodyPr>
          <a:lstStyle/>
          <a:p>
            <a:r>
              <a:rPr lang="en-US" sz="4300" dirty="0">
                <a:solidFill>
                  <a:schemeClr val="tx1"/>
                </a:solidFill>
              </a:rPr>
              <a:t>Lesson </a:t>
            </a:r>
            <a:r>
              <a:rPr lang="en-US" sz="4300" dirty="0" smtClean="0">
                <a:solidFill>
                  <a:schemeClr val="tx1"/>
                </a:solidFill>
              </a:rPr>
              <a:t>08 </a:t>
            </a:r>
            <a:r>
              <a:rPr lang="en-US" sz="4300" dirty="0"/>
              <a:t/>
            </a:r>
            <a:br>
              <a:rPr lang="en-US" sz="4300" dirty="0"/>
            </a:br>
            <a:r>
              <a:rPr lang="en-US" sz="4300" dirty="0"/>
              <a:t>Single-Sample z</a:t>
            </a:r>
            <a:r>
              <a:rPr lang="en-US" sz="4300" dirty="0" smtClean="0"/>
              <a:t>-test </a:t>
            </a:r>
            <a:r>
              <a:rPr lang="en-US" sz="4300" dirty="0"/>
              <a:t>and </a:t>
            </a:r>
            <a:r>
              <a:rPr lang="en-US" sz="4300" dirty="0" smtClean="0"/>
              <a:t/>
            </a:r>
            <a:br>
              <a:rPr lang="en-US" sz="4300" dirty="0" smtClean="0"/>
            </a:br>
            <a:r>
              <a:rPr lang="en-US" sz="4300" dirty="0" smtClean="0"/>
              <a:t>t-test</a:t>
            </a:r>
            <a:r>
              <a:rPr lang="en-US" sz="4300" dirty="0"/>
              <a:t/>
            </a:r>
            <a:br>
              <a:rPr lang="en-US" sz="4300" dirty="0"/>
            </a:br>
            <a:r>
              <a:rPr lang="en-US" sz="3600" dirty="0" smtClean="0"/>
              <a:t>Concepts</a:t>
            </a:r>
            <a:r>
              <a:rPr lang="en-US" sz="4000" dirty="0" smtClean="0"/>
              <a:t/>
            </a:r>
            <a:br>
              <a:rPr lang="en-US" sz="4000" dirty="0" smtClean="0"/>
            </a:br>
            <a:r>
              <a:rPr lang="en-US" sz="2200" dirty="0">
                <a:solidFill>
                  <a:schemeClr val="tx1"/>
                </a:solidFill>
              </a:rPr>
              <a:t>E214 – Statistical Methods for Engineering</a:t>
            </a:r>
            <a:endParaRPr lang="en-US" sz="2200" dirty="0"/>
          </a:p>
        </p:txBody>
      </p:sp>
    </p:spTree>
    <p:extLst>
      <p:ext uri="{BB962C8B-B14F-4D97-AF65-F5344CB8AC3E}">
        <p14:creationId xmlns:p14="http://schemas.microsoft.com/office/powerpoint/2010/main" val="375170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65163" y="31532"/>
            <a:ext cx="7781518" cy="866136"/>
          </a:xfrm>
          <a:prstGeom prst="rect">
            <a:avLst/>
          </a:prstGeom>
        </p:spPr>
        <p:txBody>
          <a:bodyPr>
            <a:normAutofit fontScale="97500"/>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a:t>Steps </a:t>
            </a:r>
            <a:r>
              <a:rPr lang="en-US" dirty="0" smtClean="0"/>
              <a:t>4&amp;5 –</a:t>
            </a:r>
            <a:r>
              <a:rPr lang="en-US" dirty="0"/>
              <a:t>Test </a:t>
            </a:r>
            <a:r>
              <a:rPr lang="en-US" dirty="0" smtClean="0"/>
              <a:t>Statistic </a:t>
            </a:r>
            <a:endParaRPr lang="en-SG" dirty="0"/>
          </a:p>
        </p:txBody>
      </p:sp>
      <p:grpSp>
        <p:nvGrpSpPr>
          <p:cNvPr id="10" name="Group 9"/>
          <p:cNvGrpSpPr/>
          <p:nvPr/>
        </p:nvGrpSpPr>
        <p:grpSpPr>
          <a:xfrm>
            <a:off x="60122" y="1001022"/>
            <a:ext cx="8991600" cy="4874730"/>
            <a:chOff x="152400" y="3491361"/>
            <a:chExt cx="8991600" cy="2287139"/>
          </a:xfrm>
        </p:grpSpPr>
        <p:sp>
          <p:nvSpPr>
            <p:cNvPr id="11" name="Rectangle 10"/>
            <p:cNvSpPr/>
            <p:nvPr/>
          </p:nvSpPr>
          <p:spPr>
            <a:xfrm>
              <a:off x="152400" y="3492500"/>
              <a:ext cx="8991600" cy="2286000"/>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2" name="TextBox 11"/>
                <p:cNvSpPr txBox="1"/>
                <p:nvPr/>
              </p:nvSpPr>
              <p:spPr>
                <a:xfrm>
                  <a:off x="152400" y="3491361"/>
                  <a:ext cx="5410200" cy="228618"/>
                </a:xfrm>
                <a:prstGeom prst="rect">
                  <a:avLst/>
                </a:prstGeom>
                <a:noFill/>
              </p:spPr>
              <p:txBody>
                <a:bodyPr wrap="square" rtlCol="0">
                  <a:spAutoFit/>
                </a:bodyPr>
                <a:lstStyle/>
                <a:p>
                  <a:r>
                    <a:rPr lang="en-US" sz="2000" b="1" dirty="0" smtClean="0">
                      <a:solidFill>
                        <a:srgbClr val="FF0000"/>
                      </a:solidFill>
                    </a:rPr>
                    <a:t>Single-sample Z-test for Population Proportion, </a:t>
                  </a:r>
                  <a14:m>
                    <m:oMath xmlns:m="http://schemas.openxmlformats.org/officeDocument/2006/math">
                      <m:r>
                        <a:rPr lang="en-US" sz="2000" b="1" i="1" smtClean="0">
                          <a:solidFill>
                            <a:srgbClr val="FF0000"/>
                          </a:solidFill>
                          <a:latin typeface="Cambria Math"/>
                        </a:rPr>
                        <m:t>𝒑</m:t>
                      </m:r>
                    </m:oMath>
                  </a14:m>
                  <a:endParaRPr lang="en-SG" sz="2000" b="1"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52400" y="3491361"/>
                  <a:ext cx="5410200" cy="228618"/>
                </a:xfrm>
                <a:prstGeom prst="rect">
                  <a:avLst/>
                </a:prstGeom>
                <a:blipFill rotWithShape="1">
                  <a:blip r:embed="rId2"/>
                  <a:stretch>
                    <a:fillRect l="-1240" t="-6250" b="-375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 name="TextBox 3"/>
              <p:cNvSpPr txBox="1"/>
              <p:nvPr/>
            </p:nvSpPr>
            <p:spPr>
              <a:xfrm>
                <a:off x="60122" y="1370354"/>
                <a:ext cx="5807278" cy="1215076"/>
              </a:xfrm>
              <a:prstGeom prst="rect">
                <a:avLst/>
              </a:prstGeom>
              <a:noFill/>
            </p:spPr>
            <p:txBody>
              <a:bodyPr wrap="square" rtlCol="0">
                <a:spAutoFit/>
              </a:bodyPr>
              <a:lstStyle/>
              <a:p>
                <a:r>
                  <a:rPr lang="en-US" b="1" u="sng" dirty="0" smtClean="0">
                    <a:solidFill>
                      <a:schemeClr val="tx1"/>
                    </a:solidFill>
                    <a:latin typeface="Arial" panose="020B0604020202020204" pitchFamily="34" charset="0"/>
                    <a:cs typeface="Arial" panose="020B0604020202020204" pitchFamily="34" charset="0"/>
                  </a:rPr>
                  <a:t>Test Statistic:</a:t>
                </a:r>
              </a:p>
              <a:p>
                <a:pPr algn="ctr"/>
                <a14:m>
                  <m:oMath xmlns:m="http://schemas.openxmlformats.org/officeDocument/2006/math">
                    <m:r>
                      <a:rPr lang="en-US" sz="2400" b="1" i="1" smtClean="0">
                        <a:solidFill>
                          <a:schemeClr val="tx1"/>
                        </a:solidFill>
                        <a:latin typeface="Cambria Math"/>
                      </a:rPr>
                      <m:t>𝒁</m:t>
                    </m:r>
                    <m:r>
                      <a:rPr lang="en-US" sz="2400" b="1" i="1" smtClean="0">
                        <a:solidFill>
                          <a:schemeClr val="tx1"/>
                        </a:solidFill>
                        <a:latin typeface="Cambria Math"/>
                      </a:rPr>
                      <m:t>=</m:t>
                    </m:r>
                    <m:f>
                      <m:fPr>
                        <m:ctrlPr>
                          <a:rPr lang="en-US" sz="2400" b="1" i="1" smtClean="0">
                            <a:solidFill>
                              <a:schemeClr val="tx1"/>
                            </a:solidFill>
                            <a:latin typeface="Cambria Math" panose="02040503050406030204" pitchFamily="18" charset="0"/>
                          </a:rPr>
                        </m:ctrlPr>
                      </m:fPr>
                      <m:num>
                        <m:acc>
                          <m:accPr>
                            <m:chr m:val="̂"/>
                            <m:ctrlPr>
                              <a:rPr lang="en-US" sz="2400" b="1" i="1" smtClean="0">
                                <a:solidFill>
                                  <a:schemeClr val="tx1"/>
                                </a:solidFill>
                                <a:latin typeface="Cambria Math" panose="02040503050406030204" pitchFamily="18" charset="0"/>
                              </a:rPr>
                            </m:ctrlPr>
                          </m:accPr>
                          <m:e>
                            <m:r>
                              <a:rPr lang="en-US" sz="2400" b="1" i="1" smtClean="0">
                                <a:solidFill>
                                  <a:schemeClr val="tx1"/>
                                </a:solidFill>
                                <a:latin typeface="Cambria Math"/>
                              </a:rPr>
                              <m:t>𝒑</m:t>
                            </m:r>
                          </m:e>
                        </m:acc>
                        <m:r>
                          <a:rPr lang="en-US" sz="2400" b="1" i="1" smtClean="0">
                            <a:solidFill>
                              <a:schemeClr val="tx1"/>
                            </a:solidFill>
                            <a:latin typeface="Cambria Math"/>
                          </a:rPr>
                          <m:t>−</m:t>
                        </m:r>
                        <m:r>
                          <a:rPr lang="en-US" sz="2400" b="1" i="1" smtClean="0">
                            <a:solidFill>
                              <a:schemeClr val="tx1"/>
                            </a:solidFill>
                            <a:latin typeface="Cambria Math"/>
                          </a:rPr>
                          <m:t>𝒑</m:t>
                        </m:r>
                      </m:num>
                      <m:den>
                        <m:rad>
                          <m:radPr>
                            <m:degHide m:val="on"/>
                            <m:ctrlPr>
                              <a:rPr lang="en-US" sz="2400" b="1" i="1" smtClean="0">
                                <a:solidFill>
                                  <a:schemeClr val="tx1"/>
                                </a:solidFill>
                                <a:latin typeface="Cambria Math" panose="02040503050406030204" pitchFamily="18" charset="0"/>
                              </a:rPr>
                            </m:ctrlPr>
                          </m:radPr>
                          <m:deg/>
                          <m:e>
                            <m:f>
                              <m:fPr>
                                <m:ctrlPr>
                                  <a:rPr lang="en-US" sz="2400" b="1" i="1" smtClean="0">
                                    <a:solidFill>
                                      <a:schemeClr val="tx1"/>
                                    </a:solidFill>
                                    <a:latin typeface="Cambria Math" panose="02040503050406030204" pitchFamily="18" charset="0"/>
                                  </a:rPr>
                                </m:ctrlPr>
                              </m:fPr>
                              <m:num>
                                <m:r>
                                  <a:rPr lang="en-US" sz="2400" b="1" i="1" smtClean="0">
                                    <a:solidFill>
                                      <a:schemeClr val="tx1"/>
                                    </a:solidFill>
                                    <a:latin typeface="Cambria Math"/>
                                  </a:rPr>
                                  <m:t>𝒑</m:t>
                                </m:r>
                                <m:r>
                                  <a:rPr lang="en-US" sz="2400" b="1" i="1" smtClean="0">
                                    <a:solidFill>
                                      <a:schemeClr val="tx1"/>
                                    </a:solidFill>
                                    <a:latin typeface="Cambria Math"/>
                                  </a:rPr>
                                  <m:t>(</m:t>
                                </m:r>
                                <m:r>
                                  <a:rPr lang="en-US" sz="2400" b="1" i="1" smtClean="0">
                                    <a:solidFill>
                                      <a:schemeClr val="tx1"/>
                                    </a:solidFill>
                                    <a:latin typeface="Cambria Math"/>
                                  </a:rPr>
                                  <m:t>𝟏</m:t>
                                </m:r>
                                <m:r>
                                  <a:rPr lang="en-US" sz="2400" b="1" i="1" smtClean="0">
                                    <a:solidFill>
                                      <a:schemeClr val="tx1"/>
                                    </a:solidFill>
                                    <a:latin typeface="Cambria Math"/>
                                  </a:rPr>
                                  <m:t>−</m:t>
                                </m:r>
                                <m:r>
                                  <a:rPr lang="en-US" sz="2400" b="1" i="1" smtClean="0">
                                    <a:solidFill>
                                      <a:schemeClr val="tx1"/>
                                    </a:solidFill>
                                    <a:latin typeface="Cambria Math"/>
                                  </a:rPr>
                                  <m:t>𝒑</m:t>
                                </m:r>
                                <m:r>
                                  <a:rPr lang="en-US" sz="2400" b="1" i="1" smtClean="0">
                                    <a:solidFill>
                                      <a:schemeClr val="tx1"/>
                                    </a:solidFill>
                                    <a:latin typeface="Cambria Math"/>
                                  </a:rPr>
                                  <m:t>)</m:t>
                                </m:r>
                              </m:num>
                              <m:den>
                                <m:r>
                                  <a:rPr lang="en-US" sz="2400" b="1" i="1" smtClean="0">
                                    <a:solidFill>
                                      <a:schemeClr val="tx1"/>
                                    </a:solidFill>
                                    <a:latin typeface="Cambria Math"/>
                                  </a:rPr>
                                  <m:t>𝒏</m:t>
                                </m:r>
                              </m:den>
                            </m:f>
                          </m:e>
                        </m:rad>
                      </m:den>
                    </m:f>
                    <m:r>
                      <a:rPr lang="en-US" sz="2400" b="1" i="1" smtClean="0">
                        <a:solidFill>
                          <a:schemeClr val="tx1"/>
                        </a:solidFill>
                        <a:latin typeface="Cambria Math"/>
                      </a:rPr>
                      <m:t>~</m:t>
                    </m:r>
                    <m:r>
                      <a:rPr lang="en-US" sz="2400" b="1" i="1" smtClean="0">
                        <a:solidFill>
                          <a:schemeClr val="tx1"/>
                        </a:solidFill>
                        <a:latin typeface="Cambria Math"/>
                      </a:rPr>
                      <m:t>𝑵</m:t>
                    </m:r>
                    <m:r>
                      <a:rPr lang="en-US" sz="2400" b="1" i="1" smtClean="0">
                        <a:solidFill>
                          <a:schemeClr val="tx1"/>
                        </a:solidFill>
                        <a:latin typeface="Cambria Math"/>
                      </a:rPr>
                      <m:t>(</m:t>
                    </m:r>
                    <m:r>
                      <a:rPr lang="en-US" sz="2400" b="1" i="1" smtClean="0">
                        <a:solidFill>
                          <a:schemeClr val="tx1"/>
                        </a:solidFill>
                        <a:latin typeface="Cambria Math"/>
                      </a:rPr>
                      <m:t>𝟎</m:t>
                    </m:r>
                    <m:r>
                      <a:rPr lang="en-US" sz="2400" b="1" i="1" smtClean="0">
                        <a:solidFill>
                          <a:schemeClr val="tx1"/>
                        </a:solidFill>
                        <a:latin typeface="Cambria Math"/>
                      </a:rPr>
                      <m:t>,</m:t>
                    </m:r>
                    <m:r>
                      <a:rPr lang="en-US" sz="2400" b="1" i="1" smtClean="0">
                        <a:solidFill>
                          <a:schemeClr val="tx1"/>
                        </a:solidFill>
                        <a:latin typeface="Cambria Math"/>
                      </a:rPr>
                      <m:t>𝟏</m:t>
                    </m:r>
                    <m:r>
                      <a:rPr lang="en-US" sz="2400" b="1" i="1" smtClean="0">
                        <a:solidFill>
                          <a:schemeClr val="tx1"/>
                        </a:solidFill>
                        <a:latin typeface="Cambria Math"/>
                      </a:rPr>
                      <m:t>)</m:t>
                    </m:r>
                  </m:oMath>
                </a14:m>
                <a:r>
                  <a:rPr lang="en-US" sz="2400" b="1" dirty="0" smtClean="0">
                    <a:solidFill>
                      <a:schemeClr val="tx1"/>
                    </a:solidFill>
                  </a:rPr>
                  <a:t> </a:t>
                </a:r>
                <a:endParaRPr lang="en-SG" sz="2400" b="1"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122" y="1370354"/>
                <a:ext cx="5807278" cy="1215076"/>
              </a:xfrm>
              <a:prstGeom prst="rect">
                <a:avLst/>
              </a:prstGeom>
              <a:blipFill rotWithShape="1">
                <a:blip r:embed="rId3"/>
                <a:stretch>
                  <a:fillRect l="-944" t="-2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122" y="2567360"/>
                <a:ext cx="8750300" cy="923330"/>
              </a:xfrm>
              <a:prstGeom prst="rect">
                <a:avLst/>
              </a:prstGeom>
              <a:noFill/>
            </p:spPr>
            <p:txBody>
              <a:bodyPr wrap="square" rtlCol="0">
                <a:spAutoFit/>
              </a:bodyPr>
              <a:lstStyle/>
              <a:p>
                <a:r>
                  <a:rPr lang="en-US" b="1" u="sng" dirty="0" smtClean="0">
                    <a:solidFill>
                      <a:schemeClr val="tx1"/>
                    </a:solidFill>
                    <a:latin typeface="Arial" panose="020B0604020202020204" pitchFamily="34" charset="0"/>
                    <a:cs typeface="Arial" panose="020B0604020202020204" pitchFamily="34" charset="0"/>
                  </a:rPr>
                  <a:t>Assumption:</a:t>
                </a:r>
              </a:p>
              <a:p>
                <a:r>
                  <a:rPr lang="en-US" dirty="0" smtClean="0">
                    <a:solidFill>
                      <a:schemeClr val="tx1"/>
                    </a:solidFill>
                    <a:latin typeface="Arial" panose="020B0604020202020204" pitchFamily="34" charset="0"/>
                    <a:cs typeface="Arial" panose="020B0604020202020204" pitchFamily="34" charset="0"/>
                  </a:rPr>
                  <a:t>Sample size, </a:t>
                </a:r>
                <a14:m>
                  <m:oMath xmlns:m="http://schemas.openxmlformats.org/officeDocument/2006/math">
                    <m:r>
                      <a:rPr lang="en-US" b="0" i="1" smtClean="0">
                        <a:solidFill>
                          <a:schemeClr val="tx1"/>
                        </a:solidFill>
                        <a:latin typeface="Cambria Math"/>
                      </a:rPr>
                      <m:t>𝑛</m:t>
                    </m:r>
                  </m:oMath>
                </a14:m>
                <a:r>
                  <a:rPr lang="en-SG" dirty="0" smtClean="0">
                    <a:solidFill>
                      <a:schemeClr val="tx1"/>
                    </a:solidFill>
                    <a:latin typeface="Arial" panose="020B0604020202020204" pitchFamily="34" charset="0"/>
                    <a:cs typeface="Arial" panose="020B0604020202020204" pitchFamily="34" charset="0"/>
                  </a:rPr>
                  <a:t> is sufficiently large (usually </a:t>
                </a:r>
                <a14:m>
                  <m:oMath xmlns:m="http://schemas.openxmlformats.org/officeDocument/2006/math">
                    <m:r>
                      <a:rPr lang="en-US" b="0" i="1" smtClean="0">
                        <a:solidFill>
                          <a:schemeClr val="tx1"/>
                        </a:solidFill>
                        <a:latin typeface="Cambria Math"/>
                      </a:rPr>
                      <m:t>𝑛</m:t>
                    </m:r>
                    <m:r>
                      <a:rPr lang="en-US" b="0" i="1" smtClean="0">
                        <a:solidFill>
                          <a:schemeClr val="tx1"/>
                        </a:solidFill>
                        <a:latin typeface="Cambria Math"/>
                        <a:ea typeface="Cambria Math"/>
                      </a:rPr>
                      <m:t>≥30)</m:t>
                    </m:r>
                  </m:oMath>
                </a14:m>
                <a:r>
                  <a:rPr lang="en-SG" dirty="0" smtClean="0">
                    <a:solidFill>
                      <a:schemeClr val="tx1"/>
                    </a:solidFill>
                    <a:latin typeface="Arial" panose="020B0604020202020204" pitchFamily="34" charset="0"/>
                    <a:cs typeface="Arial" panose="020B0604020202020204" pitchFamily="34" charset="0"/>
                  </a:rPr>
                  <a:t> so that the sampling distribution of the sample proportion </a:t>
                </a:r>
                <a14:m>
                  <m:oMath xmlns:m="http://schemas.openxmlformats.org/officeDocument/2006/math">
                    <m:acc>
                      <m:accPr>
                        <m:chr m:val="̂"/>
                        <m:ctrlPr>
                          <a:rPr lang="en-SG" i="1" smtClean="0">
                            <a:solidFill>
                              <a:schemeClr val="tx1"/>
                            </a:solidFill>
                            <a:latin typeface="Cambria Math" panose="02040503050406030204" pitchFamily="18" charset="0"/>
                          </a:rPr>
                        </m:ctrlPr>
                      </m:accPr>
                      <m:e>
                        <m:r>
                          <a:rPr lang="en-US" b="0" i="1" smtClean="0">
                            <a:solidFill>
                              <a:schemeClr val="tx1"/>
                            </a:solidFill>
                            <a:latin typeface="Cambria Math"/>
                          </a:rPr>
                          <m:t>𝑝</m:t>
                        </m:r>
                      </m:e>
                    </m:acc>
                  </m:oMath>
                </a14:m>
                <a:r>
                  <a:rPr lang="en-SG" dirty="0" smtClean="0">
                    <a:solidFill>
                      <a:schemeClr val="tx1"/>
                    </a:solidFill>
                    <a:latin typeface="Arial" panose="020B0604020202020204" pitchFamily="34" charset="0"/>
                    <a:cs typeface="Arial" panose="020B0604020202020204" pitchFamily="34" charset="0"/>
                  </a:rPr>
                  <a:t> is approximately normal.</a:t>
                </a:r>
                <a:endParaRPr lang="en-SG" dirty="0">
                  <a:solidFill>
                    <a:schemeClr val="tx1"/>
                  </a:solidFill>
                  <a:latin typeface="Arial" panose="020B0604020202020204" pitchFamily="34" charset="0"/>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122" y="2567360"/>
                <a:ext cx="8750300" cy="923330"/>
              </a:xfrm>
              <a:prstGeom prst="rect">
                <a:avLst/>
              </a:prstGeom>
              <a:blipFill rotWithShape="1">
                <a:blip r:embed="rId4"/>
                <a:stretch>
                  <a:fillRect l="-627" t="-3289" b="-921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0122" y="3643090"/>
                <a:ext cx="8750300" cy="2318327"/>
              </a:xfrm>
              <a:prstGeom prst="rect">
                <a:avLst/>
              </a:prstGeom>
              <a:noFill/>
            </p:spPr>
            <p:txBody>
              <a:bodyPr wrap="square" rtlCol="0">
                <a:spAutoFit/>
              </a:bodyPr>
              <a:lstStyle/>
              <a:p>
                <a:r>
                  <a:rPr lang="en-US" b="1" u="sng" dirty="0" smtClean="0">
                    <a:solidFill>
                      <a:schemeClr val="tx1"/>
                    </a:solidFill>
                    <a:latin typeface="Arial" panose="020B0604020202020204" pitchFamily="34" charset="0"/>
                    <a:cs typeface="Arial" panose="020B0604020202020204" pitchFamily="34" charset="0"/>
                  </a:rPr>
                  <a:t>Note:</a:t>
                </a:r>
              </a:p>
              <a:p>
                <a:pPr marL="400050" indent="-400050">
                  <a:buAutoNum type="romanLcParenBoth"/>
                  <a:tabLst>
                    <a:tab pos="355600" algn="l"/>
                  </a:tabLst>
                </a:pPr>
                <a:r>
                  <a:rPr lang="en-US"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a:cs typeface="Arial" panose="020B0604020202020204" pitchFamily="34" charset="0"/>
                          </a:rPr>
                          <m:t>𝑝</m:t>
                        </m:r>
                      </m:e>
                    </m:acc>
                  </m:oMath>
                </a14:m>
                <a:r>
                  <a:rPr lang="en-SG" dirty="0" smtClean="0">
                    <a:solidFill>
                      <a:schemeClr val="tx1"/>
                    </a:solidFill>
                    <a:latin typeface="Arial" panose="020B0604020202020204" pitchFamily="34" charset="0"/>
                    <a:cs typeface="Arial" panose="020B0604020202020204" pitchFamily="34" charset="0"/>
                  </a:rPr>
                  <a:t> denotes the sample proportion of “success”, while </a:t>
                </a:r>
                <a14:m>
                  <m:oMath xmlns:m="http://schemas.openxmlformats.org/officeDocument/2006/math">
                    <m:r>
                      <a:rPr lang="en-US" b="0" i="1" smtClean="0">
                        <a:solidFill>
                          <a:schemeClr val="tx1"/>
                        </a:solidFill>
                        <a:latin typeface="Cambria Math"/>
                        <a:cs typeface="Arial" panose="020B0604020202020204" pitchFamily="34" charset="0"/>
                      </a:rPr>
                      <m:t>𝑝</m:t>
                    </m:r>
                  </m:oMath>
                </a14:m>
                <a:r>
                  <a:rPr lang="en-SG" dirty="0" smtClean="0">
                    <a:solidFill>
                      <a:schemeClr val="tx1"/>
                    </a:solidFill>
                    <a:latin typeface="Arial" panose="020B0604020202020204" pitchFamily="34" charset="0"/>
                    <a:cs typeface="Arial" panose="020B0604020202020204" pitchFamily="34" charset="0"/>
                  </a:rPr>
                  <a:t> denotes the population 	proportion of “success”</a:t>
                </a:r>
              </a:p>
              <a:p>
                <a:pPr marL="400050" indent="-400050">
                  <a:buFontTx/>
                  <a:buAutoNum type="romanLcParenBoth"/>
                  <a:tabLst>
                    <a:tab pos="355600" algn="l"/>
                  </a:tabLst>
                </a:pPr>
                <a:r>
                  <a:rPr lang="en-US" dirty="0" smtClean="0">
                    <a:latin typeface="Arial" panose="020B0604020202020204" pitchFamily="34" charset="0"/>
                    <a:cs typeface="Arial" panose="020B0604020202020204" pitchFamily="34" charset="0"/>
                  </a:rPr>
                  <a:t> </a:t>
                </a:r>
                <a14:m>
                  <m:oMath xmlns:m="http://schemas.openxmlformats.org/officeDocument/2006/math">
                    <m:r>
                      <a:rPr lang="en-US" i="1">
                        <a:latin typeface="Cambria Math"/>
                        <a:cs typeface="Arial" panose="020B0604020202020204" pitchFamily="34" charset="0"/>
                      </a:rPr>
                      <m:t>𝑛</m:t>
                    </m:r>
                  </m:oMath>
                </a14:m>
                <a:r>
                  <a:rPr lang="en-SG" dirty="0">
                    <a:latin typeface="Arial" panose="020B0604020202020204" pitchFamily="34" charset="0"/>
                    <a:cs typeface="Arial" panose="020B0604020202020204" pitchFamily="34" charset="0"/>
                  </a:rPr>
                  <a:t> denotes the sample size </a:t>
                </a:r>
              </a:p>
              <a:p>
                <a:pPr marL="400050" indent="-400050">
                  <a:buAutoNum type="romanLcParenBoth"/>
                  <a:tabLst>
                    <a:tab pos="355600" algn="l"/>
                  </a:tabLst>
                </a:pPr>
                <a:r>
                  <a:rPr lang="en-SG" b="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acc>
                      <m:accPr>
                        <m:chr m:val="̂"/>
                        <m:ctrlPr>
                          <a:rPr lang="en-SG"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a:cs typeface="Arial" panose="020B0604020202020204" pitchFamily="34" charset="0"/>
                          </a:rPr>
                          <m:t>𝑝</m:t>
                        </m:r>
                      </m:e>
                    </m:acc>
                    <m:r>
                      <a:rPr lang="en-US" b="0" i="1" smtClean="0">
                        <a:solidFill>
                          <a:schemeClr val="tx1"/>
                        </a:solidFill>
                        <a:latin typeface="Cambria Math"/>
                        <a:cs typeface="Arial" panose="020B0604020202020204" pitchFamily="34" charset="0"/>
                      </a:rPr>
                      <m:t>=</m:t>
                    </m:r>
                    <m:f>
                      <m:fPr>
                        <m:ctrlPr>
                          <a:rPr lang="en-US" b="0" i="1" smtClean="0">
                            <a:solidFill>
                              <a:schemeClr val="tx1"/>
                            </a:solidFill>
                            <a:latin typeface="Cambria Math" panose="02040503050406030204" pitchFamily="18" charset="0"/>
                            <a:cs typeface="Arial" panose="020B0604020202020204" pitchFamily="34" charset="0"/>
                          </a:rPr>
                        </m:ctrlPr>
                      </m:fPr>
                      <m:num>
                        <m:r>
                          <m:rPr>
                            <m:nor/>
                          </m:rPr>
                          <a:rPr lang="en-US" b="0" i="0" smtClean="0">
                            <a:solidFill>
                              <a:schemeClr val="tx1"/>
                            </a:solidFill>
                            <a:latin typeface="Arial" panose="020B0604020202020204" pitchFamily="34" charset="0"/>
                            <a:cs typeface="Arial" panose="020B0604020202020204" pitchFamily="34" charset="0"/>
                          </a:rPr>
                          <m:t>Number</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of</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successes</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in</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the</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sample</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X</m:t>
                        </m:r>
                      </m:num>
                      <m:den>
                        <m:r>
                          <m:rPr>
                            <m:nor/>
                          </m:rPr>
                          <a:rPr lang="en-US" b="0" i="0" smtClean="0">
                            <a:solidFill>
                              <a:schemeClr val="tx1"/>
                            </a:solidFill>
                            <a:latin typeface="Arial" panose="020B0604020202020204" pitchFamily="34" charset="0"/>
                            <a:cs typeface="Arial" panose="020B0604020202020204" pitchFamily="34" charset="0"/>
                          </a:rPr>
                          <m:t>Sample</m:t>
                        </m:r>
                        <m:r>
                          <m:rPr>
                            <m:nor/>
                          </m:rPr>
                          <a:rPr lang="en-US" b="0" i="0" smtClean="0">
                            <a:solidFill>
                              <a:schemeClr val="tx1"/>
                            </a:solidFill>
                            <a:latin typeface="Arial" panose="020B0604020202020204" pitchFamily="34" charset="0"/>
                            <a:cs typeface="Arial" panose="020B0604020202020204" pitchFamily="34" charset="0"/>
                          </a:rPr>
                          <m:t> </m:t>
                        </m:r>
                        <m:r>
                          <m:rPr>
                            <m:nor/>
                          </m:rPr>
                          <a:rPr lang="en-US" b="0" i="0" smtClean="0">
                            <a:solidFill>
                              <a:schemeClr val="tx1"/>
                            </a:solidFill>
                            <a:latin typeface="Arial" panose="020B0604020202020204" pitchFamily="34" charset="0"/>
                            <a:cs typeface="Arial" panose="020B0604020202020204" pitchFamily="34" charset="0"/>
                          </a:rPr>
                          <m:t>size</m:t>
                        </m:r>
                        <m:r>
                          <m:rPr>
                            <m:nor/>
                          </m:rPr>
                          <a:rPr lang="en-US" b="0" i="0" smtClean="0">
                            <a:solidFill>
                              <a:schemeClr val="tx1"/>
                            </a:solidFill>
                            <a:latin typeface="Arial" panose="020B0604020202020204" pitchFamily="34" charset="0"/>
                            <a:cs typeface="Arial" panose="020B0604020202020204" pitchFamily="34" charset="0"/>
                          </a:rPr>
                          <m:t>, </m:t>
                        </m:r>
                        <m:r>
                          <a:rPr lang="en-US" b="0" i="1" smtClean="0">
                            <a:solidFill>
                              <a:schemeClr val="tx1"/>
                            </a:solidFill>
                            <a:latin typeface="Cambria Math"/>
                            <a:cs typeface="Arial" panose="020B0604020202020204" pitchFamily="34" charset="0"/>
                          </a:rPr>
                          <m:t>𝑛</m:t>
                        </m:r>
                      </m:den>
                    </m:f>
                  </m:oMath>
                </a14:m>
                <a:endParaRPr lang="en-SG" dirty="0" smtClean="0">
                  <a:solidFill>
                    <a:schemeClr val="tx1"/>
                  </a:solidFill>
                  <a:latin typeface="Arial" panose="020B0604020202020204" pitchFamily="34" charset="0"/>
                  <a:cs typeface="Arial" panose="020B0604020202020204" pitchFamily="34" charset="0"/>
                </a:endParaRPr>
              </a:p>
              <a:p>
                <a:pPr marL="400050" indent="-400050">
                  <a:buAutoNum type="romanLcParenBoth"/>
                  <a:tabLst>
                    <a:tab pos="355600" algn="l"/>
                  </a:tabLst>
                </a:pPr>
                <a:r>
                  <a:rPr lang="en-SG" dirty="0" smtClean="0">
                    <a:solidFill>
                      <a:schemeClr val="tx1"/>
                    </a:solidFill>
                    <a:latin typeface="Arial" panose="020B0604020202020204" pitchFamily="34" charset="0"/>
                    <a:cs typeface="Arial" panose="020B0604020202020204" pitchFamily="34" charset="0"/>
                  </a:rPr>
                  <a:t>We use </a:t>
                </a:r>
                <a14:m>
                  <m:oMath xmlns:m="http://schemas.openxmlformats.org/officeDocument/2006/math">
                    <m:sSub>
                      <m:sSubPr>
                        <m:ctrlPr>
                          <a:rPr lang="en-SG"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a:cs typeface="Arial" panose="020B0604020202020204" pitchFamily="34" charset="0"/>
                          </a:rPr>
                          <m:t>𝑧</m:t>
                        </m:r>
                      </m:e>
                      <m:sub>
                        <m:r>
                          <a:rPr lang="en-US" b="0" i="1" smtClean="0">
                            <a:solidFill>
                              <a:schemeClr val="tx1"/>
                            </a:solidFill>
                            <a:latin typeface="Cambria Math"/>
                            <a:cs typeface="Arial" panose="020B0604020202020204" pitchFamily="34" charset="0"/>
                          </a:rPr>
                          <m:t>𝑐𝑎𝑙</m:t>
                        </m:r>
                      </m:sub>
                    </m:sSub>
                  </m:oMath>
                </a14:m>
                <a:r>
                  <a:rPr lang="en-SG" dirty="0" smtClean="0">
                    <a:solidFill>
                      <a:schemeClr val="tx1"/>
                    </a:solidFill>
                    <a:latin typeface="Arial" panose="020B0604020202020204" pitchFamily="34" charset="0"/>
                    <a:cs typeface="Arial" panose="020B0604020202020204" pitchFamily="34" charset="0"/>
                  </a:rPr>
                  <a:t> to denote the computed Z test statistic value based on the sample data</a:t>
                </a:r>
                <a:endParaRPr lang="en-SG" dirty="0">
                  <a:solidFill>
                    <a:schemeClr val="tx1"/>
                  </a:solidFill>
                  <a:latin typeface="Arial" panose="020B0604020202020204" pitchFamily="34" charset="0"/>
                  <a:cs typeface="Arial" panose="020B06040202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0122" y="3643090"/>
                <a:ext cx="8750300" cy="2318327"/>
              </a:xfrm>
              <a:prstGeom prst="rect">
                <a:avLst/>
              </a:prstGeom>
              <a:blipFill rotWithShape="1">
                <a:blip r:embed="rId5"/>
                <a:stretch>
                  <a:fillRect l="-627" t="-1316" b="-1053"/>
                </a:stretch>
              </a:blipFill>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10</a:t>
            </a:fld>
            <a:endParaRPr lang="en-US"/>
          </a:p>
        </p:txBody>
      </p:sp>
    </p:spTree>
    <p:extLst>
      <p:ext uri="{BB962C8B-B14F-4D97-AF65-F5344CB8AC3E}">
        <p14:creationId xmlns:p14="http://schemas.microsoft.com/office/powerpoint/2010/main" val="218546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 – Example 1</a:t>
            </a:r>
            <a:endParaRPr lang="en-SG" dirty="0"/>
          </a:p>
        </p:txBody>
      </p:sp>
      <p:sp>
        <p:nvSpPr>
          <p:cNvPr id="3" name="Content Placeholder 2"/>
          <p:cNvSpPr>
            <a:spLocks noGrp="1"/>
          </p:cNvSpPr>
          <p:nvPr>
            <p:ph sz="quarter" idx="13"/>
          </p:nvPr>
        </p:nvSpPr>
        <p:spPr/>
        <p:txBody>
          <a:bodyPr/>
          <a:lstStyle/>
          <a:p>
            <a:pPr marL="0" indent="0" algn="just">
              <a:buNone/>
            </a:pPr>
            <a:r>
              <a:rPr lang="en-US" sz="2000" dirty="0" smtClean="0"/>
              <a:t>An IQ test has been developed such that the mean score is 100 and the standard deviation is 12. In an experiment, the IQ test is administered to a random sample of 50 children living in one particular area, and the mean mark obtained was 112. The researchers want to determine, at the 5% level of significance, whether the results are able to show that children from this area are generally more intelligent.</a:t>
            </a:r>
          </a:p>
          <a:p>
            <a:pPr marL="0" indent="0" algn="just">
              <a:buNone/>
            </a:pPr>
            <a:endParaRPr lang="en-US" sz="2000" dirty="0"/>
          </a:p>
          <a:p>
            <a:pPr marL="0" indent="0" algn="just">
              <a:buNone/>
            </a:pPr>
            <a:r>
              <a:rPr lang="en-US" sz="2000" dirty="0" smtClean="0"/>
              <a:t>State the null and alternative hypotheses, level of significance, and test statistic (stating any necessary assumption). </a:t>
            </a:r>
          </a:p>
          <a:p>
            <a:pPr marL="0" indent="0" algn="just">
              <a:buNone/>
            </a:pPr>
            <a:r>
              <a:rPr lang="en-US" sz="2000" dirty="0" smtClean="0"/>
              <a:t>Compute the value of the test statistic using the sample data provided. </a:t>
            </a:r>
          </a:p>
        </p:txBody>
      </p:sp>
      <p:sp>
        <p:nvSpPr>
          <p:cNvPr id="4" name="Slide Number Placeholder 3"/>
          <p:cNvSpPr>
            <a:spLocks noGrp="1"/>
          </p:cNvSpPr>
          <p:nvPr>
            <p:ph type="sldNum" sz="quarter" idx="12"/>
          </p:nvPr>
        </p:nvSpPr>
        <p:spPr/>
        <p:txBody>
          <a:bodyPr/>
          <a:lstStyle/>
          <a:p>
            <a:fld id="{6767FADE-2612-3649-B495-F644A23F288B}" type="slidenum">
              <a:rPr lang="en-US" smtClean="0"/>
              <a:pPr/>
              <a:t>11</a:t>
            </a:fld>
            <a:endParaRPr lang="en-US"/>
          </a:p>
        </p:txBody>
      </p:sp>
    </p:spTree>
    <p:extLst>
      <p:ext uri="{BB962C8B-B14F-4D97-AF65-F5344CB8AC3E}">
        <p14:creationId xmlns:p14="http://schemas.microsoft.com/office/powerpoint/2010/main" val="101885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 – Example 1</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7781518" cy="5807912"/>
              </a:xfrm>
            </p:spPr>
            <p:txBody>
              <a:bodyPr/>
              <a:lstStyle/>
              <a:p>
                <a:pPr marL="0" indent="0" algn="just">
                  <a:buNone/>
                </a:pPr>
                <a:r>
                  <a:rPr lang="en-US" sz="1800" b="1" dirty="0" smtClean="0"/>
                  <a:t>[Solution]</a:t>
                </a:r>
              </a:p>
              <a:p>
                <a:pPr marL="0" indent="0" algn="just">
                  <a:buNone/>
                </a:pPr>
                <a:r>
                  <a:rPr lang="en-US" sz="1600" dirty="0" smtClean="0"/>
                  <a:t>Let X denote the IQ test mark obtained by a randomly chosen child living in the particular area.</a:t>
                </a:r>
              </a:p>
              <a:p>
                <a:pPr marL="0" indent="0" algn="just">
                  <a:buNone/>
                </a:pPr>
                <a:r>
                  <a:rPr lang="en-US" sz="1600" dirty="0" smtClean="0"/>
                  <a:t>Let </a:t>
                </a:r>
                <a14:m>
                  <m:oMath xmlns:m="http://schemas.openxmlformats.org/officeDocument/2006/math">
                    <m:r>
                      <a:rPr lang="en-US" sz="1600" i="1" smtClean="0">
                        <a:latin typeface="Cambria Math"/>
                        <a:ea typeface="Cambria Math"/>
                      </a:rPr>
                      <m:t>𝜇</m:t>
                    </m:r>
                  </m:oMath>
                </a14:m>
                <a:r>
                  <a:rPr lang="en-US" sz="1600" dirty="0" smtClean="0"/>
                  <a:t> denote the population mean IQ mark of children living in the particular area.</a:t>
                </a:r>
              </a:p>
              <a:p>
                <a:pPr marL="0" indent="0" algn="just">
                  <a:buNone/>
                </a:pPr>
                <a:endParaRPr lang="en-US" sz="1600" dirty="0"/>
              </a:p>
              <a:p>
                <a:pPr marL="0" indent="0" algn="just">
                  <a:buNone/>
                </a:pP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𝐻</m:t>
                        </m:r>
                      </m:e>
                      <m:sub>
                        <m:r>
                          <a:rPr lang="en-US" sz="1600" b="0" i="1" smtClean="0">
                            <a:latin typeface="Cambria Math"/>
                          </a:rPr>
                          <m:t>0</m:t>
                        </m:r>
                      </m:sub>
                    </m:sSub>
                    <m:r>
                      <a:rPr lang="en-US" sz="1600" b="0" i="1" smtClean="0">
                        <a:latin typeface="Cambria Math"/>
                      </a:rPr>
                      <m:t>: </m:t>
                    </m:r>
                    <m:r>
                      <a:rPr lang="en-US" sz="1600" b="0" i="1" smtClean="0">
                        <a:latin typeface="Cambria Math"/>
                        <a:ea typeface="Cambria Math"/>
                      </a:rPr>
                      <m:t>𝜇</m:t>
                    </m:r>
                    <m:r>
                      <a:rPr lang="en-US" sz="1600" b="0" i="1" smtClean="0">
                        <a:latin typeface="Cambria Math"/>
                        <a:ea typeface="Cambria Math"/>
                      </a:rPr>
                      <m:t>=100</m:t>
                    </m:r>
                  </m:oMath>
                </a14:m>
                <a:endParaRPr lang="en-US" sz="1600" b="0" dirty="0" smtClean="0">
                  <a:ea typeface="Cambria Math"/>
                </a:endParaRPr>
              </a:p>
              <a:p>
                <a:pPr marL="0" indent="0" algn="just">
                  <a:buNone/>
                </a:pP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𝐻</m:t>
                        </m:r>
                      </m:e>
                      <m:sub>
                        <m:r>
                          <a:rPr lang="en-US" sz="1600" b="0" i="1" smtClean="0">
                            <a:latin typeface="Cambria Math"/>
                          </a:rPr>
                          <m:t>1</m:t>
                        </m:r>
                      </m:sub>
                    </m:sSub>
                    <m:r>
                      <a:rPr lang="en-US" sz="1600" b="0" i="1" smtClean="0">
                        <a:latin typeface="Cambria Math"/>
                      </a:rPr>
                      <m:t>: </m:t>
                    </m:r>
                    <m:r>
                      <a:rPr lang="en-US" sz="1600" b="0" i="1" smtClean="0">
                        <a:latin typeface="Cambria Math"/>
                        <a:ea typeface="Cambria Math"/>
                      </a:rPr>
                      <m:t>𝜇</m:t>
                    </m:r>
                    <m:r>
                      <a:rPr lang="en-US" sz="1600" b="0" i="1" smtClean="0">
                        <a:latin typeface="Cambria Math"/>
                        <a:ea typeface="Cambria Math"/>
                      </a:rPr>
                      <m:t>&gt;100</m:t>
                    </m:r>
                  </m:oMath>
                </a14:m>
                <a:endParaRPr lang="en-US" sz="1600" dirty="0" smtClean="0"/>
              </a:p>
              <a:p>
                <a:pPr marL="0" indent="0" algn="just">
                  <a:buNone/>
                </a:pPr>
                <a:endParaRPr lang="en-US" sz="1600" dirty="0"/>
              </a:p>
              <a:p>
                <a:pPr marL="0" indent="0" algn="just">
                  <a:buNone/>
                </a:pPr>
                <a:r>
                  <a:rPr lang="en-US" sz="1600" dirty="0" smtClean="0"/>
                  <a:t>Level of significance: </a:t>
                </a:r>
                <a14:m>
                  <m:oMath xmlns:m="http://schemas.openxmlformats.org/officeDocument/2006/math">
                    <m:r>
                      <a:rPr lang="en-US" sz="1600" i="1" smtClean="0">
                        <a:latin typeface="Cambria Math"/>
                        <a:ea typeface="Cambria Math"/>
                      </a:rPr>
                      <m:t>𝛼</m:t>
                    </m:r>
                    <m:r>
                      <a:rPr lang="en-US" sz="1600" b="0" i="1" smtClean="0">
                        <a:latin typeface="Cambria Math"/>
                        <a:ea typeface="Cambria Math"/>
                      </a:rPr>
                      <m:t>=0.05 </m:t>
                    </m:r>
                  </m:oMath>
                </a14:m>
                <a:endParaRPr lang="en-US" sz="1600" dirty="0" smtClean="0"/>
              </a:p>
              <a:p>
                <a:pPr marL="0" indent="0" algn="just">
                  <a:buNone/>
                </a:pPr>
                <a:endParaRPr lang="en-US" sz="1600" dirty="0"/>
              </a:p>
              <a:p>
                <a:pPr marL="0" indent="0" algn="just">
                  <a:buNone/>
                </a:pPr>
                <a:r>
                  <a:rPr lang="en-US" sz="1600" dirty="0" smtClean="0"/>
                  <a:t>Test statistic:</a:t>
                </a:r>
              </a:p>
              <a:p>
                <a:pPr marL="0" indent="0" algn="just">
                  <a:buNone/>
                </a:pPr>
                <a:r>
                  <a:rPr lang="en-US" sz="1400" i="1" dirty="0" smtClean="0">
                    <a:solidFill>
                      <a:srgbClr val="FF0000"/>
                    </a:solidFill>
                  </a:rPr>
                  <a:t>Notice here that the population standard deviation </a:t>
                </a:r>
                <a14:m>
                  <m:oMath xmlns:m="http://schemas.openxmlformats.org/officeDocument/2006/math">
                    <m:r>
                      <a:rPr lang="en-US" sz="1400" i="1" smtClean="0">
                        <a:solidFill>
                          <a:srgbClr val="FF0000"/>
                        </a:solidFill>
                        <a:latin typeface="Cambria Math"/>
                        <a:ea typeface="Cambria Math"/>
                      </a:rPr>
                      <m:t>𝜎</m:t>
                    </m:r>
                  </m:oMath>
                </a14:m>
                <a:r>
                  <a:rPr lang="en-US" sz="1400" i="1" dirty="0" smtClean="0">
                    <a:solidFill>
                      <a:srgbClr val="FF0000"/>
                    </a:solidFill>
                  </a:rPr>
                  <a:t> is known, and the sample size </a:t>
                </a:r>
                <a14:m>
                  <m:oMath xmlns:m="http://schemas.openxmlformats.org/officeDocument/2006/math">
                    <m:r>
                      <a:rPr lang="en-US" sz="1400" b="0" i="1" smtClean="0">
                        <a:solidFill>
                          <a:srgbClr val="FF0000"/>
                        </a:solidFill>
                        <a:latin typeface="Cambria Math"/>
                      </a:rPr>
                      <m:t>𝑛</m:t>
                    </m:r>
                  </m:oMath>
                </a14:m>
                <a:r>
                  <a:rPr lang="en-US" sz="1400" i="1" dirty="0" smtClean="0">
                    <a:solidFill>
                      <a:srgbClr val="FF0000"/>
                    </a:solidFill>
                  </a:rPr>
                  <a:t> is large. Therefore, we choose the test statistic (without any assumption needed)</a:t>
                </a:r>
              </a:p>
              <a:p>
                <a:pPr marL="0" indent="0" algn="just">
                  <a:buNone/>
                </a:pPr>
                <a:r>
                  <a:rPr lang="en-US" sz="2000" b="0" dirty="0" smtClean="0"/>
                  <a:t> </a:t>
                </a:r>
                <a14:m>
                  <m:oMath xmlns:m="http://schemas.openxmlformats.org/officeDocument/2006/math">
                    <m:r>
                      <a:rPr lang="en-US" sz="2000" b="0" i="1" smtClean="0">
                        <a:latin typeface="Cambria Math"/>
                      </a:rPr>
                      <m:t>𝑍</m:t>
                    </m:r>
                    <m:r>
                      <a:rPr lang="en-US" sz="2000" b="0" i="1" smtClean="0">
                        <a:latin typeface="Cambria Math"/>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a:rPr>
                              <m:t>𝑋</m:t>
                            </m:r>
                          </m:e>
                        </m:acc>
                        <m:r>
                          <a:rPr lang="en-US" sz="2000" b="0" i="1" smtClean="0">
                            <a:latin typeface="Cambria Math"/>
                          </a:rPr>
                          <m:t>−</m:t>
                        </m:r>
                        <m:r>
                          <a:rPr lang="en-US" sz="2000" b="0" i="1" smtClean="0">
                            <a:latin typeface="Cambria Math"/>
                            <a:ea typeface="Cambria Math"/>
                          </a:rPr>
                          <m:t>𝜇</m:t>
                        </m:r>
                      </m:num>
                      <m:den>
                        <m:f>
                          <m:fPr>
                            <m:ctrlPr>
                              <a:rPr lang="en-US" sz="2000" b="0" i="1" smtClean="0">
                                <a:latin typeface="Cambria Math" panose="02040503050406030204" pitchFamily="18" charset="0"/>
                              </a:rPr>
                            </m:ctrlPr>
                          </m:fPr>
                          <m:num>
                            <m:r>
                              <a:rPr lang="en-US" sz="2000" b="0" i="1" smtClean="0">
                                <a:latin typeface="Cambria Math"/>
                                <a:ea typeface="Cambria Math"/>
                              </a:rPr>
                              <m:t>𝜎</m:t>
                            </m:r>
                          </m:num>
                          <m:den>
                            <m:rad>
                              <m:radPr>
                                <m:degHide m:val="on"/>
                                <m:ctrlPr>
                                  <a:rPr lang="en-US" sz="2000" b="0" i="1" smtClean="0">
                                    <a:latin typeface="Cambria Math" panose="02040503050406030204" pitchFamily="18" charset="0"/>
                                  </a:rPr>
                                </m:ctrlPr>
                              </m:radPr>
                              <m:deg/>
                              <m:e>
                                <m:r>
                                  <a:rPr lang="en-US" sz="2000" b="0" i="1" smtClean="0">
                                    <a:latin typeface="Cambria Math"/>
                                  </a:rPr>
                                  <m:t>𝑛</m:t>
                                </m:r>
                              </m:e>
                            </m:rad>
                          </m:den>
                        </m:f>
                      </m:den>
                    </m:f>
                    <m:r>
                      <a:rPr lang="en-US" sz="2000" b="0" i="1" smtClean="0">
                        <a:latin typeface="Cambria Math"/>
                      </a:rPr>
                      <m:t>~</m:t>
                    </m:r>
                    <m:r>
                      <a:rPr lang="en-US" sz="2000" b="0" i="1" smtClean="0">
                        <a:latin typeface="Cambria Math"/>
                      </a:rPr>
                      <m:t>𝑁</m:t>
                    </m:r>
                    <m:r>
                      <a:rPr lang="en-US" sz="2000" b="0" i="1" smtClean="0">
                        <a:latin typeface="Cambria Math"/>
                      </a:rPr>
                      <m:t>(0,1)</m:t>
                    </m:r>
                  </m:oMath>
                </a14:m>
                <a:endParaRPr lang="en-US" sz="2000" i="1" dirty="0" smtClean="0"/>
              </a:p>
              <a:p>
                <a:pPr marL="0" indent="0" algn="just">
                  <a:buNone/>
                </a:pPr>
                <a:r>
                  <a:rPr lang="en-US" sz="1600" dirty="0" smtClean="0"/>
                  <a:t>Computation:</a:t>
                </a:r>
              </a:p>
              <a:p>
                <a:pPr marL="0" indent="0" algn="just">
                  <a:buNone/>
                </a:pP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a:rPr>
                          <m:t>𝑥</m:t>
                        </m:r>
                      </m:e>
                    </m:acc>
                    <m:r>
                      <a:rPr lang="en-US" sz="1600" b="0" i="1" smtClean="0">
                        <a:latin typeface="Cambria Math"/>
                      </a:rPr>
                      <m:t>=112</m:t>
                    </m:r>
                  </m:oMath>
                </a14:m>
                <a:r>
                  <a:rPr lang="en-US" sz="1600" dirty="0" smtClean="0"/>
                  <a:t>, </a:t>
                </a:r>
                <a14:m>
                  <m:oMath xmlns:m="http://schemas.openxmlformats.org/officeDocument/2006/math">
                    <m:r>
                      <a:rPr lang="en-US" sz="1600" i="1" smtClean="0">
                        <a:latin typeface="Cambria Math"/>
                        <a:ea typeface="Cambria Math"/>
                      </a:rPr>
                      <m:t>𝜇</m:t>
                    </m:r>
                    <m:r>
                      <a:rPr lang="en-US" sz="1600" b="0" i="1" smtClean="0">
                        <a:latin typeface="Cambria Math"/>
                        <a:ea typeface="Cambria Math"/>
                      </a:rPr>
                      <m:t>=100</m:t>
                    </m:r>
                  </m:oMath>
                </a14:m>
                <a:r>
                  <a:rPr lang="en-US" sz="1600" dirty="0" smtClean="0"/>
                  <a:t> (under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𝐻</m:t>
                        </m:r>
                      </m:e>
                      <m:sub>
                        <m:r>
                          <a:rPr lang="en-US" sz="1600" b="0" i="1" smtClean="0">
                            <a:latin typeface="Cambria Math"/>
                          </a:rPr>
                          <m:t>0</m:t>
                        </m:r>
                      </m:sub>
                    </m:sSub>
                    <m:r>
                      <a:rPr lang="en-US" sz="1600" b="0" i="1" smtClean="0">
                        <a:latin typeface="Cambria Math"/>
                      </a:rPr>
                      <m:t>)</m:t>
                    </m:r>
                  </m:oMath>
                </a14:m>
                <a:r>
                  <a:rPr lang="en-US" sz="1600" dirty="0" smtClean="0"/>
                  <a:t>, </a:t>
                </a:r>
                <a14:m>
                  <m:oMath xmlns:m="http://schemas.openxmlformats.org/officeDocument/2006/math">
                    <m:r>
                      <a:rPr lang="en-US" sz="1600" b="0" i="1" dirty="0" smtClean="0">
                        <a:latin typeface="Cambria Math"/>
                      </a:rPr>
                      <m:t>𝑛</m:t>
                    </m:r>
                    <m:r>
                      <a:rPr lang="en-US" sz="1600" b="0" i="1" dirty="0" smtClean="0">
                        <a:latin typeface="Cambria Math"/>
                      </a:rPr>
                      <m:t>=50</m:t>
                    </m:r>
                  </m:oMath>
                </a14:m>
                <a:r>
                  <a:rPr lang="en-US" sz="1600" dirty="0" smtClean="0"/>
                  <a:t>, </a:t>
                </a:r>
                <a14:m>
                  <m:oMath xmlns:m="http://schemas.openxmlformats.org/officeDocument/2006/math">
                    <m:r>
                      <a:rPr lang="en-US" sz="1600" i="1" smtClean="0">
                        <a:latin typeface="Cambria Math"/>
                        <a:ea typeface="Cambria Math"/>
                      </a:rPr>
                      <m:t>𝜎</m:t>
                    </m:r>
                    <m:r>
                      <a:rPr lang="en-US" sz="1600" b="0" i="1" smtClean="0">
                        <a:latin typeface="Cambria Math"/>
                        <a:ea typeface="Cambria Math"/>
                      </a:rPr>
                      <m:t>=12</m:t>
                    </m:r>
                  </m:oMath>
                </a14:m>
                <a:endParaRPr lang="en-US" sz="1600" dirty="0" smtClean="0"/>
              </a:p>
              <a:p>
                <a:pPr marL="0" indent="0" algn="just">
                  <a:buNone/>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𝑧</m:t>
                        </m:r>
                      </m:e>
                      <m:sub>
                        <m:r>
                          <a:rPr lang="en-US" sz="1600" b="0" i="1" smtClean="0">
                            <a:latin typeface="Cambria Math"/>
                          </a:rPr>
                          <m:t>𝑐𝑎𝑙</m:t>
                        </m:r>
                      </m:sub>
                    </m:sSub>
                    <m:r>
                      <a:rPr lang="en-US" sz="1600" b="0" i="1" smtClean="0">
                        <a:latin typeface="Cambria Math"/>
                      </a:rPr>
                      <m:t>=</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a:rPr>
                              <m:t>𝑥</m:t>
                            </m:r>
                          </m:e>
                        </m:acc>
                        <m:r>
                          <a:rPr lang="en-US" sz="1600" b="0" i="1" smtClean="0">
                            <a:latin typeface="Cambria Math"/>
                          </a:rPr>
                          <m:t>−</m:t>
                        </m:r>
                        <m:r>
                          <a:rPr lang="en-US" sz="1600" b="0" i="1" smtClean="0">
                            <a:latin typeface="Cambria Math"/>
                            <a:ea typeface="Cambria Math"/>
                          </a:rPr>
                          <m:t>𝜇</m:t>
                        </m:r>
                      </m:num>
                      <m:den>
                        <m:f>
                          <m:fPr>
                            <m:ctrlPr>
                              <a:rPr lang="en-US" sz="1600" b="0" i="1" smtClean="0">
                                <a:latin typeface="Cambria Math" panose="02040503050406030204" pitchFamily="18" charset="0"/>
                              </a:rPr>
                            </m:ctrlPr>
                          </m:fPr>
                          <m:num>
                            <m:r>
                              <a:rPr lang="en-US" sz="1600" b="0" i="1" smtClean="0">
                                <a:latin typeface="Cambria Math"/>
                                <a:ea typeface="Cambria Math"/>
                              </a:rPr>
                              <m:t>𝜎</m:t>
                            </m:r>
                          </m:num>
                          <m:den>
                            <m:rad>
                              <m:radPr>
                                <m:degHide m:val="on"/>
                                <m:ctrlPr>
                                  <a:rPr lang="en-US" sz="1600" b="0" i="1" smtClean="0">
                                    <a:latin typeface="Cambria Math" panose="02040503050406030204" pitchFamily="18" charset="0"/>
                                  </a:rPr>
                                </m:ctrlPr>
                              </m:radPr>
                              <m:deg/>
                              <m:e>
                                <m:r>
                                  <a:rPr lang="en-US" sz="1600" b="0" i="1" smtClean="0">
                                    <a:latin typeface="Cambria Math"/>
                                  </a:rPr>
                                  <m:t>𝑛</m:t>
                                </m:r>
                              </m:e>
                            </m:rad>
                          </m:den>
                        </m:f>
                      </m:den>
                    </m:f>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112−100</m:t>
                        </m:r>
                      </m:num>
                      <m:den>
                        <m:f>
                          <m:fPr>
                            <m:ctrlPr>
                              <a:rPr lang="en-US" sz="1600" b="0" i="1" smtClean="0">
                                <a:latin typeface="Cambria Math" panose="02040503050406030204" pitchFamily="18" charset="0"/>
                              </a:rPr>
                            </m:ctrlPr>
                          </m:fPr>
                          <m:num>
                            <m:r>
                              <a:rPr lang="en-US" sz="1600" b="0" i="1" smtClean="0">
                                <a:latin typeface="Cambria Math"/>
                              </a:rPr>
                              <m:t>12</m:t>
                            </m:r>
                          </m:num>
                          <m:den>
                            <m:rad>
                              <m:radPr>
                                <m:degHide m:val="on"/>
                                <m:ctrlPr>
                                  <a:rPr lang="en-US" sz="1600" b="0" i="1" smtClean="0">
                                    <a:latin typeface="Cambria Math" panose="02040503050406030204" pitchFamily="18" charset="0"/>
                                  </a:rPr>
                                </m:ctrlPr>
                              </m:radPr>
                              <m:deg/>
                              <m:e>
                                <m:r>
                                  <a:rPr lang="en-US" sz="1600" b="0" i="1" smtClean="0">
                                    <a:latin typeface="Cambria Math"/>
                                  </a:rPr>
                                  <m:t>50</m:t>
                                </m:r>
                              </m:e>
                            </m:rad>
                          </m:den>
                        </m:f>
                      </m:den>
                    </m:f>
                    <m:r>
                      <a:rPr lang="en-US" sz="1600" b="0" i="1" smtClean="0">
                        <a:latin typeface="Cambria Math"/>
                      </a:rPr>
                      <m:t>=7.07107 </m:t>
                    </m:r>
                  </m:oMath>
                </a14:m>
                <a:r>
                  <a:rPr lang="en-US" sz="1600" dirty="0" smtClean="0"/>
                  <a:t>(to 5 </a:t>
                </a:r>
                <a:r>
                  <a:rPr lang="en-US" sz="1600" dirty="0" err="1" smtClean="0"/>
                  <a:t>d.p.</a:t>
                </a:r>
                <a:r>
                  <a:rPr lang="en-US" sz="1600" dirty="0" smtClean="0"/>
                  <a:t>)</a:t>
                </a:r>
              </a:p>
              <a:p>
                <a:pPr marL="0" indent="0" algn="just">
                  <a:buNone/>
                </a:pPr>
                <a:endParaRPr lang="en-US" sz="1600" i="1"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7781518" cy="5807912"/>
              </a:xfrm>
              <a:blipFill rotWithShape="0">
                <a:blip r:embed="rId2"/>
                <a:stretch>
                  <a:fillRect l="-626" t="-630" r="-392"/>
                </a:stretch>
              </a:blipFill>
            </p:spPr>
            <p:txBody>
              <a:bodyPr/>
              <a:lstStyle/>
              <a:p>
                <a:r>
                  <a:rPr lang="en-SG">
                    <a:noFill/>
                  </a:rPr>
                  <a:t> </a:t>
                </a:r>
              </a:p>
            </p:txBody>
          </p:sp>
        </mc:Fallback>
      </mc:AlternateContent>
      <p:grpSp>
        <p:nvGrpSpPr>
          <p:cNvPr id="6" name="Group 5"/>
          <p:cNvGrpSpPr/>
          <p:nvPr/>
        </p:nvGrpSpPr>
        <p:grpSpPr>
          <a:xfrm>
            <a:off x="3924300" y="2260601"/>
            <a:ext cx="3733800" cy="719622"/>
            <a:chOff x="3924300" y="2121821"/>
            <a:chExt cx="3733800" cy="1305981"/>
          </a:xfrm>
        </p:grpSpPr>
        <p:sp>
          <p:nvSpPr>
            <p:cNvPr id="4" name="Rounded Rectangular Callout 3"/>
            <p:cNvSpPr/>
            <p:nvPr/>
          </p:nvSpPr>
          <p:spPr>
            <a:xfrm>
              <a:off x="3924300" y="2183202"/>
              <a:ext cx="3733800" cy="1244600"/>
            </a:xfrm>
            <a:prstGeom prst="wedgeRoundRectCallout">
              <a:avLst>
                <a:gd name="adj1" fmla="val -100085"/>
                <a:gd name="adj2" fmla="val -20153"/>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5" name="TextBox 4"/>
            <p:cNvSpPr txBox="1"/>
            <p:nvPr/>
          </p:nvSpPr>
          <p:spPr>
            <a:xfrm>
              <a:off x="3924300" y="2121821"/>
              <a:ext cx="3733800" cy="952489"/>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Note that the population mean mark is 100, and </a:t>
              </a:r>
              <a:r>
                <a:rPr lang="en-US" sz="1400" b="1" u="sng" dirty="0" smtClean="0">
                  <a:latin typeface="Arial" panose="020B0604020202020204" pitchFamily="34" charset="0"/>
                  <a:cs typeface="Arial" panose="020B0604020202020204" pitchFamily="34" charset="0"/>
                </a:rPr>
                <a:t>not</a:t>
              </a:r>
              <a:r>
                <a:rPr lang="en-US" sz="1400" dirty="0" smtClean="0">
                  <a:latin typeface="Arial" panose="020B0604020202020204" pitchFamily="34" charset="0"/>
                  <a:cs typeface="Arial" panose="020B0604020202020204" pitchFamily="34" charset="0"/>
                </a:rPr>
                <a:t> 112!</a:t>
              </a:r>
            </a:p>
            <a:p>
              <a:r>
                <a:rPr lang="en-US" sz="1400" dirty="0" smtClean="0">
                  <a:latin typeface="Arial" panose="020B0604020202020204" pitchFamily="34" charset="0"/>
                  <a:cs typeface="Arial" panose="020B0604020202020204" pitchFamily="34" charset="0"/>
                </a:rPr>
                <a:t>112 is the sample mean mark.</a:t>
              </a:r>
              <a:endParaRPr lang="en-SG" sz="1400" dirty="0">
                <a:latin typeface="Arial" panose="020B0604020202020204" pitchFamily="34" charset="0"/>
                <a:cs typeface="Arial" panose="020B0604020202020204" pitchFamily="34" charset="0"/>
              </a:endParaRPr>
            </a:p>
          </p:txBody>
        </p:sp>
      </p:grpSp>
      <p:grpSp>
        <p:nvGrpSpPr>
          <p:cNvPr id="9" name="Group 8"/>
          <p:cNvGrpSpPr/>
          <p:nvPr/>
        </p:nvGrpSpPr>
        <p:grpSpPr>
          <a:xfrm>
            <a:off x="4203700" y="3200400"/>
            <a:ext cx="3175000" cy="698500"/>
            <a:chOff x="4483100" y="3822700"/>
            <a:chExt cx="3175000" cy="698500"/>
          </a:xfrm>
        </p:grpSpPr>
        <p:sp>
          <p:nvSpPr>
            <p:cNvPr id="7" name="Rounded Rectangular Callout 6"/>
            <p:cNvSpPr/>
            <p:nvPr/>
          </p:nvSpPr>
          <p:spPr>
            <a:xfrm>
              <a:off x="4483100" y="3822700"/>
              <a:ext cx="3175000" cy="698500"/>
            </a:xfrm>
            <a:prstGeom prst="wedgeRoundRectCallout">
              <a:avLst>
                <a:gd name="adj1" fmla="val -67633"/>
                <a:gd name="adj2" fmla="val -23358"/>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TextBox 7"/>
            <p:cNvSpPr txBox="1"/>
            <p:nvPr/>
          </p:nvSpPr>
          <p:spPr>
            <a:xfrm>
              <a:off x="4483100" y="3822700"/>
              <a:ext cx="3175000" cy="584775"/>
            </a:xfrm>
            <a:prstGeom prst="rect">
              <a:avLst/>
            </a:prstGeom>
            <a:noFill/>
          </p:spPr>
          <p:txBody>
            <a:bodyPr wrap="square" rtlCol="0">
              <a:spAutoFit/>
            </a:bodyPr>
            <a:lstStyle/>
            <a:p>
              <a:r>
                <a:rPr lang="en-US" sz="1600" dirty="0" smtClean="0"/>
                <a:t>Remember to convert the level of significance from 5% to 5/100=0.05</a:t>
              </a:r>
              <a:endParaRPr lang="en-SG" sz="1600" dirty="0"/>
            </a:p>
          </p:txBody>
        </p:sp>
      </p:grpSp>
      <p:sp>
        <p:nvSpPr>
          <p:cNvPr id="10" name="Slide Number Placeholder 9"/>
          <p:cNvSpPr>
            <a:spLocks noGrp="1"/>
          </p:cNvSpPr>
          <p:nvPr>
            <p:ph type="sldNum" sz="quarter" idx="12"/>
          </p:nvPr>
        </p:nvSpPr>
        <p:spPr/>
        <p:txBody>
          <a:bodyPr/>
          <a:lstStyle/>
          <a:p>
            <a:fld id="{6767FADE-2612-3649-B495-F644A23F288B}" type="slidenum">
              <a:rPr lang="en-US" smtClean="0"/>
              <a:pPr/>
              <a:t>12</a:t>
            </a:fld>
            <a:endParaRPr lang="en-US"/>
          </a:p>
        </p:txBody>
      </p:sp>
    </p:spTree>
    <p:extLst>
      <p:ext uri="{BB962C8B-B14F-4D97-AF65-F5344CB8AC3E}">
        <p14:creationId xmlns:p14="http://schemas.microsoft.com/office/powerpoint/2010/main" val="243365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 – Example 2 </a:t>
            </a:r>
            <a:endParaRPr lang="en-SG" dirty="0"/>
          </a:p>
        </p:txBody>
      </p:sp>
      <p:sp>
        <p:nvSpPr>
          <p:cNvPr id="3" name="Content Placeholder 2"/>
          <p:cNvSpPr>
            <a:spLocks noGrp="1"/>
          </p:cNvSpPr>
          <p:nvPr>
            <p:ph sz="quarter" idx="13"/>
          </p:nvPr>
        </p:nvSpPr>
        <p:spPr/>
        <p:txBody>
          <a:bodyPr/>
          <a:lstStyle/>
          <a:p>
            <a:pPr marL="0" indent="0" algn="just">
              <a:buNone/>
            </a:pPr>
            <a:r>
              <a:rPr lang="en-US" sz="2000" dirty="0" smtClean="0"/>
              <a:t>The drug </a:t>
            </a:r>
            <a:r>
              <a:rPr lang="en-US" sz="2000" i="1" dirty="0" err="1" smtClean="0"/>
              <a:t>Prevnar</a:t>
            </a:r>
            <a:r>
              <a:rPr lang="en-US" sz="2000" dirty="0" smtClean="0"/>
              <a:t> is a vaccine meant to prevent meningitis. It is typically administered to infants. In clinical trials, the vaccine was administered to 710 randomly chosen infants between 12 and 15 months of age. Of the 710 infants, 121 experienced a loss of appetite. </a:t>
            </a:r>
            <a:endParaRPr lang="en-US" sz="2000" dirty="0"/>
          </a:p>
          <a:p>
            <a:pPr marL="0" indent="0" algn="just">
              <a:buNone/>
            </a:pPr>
            <a:endParaRPr lang="en-US" sz="2000" dirty="0" smtClean="0"/>
          </a:p>
          <a:p>
            <a:pPr marL="0" indent="0" algn="just">
              <a:buNone/>
            </a:pPr>
            <a:r>
              <a:rPr lang="en-US" sz="2000" dirty="0" smtClean="0"/>
              <a:t>A researcher wants to know if there is sufficient evidence at 1% level of significance to conclude that the proportion of infants who receive </a:t>
            </a:r>
            <a:r>
              <a:rPr lang="en-US" sz="2000" i="1" dirty="0" err="1" smtClean="0"/>
              <a:t>Prevnar</a:t>
            </a:r>
            <a:r>
              <a:rPr lang="en-US" sz="2000" dirty="0"/>
              <a:t> </a:t>
            </a:r>
            <a:r>
              <a:rPr lang="en-US" sz="2000" dirty="0" smtClean="0"/>
              <a:t>and experience a loss of appetite is different from 0.135, the proportion of children who experience a loss of appetite with competing medications.</a:t>
            </a:r>
          </a:p>
          <a:p>
            <a:pPr marL="0" indent="0" algn="just">
              <a:buNone/>
            </a:pPr>
            <a:endParaRPr lang="en-US" sz="2000" dirty="0"/>
          </a:p>
          <a:p>
            <a:pPr marL="0" indent="0" algn="just">
              <a:buNone/>
            </a:pPr>
            <a:r>
              <a:rPr lang="en-US" sz="2000" dirty="0" smtClean="0"/>
              <a:t>State the null and alternative hypotheses, level of significance, and test statistic (stating any necessary assumption). </a:t>
            </a:r>
          </a:p>
          <a:p>
            <a:pPr marL="0" indent="0" algn="just">
              <a:buNone/>
            </a:pPr>
            <a:r>
              <a:rPr lang="en-US" sz="2000" dirty="0" smtClean="0"/>
              <a:t>Compute the value of the test statistic using the sample data provided. </a:t>
            </a:r>
          </a:p>
        </p:txBody>
      </p:sp>
      <p:sp>
        <p:nvSpPr>
          <p:cNvPr id="4" name="Slide Number Placeholder 3"/>
          <p:cNvSpPr>
            <a:spLocks noGrp="1"/>
          </p:cNvSpPr>
          <p:nvPr>
            <p:ph type="sldNum" sz="quarter" idx="12"/>
          </p:nvPr>
        </p:nvSpPr>
        <p:spPr/>
        <p:txBody>
          <a:bodyPr/>
          <a:lstStyle/>
          <a:p>
            <a:fld id="{6767FADE-2612-3649-B495-F644A23F288B}" type="slidenum">
              <a:rPr lang="en-US" smtClean="0"/>
              <a:pPr/>
              <a:t>13</a:t>
            </a:fld>
            <a:endParaRPr lang="en-US"/>
          </a:p>
        </p:txBody>
      </p:sp>
    </p:spTree>
    <p:extLst>
      <p:ext uri="{BB962C8B-B14F-4D97-AF65-F5344CB8AC3E}">
        <p14:creationId xmlns:p14="http://schemas.microsoft.com/office/powerpoint/2010/main" val="1598682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 – Example 2</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163" y="858112"/>
                <a:ext cx="7781518" cy="5807912"/>
              </a:xfrm>
            </p:spPr>
            <p:txBody>
              <a:bodyPr/>
              <a:lstStyle/>
              <a:p>
                <a:pPr marL="0" indent="0" algn="just">
                  <a:buNone/>
                </a:pPr>
                <a:r>
                  <a:rPr lang="en-US" sz="1800" b="1" dirty="0" smtClean="0"/>
                  <a:t>[Solution]</a:t>
                </a:r>
              </a:p>
              <a:p>
                <a:pPr marL="0" indent="0" algn="just">
                  <a:buNone/>
                </a:pPr>
                <a:r>
                  <a:rPr lang="en-US" sz="1600" dirty="0" smtClean="0"/>
                  <a:t>Let X denote the number of infants who receive </a:t>
                </a:r>
                <a:r>
                  <a:rPr lang="en-US" sz="1600" i="1" dirty="0" err="1" smtClean="0"/>
                  <a:t>Prevnar</a:t>
                </a:r>
                <a:r>
                  <a:rPr lang="en-US" sz="1600" dirty="0" smtClean="0"/>
                  <a:t> and experience loss of appetite.</a:t>
                </a:r>
              </a:p>
              <a:p>
                <a:pPr marL="0" indent="0" algn="just">
                  <a:buNone/>
                </a:pPr>
                <a:r>
                  <a:rPr lang="en-US" sz="1600" dirty="0" smtClean="0"/>
                  <a:t>Let </a:t>
                </a:r>
                <a14:m>
                  <m:oMath xmlns:m="http://schemas.openxmlformats.org/officeDocument/2006/math">
                    <m:r>
                      <a:rPr lang="en-US" sz="1600" b="0" i="1" smtClean="0">
                        <a:latin typeface="Cambria Math"/>
                      </a:rPr>
                      <m:t>𝑝</m:t>
                    </m:r>
                    <m:r>
                      <a:rPr lang="en-US" sz="1600" b="0" i="0" smtClean="0">
                        <a:latin typeface="Cambria Math"/>
                      </a:rPr>
                      <m:t> </m:t>
                    </m:r>
                  </m:oMath>
                </a14:m>
                <a:r>
                  <a:rPr lang="en-US" sz="1600" dirty="0" smtClean="0"/>
                  <a:t>denote the population proportion of infants who receive </a:t>
                </a:r>
                <a:r>
                  <a:rPr lang="en-US" sz="1600" i="1" dirty="0" err="1" smtClean="0"/>
                  <a:t>Prevnar</a:t>
                </a:r>
                <a:r>
                  <a:rPr lang="en-US" sz="1600" dirty="0" smtClean="0"/>
                  <a:t> and experience loss of appetite.</a:t>
                </a:r>
              </a:p>
              <a:p>
                <a:pPr marL="0" indent="0" algn="just">
                  <a:buNone/>
                </a:pPr>
                <a:r>
                  <a:rPr lang="en-US" sz="1600" dirty="0" smtClean="0"/>
                  <a:t>Let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a:rPr>
                          <m:t>𝑝</m:t>
                        </m:r>
                      </m:e>
                    </m:acc>
                  </m:oMath>
                </a14:m>
                <a:r>
                  <a:rPr lang="en-US" sz="1600" dirty="0" smtClean="0"/>
                  <a:t> denote the sample proportion of infants who receive </a:t>
                </a:r>
                <a:r>
                  <a:rPr lang="en-US" sz="1600" i="1" dirty="0" err="1" smtClean="0"/>
                  <a:t>Prevnar</a:t>
                </a:r>
                <a:r>
                  <a:rPr lang="en-US" sz="1600" dirty="0" smtClean="0"/>
                  <a:t> and experience loss of appetite.</a:t>
                </a:r>
                <a:endParaRPr lang="en-US" sz="1600" dirty="0"/>
              </a:p>
              <a:p>
                <a:pPr marL="0" indent="0" algn="just">
                  <a:buNone/>
                </a:pPr>
                <a:endParaRPr lang="en-US" sz="1600" dirty="0" smtClean="0"/>
              </a:p>
              <a:p>
                <a:pPr marL="0" indent="0" algn="just">
                  <a:buNone/>
                </a:pP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𝐻</m:t>
                        </m:r>
                      </m:e>
                      <m:sub>
                        <m:r>
                          <a:rPr lang="en-US" sz="1600" b="0" i="1" smtClean="0">
                            <a:latin typeface="Cambria Math"/>
                          </a:rPr>
                          <m:t>0</m:t>
                        </m:r>
                      </m:sub>
                    </m:sSub>
                    <m:r>
                      <a:rPr lang="en-US" sz="1600" b="0" i="1" smtClean="0">
                        <a:latin typeface="Cambria Math"/>
                      </a:rPr>
                      <m:t>:</m:t>
                    </m:r>
                    <m:r>
                      <a:rPr lang="en-US" sz="1600" b="0" i="1" smtClean="0">
                        <a:latin typeface="Cambria Math"/>
                      </a:rPr>
                      <m:t>𝑝</m:t>
                    </m:r>
                    <m:r>
                      <a:rPr lang="en-US" sz="1600" b="0" i="1" smtClean="0">
                        <a:latin typeface="Cambria Math"/>
                        <a:ea typeface="Cambria Math"/>
                      </a:rPr>
                      <m:t>=0.135</m:t>
                    </m:r>
                  </m:oMath>
                </a14:m>
                <a:endParaRPr lang="en-US" sz="1600" b="0" dirty="0" smtClean="0">
                  <a:ea typeface="Cambria Math"/>
                </a:endParaRPr>
              </a:p>
              <a:p>
                <a:pPr marL="0" indent="0" algn="just">
                  <a:buNone/>
                </a:pP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𝐻</m:t>
                        </m:r>
                      </m:e>
                      <m:sub>
                        <m:r>
                          <a:rPr lang="en-US" sz="1600" b="0" i="1" smtClean="0">
                            <a:latin typeface="Cambria Math"/>
                          </a:rPr>
                          <m:t>1</m:t>
                        </m:r>
                      </m:sub>
                    </m:sSub>
                    <m:r>
                      <a:rPr lang="en-US" sz="1600" b="0" i="1" smtClean="0">
                        <a:latin typeface="Cambria Math"/>
                      </a:rPr>
                      <m:t>:</m:t>
                    </m:r>
                    <m:r>
                      <a:rPr lang="en-US" sz="1600" b="0" i="1" smtClean="0">
                        <a:latin typeface="Cambria Math"/>
                      </a:rPr>
                      <m:t>𝑝</m:t>
                    </m:r>
                    <m:r>
                      <a:rPr lang="en-US" sz="1600" b="0" i="1" smtClean="0">
                        <a:latin typeface="Cambria Math"/>
                        <a:ea typeface="Cambria Math"/>
                      </a:rPr>
                      <m:t>≠0.135</m:t>
                    </m:r>
                  </m:oMath>
                </a14:m>
                <a:endParaRPr lang="en-US" sz="1600" dirty="0" smtClean="0"/>
              </a:p>
              <a:p>
                <a:pPr marL="0" indent="0" algn="just">
                  <a:buNone/>
                </a:pPr>
                <a:endParaRPr lang="en-US" sz="1600" dirty="0"/>
              </a:p>
              <a:p>
                <a:pPr marL="0" indent="0" algn="just">
                  <a:buNone/>
                </a:pPr>
                <a:r>
                  <a:rPr lang="en-US" sz="1600" dirty="0" smtClean="0"/>
                  <a:t>Level of significance: </a:t>
                </a:r>
                <a14:m>
                  <m:oMath xmlns:m="http://schemas.openxmlformats.org/officeDocument/2006/math">
                    <m:r>
                      <a:rPr lang="en-US" sz="1600" i="1" smtClean="0">
                        <a:latin typeface="Cambria Math"/>
                        <a:ea typeface="Cambria Math"/>
                      </a:rPr>
                      <m:t>𝛼</m:t>
                    </m:r>
                    <m:r>
                      <a:rPr lang="en-US" sz="1600" b="0" i="1" smtClean="0">
                        <a:latin typeface="Cambria Math"/>
                        <a:ea typeface="Cambria Math"/>
                      </a:rPr>
                      <m:t>=0.01 </m:t>
                    </m:r>
                  </m:oMath>
                </a14:m>
                <a:endParaRPr lang="en-US" sz="1600" dirty="0" smtClean="0"/>
              </a:p>
              <a:p>
                <a:pPr marL="0" indent="0" algn="just">
                  <a:buNone/>
                </a:pPr>
                <a:endParaRPr lang="en-US" sz="1600" dirty="0"/>
              </a:p>
              <a:p>
                <a:pPr marL="0" indent="0" algn="just">
                  <a:buNone/>
                </a:pPr>
                <a:r>
                  <a:rPr lang="en-US" sz="1600" dirty="0" smtClean="0"/>
                  <a:t>Test statistic:</a:t>
                </a:r>
              </a:p>
              <a:p>
                <a:pPr marL="0" indent="0">
                  <a:buNone/>
                </a:pPr>
                <a14:m>
                  <m:oMath xmlns:m="http://schemas.openxmlformats.org/officeDocument/2006/math">
                    <m:r>
                      <a:rPr lang="en-US" sz="2000" b="0" i="1">
                        <a:latin typeface="Cambria Math"/>
                      </a:rPr>
                      <m:t>𝑍</m:t>
                    </m:r>
                    <m:r>
                      <a:rPr lang="en-US" sz="2000" b="0" i="1">
                        <a:latin typeface="Cambria Math"/>
                      </a:rPr>
                      <m:t>=</m:t>
                    </m:r>
                    <m:f>
                      <m:fPr>
                        <m:ctrlPr>
                          <a:rPr lang="en-US" sz="2000" i="1">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b="0" i="1">
                                <a:latin typeface="Cambria Math"/>
                              </a:rPr>
                              <m:t>𝑝</m:t>
                            </m:r>
                          </m:e>
                        </m:acc>
                        <m:r>
                          <a:rPr lang="en-US" sz="2000" b="0" i="1">
                            <a:latin typeface="Cambria Math"/>
                          </a:rPr>
                          <m:t>−</m:t>
                        </m:r>
                        <m:r>
                          <a:rPr lang="en-US" sz="2000" b="0" i="1">
                            <a:latin typeface="Cambria Math"/>
                          </a:rPr>
                          <m:t>𝑝</m:t>
                        </m:r>
                      </m:num>
                      <m:den>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b="0" i="1">
                                    <a:latin typeface="Cambria Math"/>
                                  </a:rPr>
                                  <m:t>𝑝</m:t>
                                </m:r>
                                <m:r>
                                  <a:rPr lang="en-US" sz="2000" b="0" i="1">
                                    <a:latin typeface="Cambria Math"/>
                                  </a:rPr>
                                  <m:t>(1−</m:t>
                                </m:r>
                                <m:r>
                                  <a:rPr lang="en-US" sz="2000" b="0" i="1">
                                    <a:latin typeface="Cambria Math"/>
                                  </a:rPr>
                                  <m:t>𝑝</m:t>
                                </m:r>
                                <m:r>
                                  <a:rPr lang="en-US" sz="2000" b="0" i="1">
                                    <a:latin typeface="Cambria Math"/>
                                  </a:rPr>
                                  <m:t>)</m:t>
                                </m:r>
                              </m:num>
                              <m:den>
                                <m:r>
                                  <a:rPr lang="en-US" sz="2000" b="0" i="1">
                                    <a:latin typeface="Cambria Math"/>
                                  </a:rPr>
                                  <m:t>𝑛</m:t>
                                </m:r>
                              </m:den>
                            </m:f>
                          </m:e>
                        </m:rad>
                      </m:den>
                    </m:f>
                    <m:r>
                      <a:rPr lang="en-US" sz="2000" b="0" i="1">
                        <a:latin typeface="Cambria Math"/>
                      </a:rPr>
                      <m:t>~</m:t>
                    </m:r>
                    <m:r>
                      <a:rPr lang="en-US" sz="2000" b="0" i="1">
                        <a:latin typeface="Cambria Math"/>
                      </a:rPr>
                      <m:t>𝑁</m:t>
                    </m:r>
                    <m:r>
                      <a:rPr lang="en-US" sz="2000" b="0" i="1">
                        <a:latin typeface="Cambria Math"/>
                      </a:rPr>
                      <m:t>(0,1)</m:t>
                    </m:r>
                  </m:oMath>
                </a14:m>
                <a:r>
                  <a:rPr lang="en-US" sz="2000" dirty="0"/>
                  <a:t> </a:t>
                </a:r>
                <a:endParaRPr lang="en-SG" sz="2000" dirty="0"/>
              </a:p>
              <a:p>
                <a:pPr marL="0" indent="0" algn="just">
                  <a:buNone/>
                </a:pPr>
                <a:r>
                  <a:rPr lang="en-US" sz="1600" dirty="0" smtClean="0"/>
                  <a:t>Assumption:</a:t>
                </a:r>
              </a:p>
              <a:p>
                <a:pPr marL="0" indent="0" algn="just">
                  <a:buNone/>
                </a:pPr>
                <a:r>
                  <a:rPr lang="en-US" sz="1600" dirty="0" smtClean="0"/>
                  <a:t>Sampling distribution of the sample proportion of infants who receive </a:t>
                </a:r>
                <a:r>
                  <a:rPr lang="en-US" sz="1600" i="1" dirty="0" err="1" smtClean="0"/>
                  <a:t>Prevar</a:t>
                </a:r>
                <a:r>
                  <a:rPr lang="en-US" sz="1600" dirty="0" smtClean="0"/>
                  <a:t> and experience loss of appetite is approximately normal, since sample size </a:t>
                </a:r>
                <a14:m>
                  <m:oMath xmlns:m="http://schemas.openxmlformats.org/officeDocument/2006/math">
                    <m:r>
                      <a:rPr lang="en-US" sz="1600" b="0" i="1" smtClean="0">
                        <a:latin typeface="Cambria Math"/>
                      </a:rPr>
                      <m:t>𝑛</m:t>
                    </m:r>
                    <m:r>
                      <a:rPr lang="en-US" sz="1600" b="0" i="1" smtClean="0">
                        <a:latin typeface="Cambria Math"/>
                      </a:rPr>
                      <m:t>=710</m:t>
                    </m:r>
                  </m:oMath>
                </a14:m>
                <a:r>
                  <a:rPr lang="en-US" sz="1600" dirty="0" smtClean="0"/>
                  <a:t> is sufficiently large. </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163" y="858112"/>
                <a:ext cx="7781518" cy="5807912"/>
              </a:xfrm>
              <a:blipFill rotWithShape="1">
                <a:blip r:embed="rId2"/>
                <a:stretch>
                  <a:fillRect l="-626" t="-525" r="-392" b="-3568"/>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a:xfrm>
            <a:off x="6463653" y="6428600"/>
            <a:ext cx="2133600" cy="365125"/>
          </a:xfrm>
        </p:spPr>
        <p:txBody>
          <a:bodyPr/>
          <a:lstStyle/>
          <a:p>
            <a:fld id="{6767FADE-2612-3649-B495-F644A23F288B}" type="slidenum">
              <a:rPr lang="en-US" smtClean="0"/>
              <a:pPr/>
              <a:t>14</a:t>
            </a:fld>
            <a:endParaRPr lang="en-US" dirty="0"/>
          </a:p>
        </p:txBody>
      </p:sp>
    </p:spTree>
    <p:extLst>
      <p:ext uri="{BB962C8B-B14F-4D97-AF65-F5344CB8AC3E}">
        <p14:creationId xmlns:p14="http://schemas.microsoft.com/office/powerpoint/2010/main" val="2598393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 – Example 2</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163" y="944476"/>
                <a:ext cx="7781518" cy="5807912"/>
              </a:xfrm>
            </p:spPr>
            <p:txBody>
              <a:bodyPr/>
              <a:lstStyle/>
              <a:p>
                <a:pPr marL="0" indent="0" algn="just">
                  <a:buNone/>
                </a:pPr>
                <a:r>
                  <a:rPr lang="en-US" sz="1800" dirty="0" smtClean="0"/>
                  <a:t>Computation:</a:t>
                </a:r>
              </a:p>
              <a:p>
                <a:pPr marL="0" indent="0" algn="just">
                  <a:buNone/>
                </a:pPr>
                <a14:m>
                  <m:oMath xmlns:m="http://schemas.openxmlformats.org/officeDocument/2006/math">
                    <m:r>
                      <a:rPr lang="en-US" sz="2000" b="0" i="1" smtClean="0">
                        <a:latin typeface="Cambria Math"/>
                      </a:rPr>
                      <m:t>𝑥</m:t>
                    </m:r>
                    <m:r>
                      <a:rPr lang="en-US" sz="2000" b="0" i="1" smtClean="0">
                        <a:latin typeface="Cambria Math"/>
                      </a:rPr>
                      <m:t>=121,  </m:t>
                    </m:r>
                    <m:r>
                      <a:rPr lang="en-US" sz="2000" b="0" i="1" smtClean="0">
                        <a:latin typeface="Cambria Math"/>
                      </a:rPr>
                      <m:t>𝑛</m:t>
                    </m:r>
                    <m:r>
                      <a:rPr lang="en-US" sz="2000" b="0" i="1" smtClean="0">
                        <a:latin typeface="Cambria Math"/>
                      </a:rPr>
                      <m:t>=710,  </m:t>
                    </m:r>
                    <m:r>
                      <a:rPr lang="en-US" sz="2000" b="0" i="1" smtClean="0">
                        <a:latin typeface="Cambria Math"/>
                      </a:rPr>
                      <m:t>𝑝</m:t>
                    </m:r>
                    <m:r>
                      <a:rPr lang="en-US" sz="2000" b="0" i="1" smtClean="0">
                        <a:latin typeface="Cambria Math"/>
                      </a:rPr>
                      <m:t>=0.135 </m:t>
                    </m:r>
                  </m:oMath>
                </a14:m>
                <a:r>
                  <a:rPr lang="en-US" sz="2000" dirty="0" smtClean="0"/>
                  <a:t>(under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𝐻</m:t>
                        </m:r>
                      </m:e>
                      <m:sub>
                        <m:r>
                          <a:rPr lang="en-US" sz="2000" b="0" i="1" smtClean="0">
                            <a:latin typeface="Cambria Math"/>
                          </a:rPr>
                          <m:t>0</m:t>
                        </m:r>
                      </m:sub>
                    </m:sSub>
                  </m:oMath>
                </a14:m>
                <a:r>
                  <a:rPr lang="en-US" sz="2000" dirty="0" smtClean="0"/>
                  <a:t>)</a:t>
                </a:r>
              </a:p>
              <a:p>
                <a:pPr marL="0" indent="0" algn="just">
                  <a:buNone/>
                </a:pPr>
                <a:r>
                  <a:rPr lang="en-US" sz="2000" dirty="0" smtClean="0"/>
                  <a:t> </a:t>
                </a:r>
              </a:p>
              <a:p>
                <a:pPr marL="0" indent="0" algn="just">
                  <a:buNone/>
                </a:pPr>
                <a:r>
                  <a:rPr lang="en-US" sz="2000" dirty="0"/>
                  <a: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a:rPr>
                          <m:t>𝑝</m:t>
                        </m:r>
                      </m:e>
                    </m:acc>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𝑥</m:t>
                        </m:r>
                      </m:num>
                      <m:den>
                        <m:r>
                          <a:rPr lang="en-US" sz="2000" b="0" i="1" smtClean="0">
                            <a:latin typeface="Cambria Math"/>
                          </a:rPr>
                          <m:t>𝑛</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121</m:t>
                        </m:r>
                      </m:num>
                      <m:den>
                        <m:r>
                          <a:rPr lang="en-US" sz="2000" b="0" i="1" smtClean="0">
                            <a:latin typeface="Cambria Math"/>
                          </a:rPr>
                          <m:t>710</m:t>
                        </m:r>
                      </m:den>
                    </m:f>
                  </m:oMath>
                </a14:m>
                <a:endParaRPr lang="en-US" sz="2000" dirty="0" smtClean="0"/>
              </a:p>
              <a:p>
                <a:pPr marL="0" indent="0" algn="just">
                  <a:buNone/>
                </a:pPr>
                <a:endParaRPr lang="en-US" sz="2000" dirty="0"/>
              </a:p>
              <a:p>
                <a:pPr marL="0" indent="0" algn="just">
                  <a:buNone/>
                </a:pPr>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𝑐𝑎𝑙</m:t>
                        </m:r>
                      </m:sub>
                    </m:sSub>
                    <m:r>
                      <a:rPr lang="en-US" sz="2000" b="0" i="1" smtClean="0">
                        <a:latin typeface="Cambria Math"/>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a:rPr>
                              <m:t>𝑝</m:t>
                            </m:r>
                          </m:e>
                        </m:acc>
                        <m:r>
                          <a:rPr lang="en-US" sz="2000" b="0" i="1" smtClean="0">
                            <a:latin typeface="Cambria Math"/>
                          </a:rPr>
                          <m:t>−</m:t>
                        </m:r>
                        <m:r>
                          <a:rPr lang="en-US" sz="2000" b="0" i="1" smtClean="0">
                            <a:latin typeface="Cambria Math"/>
                          </a:rPr>
                          <m:t>𝑝</m:t>
                        </m:r>
                      </m:num>
                      <m:den>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r>
                                  <a:rPr lang="en-US" sz="2000" b="0" i="1" smtClean="0">
                                    <a:latin typeface="Cambria Math"/>
                                  </a:rPr>
                                  <m:t>𝑝</m:t>
                                </m:r>
                                <m:r>
                                  <a:rPr lang="en-US" sz="2000" b="0" i="1" smtClean="0">
                                    <a:latin typeface="Cambria Math"/>
                                  </a:rPr>
                                  <m:t>(1−</m:t>
                                </m:r>
                                <m:r>
                                  <a:rPr lang="en-US" sz="2000" b="0" i="1" smtClean="0">
                                    <a:latin typeface="Cambria Math"/>
                                  </a:rPr>
                                  <m:t>𝑝</m:t>
                                </m:r>
                                <m:r>
                                  <a:rPr lang="en-US" sz="2000" b="0" i="1" smtClean="0">
                                    <a:latin typeface="Cambria Math"/>
                                  </a:rPr>
                                  <m:t>)</m:t>
                                </m:r>
                              </m:num>
                              <m:den>
                                <m:r>
                                  <a:rPr lang="en-US" sz="2000" b="0" i="1" smtClean="0">
                                    <a:latin typeface="Cambria Math"/>
                                  </a:rPr>
                                  <m:t>𝑛</m:t>
                                </m:r>
                              </m:den>
                            </m:f>
                          </m:e>
                        </m:rad>
                      </m:den>
                    </m:f>
                  </m:oMath>
                </a14:m>
                <a:endParaRPr lang="en-US" sz="2000" dirty="0" smtClean="0"/>
              </a:p>
              <a:p>
                <a:pPr marL="0" indent="0" algn="just">
                  <a:buNone/>
                </a:pPr>
                <a:r>
                  <a:rPr lang="en-US" sz="2000" dirty="0"/>
                  <a:t> </a:t>
                </a:r>
                <a:r>
                  <a:rPr lang="en-US" sz="2000" dirty="0" smtClean="0"/>
                  <a:t>       </a:t>
                </a:r>
                <a14:m>
                  <m:oMath xmlns:m="http://schemas.openxmlformats.org/officeDocument/2006/math">
                    <m:r>
                      <a:rPr lang="en-US" sz="2000" b="0" i="1" smtClean="0">
                        <a:latin typeface="Cambria Math"/>
                      </a:rPr>
                      <m:t>=</m:t>
                    </m:r>
                    <m:f>
                      <m:fPr>
                        <m:ctrlPr>
                          <a:rPr lang="en-US" sz="2000" b="0" i="1" smtClean="0">
                            <a:latin typeface="Cambria Math" panose="02040503050406030204" pitchFamily="18" charset="0"/>
                          </a:rPr>
                        </m:ctrlPr>
                      </m:fPr>
                      <m:num>
                        <m:f>
                          <m:fPr>
                            <m:ctrlPr>
                              <a:rPr lang="en-US" sz="2000" b="0" i="1" smtClean="0">
                                <a:latin typeface="Cambria Math" panose="02040503050406030204" pitchFamily="18" charset="0"/>
                              </a:rPr>
                            </m:ctrlPr>
                          </m:fPr>
                          <m:num>
                            <m:r>
                              <a:rPr lang="en-US" sz="2000" b="0" i="1" smtClean="0">
                                <a:latin typeface="Cambria Math"/>
                              </a:rPr>
                              <m:t>121</m:t>
                            </m:r>
                          </m:num>
                          <m:den>
                            <m:r>
                              <a:rPr lang="en-US" sz="2000" b="0" i="1" smtClean="0">
                                <a:latin typeface="Cambria Math"/>
                              </a:rPr>
                              <m:t>710</m:t>
                            </m:r>
                          </m:den>
                        </m:f>
                        <m:r>
                          <a:rPr lang="en-US" sz="2000" b="0" i="1" smtClean="0">
                            <a:latin typeface="Cambria Math"/>
                          </a:rPr>
                          <m:t>−0.135</m:t>
                        </m:r>
                      </m:num>
                      <m:den>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r>
                                  <a:rPr lang="en-US" sz="2000" b="0" i="1" smtClean="0">
                                    <a:latin typeface="Cambria Math"/>
                                  </a:rPr>
                                  <m:t>0.135(1−0.135)</m:t>
                                </m:r>
                              </m:num>
                              <m:den>
                                <m:r>
                                  <a:rPr lang="en-US" sz="2000" b="0" i="1" smtClean="0">
                                    <a:latin typeface="Cambria Math"/>
                                  </a:rPr>
                                  <m:t>710</m:t>
                                </m:r>
                              </m:den>
                            </m:f>
                          </m:e>
                        </m:rad>
                      </m:den>
                    </m:f>
                  </m:oMath>
                </a14:m>
                <a:endParaRPr lang="en-US" sz="1600" dirty="0" smtClean="0"/>
              </a:p>
              <a:p>
                <a:pPr marL="0" indent="0" algn="just">
                  <a:buNone/>
                </a:pPr>
                <a:endParaRPr lang="en-US" sz="1600" dirty="0"/>
              </a:p>
              <a:p>
                <a:pPr marL="0" indent="0" algn="just">
                  <a:buNone/>
                </a:pPr>
                <a:r>
                  <a:rPr lang="en-US" sz="1600" dirty="0" smtClean="0"/>
                  <a:t>	</a:t>
                </a:r>
                <a:r>
                  <a:rPr lang="en-US" sz="1800" dirty="0" smtClean="0"/>
                  <a:t>  </a:t>
                </a:r>
                <a14:m>
                  <m:oMath xmlns:m="http://schemas.openxmlformats.org/officeDocument/2006/math">
                    <m:r>
                      <a:rPr lang="en-US" sz="1800" b="0" i="1" smtClean="0">
                        <a:latin typeface="Cambria Math"/>
                      </a:rPr>
                      <m:t>=2.76206</m:t>
                    </m:r>
                  </m:oMath>
                </a14:m>
                <a:r>
                  <a:rPr lang="en-US" sz="1800" dirty="0" smtClean="0"/>
                  <a:t> (to 5 </a:t>
                </a:r>
                <a:r>
                  <a:rPr lang="en-US" sz="1800" dirty="0" err="1" smtClean="0"/>
                  <a:t>d.p.</a:t>
                </a:r>
                <a:r>
                  <a:rPr lang="en-US" sz="18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163" y="944476"/>
                <a:ext cx="7781518" cy="5807912"/>
              </a:xfrm>
              <a:blipFill rotWithShape="0">
                <a:blip r:embed="rId2"/>
                <a:stretch>
                  <a:fillRect l="-626" t="-630"/>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15</a:t>
            </a:fld>
            <a:endParaRPr lang="en-US"/>
          </a:p>
        </p:txBody>
      </p:sp>
    </p:spTree>
    <p:extLst>
      <p:ext uri="{BB962C8B-B14F-4D97-AF65-F5344CB8AC3E}">
        <p14:creationId xmlns:p14="http://schemas.microsoft.com/office/powerpoint/2010/main" val="299794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65162" y="112073"/>
            <a:ext cx="7458929" cy="839903"/>
          </a:xfrm>
        </p:spPr>
        <p:txBody>
          <a:bodyPr>
            <a:normAutofit fontScale="90000"/>
          </a:bodyPr>
          <a:lstStyle/>
          <a:p>
            <a:pPr eaLnBrk="1" hangingPunct="1"/>
            <a:r>
              <a:rPr lang="en-US" sz="2800" dirty="0" smtClean="0"/>
              <a:t>Step 6(</a:t>
            </a:r>
            <a:r>
              <a:rPr lang="en-US" sz="2800" dirty="0" err="1" smtClean="0"/>
              <a:t>i</a:t>
            </a:r>
            <a:r>
              <a:rPr lang="en-US" sz="2800" dirty="0" smtClean="0"/>
              <a:t>) – Critical Value(s) and Critical Region</a:t>
            </a:r>
          </a:p>
        </p:txBody>
      </p:sp>
      <mc:AlternateContent xmlns:mc="http://schemas.openxmlformats.org/markup-compatibility/2006" xmlns:a14="http://schemas.microsoft.com/office/drawing/2010/main">
        <mc:Choice Requires="a14">
          <p:sp>
            <p:nvSpPr>
              <p:cNvPr id="5" name="TextBox 4"/>
              <p:cNvSpPr txBox="1"/>
              <p:nvPr/>
            </p:nvSpPr>
            <p:spPr>
              <a:xfrm>
                <a:off x="469579" y="951452"/>
                <a:ext cx="8129834" cy="1569660"/>
              </a:xfrm>
              <a:prstGeom prst="rect">
                <a:avLst/>
              </a:prstGeom>
              <a:noFill/>
            </p:spPr>
            <p:txBody>
              <a:bodyPr wrap="square" rtlCol="0">
                <a:spAutoFit/>
              </a:bodyPr>
              <a:lstStyle/>
              <a:p>
                <a:pPr marL="285750" indent="-285750">
                  <a:buFont typeface="Arial" pitchFamily="34" charset="0"/>
                  <a:buChar char="•"/>
                </a:pPr>
                <a:r>
                  <a:rPr lang="en-US" sz="1600" dirty="0" smtClean="0">
                    <a:latin typeface="Arial" panose="020B0604020202020204" pitchFamily="34" charset="0"/>
                    <a:cs typeface="Arial" panose="020B0604020202020204" pitchFamily="34" charset="0"/>
                  </a:rPr>
                  <a:t>The </a:t>
                </a:r>
                <a:r>
                  <a:rPr lang="en-US" sz="1600" dirty="0" smtClean="0">
                    <a:solidFill>
                      <a:srgbClr val="FF0000"/>
                    </a:solidFill>
                    <a:latin typeface="Arial" panose="020B0604020202020204" pitchFamily="34" charset="0"/>
                    <a:cs typeface="Arial" panose="020B0604020202020204" pitchFamily="34" charset="0"/>
                  </a:rPr>
                  <a:t>critical region</a:t>
                </a:r>
                <a:r>
                  <a:rPr lang="en-US" sz="1600" dirty="0" smtClean="0">
                    <a:solidFill>
                      <a:srgbClr val="0000CC"/>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is the set of values of the test statistic that will result in rejection of the null hypothesis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a:cs typeface="Arial" panose="020B0604020202020204" pitchFamily="34" charset="0"/>
                          </a:rPr>
                          <m:t>𝐻</m:t>
                        </m:r>
                      </m:e>
                      <m:sub>
                        <m:r>
                          <a:rPr lang="en-US" sz="1600" b="0" i="1" smtClean="0">
                            <a:latin typeface="Cambria Math"/>
                            <a:cs typeface="Arial" panose="020B0604020202020204" pitchFamily="34" charset="0"/>
                          </a:rPr>
                          <m:t>0</m:t>
                        </m:r>
                      </m:sub>
                    </m:sSub>
                  </m:oMath>
                </a14:m>
                <a:r>
                  <a:rPr lang="en-US" sz="1600" dirty="0" smtClean="0">
                    <a:latin typeface="Arial" panose="020B0604020202020204" pitchFamily="34" charset="0"/>
                    <a:cs typeface="Arial" panose="020B0604020202020204" pitchFamily="34" charset="0"/>
                  </a:rPr>
                  <a:t>. </a:t>
                </a:r>
              </a:p>
              <a:p>
                <a:pPr marL="285750" indent="-285750">
                  <a:buFont typeface="Arial" pitchFamily="34" charset="0"/>
                  <a:buChar char="•"/>
                </a:pPr>
                <a:r>
                  <a:rPr lang="en-US" sz="1600" dirty="0" smtClean="0">
                    <a:latin typeface="Arial" panose="020B0604020202020204" pitchFamily="34" charset="0"/>
                    <a:cs typeface="Arial" panose="020B0604020202020204" pitchFamily="34" charset="0"/>
                  </a:rPr>
                  <a:t>The region that is outside the critical region is also called the </a:t>
                </a:r>
                <a:r>
                  <a:rPr lang="en-US" sz="1600" dirty="0" smtClean="0">
                    <a:solidFill>
                      <a:srgbClr val="FF0000"/>
                    </a:solidFill>
                    <a:latin typeface="Arial" panose="020B0604020202020204" pitchFamily="34" charset="0"/>
                    <a:cs typeface="Arial" panose="020B0604020202020204" pitchFamily="34" charset="0"/>
                  </a:rPr>
                  <a:t>acceptance region</a:t>
                </a:r>
                <a:r>
                  <a:rPr lang="en-US" sz="1600" dirty="0" smtClean="0">
                    <a:latin typeface="Arial" panose="020B0604020202020204" pitchFamily="34" charset="0"/>
                    <a:cs typeface="Arial" panose="020B0604020202020204" pitchFamily="34" charset="0"/>
                  </a:rPr>
                  <a:t>.</a:t>
                </a:r>
              </a:p>
              <a:p>
                <a:pPr marL="285750" indent="-285750">
                  <a:buFont typeface="Arial" pitchFamily="34" charset="0"/>
                  <a:buChar char="•"/>
                </a:pPr>
                <a:r>
                  <a:rPr lang="en-US" sz="1600" dirty="0" smtClean="0">
                    <a:latin typeface="Arial" panose="020B0604020202020204" pitchFamily="34" charset="0"/>
                    <a:cs typeface="Arial" panose="020B0604020202020204" pitchFamily="34" charset="0"/>
                  </a:rPr>
                  <a:t>The boundaries of the critical region are called the </a:t>
                </a:r>
                <a:r>
                  <a:rPr lang="en-US" sz="1600" dirty="0" smtClean="0">
                    <a:solidFill>
                      <a:srgbClr val="FF0000"/>
                    </a:solidFill>
                    <a:latin typeface="Arial" panose="020B0604020202020204" pitchFamily="34" charset="0"/>
                    <a:cs typeface="Arial" panose="020B0604020202020204" pitchFamily="34" charset="0"/>
                  </a:rPr>
                  <a:t>critical values</a:t>
                </a:r>
                <a:r>
                  <a:rPr lang="en-US" sz="1600" dirty="0" smtClean="0">
                    <a:latin typeface="Arial" panose="020B0604020202020204" pitchFamily="34" charset="0"/>
                    <a:cs typeface="Arial" panose="020B0604020202020204" pitchFamily="34" charset="0"/>
                  </a:rPr>
                  <a:t>. </a:t>
                </a:r>
              </a:p>
              <a:p>
                <a:pPr marL="285750" indent="-285750">
                  <a:buFont typeface="Arial" pitchFamily="34" charset="0"/>
                  <a:buChar char="•"/>
                </a:pPr>
                <a:r>
                  <a:rPr lang="en-US" sz="1600" dirty="0" smtClean="0">
                    <a:latin typeface="Arial" panose="020B0604020202020204" pitchFamily="34" charset="0"/>
                    <a:cs typeface="Arial" panose="020B0604020202020204" pitchFamily="34" charset="0"/>
                  </a:rPr>
                  <a:t>The critical region and the critical values are determined by the level of significance of the test, </a:t>
                </a:r>
                <a14:m>
                  <m:oMath xmlns:m="http://schemas.openxmlformats.org/officeDocument/2006/math">
                    <m:r>
                      <a:rPr lang="en-US" sz="1600" i="1" smtClean="0">
                        <a:latin typeface="Cambria Math"/>
                        <a:ea typeface="Cambria Math"/>
                        <a:cs typeface="Arial" panose="020B0604020202020204" pitchFamily="34" charset="0"/>
                      </a:rPr>
                      <m:t>𝛼</m:t>
                    </m:r>
                  </m:oMath>
                </a14:m>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69579" y="951452"/>
                <a:ext cx="8129834" cy="1569660"/>
              </a:xfrm>
              <a:prstGeom prst="rect">
                <a:avLst/>
              </a:prstGeom>
              <a:blipFill rotWithShape="1">
                <a:blip r:embed="rId3"/>
                <a:stretch>
                  <a:fillRect l="-225" t="-1163" r="-150" b="-3876"/>
                </a:stretch>
              </a:blipFill>
            </p:spPr>
            <p:txBody>
              <a:bodyPr/>
              <a:lstStyle/>
              <a:p>
                <a:r>
                  <a:rPr lang="en-SG">
                    <a:noFill/>
                  </a:rPr>
                  <a:t> </a:t>
                </a:r>
              </a:p>
            </p:txBody>
          </p:sp>
        </mc:Fallback>
      </mc:AlternateContent>
      <p:grpSp>
        <p:nvGrpSpPr>
          <p:cNvPr id="4" name="Group 3"/>
          <p:cNvGrpSpPr/>
          <p:nvPr/>
        </p:nvGrpSpPr>
        <p:grpSpPr>
          <a:xfrm>
            <a:off x="452904" y="2531974"/>
            <a:ext cx="8691096" cy="4386816"/>
            <a:chOff x="452904" y="2608372"/>
            <a:chExt cx="8289950" cy="4386816"/>
          </a:xfrm>
        </p:grpSpPr>
        <p:grpSp>
          <p:nvGrpSpPr>
            <p:cNvPr id="3" name="Group 2"/>
            <p:cNvGrpSpPr/>
            <p:nvPr/>
          </p:nvGrpSpPr>
          <p:grpSpPr>
            <a:xfrm>
              <a:off x="452904" y="2608372"/>
              <a:ext cx="8289950" cy="4386816"/>
              <a:chOff x="452904" y="2608372"/>
              <a:chExt cx="8289950" cy="4386816"/>
            </a:xfrm>
          </p:grpSpPr>
          <p:grpSp>
            <p:nvGrpSpPr>
              <p:cNvPr id="18" name="Group 17"/>
              <p:cNvGrpSpPr/>
              <p:nvPr/>
            </p:nvGrpSpPr>
            <p:grpSpPr>
              <a:xfrm>
                <a:off x="452904" y="2608372"/>
                <a:ext cx="8146509" cy="4386816"/>
                <a:chOff x="327554" y="1433762"/>
                <a:chExt cx="8561750" cy="5165206"/>
              </a:xfrm>
            </p:grpSpPr>
            <p:grpSp>
              <p:nvGrpSpPr>
                <p:cNvPr id="20" name="Group 19"/>
                <p:cNvGrpSpPr/>
                <p:nvPr/>
              </p:nvGrpSpPr>
              <p:grpSpPr>
                <a:xfrm>
                  <a:off x="327554" y="1433762"/>
                  <a:ext cx="8561750" cy="5165206"/>
                  <a:chOff x="327554" y="1434371"/>
                  <a:chExt cx="8561750" cy="5017400"/>
                </a:xfrm>
              </p:grpSpPr>
              <p:grpSp>
                <p:nvGrpSpPr>
                  <p:cNvPr id="35" name="Group 34"/>
                  <p:cNvGrpSpPr/>
                  <p:nvPr/>
                </p:nvGrpSpPr>
                <p:grpSpPr>
                  <a:xfrm>
                    <a:off x="327554" y="1434371"/>
                    <a:ext cx="8561750" cy="4860490"/>
                    <a:chOff x="330199" y="1451846"/>
                    <a:chExt cx="8561750" cy="3851109"/>
                  </a:xfrm>
                </p:grpSpPr>
                <p:sp>
                  <p:nvSpPr>
                    <p:cNvPr id="41" name="Rectangle 40"/>
                    <p:cNvSpPr/>
                    <p:nvPr/>
                  </p:nvSpPr>
                  <p:spPr>
                    <a:xfrm>
                      <a:off x="330199" y="1468192"/>
                      <a:ext cx="8556625" cy="3834763"/>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42" name="Group 41"/>
                    <p:cNvGrpSpPr/>
                    <p:nvPr/>
                  </p:nvGrpSpPr>
                  <p:grpSpPr>
                    <a:xfrm>
                      <a:off x="401373" y="1468192"/>
                      <a:ext cx="2771302" cy="3589647"/>
                      <a:chOff x="718873" y="1369745"/>
                      <a:chExt cx="2771302" cy="3589647"/>
                    </a:xfrm>
                  </p:grpSpPr>
                  <mc:AlternateContent xmlns:mc="http://schemas.openxmlformats.org/markup-compatibility/2006" xmlns:a14="http://schemas.microsoft.com/office/drawing/2010/main">
                    <mc:Choice Requires="a14">
                      <p:sp>
                        <p:nvSpPr>
                          <p:cNvPr id="85" name="TextBox 84"/>
                          <p:cNvSpPr txBox="1"/>
                          <p:nvPr/>
                        </p:nvSpPr>
                        <p:spPr>
                          <a:xfrm>
                            <a:off x="790073" y="1369745"/>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&lt;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85" name="TextBox 84"/>
                          <p:cNvSpPr txBox="1">
                            <a:spLocks noRot="1" noChangeAspect="1" noMove="1" noResize="1" noEditPoints="1" noAdjustHandles="1" noChangeArrowheads="1" noChangeShapeType="1" noTextEdit="1"/>
                          </p:cNvSpPr>
                          <p:nvPr/>
                        </p:nvSpPr>
                        <p:spPr>
                          <a:xfrm>
                            <a:off x="790073" y="1369745"/>
                            <a:ext cx="2562895" cy="646331"/>
                          </a:xfrm>
                          <a:prstGeom prst="rect">
                            <a:avLst/>
                          </a:prstGeom>
                          <a:blipFill rotWithShape="1">
                            <a:blip r:embed="rId4"/>
                            <a:stretch>
                              <a:fillRect/>
                            </a:stretch>
                          </a:blipFill>
                        </p:spPr>
                        <p:txBody>
                          <a:bodyPr/>
                          <a:lstStyle/>
                          <a:p>
                            <a:r>
                              <a:rPr lang="en-SG">
                                <a:noFill/>
                              </a:rPr>
                              <a:t> </a:t>
                            </a:r>
                          </a:p>
                        </p:txBody>
                      </p:sp>
                    </mc:Fallback>
                  </mc:AlternateContent>
                  <p:grpSp>
                    <p:nvGrpSpPr>
                      <p:cNvPr id="86" name="Group 85"/>
                      <p:cNvGrpSpPr/>
                      <p:nvPr/>
                    </p:nvGrpSpPr>
                    <p:grpSpPr>
                      <a:xfrm>
                        <a:off x="718873" y="1891132"/>
                        <a:ext cx="2771302" cy="3068260"/>
                        <a:chOff x="718873" y="1891132"/>
                        <a:chExt cx="2771302" cy="3068260"/>
                      </a:xfrm>
                    </p:grpSpPr>
                    <p:sp>
                      <p:nvSpPr>
                        <p:cNvPr id="87" name="TextBox 86"/>
                        <p:cNvSpPr txBox="1"/>
                        <p:nvPr/>
                      </p:nvSpPr>
                      <p:spPr>
                        <a:xfrm>
                          <a:off x="1121028" y="1891132"/>
                          <a:ext cx="2245762" cy="334697"/>
                        </a:xfrm>
                        <a:prstGeom prst="rect">
                          <a:avLst/>
                        </a:prstGeom>
                        <a:noFill/>
                      </p:spPr>
                      <p:txBody>
                        <a:bodyPr wrap="square" rtlCol="0">
                          <a:spAutoFit/>
                        </a:bodyPr>
                        <a:lstStyle/>
                        <a:p>
                          <a:r>
                            <a:rPr lang="en-US" dirty="0" smtClean="0"/>
                            <a:t>(Lower-tailed test)</a:t>
                          </a:r>
                          <a:endParaRPr lang="en-SG" dirty="0"/>
                        </a:p>
                      </p:txBody>
                    </p:sp>
                    <p:grpSp>
                      <p:nvGrpSpPr>
                        <p:cNvPr id="88" name="Group 87"/>
                        <p:cNvGrpSpPr/>
                        <p:nvPr/>
                      </p:nvGrpSpPr>
                      <p:grpSpPr>
                        <a:xfrm>
                          <a:off x="958580" y="2323860"/>
                          <a:ext cx="2379909" cy="1081738"/>
                          <a:chOff x="268892" y="1768942"/>
                          <a:chExt cx="3233261" cy="1909647"/>
                        </a:xfrm>
                      </p:grpSpPr>
                      <p:grpSp>
                        <p:nvGrpSpPr>
                          <p:cNvPr id="100" name="Group 25"/>
                          <p:cNvGrpSpPr>
                            <a:grpSpLocks/>
                          </p:cNvGrpSpPr>
                          <p:nvPr/>
                        </p:nvGrpSpPr>
                        <p:grpSpPr bwMode="auto">
                          <a:xfrm>
                            <a:off x="280262" y="1768942"/>
                            <a:ext cx="3174771" cy="1805141"/>
                            <a:chOff x="581" y="2110"/>
                            <a:chExt cx="2714" cy="1251"/>
                          </a:xfrm>
                        </p:grpSpPr>
                        <p:sp>
                          <p:nvSpPr>
                            <p:cNvPr id="102" name="Freeform 27"/>
                            <p:cNvSpPr>
                              <a:spLocks/>
                            </p:cNvSpPr>
                            <p:nvPr/>
                          </p:nvSpPr>
                          <p:spPr bwMode="auto">
                            <a:xfrm>
                              <a:off x="1938" y="2110"/>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103" name="Freeform 28"/>
                            <p:cNvSpPr>
                              <a:spLocks/>
                            </p:cNvSpPr>
                            <p:nvPr/>
                          </p:nvSpPr>
                          <p:spPr bwMode="auto">
                            <a:xfrm>
                              <a:off x="581" y="2113"/>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101" name="Freeform 29"/>
                          <p:cNvSpPr>
                            <a:spLocks/>
                          </p:cNvSpPr>
                          <p:nvPr/>
                        </p:nvSpPr>
                        <p:spPr bwMode="auto">
                          <a:xfrm>
                            <a:off x="268892" y="1882106"/>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89" name="Straight Connector 88"/>
                        <p:cNvCxnSpPr/>
                        <p:nvPr/>
                      </p:nvCxnSpPr>
                      <p:spPr>
                        <a:xfrm flipH="1">
                          <a:off x="2104679" y="2229363"/>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1952392" y="3439910"/>
                          <a:ext cx="238260" cy="369332"/>
                        </a:xfrm>
                        <a:prstGeom prst="rect">
                          <a:avLst/>
                        </a:prstGeom>
                        <a:noFill/>
                      </p:spPr>
                      <p:txBody>
                        <a:bodyPr wrap="square" rtlCol="0">
                          <a:spAutoFit/>
                        </a:bodyPr>
                        <a:lstStyle/>
                        <a:p>
                          <a:r>
                            <a:rPr lang="en-US" dirty="0" smtClean="0"/>
                            <a:t>0</a:t>
                          </a:r>
                          <a:endParaRPr lang="en-SG" dirty="0"/>
                        </a:p>
                      </p:txBody>
                    </p:sp>
                    <p:sp>
                      <p:nvSpPr>
                        <p:cNvPr id="91" name="TextBox 90"/>
                        <p:cNvSpPr txBox="1"/>
                        <p:nvPr/>
                      </p:nvSpPr>
                      <p:spPr>
                        <a:xfrm>
                          <a:off x="2318197" y="2287491"/>
                          <a:ext cx="1171978" cy="278915"/>
                        </a:xfrm>
                        <a:prstGeom prst="rect">
                          <a:avLst/>
                        </a:prstGeom>
                        <a:noFill/>
                      </p:spPr>
                      <p:txBody>
                        <a:bodyPr wrap="square" rtlCol="0">
                          <a:spAutoFit/>
                        </a:bodyPr>
                        <a:lstStyle/>
                        <a:p>
                          <a:r>
                            <a:rPr lang="en-US" sz="1400" dirty="0" smtClean="0"/>
                            <a:t>Z~N(0,1)</a:t>
                          </a:r>
                          <a:endParaRPr lang="en-SG" sz="1400" dirty="0"/>
                        </a:p>
                      </p:txBody>
                    </p:sp>
                    <p:cxnSp>
                      <p:nvCxnSpPr>
                        <p:cNvPr id="92" name="Straight Connector 91"/>
                        <p:cNvCxnSpPr/>
                        <p:nvPr/>
                      </p:nvCxnSpPr>
                      <p:spPr>
                        <a:xfrm>
                          <a:off x="1420325" y="2947082"/>
                          <a:ext cx="0" cy="458516"/>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1309996" y="3236018"/>
                          <a:ext cx="110329" cy="1695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a:off x="1248787" y="3272991"/>
                          <a:ext cx="61535" cy="1290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a:off x="1109406" y="3308184"/>
                          <a:ext cx="55166" cy="847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1081823" y="2712921"/>
                          <a:ext cx="166964" cy="63765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718873" y="2467464"/>
                              <a:ext cx="701452" cy="313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oMath>
                                </m:oMathPara>
                              </a14:m>
                              <a:endParaRPr lang="en-SG" dirty="0">
                                <a:solidFill>
                                  <a:schemeClr val="tx1"/>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18873" y="2467464"/>
                              <a:ext cx="701452" cy="313633"/>
                            </a:xfrm>
                            <a:prstGeom prst="rect">
                              <a:avLst/>
                            </a:prstGeom>
                            <a:blipFill rotWithShape="1">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786189" y="3704278"/>
                              <a:ext cx="2570661" cy="1255114"/>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Critical value, </a:t>
                              </a:r>
                              <a14:m>
                                <m:oMath xmlns:m="http://schemas.openxmlformats.org/officeDocument/2006/math">
                                  <m:r>
                                    <a:rPr lang="en-SG" sz="1400" b="0" i="1" smtClean="0">
                                      <a:solidFill>
                                        <a:schemeClr val="tx1"/>
                                      </a:solidFill>
                                      <a:latin typeface="Cambria Math" panose="02040503050406030204" pitchFamily="18" charset="0"/>
                                    </a:rPr>
                                    <m:t>𝐿</m:t>
                                  </m:r>
                                </m:oMath>
                              </a14:m>
                              <a:r>
                                <a:rPr lang="en-US" sz="1400" dirty="0" smtClean="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a:t>
                              </a:r>
                              <a:r>
                                <a:rPr lang="en-SG" sz="1400" dirty="0">
                                  <a:solidFill>
                                    <a:schemeClr val="tx1"/>
                                  </a:solidFill>
                                  <a:latin typeface="Arial" panose="020B0604020202020204" pitchFamily="34" charset="0"/>
                                  <a:cs typeface="Arial" panose="020B0604020202020204" pitchFamily="34" charset="0"/>
                                </a:rPr>
                                <a:t> </a:t>
                              </a:r>
                              <a:r>
                                <a:rPr lang="en-SG" sz="1400" dirty="0" smtClean="0">
                                  <a:solidFill>
                                    <a:schemeClr val="tx1"/>
                                  </a:solidFill>
                                  <a:latin typeface="Arial" panose="020B0604020202020204" pitchFamily="34" charset="0"/>
                                  <a:cs typeface="Arial" panose="020B0604020202020204" pitchFamily="34" charset="0"/>
                                </a:rPr>
                                <a:t>NORM.INV(</a:t>
                              </a:r>
                              <a14:m>
                                <m:oMath xmlns:m="http://schemas.openxmlformats.org/officeDocument/2006/math">
                                  <m:r>
                                    <a:rPr lang="en-SG" sz="1400" i="1" smtClean="0">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,0,1) or </a:t>
                              </a:r>
                            </a:p>
                            <a:p>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NORM.S.INV(</a:t>
                              </a:r>
                              <a14:m>
                                <m:oMath xmlns:m="http://schemas.openxmlformats.org/officeDocument/2006/math">
                                  <m:r>
                                    <a:rPr lang="en-SG" sz="1400" i="1">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a:t>
                              </a:r>
                            </a:p>
                            <a:p>
                              <a:endParaRPr lang="en-US" sz="1400" dirty="0" smtClean="0">
                                <a:solidFill>
                                  <a:schemeClr val="tx1"/>
                                </a:solidFill>
                                <a:latin typeface="Arial" panose="020B0604020202020204" pitchFamily="34" charset="0"/>
                                <a:cs typeface="Arial" panose="020B0604020202020204" pitchFamily="34" charset="0"/>
                              </a:endParaRPr>
                            </a:p>
                            <a:p>
                              <a:r>
                                <a:rPr lang="en-US" sz="1400" dirty="0" smtClean="0">
                                  <a:solidFill>
                                    <a:schemeClr val="tx1"/>
                                  </a:solidFill>
                                  <a:latin typeface="Arial" panose="020B0604020202020204" pitchFamily="34" charset="0"/>
                                  <a:cs typeface="Arial" panose="020B0604020202020204" pitchFamily="34" charset="0"/>
                                </a:rPr>
                                <a:t>Critical region</a:t>
                              </a:r>
                            </a:p>
                            <a:p>
                              <a:r>
                                <a:rPr lang="en-US" sz="140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r>
                                    <a:rPr lang="en-US" sz="1400" b="0" i="1" smtClean="0">
                                      <a:solidFill>
                                        <a:schemeClr val="tx1"/>
                                      </a:solidFill>
                                      <a:latin typeface="Cambria Math"/>
                                    </a:rPr>
                                    <m:t>𝑧</m:t>
                                  </m:r>
                                  <m:r>
                                    <a:rPr lang="en-US" sz="1400" b="0" i="1" smtClean="0">
                                      <a:solidFill>
                                        <a:schemeClr val="tx1"/>
                                      </a:solidFill>
                                      <a:latin typeface="Cambria Math"/>
                                    </a:rPr>
                                    <m:t>:</m:t>
                                  </m:r>
                                  <m:r>
                                    <a:rPr lang="en-US" sz="1400" b="0" i="1" smtClean="0">
                                      <a:solidFill>
                                        <a:schemeClr val="tx1"/>
                                      </a:solidFill>
                                      <a:latin typeface="Cambria Math"/>
                                    </a:rPr>
                                    <m:t>𝑧</m:t>
                                  </m:r>
                                  <m:r>
                                    <a:rPr lang="en-US" sz="1400" b="0" i="1" smtClean="0">
                                      <a:solidFill>
                                        <a:schemeClr val="tx1"/>
                                      </a:solidFill>
                                      <a:latin typeface="Cambria Math"/>
                                    </a:rPr>
                                    <m:t>&lt;</m:t>
                                  </m:r>
                                  <m:r>
                                    <a:rPr lang="en-SG" sz="1400" b="0" i="1" smtClean="0">
                                      <a:solidFill>
                                        <a:schemeClr val="tx1"/>
                                      </a:solidFill>
                                      <a:latin typeface="Cambria Math" panose="02040503050406030204" pitchFamily="18" charset="0"/>
                                    </a:rPr>
                                    <m:t>𝐿</m:t>
                                  </m:r>
                                  <m:r>
                                    <a:rPr lang="en-US" sz="1400" b="0" i="0" smtClean="0">
                                      <a:solidFill>
                                        <a:schemeClr val="tx1"/>
                                      </a:solidFill>
                                      <a:latin typeface="Cambria Math"/>
                                    </a:rPr>
                                    <m:t>}</m:t>
                                  </m:r>
                                </m:oMath>
                              </a14:m>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786189" y="3704278"/>
                              <a:ext cx="2570661" cy="1255114"/>
                            </a:xfrm>
                            <a:prstGeom prst="rect">
                              <a:avLst/>
                            </a:prstGeom>
                            <a:blipFill>
                              <a:blip r:embed="rId6"/>
                              <a:stretch>
                                <a:fillRect l="-713" t="-881" b="-3524"/>
                              </a:stretch>
                            </a:blipFill>
                          </p:spPr>
                          <p:txBody>
                            <a:bodyPr/>
                            <a:lstStyle/>
                            <a:p>
                              <a:r>
                                <a:rPr lang="en-SG">
                                  <a:noFill/>
                                </a:rPr>
                                <a:t> </a:t>
                              </a:r>
                            </a:p>
                          </p:txBody>
                        </p:sp>
                      </mc:Fallback>
                    </mc:AlternateContent>
                  </p:grpSp>
                </p:grpSp>
                <p:grpSp>
                  <p:nvGrpSpPr>
                    <p:cNvPr id="43" name="Group 42"/>
                    <p:cNvGrpSpPr/>
                    <p:nvPr/>
                  </p:nvGrpSpPr>
                  <p:grpSpPr>
                    <a:xfrm>
                      <a:off x="3351667" y="1468192"/>
                      <a:ext cx="2717394" cy="2395559"/>
                      <a:chOff x="3351667" y="1468192"/>
                      <a:chExt cx="2717394" cy="2395559"/>
                    </a:xfrm>
                  </p:grpSpPr>
                  <mc:AlternateContent xmlns:mc="http://schemas.openxmlformats.org/markup-compatibility/2006" xmlns:a14="http://schemas.microsoft.com/office/drawing/2010/main">
                    <mc:Choice Requires="a14">
                      <p:sp>
                        <p:nvSpPr>
                          <p:cNvPr id="62" name="TextBox 61"/>
                          <p:cNvSpPr txBox="1"/>
                          <p:nvPr/>
                        </p:nvSpPr>
                        <p:spPr>
                          <a:xfrm>
                            <a:off x="3374548" y="1468192"/>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62" name="TextBox 61"/>
                          <p:cNvSpPr txBox="1">
                            <a:spLocks noRot="1" noChangeAspect="1" noMove="1" noResize="1" noEditPoints="1" noAdjustHandles="1" noChangeArrowheads="1" noChangeShapeType="1" noTextEdit="1"/>
                          </p:cNvSpPr>
                          <p:nvPr/>
                        </p:nvSpPr>
                        <p:spPr>
                          <a:xfrm>
                            <a:off x="3374548" y="1468192"/>
                            <a:ext cx="2562895" cy="646331"/>
                          </a:xfrm>
                          <a:prstGeom prst="rect">
                            <a:avLst/>
                          </a:prstGeom>
                          <a:blipFill rotWithShape="1">
                            <a:blip r:embed="rId7"/>
                            <a:stretch>
                              <a:fillRect/>
                            </a:stretch>
                          </a:blipFill>
                        </p:spPr>
                        <p:txBody>
                          <a:bodyPr/>
                          <a:lstStyle/>
                          <a:p>
                            <a:r>
                              <a:rPr lang="en-SG">
                                <a:noFill/>
                              </a:rPr>
                              <a:t> </a:t>
                            </a:r>
                          </a:p>
                        </p:txBody>
                      </p:sp>
                    </mc:Fallback>
                  </mc:AlternateContent>
                  <p:sp>
                    <p:nvSpPr>
                      <p:cNvPr id="63" name="TextBox 62"/>
                      <p:cNvSpPr txBox="1"/>
                      <p:nvPr/>
                    </p:nvSpPr>
                    <p:spPr>
                      <a:xfrm>
                        <a:off x="3796341" y="1954944"/>
                        <a:ext cx="1957589" cy="369332"/>
                      </a:xfrm>
                      <a:prstGeom prst="rect">
                        <a:avLst/>
                      </a:prstGeom>
                      <a:noFill/>
                    </p:spPr>
                    <p:txBody>
                      <a:bodyPr wrap="square" rtlCol="0">
                        <a:spAutoFit/>
                      </a:bodyPr>
                      <a:lstStyle/>
                      <a:p>
                        <a:r>
                          <a:rPr lang="en-US" dirty="0" smtClean="0"/>
                          <a:t>(Two-tailed test)</a:t>
                        </a:r>
                        <a:endParaRPr lang="en-SG" dirty="0"/>
                      </a:p>
                    </p:txBody>
                  </p:sp>
                  <p:grpSp>
                    <p:nvGrpSpPr>
                      <p:cNvPr id="64" name="Group 63"/>
                      <p:cNvGrpSpPr/>
                      <p:nvPr/>
                    </p:nvGrpSpPr>
                    <p:grpSpPr>
                      <a:xfrm>
                        <a:off x="3400959" y="2385938"/>
                        <a:ext cx="2569241" cy="1118108"/>
                        <a:chOff x="226452" y="1718439"/>
                        <a:chExt cx="3254317" cy="1934099"/>
                      </a:xfrm>
                    </p:grpSpPr>
                    <p:grpSp>
                      <p:nvGrpSpPr>
                        <p:cNvPr id="81" name="Group 25"/>
                        <p:cNvGrpSpPr>
                          <a:grpSpLocks/>
                        </p:cNvGrpSpPr>
                        <p:nvPr/>
                      </p:nvGrpSpPr>
                      <p:grpSpPr bwMode="auto">
                        <a:xfrm>
                          <a:off x="226452" y="1718439"/>
                          <a:ext cx="3194658" cy="1821014"/>
                          <a:chOff x="535" y="2075"/>
                          <a:chExt cx="2731" cy="1262"/>
                        </a:xfrm>
                      </p:grpSpPr>
                      <p:sp>
                        <p:nvSpPr>
                          <p:cNvPr id="83" name="Freeform 27"/>
                          <p:cNvSpPr>
                            <a:spLocks/>
                          </p:cNvSpPr>
                          <p:nvPr/>
                        </p:nvSpPr>
                        <p:spPr bwMode="auto">
                          <a:xfrm>
                            <a:off x="1899" y="2075"/>
                            <a:ext cx="1367" cy="1262"/>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84" name="Freeform 28"/>
                          <p:cNvSpPr>
                            <a:spLocks/>
                          </p:cNvSpPr>
                          <p:nvPr/>
                        </p:nvSpPr>
                        <p:spPr bwMode="auto">
                          <a:xfrm>
                            <a:off x="535" y="2075"/>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82" name="Freeform 29"/>
                        <p:cNvSpPr>
                          <a:spLocks/>
                        </p:cNvSpPr>
                        <p:nvPr/>
                      </p:nvSpPr>
                      <p:spPr bwMode="auto">
                        <a:xfrm>
                          <a:off x="247508" y="1856055"/>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65" name="Straight Connector 64"/>
                      <p:cNvCxnSpPr/>
                      <p:nvPr/>
                    </p:nvCxnSpPr>
                    <p:spPr>
                      <a:xfrm flipH="1">
                        <a:off x="4641039" y="2393218"/>
                        <a:ext cx="9659" cy="1193393"/>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4489381" y="3494419"/>
                        <a:ext cx="238260" cy="369332"/>
                      </a:xfrm>
                      <a:prstGeom prst="rect">
                        <a:avLst/>
                      </a:prstGeom>
                      <a:noFill/>
                    </p:spPr>
                    <p:txBody>
                      <a:bodyPr wrap="square" rtlCol="0">
                        <a:spAutoFit/>
                      </a:bodyPr>
                      <a:lstStyle/>
                      <a:p>
                        <a:r>
                          <a:rPr lang="en-US" dirty="0" smtClean="0"/>
                          <a:t>0</a:t>
                        </a:r>
                        <a:endParaRPr lang="en-SG" dirty="0"/>
                      </a:p>
                    </p:txBody>
                  </p:sp>
                  <p:cxnSp>
                    <p:nvCxnSpPr>
                      <p:cNvPr id="67" name="Straight Connector 66"/>
                      <p:cNvCxnSpPr/>
                      <p:nvPr/>
                    </p:nvCxnSpPr>
                    <p:spPr>
                      <a:xfrm>
                        <a:off x="4027569" y="2963663"/>
                        <a:ext cx="0" cy="55131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296489" y="2918144"/>
                        <a:ext cx="0" cy="58234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3848370" y="3473561"/>
                            <a:ext cx="417534" cy="334697"/>
                          </a:xfrm>
                          <a:prstGeom prst="rect">
                            <a:avLst/>
                          </a:prstGeom>
                          <a:noFill/>
                        </p:spPr>
                        <p:txBody>
                          <a:bodyPr wrap="square" rtlCol="0">
                            <a:spAutoFit/>
                          </a:bodyPr>
                          <a:lstStyle/>
                          <a:p>
                            <a:r>
                              <a:rPr lang="en-US" dirty="0" smtClean="0">
                                <a:solidFill>
                                  <a:schemeClr val="tx1"/>
                                </a:solidFill>
                              </a:rPr>
                              <a:t> </a:t>
                            </a:r>
                            <a14:m>
                              <m:oMath xmlns:m="http://schemas.openxmlformats.org/officeDocument/2006/math">
                                <m:r>
                                  <a:rPr lang="en-SG" b="0" i="1" smtClean="0">
                                    <a:solidFill>
                                      <a:schemeClr val="tx1"/>
                                    </a:solidFill>
                                    <a:latin typeface="Cambria Math" panose="02040503050406030204" pitchFamily="18" charset="0"/>
                                  </a:rPr>
                                  <m:t>𝐿</m:t>
                                </m:r>
                              </m:oMath>
                            </a14:m>
                            <a:endParaRPr lang="en-SG" dirty="0">
                              <a:solidFill>
                                <a:schemeClr val="tx1"/>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3848370" y="3473561"/>
                            <a:ext cx="417534" cy="334697"/>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5124910" y="3484172"/>
                            <a:ext cx="376527" cy="334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b="0" i="1" smtClean="0">
                                      <a:solidFill>
                                        <a:schemeClr val="tx1"/>
                                      </a:solidFill>
                                      <a:latin typeface="Cambria Math" panose="02040503050406030204" pitchFamily="18" charset="0"/>
                                    </a:rPr>
                                    <m:t>𝑈</m:t>
                                  </m:r>
                                </m:oMath>
                              </m:oMathPara>
                            </a14:m>
                            <a:endParaRPr lang="en-SG" dirty="0">
                              <a:solidFill>
                                <a:schemeClr val="tx1"/>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5124910" y="3484172"/>
                            <a:ext cx="376527" cy="334697"/>
                          </a:xfrm>
                          <a:prstGeom prst="rect">
                            <a:avLst/>
                          </a:prstGeom>
                          <a:blipFill>
                            <a:blip r:embed="rId9"/>
                            <a:stretch>
                              <a:fillRect/>
                            </a:stretch>
                          </a:blipFill>
                        </p:spPr>
                        <p:txBody>
                          <a:bodyPr/>
                          <a:lstStyle/>
                          <a:p>
                            <a:r>
                              <a:rPr lang="en-SG">
                                <a:noFill/>
                              </a:rPr>
                              <a:t> </a:t>
                            </a:r>
                          </a:p>
                        </p:txBody>
                      </p:sp>
                    </mc:Fallback>
                  </mc:AlternateContent>
                  <p:cxnSp>
                    <p:nvCxnSpPr>
                      <p:cNvPr id="71" name="Straight Connector 70"/>
                      <p:cNvCxnSpPr>
                        <a:stCxn id="84" idx="7"/>
                      </p:cNvCxnSpPr>
                      <p:nvPr/>
                    </p:nvCxnSpPr>
                    <p:spPr>
                      <a:xfrm flipH="1">
                        <a:off x="3923015" y="3165894"/>
                        <a:ext cx="70846" cy="3345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a:off x="3796341" y="3281619"/>
                        <a:ext cx="70944" cy="2004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3670300" y="3351035"/>
                        <a:ext cx="53163" cy="153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5314093" y="3230699"/>
                        <a:ext cx="70944" cy="269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5387725" y="3302424"/>
                        <a:ext cx="70944" cy="1913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5501437" y="3354373"/>
                        <a:ext cx="35472" cy="1370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5382793" y="2932350"/>
                        <a:ext cx="271044" cy="4276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23463" y="2934803"/>
                        <a:ext cx="199552" cy="4718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TextBox 78"/>
                          <p:cNvSpPr txBox="1"/>
                          <p:nvPr/>
                        </p:nvSpPr>
                        <p:spPr>
                          <a:xfrm>
                            <a:off x="3351667" y="2646173"/>
                            <a:ext cx="743592" cy="313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r>
                                    <a:rPr lang="en-US" b="0" i="1" dirty="0" smtClean="0">
                                      <a:solidFill>
                                        <a:schemeClr val="tx1"/>
                                      </a:solidFill>
                                      <a:latin typeface="Cambria Math"/>
                                      <a:ea typeface="Cambria Math"/>
                                    </a:rPr>
                                    <m:t>/2</m:t>
                                  </m:r>
                                </m:oMath>
                              </m:oMathPara>
                            </a14:m>
                            <a:endParaRPr lang="en-SG" dirty="0">
                              <a:solidFill>
                                <a:schemeClr val="tx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351667" y="2646173"/>
                            <a:ext cx="743592" cy="313633"/>
                          </a:xfrm>
                          <a:prstGeom prst="rect">
                            <a:avLst/>
                          </a:prstGeom>
                          <a:blipFill rotWithShape="1">
                            <a:blip r:embed="rId10"/>
                            <a:stretch>
                              <a:fillRect b="-1493"/>
                            </a:stretch>
                          </a:blipFill>
                        </p:spPr>
                        <p:txBody>
                          <a:bodyPr/>
                          <a:lstStyle/>
                          <a:p>
                            <a:r>
                              <a:rPr lang="en-SG">
                                <a:noFill/>
                              </a:rPr>
                              <a:t> </a:t>
                            </a:r>
                          </a:p>
                        </p:txBody>
                      </p:sp>
                    </mc:Fallback>
                  </mc:AlternateContent>
                  <p:sp>
                    <p:nvSpPr>
                      <p:cNvPr id="80" name="TextBox 79"/>
                      <p:cNvSpPr txBox="1"/>
                      <p:nvPr/>
                    </p:nvSpPr>
                    <p:spPr>
                      <a:xfrm>
                        <a:off x="4897083" y="2394502"/>
                        <a:ext cx="1171978" cy="278915"/>
                      </a:xfrm>
                      <a:prstGeom prst="rect">
                        <a:avLst/>
                      </a:prstGeom>
                      <a:noFill/>
                    </p:spPr>
                    <p:txBody>
                      <a:bodyPr wrap="square" rtlCol="0">
                        <a:spAutoFit/>
                      </a:bodyPr>
                      <a:lstStyle/>
                      <a:p>
                        <a:r>
                          <a:rPr lang="en-US" sz="1400" dirty="0" smtClean="0"/>
                          <a:t>Z~N(0,1)</a:t>
                        </a:r>
                        <a:endParaRPr lang="en-SG" sz="1400" dirty="0"/>
                      </a:p>
                    </p:txBody>
                  </p:sp>
                </p:grpSp>
                <mc:AlternateContent xmlns:mc="http://schemas.openxmlformats.org/markup-compatibility/2006" xmlns:a14="http://schemas.microsoft.com/office/drawing/2010/main">
                  <mc:Choice Requires="a14">
                    <p:sp>
                      <p:nvSpPr>
                        <p:cNvPr id="44" name="TextBox 43"/>
                        <p:cNvSpPr txBox="1"/>
                        <p:nvPr/>
                      </p:nvSpPr>
                      <p:spPr>
                        <a:xfrm>
                          <a:off x="6102061" y="1451846"/>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&gt;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44" name="TextBox 43"/>
                        <p:cNvSpPr txBox="1">
                          <a:spLocks noRot="1" noChangeAspect="1" noMove="1" noResize="1" noEditPoints="1" noAdjustHandles="1" noChangeArrowheads="1" noChangeShapeType="1" noTextEdit="1"/>
                        </p:cNvSpPr>
                        <p:nvPr/>
                      </p:nvSpPr>
                      <p:spPr>
                        <a:xfrm>
                          <a:off x="6102061" y="1451846"/>
                          <a:ext cx="2562895" cy="646331"/>
                        </a:xfrm>
                        <a:prstGeom prst="rect">
                          <a:avLst/>
                        </a:prstGeom>
                        <a:blipFill rotWithShape="1">
                          <a:blip r:embed="rId11"/>
                          <a:stretch>
                            <a:fillRect/>
                          </a:stretch>
                        </a:blipFill>
                      </p:spPr>
                      <p:txBody>
                        <a:bodyPr/>
                        <a:lstStyle/>
                        <a:p>
                          <a:r>
                            <a:rPr lang="en-SG">
                              <a:noFill/>
                            </a:rPr>
                            <a:t> </a:t>
                          </a:r>
                        </a:p>
                      </p:txBody>
                    </p:sp>
                  </mc:Fallback>
                </mc:AlternateContent>
                <p:sp>
                  <p:nvSpPr>
                    <p:cNvPr id="45" name="TextBox 44"/>
                    <p:cNvSpPr txBox="1"/>
                    <p:nvPr/>
                  </p:nvSpPr>
                  <p:spPr>
                    <a:xfrm>
                      <a:off x="6533522" y="1978089"/>
                      <a:ext cx="2131434" cy="334697"/>
                    </a:xfrm>
                    <a:prstGeom prst="rect">
                      <a:avLst/>
                    </a:prstGeom>
                    <a:noFill/>
                  </p:spPr>
                  <p:txBody>
                    <a:bodyPr wrap="square" rtlCol="0">
                      <a:spAutoFit/>
                    </a:bodyPr>
                    <a:lstStyle/>
                    <a:p>
                      <a:r>
                        <a:rPr lang="en-US" dirty="0" smtClean="0"/>
                        <a:t>(Upper-tailed test)</a:t>
                      </a:r>
                      <a:endParaRPr lang="en-SG" dirty="0"/>
                    </a:p>
                  </p:txBody>
                </p:sp>
                <p:grpSp>
                  <p:nvGrpSpPr>
                    <p:cNvPr id="46" name="Group 45"/>
                    <p:cNvGrpSpPr/>
                    <p:nvPr/>
                  </p:nvGrpSpPr>
                  <p:grpSpPr>
                    <a:xfrm>
                      <a:off x="6265320" y="2334417"/>
                      <a:ext cx="2512079" cy="1182129"/>
                      <a:chOff x="344599" y="1803574"/>
                      <a:chExt cx="3315726" cy="1891655"/>
                    </a:xfrm>
                  </p:grpSpPr>
                  <p:grpSp>
                    <p:nvGrpSpPr>
                      <p:cNvPr id="58" name="Group 25"/>
                      <p:cNvGrpSpPr>
                        <a:grpSpLocks/>
                      </p:cNvGrpSpPr>
                      <p:nvPr/>
                    </p:nvGrpSpPr>
                    <p:grpSpPr bwMode="auto">
                      <a:xfrm>
                        <a:off x="344599" y="1803574"/>
                        <a:ext cx="3205186" cy="1810913"/>
                        <a:chOff x="636" y="2134"/>
                        <a:chExt cx="2740" cy="1255"/>
                      </a:xfrm>
                    </p:grpSpPr>
                    <p:sp>
                      <p:nvSpPr>
                        <p:cNvPr id="60" name="Freeform 27"/>
                        <p:cNvSpPr>
                          <a:spLocks/>
                        </p:cNvSpPr>
                        <p:nvPr/>
                      </p:nvSpPr>
                      <p:spPr bwMode="auto">
                        <a:xfrm>
                          <a:off x="2019" y="2134"/>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61" name="Freeform 28"/>
                        <p:cNvSpPr>
                          <a:spLocks/>
                        </p:cNvSpPr>
                        <p:nvPr/>
                      </p:nvSpPr>
                      <p:spPr bwMode="auto">
                        <a:xfrm>
                          <a:off x="636" y="2141"/>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59" name="Freeform 29"/>
                      <p:cNvSpPr>
                        <a:spLocks/>
                      </p:cNvSpPr>
                      <p:nvPr/>
                    </p:nvSpPr>
                    <p:spPr bwMode="auto">
                      <a:xfrm>
                        <a:off x="427064" y="1898746"/>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47" name="Straight Connector 46"/>
                    <p:cNvCxnSpPr/>
                    <p:nvPr/>
                  </p:nvCxnSpPr>
                  <p:spPr>
                    <a:xfrm flipH="1">
                      <a:off x="7449015" y="2340716"/>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7325785" y="3534515"/>
                      <a:ext cx="238260" cy="369332"/>
                    </a:xfrm>
                    <a:prstGeom prst="rect">
                      <a:avLst/>
                    </a:prstGeom>
                    <a:noFill/>
                  </p:spPr>
                  <p:txBody>
                    <a:bodyPr wrap="square" rtlCol="0">
                      <a:spAutoFit/>
                    </a:bodyPr>
                    <a:lstStyle/>
                    <a:p>
                      <a:r>
                        <a:rPr lang="en-US" dirty="0" smtClean="0"/>
                        <a:t>0</a:t>
                      </a:r>
                      <a:endParaRPr lang="en-SG" dirty="0"/>
                    </a:p>
                  </p:txBody>
                </p:sp>
                <p:sp>
                  <p:nvSpPr>
                    <p:cNvPr id="49" name="TextBox 48"/>
                    <p:cNvSpPr txBox="1"/>
                    <p:nvPr/>
                  </p:nvSpPr>
                  <p:spPr>
                    <a:xfrm>
                      <a:off x="7719971" y="2362981"/>
                      <a:ext cx="1171978" cy="334697"/>
                    </a:xfrm>
                    <a:prstGeom prst="rect">
                      <a:avLst/>
                    </a:prstGeom>
                    <a:noFill/>
                  </p:spPr>
                  <p:txBody>
                    <a:bodyPr wrap="square" rtlCol="0">
                      <a:spAutoFit/>
                    </a:bodyPr>
                    <a:lstStyle/>
                    <a:p>
                      <a:r>
                        <a:rPr lang="en-US" sz="1400" dirty="0" smtClean="0"/>
                        <a:t>Z~N(0,1</a:t>
                      </a:r>
                      <a:r>
                        <a:rPr lang="en-US" dirty="0" smtClean="0"/>
                        <a:t>)</a:t>
                      </a:r>
                      <a:endParaRPr lang="en-SG" dirty="0"/>
                    </a:p>
                  </p:txBody>
                </p:sp>
                <p:cxnSp>
                  <p:nvCxnSpPr>
                    <p:cNvPr id="50" name="Straight Connector 49"/>
                    <p:cNvCxnSpPr/>
                    <p:nvPr/>
                  </p:nvCxnSpPr>
                  <p:spPr>
                    <a:xfrm flipH="1">
                      <a:off x="7981955" y="2811368"/>
                      <a:ext cx="12886" cy="70360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7800717" y="3487127"/>
                          <a:ext cx="452484" cy="334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b="0" i="1" smtClean="0">
                                    <a:solidFill>
                                      <a:schemeClr val="tx1"/>
                                    </a:solidFill>
                                    <a:latin typeface="Cambria Math" panose="02040503050406030204" pitchFamily="18" charset="0"/>
                                  </a:rPr>
                                  <m:t>𝑈</m:t>
                                </m:r>
                              </m:oMath>
                            </m:oMathPara>
                          </a14:m>
                          <a:endParaRPr lang="en-SG" dirty="0">
                            <a:solidFill>
                              <a:schemeClr val="tx1"/>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800717" y="3487127"/>
                          <a:ext cx="452484" cy="334697"/>
                        </a:xfrm>
                        <a:prstGeom prst="rect">
                          <a:avLst/>
                        </a:prstGeom>
                        <a:blipFill>
                          <a:blip r:embed="rId12"/>
                          <a:stretch>
                            <a:fillRect/>
                          </a:stretch>
                        </a:blipFill>
                      </p:spPr>
                      <p:txBody>
                        <a:bodyPr/>
                        <a:lstStyle/>
                        <a:p>
                          <a:r>
                            <a:rPr lang="en-SG">
                              <a:noFill/>
                            </a:rPr>
                            <a:t> </a:t>
                          </a:r>
                        </a:p>
                      </p:txBody>
                    </p:sp>
                  </mc:Fallback>
                </mc:AlternateContent>
                <p:cxnSp>
                  <p:nvCxnSpPr>
                    <p:cNvPr id="52" name="Straight Connector 51"/>
                    <p:cNvCxnSpPr/>
                    <p:nvPr/>
                  </p:nvCxnSpPr>
                  <p:spPr>
                    <a:xfrm flipH="1">
                      <a:off x="7994841" y="3128357"/>
                      <a:ext cx="97488" cy="388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8092329" y="3253037"/>
                      <a:ext cx="79872" cy="2619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8232021" y="3334465"/>
                      <a:ext cx="35472" cy="1820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8092329" y="3027521"/>
                      <a:ext cx="191632" cy="286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7994978" y="2711589"/>
                          <a:ext cx="840551" cy="292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oMath>
                            </m:oMathPara>
                          </a14:m>
                          <a:endParaRPr lang="en-SG"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994978" y="2711589"/>
                          <a:ext cx="840551" cy="292633"/>
                        </a:xfrm>
                        <a:prstGeom prst="rect">
                          <a:avLst/>
                        </a:prstGeom>
                        <a:blipFill rotWithShape="1">
                          <a:blip r:embed="rId13"/>
                          <a:stretch>
                            <a:fillRect/>
                          </a:stretch>
                        </a:blipFill>
                      </p:spPr>
                      <p:txBody>
                        <a:bodyPr/>
                        <a:lstStyle/>
                        <a:p>
                          <a:r>
                            <a:rPr lang="en-SG">
                              <a:noFill/>
                            </a:rPr>
                            <a:t> </a:t>
                          </a:r>
                        </a:p>
                      </p:txBody>
                    </p:sp>
                  </mc:Fallback>
                </mc:AlternateContent>
              </p:grpSp>
              <p:cxnSp>
                <p:nvCxnSpPr>
                  <p:cNvPr id="36" name="Straight Connector 35"/>
                  <p:cNvCxnSpPr>
                    <a:stCxn id="84" idx="2"/>
                  </p:cNvCxnSpPr>
                  <p:nvPr/>
                </p:nvCxnSpPr>
                <p:spPr>
                  <a:xfrm flipH="1" flipV="1">
                    <a:off x="3551082" y="3865279"/>
                    <a:ext cx="43942" cy="303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618364" y="3881661"/>
                    <a:ext cx="35472" cy="120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5322823" y="2846112"/>
                        <a:ext cx="7435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r>
                                <a:rPr lang="en-US" b="0" i="1" dirty="0" smtClean="0">
                                  <a:solidFill>
                                    <a:schemeClr val="tx1"/>
                                  </a:solidFill>
                                  <a:latin typeface="Cambria Math"/>
                                  <a:ea typeface="Cambria Math"/>
                                </a:rPr>
                                <m:t>/2</m:t>
                              </m:r>
                            </m:oMath>
                          </m:oMathPara>
                        </a14:m>
                        <a:endParaRPr lang="en-SG" dirty="0">
                          <a:solidFill>
                            <a:schemeClr val="tx1"/>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5322823" y="2846112"/>
                        <a:ext cx="743592" cy="369332"/>
                      </a:xfrm>
                      <a:prstGeom prst="rect">
                        <a:avLst/>
                      </a:prstGeom>
                      <a:blipFill rotWithShape="1">
                        <a:blip r:embed="rId14"/>
                        <a:stretch>
                          <a:fillRect b="-96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12965" y="4292874"/>
                        <a:ext cx="3818599" cy="2158897"/>
                      </a:xfrm>
                      <a:prstGeom prst="rect">
                        <a:avLst/>
                      </a:prstGeom>
                      <a:noFill/>
                    </p:spPr>
                    <p:txBody>
                      <a:bodyPr wrap="square" rtlCol="0">
                        <a:spAutoFit/>
                      </a:bodyPr>
                      <a:lstStyle/>
                      <a:p>
                        <a:r>
                          <a:rPr lang="en-US" sz="1400" dirty="0" smtClean="0">
                            <a:solidFill>
                              <a:schemeClr val="tx1"/>
                            </a:solidFill>
                            <a:latin typeface="Arial" pitchFamily="34" charset="0"/>
                            <a:cs typeface="Arial" pitchFamily="34" charset="0"/>
                          </a:rPr>
                          <a:t>Lower critical value,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𝐿</m:t>
                            </m:r>
                          </m:oMath>
                        </a14:m>
                        <a:r>
                          <a:rPr lang="en-US" sz="1400" dirty="0" smtClean="0">
                            <a:solidFill>
                              <a:schemeClr val="tx1"/>
                            </a:solidFill>
                            <a:latin typeface="Arial" pitchFamily="34" charset="0"/>
                            <a:cs typeface="Arial" pitchFamily="34" charset="0"/>
                          </a:rPr>
                          <a:t> </a:t>
                        </a:r>
                      </a:p>
                      <a:p>
                        <a:r>
                          <a:rPr lang="en-US" sz="1400" dirty="0" smtClean="0">
                            <a:solidFill>
                              <a:schemeClr val="tx1"/>
                            </a:solidFill>
                            <a:latin typeface="Arial" pitchFamily="34" charset="0"/>
                            <a:cs typeface="Arial" pitchFamily="34" charset="0"/>
                          </a:rPr>
                          <a:t>= NORM.INV(</a:t>
                        </a:r>
                        <a14:m>
                          <m:oMath xmlns:m="http://schemas.openxmlformats.org/officeDocument/2006/math">
                            <m:f>
                              <m:fPr>
                                <m:ctrlPr>
                                  <a:rPr lang="en-US" sz="1400" i="1" smtClean="0">
                                    <a:solidFill>
                                      <a:schemeClr val="tx1"/>
                                    </a:solidFill>
                                    <a:latin typeface="Cambria Math" panose="02040503050406030204" pitchFamily="18" charset="0"/>
                                  </a:rPr>
                                </m:ctrlPr>
                              </m:fPr>
                              <m:num>
                                <m:r>
                                  <a:rPr lang="en-US" sz="1400" i="1" smtClean="0">
                                    <a:solidFill>
                                      <a:schemeClr val="tx1"/>
                                    </a:solidFill>
                                    <a:latin typeface="Cambria Math"/>
                                    <a:ea typeface="Cambria Math"/>
                                  </a:rPr>
                                  <m:t>𝛼</m:t>
                                </m:r>
                              </m:num>
                              <m:den>
                                <m:r>
                                  <a:rPr lang="en-US" sz="1400" b="0" i="1" smtClean="0">
                                    <a:solidFill>
                                      <a:schemeClr val="tx1"/>
                                    </a:solidFill>
                                    <a:latin typeface="Cambria Math"/>
                                  </a:rPr>
                                  <m:t>2</m:t>
                                </m:r>
                              </m:den>
                            </m:f>
                            <m:r>
                              <a:rPr lang="en-US" sz="1400" b="0" i="1" smtClean="0">
                                <a:solidFill>
                                  <a:schemeClr val="tx1"/>
                                </a:solidFill>
                                <a:latin typeface="Cambria Math"/>
                              </a:rPr>
                              <m:t>,0,1)</m:t>
                            </m:r>
                          </m:oMath>
                        </a14:m>
                        <a:r>
                          <a:rPr lang="en-SG" sz="1400" dirty="0" smtClean="0">
                            <a:solidFill>
                              <a:schemeClr val="tx1"/>
                            </a:solidFill>
                            <a:latin typeface="Arial" pitchFamily="34" charset="0"/>
                            <a:cs typeface="Arial" pitchFamily="34" charset="0"/>
                          </a:rPr>
                          <a:t> or </a:t>
                        </a:r>
                        <a:r>
                          <a:rPr lang="en-US" sz="1400" dirty="0" smtClean="0">
                            <a:solidFill>
                              <a:schemeClr val="tx1"/>
                            </a:solidFill>
                            <a:latin typeface="Arial" pitchFamily="34" charset="0"/>
                            <a:cs typeface="Arial" pitchFamily="34" charset="0"/>
                          </a:rPr>
                          <a:t>NORM.S.INV(</a:t>
                        </a:r>
                        <a14:m>
                          <m:oMath xmlns:m="http://schemas.openxmlformats.org/officeDocument/2006/math">
                            <m:f>
                              <m:fPr>
                                <m:ctrlPr>
                                  <a:rPr lang="en-US" sz="1400" i="1">
                                    <a:solidFill>
                                      <a:schemeClr val="tx1"/>
                                    </a:solidFill>
                                    <a:latin typeface="Cambria Math" panose="02040503050406030204" pitchFamily="18" charset="0"/>
                                  </a:rPr>
                                </m:ctrlPr>
                              </m:fPr>
                              <m:num>
                                <m:r>
                                  <a:rPr lang="en-US" sz="1400" i="1">
                                    <a:solidFill>
                                      <a:schemeClr val="tx1"/>
                                    </a:solidFill>
                                    <a:latin typeface="Cambria Math"/>
                                    <a:ea typeface="Cambria Math"/>
                                  </a:rPr>
                                  <m:t>𝛼</m:t>
                                </m:r>
                              </m:num>
                              <m:den>
                                <m:r>
                                  <a:rPr lang="en-US" sz="1400" i="1">
                                    <a:solidFill>
                                      <a:schemeClr val="tx1"/>
                                    </a:solidFill>
                                    <a:latin typeface="Cambria Math"/>
                                  </a:rPr>
                                  <m:t>2</m:t>
                                </m:r>
                              </m:den>
                            </m:f>
                          </m:oMath>
                        </a14:m>
                        <a:r>
                          <a:rPr lang="en-SG" sz="1400" dirty="0" smtClean="0">
                            <a:solidFill>
                              <a:schemeClr val="tx1"/>
                            </a:solidFill>
                            <a:latin typeface="Arial" pitchFamily="34" charset="0"/>
                            <a:cs typeface="Arial" pitchFamily="34" charset="0"/>
                          </a:rPr>
                          <a:t>)</a:t>
                        </a:r>
                      </a:p>
                      <a:p>
                        <a:endParaRPr lang="en-US" sz="1400" dirty="0" smtClean="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Upper critical value,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𝑈</m:t>
                            </m:r>
                            <m:r>
                              <a:rPr lang="en-US" sz="1400" b="0" i="1" smtClean="0">
                                <a:solidFill>
                                  <a:schemeClr val="tx1"/>
                                </a:solidFill>
                                <a:latin typeface="Cambria Math"/>
                                <a:cs typeface="Arial" pitchFamily="34" charset="0"/>
                              </a:rPr>
                              <m:t>=−</m:t>
                            </m:r>
                            <m:r>
                              <a:rPr lang="en-SG" sz="1400" b="0" i="1" smtClean="0">
                                <a:solidFill>
                                  <a:schemeClr val="tx1"/>
                                </a:solidFill>
                                <a:latin typeface="Cambria Math" panose="02040503050406030204" pitchFamily="18" charset="0"/>
                                <a:cs typeface="Arial" pitchFamily="34" charset="0"/>
                              </a:rPr>
                              <m:t>𝐿</m:t>
                            </m:r>
                          </m:oMath>
                        </a14:m>
                        <a:r>
                          <a:rPr lang="en-US" sz="1400" i="1" dirty="0" smtClean="0">
                            <a:solidFill>
                              <a:schemeClr val="tx1"/>
                            </a:solidFill>
                            <a:latin typeface="Arial" pitchFamily="34" charset="0"/>
                            <a:cs typeface="Arial" pitchFamily="34" charset="0"/>
                          </a:rPr>
                          <a:t> </a:t>
                        </a:r>
                      </a:p>
                      <a:p>
                        <a:endParaRPr lang="en-US" sz="1400" dirty="0" smtClean="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Critical region</a:t>
                        </a:r>
                      </a:p>
                      <a:p>
                        <a:r>
                          <a:rPr lang="en-US" sz="1400" dirty="0" smtClean="0">
                            <a:solidFill>
                              <a:schemeClr val="tx1"/>
                            </a:solidFill>
                            <a:latin typeface="Arial" pitchFamily="34" charset="0"/>
                            <a:cs typeface="Arial" pitchFamily="34" charset="0"/>
                          </a:rPr>
                          <a:t>= </a:t>
                        </a:r>
                        <a14:m>
                          <m:oMath xmlns:m="http://schemas.openxmlformats.org/officeDocument/2006/math">
                            <m:r>
                              <a:rPr lang="en-US" sz="1400" b="0" i="0"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𝑧</m:t>
                            </m:r>
                            <m:r>
                              <a:rPr lang="en-US" sz="1400" b="0" i="1" smtClean="0">
                                <a:solidFill>
                                  <a:schemeClr val="tx1"/>
                                </a:solidFill>
                                <a:latin typeface="Cambria Math"/>
                                <a:cs typeface="Arial" pitchFamily="34" charset="0"/>
                              </a:rPr>
                              <m:t>:</m:t>
                            </m:r>
                            <m:r>
                              <a:rPr lang="en-US" sz="1400" b="0" i="1" smtClean="0">
                                <a:solidFill>
                                  <a:schemeClr val="tx1"/>
                                </a:solidFill>
                                <a:latin typeface="Cambria Math"/>
                                <a:cs typeface="Arial" pitchFamily="34" charset="0"/>
                              </a:rPr>
                              <m:t>𝑧</m:t>
                            </m:r>
                            <m:r>
                              <a:rPr lang="en-US" sz="1400" b="0" i="1" smtClean="0">
                                <a:solidFill>
                                  <a:schemeClr val="tx1"/>
                                </a:solidFill>
                                <a:latin typeface="Cambria Math"/>
                                <a:cs typeface="Arial" pitchFamily="34" charset="0"/>
                              </a:rPr>
                              <m:t>&lt;</m:t>
                            </m:r>
                            <m:r>
                              <a:rPr lang="en-SG" sz="1400" b="0" i="1" smtClean="0">
                                <a:solidFill>
                                  <a:schemeClr val="tx1"/>
                                </a:solidFill>
                                <a:latin typeface="Cambria Math" panose="02040503050406030204" pitchFamily="18" charset="0"/>
                                <a:cs typeface="Arial" pitchFamily="34" charset="0"/>
                              </a:rPr>
                              <m:t>𝐿</m:t>
                            </m:r>
                            <m:r>
                              <a:rPr lang="en-US" sz="1400" b="0" i="1" smtClean="0">
                                <a:solidFill>
                                  <a:schemeClr val="tx1"/>
                                </a:solidFill>
                                <a:latin typeface="Cambria Math"/>
                                <a:cs typeface="Arial" pitchFamily="34" charset="0"/>
                              </a:rPr>
                              <m:t> </m:t>
                            </m:r>
                          </m:oMath>
                        </a14:m>
                        <a:r>
                          <a:rPr lang="en-US" sz="1400" dirty="0" smtClean="0"/>
                          <a:t>or </a:t>
                        </a:r>
                        <a14:m>
                          <m:oMath xmlns:m="http://schemas.openxmlformats.org/officeDocument/2006/math">
                            <m:r>
                              <a:rPr lang="en-US" sz="1400" b="0" i="1" smtClean="0">
                                <a:latin typeface="Cambria Math"/>
                              </a:rPr>
                              <m:t>𝑧</m:t>
                            </m:r>
                            <m:r>
                              <a:rPr lang="en-US" sz="1400" b="0" i="1" smtClean="0">
                                <a:latin typeface="Cambria Math"/>
                              </a:rPr>
                              <m:t>&gt;</m:t>
                            </m:r>
                            <m:r>
                              <a:rPr lang="en-SG" sz="1400" b="0" i="1" smtClean="0">
                                <a:latin typeface="Cambria Math" panose="02040503050406030204" pitchFamily="18" charset="0"/>
                              </a:rPr>
                              <m:t>𝑈</m:t>
                            </m:r>
                            <m:r>
                              <a:rPr lang="en-US" sz="1400" b="0" i="1" smtClean="0">
                                <a:latin typeface="Cambria Math"/>
                              </a:rPr>
                              <m:t>}</m:t>
                            </m:r>
                          </m:oMath>
                        </a14:m>
                        <a:r>
                          <a:rPr lang="en-US" sz="1400" dirty="0" smtClean="0"/>
                          <a:t/>
                        </a:r>
                        <a:br>
                          <a:rPr lang="en-US" sz="1400" dirty="0" smtClean="0"/>
                        </a:br>
                        <a:endParaRPr lang="en-SG"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212965" y="4292874"/>
                        <a:ext cx="3818599" cy="2158897"/>
                      </a:xfrm>
                      <a:prstGeom prst="rect">
                        <a:avLst/>
                      </a:prstGeom>
                      <a:blipFill>
                        <a:blip r:embed="rId15"/>
                        <a:stretch>
                          <a:fillRect l="-480" t="-323"/>
                        </a:stretch>
                      </a:blipFill>
                    </p:spPr>
                    <p:txBody>
                      <a:bodyPr/>
                      <a:lstStyle/>
                      <a:p>
                        <a:r>
                          <a:rPr lang="en-SG">
                            <a:noFill/>
                          </a:rPr>
                          <a:t> </a:t>
                        </a:r>
                      </a:p>
                    </p:txBody>
                  </p:sp>
                </mc:Fallback>
              </mc:AlternateContent>
              <p:cxnSp>
                <p:nvCxnSpPr>
                  <p:cNvPr id="40" name="Straight Connector 39"/>
                  <p:cNvCxnSpPr/>
                  <p:nvPr/>
                </p:nvCxnSpPr>
                <p:spPr>
                  <a:xfrm flipH="1">
                    <a:off x="8361188" y="3917441"/>
                    <a:ext cx="17736" cy="1227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a:off x="340654" y="2617583"/>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9" name="Rectangle 28"/>
                <p:cNvSpPr/>
                <p:nvPr/>
              </p:nvSpPr>
              <p:spPr>
                <a:xfrm>
                  <a:off x="3162540" y="2707399"/>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0" name="Rectangle 29"/>
                <p:cNvSpPr/>
                <p:nvPr/>
              </p:nvSpPr>
              <p:spPr>
                <a:xfrm>
                  <a:off x="6077684" y="2647410"/>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104" name="TextBox 103"/>
                  <p:cNvSpPr txBox="1"/>
                  <p:nvPr/>
                </p:nvSpPr>
                <p:spPr>
                  <a:xfrm>
                    <a:off x="6503753" y="5193635"/>
                    <a:ext cx="2239101" cy="1384995"/>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Critical value, </a:t>
                    </a:r>
                    <a14:m>
                      <m:oMath xmlns:m="http://schemas.openxmlformats.org/officeDocument/2006/math">
                        <m:r>
                          <a:rPr lang="en-SG" sz="1400" b="0" i="1" smtClean="0">
                            <a:solidFill>
                              <a:schemeClr val="tx1"/>
                            </a:solidFill>
                            <a:latin typeface="Cambria Math" panose="02040503050406030204" pitchFamily="18" charset="0"/>
                            <a:cs typeface="Arial" panose="020B0604020202020204" pitchFamily="34" charset="0"/>
                          </a:rPr>
                          <m:t>𝑈</m:t>
                        </m:r>
                      </m:oMath>
                    </a14:m>
                    <a:r>
                      <a:rPr lang="en-US" sz="1400" dirty="0" smtClean="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a:t>
                    </a:r>
                    <a:r>
                      <a:rPr lang="en-SG" sz="1400" dirty="0">
                        <a:solidFill>
                          <a:schemeClr val="tx1"/>
                        </a:solidFill>
                        <a:latin typeface="Arial" panose="020B0604020202020204" pitchFamily="34" charset="0"/>
                        <a:cs typeface="Arial" panose="020B0604020202020204" pitchFamily="34" charset="0"/>
                      </a:rPr>
                      <a:t> </a:t>
                    </a:r>
                    <a:r>
                      <a:rPr lang="en-SG" sz="1400" dirty="0" smtClean="0">
                        <a:solidFill>
                          <a:schemeClr val="tx1"/>
                        </a:solidFill>
                        <a:latin typeface="Arial" panose="020B0604020202020204" pitchFamily="34" charset="0"/>
                        <a:cs typeface="Arial" panose="020B0604020202020204" pitchFamily="34" charset="0"/>
                      </a:rPr>
                      <a:t>NORM.INV(</a:t>
                    </a:r>
                    <a14:m>
                      <m:oMath xmlns:m="http://schemas.openxmlformats.org/officeDocument/2006/math">
                        <m:r>
                          <a:rPr lang="en-US" sz="1400" b="0" i="0" smtClean="0">
                            <a:solidFill>
                              <a:schemeClr val="tx1"/>
                            </a:solidFill>
                            <a:latin typeface="Cambria Math"/>
                            <a:ea typeface="Cambria Math"/>
                          </a:rPr>
                          <m:t>1−</m:t>
                        </m:r>
                        <m:r>
                          <a:rPr lang="en-SG" sz="1400" i="1" smtClean="0">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,0,1) or </a:t>
                    </a:r>
                  </a:p>
                  <a:p>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NORM.S.INV(</a:t>
                    </a:r>
                    <a14:m>
                      <m:oMath xmlns:m="http://schemas.openxmlformats.org/officeDocument/2006/math">
                        <m:r>
                          <a:rPr lang="en-US" sz="1400" b="0" i="0" smtClean="0">
                            <a:solidFill>
                              <a:schemeClr val="tx1"/>
                            </a:solidFill>
                            <a:latin typeface="Cambria Math"/>
                            <a:ea typeface="Cambria Math"/>
                          </a:rPr>
                          <m:t>1−</m:t>
                        </m:r>
                        <m:r>
                          <a:rPr lang="en-SG" sz="1400" i="1">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solidFill>
                          <a:schemeClr val="tx1"/>
                        </a:solidFill>
                        <a:latin typeface="Arial" panose="020B0604020202020204" pitchFamily="34" charset="0"/>
                        <a:cs typeface="Arial" panose="020B0604020202020204" pitchFamily="34" charset="0"/>
                      </a:rPr>
                      <a:t>Critical region</a:t>
                    </a:r>
                  </a:p>
                  <a:p>
                    <a:r>
                      <a:rPr lang="en-US" sz="140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r>
                          <a:rPr lang="en-US" sz="1400" b="0" i="1" smtClean="0">
                            <a:solidFill>
                              <a:schemeClr val="tx1"/>
                            </a:solidFill>
                            <a:latin typeface="Cambria Math"/>
                          </a:rPr>
                          <m:t>𝑧</m:t>
                        </m:r>
                        <m:r>
                          <a:rPr lang="en-US" sz="1400" b="0" i="1" smtClean="0">
                            <a:solidFill>
                              <a:schemeClr val="tx1"/>
                            </a:solidFill>
                            <a:latin typeface="Cambria Math"/>
                          </a:rPr>
                          <m:t>:</m:t>
                        </m:r>
                        <m:r>
                          <a:rPr lang="en-US" sz="1400" b="0" i="1" smtClean="0">
                            <a:solidFill>
                              <a:schemeClr val="tx1"/>
                            </a:solidFill>
                            <a:latin typeface="Cambria Math"/>
                          </a:rPr>
                          <m:t>𝑧</m:t>
                        </m:r>
                        <m:r>
                          <a:rPr lang="en-US" sz="1400" b="0" i="1" smtClean="0">
                            <a:solidFill>
                              <a:schemeClr val="tx1"/>
                            </a:solidFill>
                            <a:latin typeface="Cambria Math"/>
                          </a:rPr>
                          <m:t>&gt;</m:t>
                        </m:r>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SG" sz="1400" b="0" i="1" dirty="0" smtClean="0">
                            <a:solidFill>
                              <a:schemeClr val="tx1"/>
                            </a:solidFill>
                            <a:latin typeface="Cambria Math" panose="02040503050406030204" pitchFamily="18" charset="0"/>
                            <a:cs typeface="Arial" panose="020B0604020202020204" pitchFamily="34" charset="0"/>
                          </a:rPr>
                          <m:t>𝑈</m:t>
                        </m:r>
                      </m:oMath>
                    </a14:m>
                    <a:r>
                      <a:rPr lang="en-SG" sz="1400" dirty="0" smtClean="0">
                        <a:solidFill>
                          <a:schemeClr val="tx1"/>
                        </a:solidFill>
                        <a:latin typeface="Arial" panose="020B0604020202020204" pitchFamily="34" charset="0"/>
                        <a:cs typeface="Arial" panose="020B0604020202020204" pitchFamily="34" charset="0"/>
                      </a:rPr>
                      <a:t> }</a:t>
                    </a:r>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6503753" y="5193635"/>
                    <a:ext cx="2239101" cy="1384995"/>
                  </a:xfrm>
                  <a:prstGeom prst="rect">
                    <a:avLst/>
                  </a:prstGeom>
                  <a:blipFill>
                    <a:blip r:embed="rId16"/>
                    <a:stretch>
                      <a:fillRect l="-779" t="-439" b="-3509"/>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1048372" y="4839365"/>
                  <a:ext cx="3488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b="0" i="1" smtClean="0">
                            <a:solidFill>
                              <a:schemeClr val="tx1"/>
                            </a:solidFill>
                            <a:latin typeface="Cambria Math" panose="02040503050406030204" pitchFamily="18" charset="0"/>
                          </a:rPr>
                          <m:t>𝐿</m:t>
                        </m:r>
                      </m:oMath>
                    </m:oMathPara>
                  </a14:m>
                  <a:endParaRPr lang="en-SG"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048372" y="4839365"/>
                  <a:ext cx="348860" cy="369332"/>
                </a:xfrm>
                <a:prstGeom prst="rect">
                  <a:avLst/>
                </a:prstGeom>
                <a:blipFill>
                  <a:blip r:embed="rId17"/>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7" name="TextBox 6"/>
              <p:cNvSpPr txBox="1"/>
              <p:nvPr/>
            </p:nvSpPr>
            <p:spPr>
              <a:xfrm>
                <a:off x="2374900" y="2222500"/>
                <a:ext cx="6618718" cy="307777"/>
              </a:xfrm>
              <a:prstGeom prst="rect">
                <a:avLst/>
              </a:prstGeom>
              <a:solidFill>
                <a:srgbClr val="FFC000"/>
              </a:solidFill>
              <a:ln>
                <a:solidFill>
                  <a:srgbClr val="FF0000"/>
                </a:solidFill>
              </a:ln>
            </p:spPr>
            <p:txBody>
              <a:bodyPr wrap="square" rtlCol="0">
                <a:spAutoFit/>
              </a:bodyPr>
              <a:lstStyle/>
              <a:p>
                <a:r>
                  <a:rPr lang="en-US" sz="1400" b="1" u="sng" dirty="0" smtClean="0">
                    <a:solidFill>
                      <a:schemeClr val="tx1"/>
                    </a:solidFill>
                  </a:rPr>
                  <a:t>Note: </a:t>
                </a:r>
                <a:r>
                  <a:rPr lang="en-US" sz="1400" b="1" dirty="0" smtClean="0">
                    <a:solidFill>
                      <a:schemeClr val="tx1"/>
                    </a:solidFill>
                  </a:rPr>
                  <a:t>The below table also applies to single-sample Z-test for population proportion, </a:t>
                </a:r>
                <a14:m>
                  <m:oMath xmlns:m="http://schemas.openxmlformats.org/officeDocument/2006/math">
                    <m:r>
                      <a:rPr lang="en-US" sz="1400" b="1" i="1" smtClean="0">
                        <a:solidFill>
                          <a:schemeClr val="tx1"/>
                        </a:solidFill>
                        <a:latin typeface="Cambria Math"/>
                      </a:rPr>
                      <m:t>𝒑</m:t>
                    </m:r>
                  </m:oMath>
                </a14:m>
                <a:endParaRPr lang="en-SG" sz="1400" b="1"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74900" y="2222500"/>
                <a:ext cx="6618718" cy="307777"/>
              </a:xfrm>
              <a:prstGeom prst="rect">
                <a:avLst/>
              </a:prstGeom>
              <a:blipFill rotWithShape="1">
                <a:blip r:embed="rId18"/>
                <a:stretch>
                  <a:fillRect l="-184" b="-17308"/>
                </a:stretch>
              </a:blipFill>
              <a:ln>
                <a:solidFill>
                  <a:srgbClr val="FF0000"/>
                </a:solidFill>
              </a:ln>
            </p:spPr>
            <p:txBody>
              <a:bodyPr/>
              <a:lstStyle/>
              <a:p>
                <a:r>
                  <a:rPr lang="en-SG">
                    <a:noFill/>
                  </a:rPr>
                  <a:t> </a:t>
                </a:r>
              </a:p>
            </p:txBody>
          </p:sp>
        </mc:Fallback>
      </mc:AlternateContent>
      <p:sp>
        <p:nvSpPr>
          <p:cNvPr id="6" name="Slide Number Placeholder 5"/>
          <p:cNvSpPr>
            <a:spLocks noGrp="1"/>
          </p:cNvSpPr>
          <p:nvPr>
            <p:ph type="sldNum" sz="quarter" idx="12"/>
          </p:nvPr>
        </p:nvSpPr>
        <p:spPr/>
        <p:txBody>
          <a:bodyPr/>
          <a:lstStyle/>
          <a:p>
            <a:fld id="{6767FADE-2612-3649-B495-F644A23F288B}" type="slidenum">
              <a:rPr lang="en-US" smtClean="0"/>
              <a:pPr/>
              <a:t>16</a:t>
            </a:fld>
            <a:endParaRPr lang="en-US" dirty="0"/>
          </a:p>
        </p:txBody>
      </p:sp>
    </p:spTree>
    <p:extLst>
      <p:ext uri="{BB962C8B-B14F-4D97-AF65-F5344CB8AC3E}">
        <p14:creationId xmlns:p14="http://schemas.microsoft.com/office/powerpoint/2010/main" val="2738952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65162" y="112073"/>
            <a:ext cx="7458929" cy="839903"/>
          </a:xfrm>
        </p:spPr>
        <p:txBody>
          <a:bodyPr>
            <a:normAutofit/>
          </a:bodyPr>
          <a:lstStyle/>
          <a:p>
            <a:r>
              <a:rPr lang="en-US" sz="2800" dirty="0"/>
              <a:t>Step 6(ii) – </a:t>
            </a:r>
            <a:r>
              <a:rPr lang="en-US" sz="2800" dirty="0" smtClean="0"/>
              <a:t>P-value </a:t>
            </a:r>
          </a:p>
        </p:txBody>
      </p:sp>
      <mc:AlternateContent xmlns:mc="http://schemas.openxmlformats.org/markup-compatibility/2006" xmlns:a14="http://schemas.microsoft.com/office/drawing/2010/main">
        <mc:Choice Requires="a14">
          <p:sp>
            <p:nvSpPr>
              <p:cNvPr id="5" name="TextBox 4"/>
              <p:cNvSpPr txBox="1"/>
              <p:nvPr/>
            </p:nvSpPr>
            <p:spPr>
              <a:xfrm>
                <a:off x="198519" y="951452"/>
                <a:ext cx="8699664" cy="2062103"/>
              </a:xfrm>
              <a:prstGeom prst="rect">
                <a:avLst/>
              </a:prstGeom>
              <a:noFill/>
            </p:spPr>
            <p:txBody>
              <a:bodyPr wrap="square" rtlCol="0">
                <a:spAutoFit/>
              </a:bodyPr>
              <a:lstStyle/>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The </a:t>
                </a:r>
                <a:r>
                  <a:rPr lang="en-US" sz="1600" dirty="0" smtClean="0">
                    <a:solidFill>
                      <a:srgbClr val="FF0000"/>
                    </a:solidFill>
                    <a:latin typeface="Arial" panose="020B0604020202020204" pitchFamily="34" charset="0"/>
                    <a:cs typeface="Arial" panose="020B0604020202020204" pitchFamily="34" charset="0"/>
                  </a:rPr>
                  <a:t>p-value</a:t>
                </a:r>
                <a:r>
                  <a:rPr lang="en-US" sz="1600" dirty="0" smtClean="0">
                    <a:latin typeface="Arial" panose="020B0604020202020204" pitchFamily="34" charset="0"/>
                    <a:cs typeface="Arial" panose="020B0604020202020204" pitchFamily="34" charset="0"/>
                  </a:rPr>
                  <a:t> is the smallest probability of rejecting H</a:t>
                </a:r>
                <a:r>
                  <a:rPr lang="en-US" sz="1600" baseline="-25000" dirty="0" smtClean="0">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when H</a:t>
                </a:r>
                <a:r>
                  <a:rPr lang="en-US" sz="1600" baseline="-25000" dirty="0" smtClean="0">
                    <a:latin typeface="Arial" panose="020B0604020202020204" pitchFamily="34" charset="0"/>
                    <a:cs typeface="Arial" panose="020B0604020202020204" pitchFamily="34" charset="0"/>
                  </a:rPr>
                  <a:t>o</a:t>
                </a:r>
                <a:r>
                  <a:rPr lang="en-US" sz="1600" dirty="0" smtClean="0">
                    <a:latin typeface="Arial" panose="020B0604020202020204" pitchFamily="34" charset="0"/>
                    <a:cs typeface="Arial" panose="020B0604020202020204" pitchFamily="34" charset="0"/>
                  </a:rPr>
                  <a:t> is true. </a:t>
                </a: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It is represented by the shaded area underneath the standard normal distribution curve.</a:t>
                </a: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To compute the p-value, the computed test statistic value is required.</a:t>
                </a: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For lower-tailed test, the p-value is the shaded area to the left of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a:cs typeface="Arial" panose="020B0604020202020204" pitchFamily="34" charset="0"/>
                          </a:rPr>
                          <m:t>𝑧</m:t>
                        </m:r>
                      </m:e>
                      <m:sub>
                        <m:r>
                          <a:rPr lang="en-US" sz="1600" b="0" i="1" smtClean="0">
                            <a:latin typeface="Cambria Math"/>
                            <a:cs typeface="Arial" panose="020B0604020202020204" pitchFamily="34" charset="0"/>
                          </a:rPr>
                          <m:t>𝑐𝑎𝑙</m:t>
                        </m:r>
                      </m:sub>
                    </m:sSub>
                    <m:r>
                      <a:rPr lang="en-US" sz="1600" b="0" i="1" smtClean="0">
                        <a:latin typeface="Cambria Math"/>
                        <a:cs typeface="Arial" panose="020B0604020202020204" pitchFamily="34" charset="0"/>
                      </a:rPr>
                      <m:t>.</m:t>
                    </m:r>
                  </m:oMath>
                </a14:m>
                <a:endParaRPr lang="en-US" sz="1600" dirty="0" smtClean="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For two-tailed test, the p-value is the total area to the left and right of </a:t>
                </a:r>
                <a14:m>
                  <m:oMath xmlns:m="http://schemas.openxmlformats.org/officeDocument/2006/math">
                    <m:r>
                      <a:rPr lang="en-US" sz="1600" b="0" i="0" smtClean="0">
                        <a:latin typeface="Cambria Math"/>
                      </a:rPr>
                      <m:t>−</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𝑧</m:t>
                        </m:r>
                      </m:e>
                      <m:sub>
                        <m:r>
                          <a:rPr lang="en-US" sz="1600" b="0" i="1" smtClean="0">
                            <a:latin typeface="Cambria Math"/>
                          </a:rPr>
                          <m:t>𝑐𝑎𝑙</m:t>
                        </m:r>
                      </m:sub>
                    </m:sSub>
                    <m:r>
                      <a:rPr lang="en-US" sz="1600" b="0" i="1" smtClean="0">
                        <a:latin typeface="Cambria Math"/>
                      </a:rPr>
                      <m:t>|</m:t>
                    </m:r>
                  </m:oMath>
                </a14:m>
                <a:r>
                  <a:rPr lang="en-US" sz="1600" dirty="0" smtClean="0">
                    <a:latin typeface="Arial" panose="020B0604020202020204" pitchFamily="34" charset="0"/>
                    <a:cs typeface="Arial" panose="020B0604020202020204" pitchFamily="34" charset="0"/>
                  </a:rPr>
                  <a:t> and </a:t>
                </a:r>
                <a14:m>
                  <m:oMath xmlns:m="http://schemas.openxmlformats.org/officeDocument/2006/math">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𝑧</m:t>
                        </m:r>
                      </m:e>
                      <m:sub>
                        <m:r>
                          <a:rPr lang="en-US" sz="1600" i="1">
                            <a:latin typeface="Cambria Math"/>
                          </a:rPr>
                          <m:t>𝑐𝑎𝑙</m:t>
                        </m:r>
                      </m:sub>
                    </m:sSub>
                    <m:r>
                      <a:rPr lang="en-US" sz="1600" i="1">
                        <a:latin typeface="Cambria Math"/>
                      </a:rPr>
                      <m:t>|</m:t>
                    </m:r>
                  </m:oMath>
                </a14:m>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respectively.</a:t>
                </a: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For upper-tailed test, the p-value is the shaded area to the right of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a:cs typeface="Arial" panose="020B0604020202020204" pitchFamily="34" charset="0"/>
                          </a:rPr>
                          <m:t>𝑧</m:t>
                        </m:r>
                      </m:e>
                      <m:sub>
                        <m:r>
                          <a:rPr lang="en-US" sz="1600" b="0" i="1" smtClean="0">
                            <a:latin typeface="Cambria Math"/>
                            <a:cs typeface="Arial" panose="020B0604020202020204" pitchFamily="34" charset="0"/>
                          </a:rPr>
                          <m:t>𝑐𝑎𝑙</m:t>
                        </m:r>
                      </m:sub>
                    </m:sSub>
                    <m:r>
                      <a:rPr lang="en-US" sz="1600" b="0" i="1" smtClean="0">
                        <a:latin typeface="Cambria Math"/>
                        <a:cs typeface="Arial" panose="020B0604020202020204" pitchFamily="34" charset="0"/>
                      </a:rPr>
                      <m:t>.</m:t>
                    </m:r>
                  </m:oMath>
                </a14:m>
                <a:endParaRPr lang="en-US" sz="1600" dirty="0" smtClean="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smtClean="0">
                    <a:latin typeface="Arial" panose="020B0604020202020204" pitchFamily="34" charset="0"/>
                    <a:cs typeface="Arial" panose="020B0604020202020204" pitchFamily="34" charset="0"/>
                  </a:rPr>
                  <a:t>Note</a:t>
                </a:r>
                <a:r>
                  <a:rPr lang="en-US" sz="1600" dirty="0">
                    <a:latin typeface="Arial" panose="020B0604020202020204" pitchFamily="34" charset="0"/>
                    <a:cs typeface="Arial" panose="020B0604020202020204" pitchFamily="34" charset="0"/>
                  </a:rPr>
                  <a:t>: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a:cs typeface="Arial" panose="020B0604020202020204" pitchFamily="34" charset="0"/>
                          </a:rPr>
                          <m:t>𝑧</m:t>
                        </m:r>
                      </m:e>
                      <m:sub>
                        <m:r>
                          <a:rPr lang="en-US" sz="1600" b="0" i="1" smtClean="0">
                            <a:latin typeface="Cambria Math"/>
                            <a:cs typeface="Arial" panose="020B0604020202020204" pitchFamily="34" charset="0"/>
                          </a:rPr>
                          <m:t>𝑐𝑎𝑙</m:t>
                        </m:r>
                      </m:sub>
                    </m:sSub>
                  </m:oMath>
                </a14:m>
                <a:r>
                  <a:rPr lang="en-US" sz="1600" dirty="0" smtClean="0">
                    <a:latin typeface="Arial" panose="020B0604020202020204" pitchFamily="34" charset="0"/>
                    <a:cs typeface="Arial" panose="020B0604020202020204" pitchFamily="34" charset="0"/>
                  </a:rPr>
                  <a:t> is </a:t>
                </a:r>
                <a:r>
                  <a:rPr lang="en-US" sz="1600" b="1" u="sng" dirty="0" smtClean="0">
                    <a:latin typeface="Arial" panose="020B0604020202020204" pitchFamily="34" charset="0"/>
                    <a:cs typeface="Arial" panose="020B0604020202020204" pitchFamily="34" charset="0"/>
                  </a:rPr>
                  <a:t>not</a:t>
                </a:r>
                <a:r>
                  <a:rPr lang="en-US" sz="1600" dirty="0" smtClean="0">
                    <a:latin typeface="Arial" panose="020B0604020202020204" pitchFamily="34" charset="0"/>
                    <a:cs typeface="Arial" panose="020B0604020202020204" pitchFamily="34" charset="0"/>
                  </a:rPr>
                  <a:t> the critical value) </a:t>
                </a:r>
              </a:p>
            </p:txBody>
          </p:sp>
        </mc:Choice>
        <mc:Fallback xmlns="">
          <p:sp>
            <p:nvSpPr>
              <p:cNvPr id="5" name="TextBox 4"/>
              <p:cNvSpPr txBox="1">
                <a:spLocks noRot="1" noChangeAspect="1" noMove="1" noResize="1" noEditPoints="1" noAdjustHandles="1" noChangeArrowheads="1" noChangeShapeType="1" noTextEdit="1"/>
              </p:cNvSpPr>
              <p:nvPr/>
            </p:nvSpPr>
            <p:spPr>
              <a:xfrm>
                <a:off x="198519" y="951452"/>
                <a:ext cx="8699664" cy="2062103"/>
              </a:xfrm>
              <a:prstGeom prst="rect">
                <a:avLst/>
              </a:prstGeom>
              <a:blipFill rotWithShape="1">
                <a:blip r:embed="rId3"/>
                <a:stretch>
                  <a:fillRect l="-280" t="-888" b="-2959"/>
                </a:stretch>
              </a:blipFill>
            </p:spPr>
            <p:txBody>
              <a:bodyPr/>
              <a:lstStyle/>
              <a:p>
                <a:r>
                  <a:rPr lang="en-SG">
                    <a:noFill/>
                  </a:rPr>
                  <a:t> </a:t>
                </a:r>
              </a:p>
            </p:txBody>
          </p:sp>
        </mc:Fallback>
      </mc:AlternateContent>
      <p:grpSp>
        <p:nvGrpSpPr>
          <p:cNvPr id="17" name="Group 16"/>
          <p:cNvGrpSpPr/>
          <p:nvPr/>
        </p:nvGrpSpPr>
        <p:grpSpPr>
          <a:xfrm>
            <a:off x="270039" y="3159572"/>
            <a:ext cx="8556625" cy="3486888"/>
            <a:chOff x="330199" y="1451900"/>
            <a:chExt cx="8556625" cy="3807535"/>
          </a:xfrm>
        </p:grpSpPr>
        <p:grpSp>
          <p:nvGrpSpPr>
            <p:cNvPr id="19" name="Group 18"/>
            <p:cNvGrpSpPr/>
            <p:nvPr/>
          </p:nvGrpSpPr>
          <p:grpSpPr>
            <a:xfrm>
              <a:off x="330199" y="1451900"/>
              <a:ext cx="8556625" cy="3807535"/>
              <a:chOff x="330199" y="1451900"/>
              <a:chExt cx="8556625" cy="3807535"/>
            </a:xfrm>
          </p:grpSpPr>
          <p:sp>
            <p:nvSpPr>
              <p:cNvPr id="24" name="Rectangle 23"/>
              <p:cNvSpPr/>
              <p:nvPr/>
            </p:nvSpPr>
            <p:spPr>
              <a:xfrm>
                <a:off x="330199" y="1468192"/>
                <a:ext cx="8556625" cy="3791243"/>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25" name="Group 24"/>
              <p:cNvGrpSpPr/>
              <p:nvPr/>
            </p:nvGrpSpPr>
            <p:grpSpPr>
              <a:xfrm>
                <a:off x="461671" y="1469204"/>
                <a:ext cx="2711004" cy="3686595"/>
                <a:chOff x="779171" y="1370757"/>
                <a:chExt cx="2711004" cy="3686595"/>
              </a:xfrm>
            </p:grpSpPr>
            <mc:AlternateContent xmlns:mc="http://schemas.openxmlformats.org/markup-compatibility/2006" xmlns:a14="http://schemas.microsoft.com/office/drawing/2010/main">
              <mc:Choice Requires="a14">
                <p:sp>
                  <p:nvSpPr>
                    <p:cNvPr id="79" name="TextBox 78"/>
                    <p:cNvSpPr txBox="1"/>
                    <p:nvPr/>
                  </p:nvSpPr>
                  <p:spPr>
                    <a:xfrm>
                      <a:off x="779171" y="1370757"/>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&lt;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79" name="TextBox 78"/>
                    <p:cNvSpPr txBox="1">
                      <a:spLocks noRot="1" noChangeAspect="1" noMove="1" noResize="1" noEditPoints="1" noAdjustHandles="1" noChangeArrowheads="1" noChangeShapeType="1" noTextEdit="1"/>
                    </p:cNvSpPr>
                    <p:nvPr/>
                  </p:nvSpPr>
                  <p:spPr>
                    <a:xfrm>
                      <a:off x="779171" y="1370757"/>
                      <a:ext cx="2562895" cy="646331"/>
                    </a:xfrm>
                    <a:prstGeom prst="rect">
                      <a:avLst/>
                    </a:prstGeom>
                    <a:blipFill rotWithShape="1">
                      <a:blip r:embed="rId4"/>
                      <a:stretch>
                        <a:fillRect b="-11340"/>
                      </a:stretch>
                    </a:blipFill>
                  </p:spPr>
                  <p:txBody>
                    <a:bodyPr/>
                    <a:lstStyle/>
                    <a:p>
                      <a:r>
                        <a:rPr lang="en-SG">
                          <a:noFill/>
                        </a:rPr>
                        <a:t> </a:t>
                      </a:r>
                    </a:p>
                  </p:txBody>
                </p:sp>
              </mc:Fallback>
            </mc:AlternateContent>
            <p:grpSp>
              <p:nvGrpSpPr>
                <p:cNvPr id="80" name="Group 79"/>
                <p:cNvGrpSpPr/>
                <p:nvPr/>
              </p:nvGrpSpPr>
              <p:grpSpPr>
                <a:xfrm>
                  <a:off x="897282" y="2012640"/>
                  <a:ext cx="2592893" cy="3044712"/>
                  <a:chOff x="897282" y="2012640"/>
                  <a:chExt cx="2592893" cy="3044712"/>
                </a:xfrm>
              </p:grpSpPr>
              <p:sp>
                <p:nvSpPr>
                  <p:cNvPr id="81" name="TextBox 80"/>
                  <p:cNvSpPr txBox="1"/>
                  <p:nvPr/>
                </p:nvSpPr>
                <p:spPr>
                  <a:xfrm>
                    <a:off x="1081825" y="2012640"/>
                    <a:ext cx="1957589" cy="369332"/>
                  </a:xfrm>
                  <a:prstGeom prst="rect">
                    <a:avLst/>
                  </a:prstGeom>
                  <a:noFill/>
                </p:spPr>
                <p:txBody>
                  <a:bodyPr wrap="square" rtlCol="0">
                    <a:spAutoFit/>
                  </a:bodyPr>
                  <a:lstStyle/>
                  <a:p>
                    <a:r>
                      <a:rPr lang="en-US" dirty="0" smtClean="0"/>
                      <a:t>(Lower-tailed test)</a:t>
                    </a:r>
                    <a:endParaRPr lang="en-SG" dirty="0"/>
                  </a:p>
                </p:txBody>
              </p:sp>
              <p:grpSp>
                <p:nvGrpSpPr>
                  <p:cNvPr id="82" name="Group 81"/>
                  <p:cNvGrpSpPr/>
                  <p:nvPr/>
                </p:nvGrpSpPr>
                <p:grpSpPr>
                  <a:xfrm>
                    <a:off x="942840" y="2672881"/>
                    <a:ext cx="2379909" cy="1056869"/>
                    <a:chOff x="247508" y="2385086"/>
                    <a:chExt cx="3233261" cy="1865744"/>
                  </a:xfrm>
                </p:grpSpPr>
                <p:grpSp>
                  <p:nvGrpSpPr>
                    <p:cNvPr id="94" name="Group 25"/>
                    <p:cNvGrpSpPr>
                      <a:grpSpLocks/>
                    </p:cNvGrpSpPr>
                    <p:nvPr/>
                  </p:nvGrpSpPr>
                  <p:grpSpPr bwMode="auto">
                    <a:xfrm>
                      <a:off x="247508" y="2385086"/>
                      <a:ext cx="3173602" cy="1813799"/>
                      <a:chOff x="553" y="2537"/>
                      <a:chExt cx="2713" cy="1257"/>
                    </a:xfrm>
                  </p:grpSpPr>
                  <p:sp>
                    <p:nvSpPr>
                      <p:cNvPr id="96"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97"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95"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83" name="Straight Connector 82"/>
                  <p:cNvCxnSpPr/>
                  <p:nvPr/>
                </p:nvCxnSpPr>
                <p:spPr>
                  <a:xfrm flipH="1">
                    <a:off x="2091951" y="2483855"/>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1941489" y="3729750"/>
                    <a:ext cx="238260" cy="369332"/>
                  </a:xfrm>
                  <a:prstGeom prst="rect">
                    <a:avLst/>
                  </a:prstGeom>
                  <a:noFill/>
                </p:spPr>
                <p:txBody>
                  <a:bodyPr wrap="square" rtlCol="0">
                    <a:spAutoFit/>
                  </a:bodyPr>
                  <a:lstStyle/>
                  <a:p>
                    <a:r>
                      <a:rPr lang="en-US" dirty="0" smtClean="0"/>
                      <a:t>0</a:t>
                    </a:r>
                    <a:endParaRPr lang="en-SG" dirty="0"/>
                  </a:p>
                </p:txBody>
              </p:sp>
              <p:sp>
                <p:nvSpPr>
                  <p:cNvPr id="85" name="TextBox 84"/>
                  <p:cNvSpPr txBox="1"/>
                  <p:nvPr/>
                </p:nvSpPr>
                <p:spPr>
                  <a:xfrm>
                    <a:off x="2318197" y="2577852"/>
                    <a:ext cx="1171978" cy="369332"/>
                  </a:xfrm>
                  <a:prstGeom prst="rect">
                    <a:avLst/>
                  </a:prstGeom>
                  <a:noFill/>
                </p:spPr>
                <p:txBody>
                  <a:bodyPr wrap="square" rtlCol="0">
                    <a:spAutoFit/>
                  </a:bodyPr>
                  <a:lstStyle/>
                  <a:p>
                    <a:r>
                      <a:rPr lang="en-US" sz="1600" dirty="0" smtClean="0"/>
                      <a:t>Z~N(0,1)</a:t>
                    </a:r>
                    <a:endParaRPr lang="en-SG" sz="1600" dirty="0"/>
                  </a:p>
                </p:txBody>
              </p:sp>
              <p:cxnSp>
                <p:nvCxnSpPr>
                  <p:cNvPr id="86" name="Straight Connector 85"/>
                  <p:cNvCxnSpPr/>
                  <p:nvPr/>
                </p:nvCxnSpPr>
                <p:spPr>
                  <a:xfrm>
                    <a:off x="1420325" y="3271234"/>
                    <a:ext cx="0" cy="45851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1303952" y="3703895"/>
                        <a:ext cx="4065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𝑧</m:t>
                                  </m:r>
                                </m:e>
                                <m:sub>
                                  <m:r>
                                    <a:rPr lang="en-US" b="0" i="1" smtClean="0">
                                      <a:latin typeface="Cambria Math"/>
                                    </a:rPr>
                                    <m:t>𝑐𝑎𝑙</m:t>
                                  </m:r>
                                </m:sub>
                              </m:sSub>
                            </m:oMath>
                          </m:oMathPara>
                        </a14:m>
                        <a:endParaRPr lang="en-SG" dirty="0"/>
                      </a:p>
                    </p:txBody>
                  </p:sp>
                </mc:Choice>
                <mc:Fallback xmlns="">
                  <p:sp>
                    <p:nvSpPr>
                      <p:cNvPr id="19" name="TextBox 18"/>
                      <p:cNvSpPr txBox="1">
                        <a:spLocks noRot="1" noChangeAspect="1" noMove="1" noResize="1" noEditPoints="1" noAdjustHandles="1" noChangeArrowheads="1" noChangeShapeType="1" noTextEdit="1"/>
                      </p:cNvSpPr>
                      <p:nvPr/>
                    </p:nvSpPr>
                    <p:spPr>
                      <a:xfrm>
                        <a:off x="1303952" y="3703895"/>
                        <a:ext cx="406592" cy="369332"/>
                      </a:xfrm>
                      <a:prstGeom prst="rect">
                        <a:avLst/>
                      </a:prstGeom>
                      <a:blipFill rotWithShape="1">
                        <a:blip r:embed="rId5"/>
                        <a:stretch>
                          <a:fillRect r="-23881"/>
                        </a:stretch>
                      </a:blipFill>
                    </p:spPr>
                    <p:txBody>
                      <a:bodyPr/>
                      <a:lstStyle/>
                      <a:p>
                        <a:r>
                          <a:rPr lang="en-SG">
                            <a:noFill/>
                          </a:rPr>
                          <a:t> </a:t>
                        </a:r>
                      </a:p>
                    </p:txBody>
                  </p:sp>
                </mc:Fallback>
              </mc:AlternateContent>
              <p:cxnSp>
                <p:nvCxnSpPr>
                  <p:cNvPr id="88" name="Straight Connector 87"/>
                  <p:cNvCxnSpPr/>
                  <p:nvPr/>
                </p:nvCxnSpPr>
                <p:spPr>
                  <a:xfrm flipH="1">
                    <a:off x="1303952" y="3560169"/>
                    <a:ext cx="110329" cy="1695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H="1">
                    <a:off x="1248787" y="3619104"/>
                    <a:ext cx="55166" cy="110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1136989" y="3662798"/>
                    <a:ext cx="55166" cy="8479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1136989" y="3025140"/>
                    <a:ext cx="166964" cy="6376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897282" y="2672881"/>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93" name="TextBox 92"/>
                      <p:cNvSpPr txBox="1"/>
                      <p:nvPr/>
                    </p:nvSpPr>
                    <p:spPr>
                      <a:xfrm>
                        <a:off x="942840" y="4250762"/>
                        <a:ext cx="2379910" cy="806590"/>
                      </a:xfrm>
                      <a:prstGeom prst="rect">
                        <a:avLst/>
                      </a:prstGeom>
                      <a:noFill/>
                    </p:spPr>
                    <p:txBody>
                      <a:bodyPr wrap="square" rtlCol="0">
                        <a:spAutoFit/>
                      </a:bodyPr>
                      <a:lstStyle/>
                      <a:p>
                        <a:r>
                          <a:rPr lang="en-US" sz="1400" dirty="0" smtClean="0">
                            <a:solidFill>
                              <a:schemeClr val="tx1"/>
                            </a:solidFill>
                            <a:cs typeface="Arial" pitchFamily="34" charset="0"/>
                          </a:rPr>
                          <a:t>P-value</a:t>
                        </a:r>
                      </a:p>
                      <a:p>
                        <a:r>
                          <a:rPr lang="en-US" sz="1400" dirty="0" smtClean="0">
                            <a:solidFill>
                              <a:schemeClr val="tx1"/>
                            </a:solidFill>
                            <a:cs typeface="Arial" pitchFamily="34" charset="0"/>
                          </a:rPr>
                          <a:t>=NORM.DIST(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𝑧</m:t>
                                </m:r>
                              </m:e>
                              <m:sub>
                                <m:r>
                                  <a:rPr lang="en-US" sz="1400" b="0" i="1" smtClean="0">
                                    <a:solidFill>
                                      <a:schemeClr val="tx1"/>
                                    </a:solidFill>
                                    <a:latin typeface="Cambria Math"/>
                                  </a:rPr>
                                  <m:t>𝑐𝑎𝑙</m:t>
                                </m:r>
                              </m:sub>
                            </m:sSub>
                          </m:oMath>
                        </a14:m>
                        <a:r>
                          <a:rPr lang="en-SG" sz="1400" dirty="0" smtClean="0">
                            <a:solidFill>
                              <a:schemeClr val="tx1"/>
                            </a:solidFill>
                            <a:cs typeface="Arial" pitchFamily="34" charset="0"/>
                          </a:rPr>
                          <a:t>, 0, 1,1) or</a:t>
                        </a:r>
                      </a:p>
                      <a:p>
                        <a:r>
                          <a:rPr lang="en-US" sz="1400" dirty="0" smtClean="0">
                            <a:solidFill>
                              <a:schemeClr val="tx1"/>
                            </a:solidFill>
                            <a:cs typeface="Arial" pitchFamily="34" charset="0"/>
                          </a:rPr>
                          <a:t>  NORM.S.DIST(</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𝑧</m:t>
                                </m:r>
                              </m:e>
                              <m:sub>
                                <m:r>
                                  <a:rPr lang="en-US" sz="1400" i="1">
                                    <a:solidFill>
                                      <a:schemeClr val="tx1"/>
                                    </a:solidFill>
                                    <a:latin typeface="Cambria Math"/>
                                  </a:rPr>
                                  <m:t>𝑐𝑎𝑙</m:t>
                                </m:r>
                              </m:sub>
                            </m:sSub>
                          </m:oMath>
                        </a14:m>
                        <a:r>
                          <a:rPr lang="en-SG" sz="1400" dirty="0" smtClean="0">
                            <a:solidFill>
                              <a:schemeClr val="tx1"/>
                            </a:solidFill>
                            <a:cs typeface="Arial" pitchFamily="34" charset="0"/>
                          </a:rPr>
                          <a:t>,1)</a:t>
                        </a:r>
                        <a:endParaRPr lang="en-SG" sz="1400" dirty="0">
                          <a:solidFill>
                            <a:schemeClr val="tx1"/>
                          </a:solidFill>
                          <a:cs typeface="Arial" pitchFamily="34" charset="0"/>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942840" y="4250762"/>
                        <a:ext cx="2379910" cy="806590"/>
                      </a:xfrm>
                      <a:prstGeom prst="rect">
                        <a:avLst/>
                      </a:prstGeom>
                      <a:blipFill rotWithShape="1">
                        <a:blip r:embed="rId6"/>
                        <a:stretch>
                          <a:fillRect l="-769" t="-826" b="-7438"/>
                        </a:stretch>
                      </a:blipFill>
                    </p:spPr>
                    <p:txBody>
                      <a:bodyPr/>
                      <a:lstStyle/>
                      <a:p>
                        <a:r>
                          <a:rPr lang="en-SG">
                            <a:noFill/>
                          </a:rPr>
                          <a:t> </a:t>
                        </a:r>
                      </a:p>
                    </p:txBody>
                  </p:sp>
                </mc:Fallback>
              </mc:AlternateContent>
            </p:grpSp>
          </p:grpSp>
          <p:grpSp>
            <p:nvGrpSpPr>
              <p:cNvPr id="26" name="Group 25"/>
              <p:cNvGrpSpPr/>
              <p:nvPr/>
            </p:nvGrpSpPr>
            <p:grpSpPr>
              <a:xfrm>
                <a:off x="3340380" y="1451900"/>
                <a:ext cx="2782518" cy="3698949"/>
                <a:chOff x="3340380" y="1451900"/>
                <a:chExt cx="2782518" cy="3698949"/>
              </a:xfrm>
            </p:grpSpPr>
            <mc:AlternateContent xmlns:mc="http://schemas.openxmlformats.org/markup-compatibility/2006" xmlns:a14="http://schemas.microsoft.com/office/drawing/2010/main">
              <mc:Choice Requires="a14">
                <p:sp>
                  <p:nvSpPr>
                    <p:cNvPr id="55" name="TextBox 54"/>
                    <p:cNvSpPr txBox="1"/>
                    <p:nvPr/>
                  </p:nvSpPr>
                  <p:spPr>
                    <a:xfrm>
                      <a:off x="3363173" y="1451900"/>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55" name="TextBox 54"/>
                    <p:cNvSpPr txBox="1">
                      <a:spLocks noRot="1" noChangeAspect="1" noMove="1" noResize="1" noEditPoints="1" noAdjustHandles="1" noChangeArrowheads="1" noChangeShapeType="1" noTextEdit="1"/>
                    </p:cNvSpPr>
                    <p:nvPr/>
                  </p:nvSpPr>
                  <p:spPr>
                    <a:xfrm>
                      <a:off x="3363173" y="1451900"/>
                      <a:ext cx="2562895" cy="646331"/>
                    </a:xfrm>
                    <a:prstGeom prst="rect">
                      <a:avLst/>
                    </a:prstGeom>
                    <a:blipFill rotWithShape="1">
                      <a:blip r:embed="rId7"/>
                      <a:stretch>
                        <a:fillRect b="-11340"/>
                      </a:stretch>
                    </a:blipFill>
                  </p:spPr>
                  <p:txBody>
                    <a:bodyPr/>
                    <a:lstStyle/>
                    <a:p>
                      <a:r>
                        <a:rPr lang="en-SG">
                          <a:noFill/>
                        </a:rPr>
                        <a:t> </a:t>
                      </a:r>
                    </a:p>
                  </p:txBody>
                </p:sp>
              </mc:Fallback>
            </mc:AlternateContent>
            <p:sp>
              <p:nvSpPr>
                <p:cNvPr id="56" name="TextBox 55"/>
                <p:cNvSpPr txBox="1"/>
                <p:nvPr/>
              </p:nvSpPr>
              <p:spPr>
                <a:xfrm>
                  <a:off x="3792825" y="2093783"/>
                  <a:ext cx="1957589" cy="369332"/>
                </a:xfrm>
                <a:prstGeom prst="rect">
                  <a:avLst/>
                </a:prstGeom>
                <a:noFill/>
              </p:spPr>
              <p:txBody>
                <a:bodyPr wrap="square" rtlCol="0">
                  <a:spAutoFit/>
                </a:bodyPr>
                <a:lstStyle/>
                <a:p>
                  <a:r>
                    <a:rPr lang="en-US" dirty="0" smtClean="0"/>
                    <a:t>(Two-tailed test)</a:t>
                  </a:r>
                  <a:endParaRPr lang="en-SG" dirty="0"/>
                </a:p>
              </p:txBody>
            </p:sp>
            <p:grpSp>
              <p:nvGrpSpPr>
                <p:cNvPr id="57" name="Group 56"/>
                <p:cNvGrpSpPr/>
                <p:nvPr/>
              </p:nvGrpSpPr>
              <p:grpSpPr>
                <a:xfrm>
                  <a:off x="3417582" y="2771328"/>
                  <a:ext cx="2552618" cy="1078592"/>
                  <a:chOff x="247508" y="2385086"/>
                  <a:chExt cx="3233261" cy="1865744"/>
                </a:xfrm>
              </p:grpSpPr>
              <p:grpSp>
                <p:nvGrpSpPr>
                  <p:cNvPr id="75" name="Group 25"/>
                  <p:cNvGrpSpPr>
                    <a:grpSpLocks/>
                  </p:cNvGrpSpPr>
                  <p:nvPr/>
                </p:nvGrpSpPr>
                <p:grpSpPr bwMode="auto">
                  <a:xfrm>
                    <a:off x="247508" y="2385086"/>
                    <a:ext cx="3173602" cy="1813799"/>
                    <a:chOff x="553" y="2537"/>
                    <a:chExt cx="2713" cy="1257"/>
                  </a:xfrm>
                </p:grpSpPr>
                <p:sp>
                  <p:nvSpPr>
                    <p:cNvPr id="77"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78"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76"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58" name="Straight Connector 57"/>
                <p:cNvCxnSpPr/>
                <p:nvPr/>
              </p:nvCxnSpPr>
              <p:spPr>
                <a:xfrm flipH="1">
                  <a:off x="4634961" y="2608704"/>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4505369" y="3817080"/>
                  <a:ext cx="238260" cy="369332"/>
                </a:xfrm>
                <a:prstGeom prst="rect">
                  <a:avLst/>
                </a:prstGeom>
                <a:noFill/>
              </p:spPr>
              <p:txBody>
                <a:bodyPr wrap="square" rtlCol="0">
                  <a:spAutoFit/>
                </a:bodyPr>
                <a:lstStyle/>
                <a:p>
                  <a:r>
                    <a:rPr lang="en-US" dirty="0" smtClean="0"/>
                    <a:t>0</a:t>
                  </a:r>
                  <a:endParaRPr lang="en-SG" dirty="0"/>
                </a:p>
              </p:txBody>
            </p:sp>
            <p:cxnSp>
              <p:nvCxnSpPr>
                <p:cNvPr id="60" name="Straight Connector 59"/>
                <p:cNvCxnSpPr/>
                <p:nvPr/>
              </p:nvCxnSpPr>
              <p:spPr>
                <a:xfrm>
                  <a:off x="4042117" y="3387519"/>
                  <a:ext cx="0" cy="45851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5300006" y="3371438"/>
                  <a:ext cx="0" cy="45851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3670300" y="3872341"/>
                      <a:ext cx="835069" cy="369332"/>
                    </a:xfrm>
                    <a:prstGeom prst="rect">
                      <a:avLst/>
                    </a:prstGeom>
                    <a:noFill/>
                  </p:spPr>
                  <p:txBody>
                    <a:bodyPr wrap="square" rtlCol="0">
                      <a:spAutoFit/>
                    </a:bodyPr>
                    <a:lstStyle/>
                    <a:p>
                      <a:r>
                        <a:rPr lang="en-SG" dirty="0" smtClean="0"/>
                        <a:t>-</a:t>
                      </a:r>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m:t>
                              </m:r>
                              <m:r>
                                <a:rPr lang="en-US" b="0" i="1" smtClean="0">
                                  <a:latin typeface="Cambria Math"/>
                                </a:rPr>
                                <m:t>𝑧</m:t>
                              </m:r>
                            </m:e>
                            <m:sub>
                              <m:r>
                                <a:rPr lang="en-US" b="0" i="1" smtClean="0">
                                  <a:latin typeface="Cambria Math"/>
                                </a:rPr>
                                <m:t>𝑐𝑎𝑙</m:t>
                              </m:r>
                            </m:sub>
                          </m:sSub>
                          <m:r>
                            <a:rPr lang="en-US" b="0" i="1" smtClean="0">
                              <a:latin typeface="Cambria Math"/>
                            </a:rPr>
                            <m:t>|</m:t>
                          </m:r>
                        </m:oMath>
                      </a14:m>
                      <a:endParaRPr lang="en-SG" dirty="0"/>
                    </a:p>
                  </p:txBody>
                </p:sp>
              </mc:Choice>
              <mc:Fallback xmlns="">
                <p:sp>
                  <p:nvSpPr>
                    <p:cNvPr id="46" name="TextBox 45"/>
                    <p:cNvSpPr txBox="1">
                      <a:spLocks noRot="1" noChangeAspect="1" noMove="1" noResize="1" noEditPoints="1" noAdjustHandles="1" noChangeArrowheads="1" noChangeShapeType="1" noTextEdit="1"/>
                    </p:cNvSpPr>
                    <p:nvPr/>
                  </p:nvSpPr>
                  <p:spPr>
                    <a:xfrm>
                      <a:off x="3670300" y="3872341"/>
                      <a:ext cx="835069" cy="369332"/>
                    </a:xfrm>
                    <a:prstGeom prst="rect">
                      <a:avLst/>
                    </a:prstGeom>
                    <a:blipFill rotWithShape="1">
                      <a:blip r:embed="rId8"/>
                      <a:stretch>
                        <a:fillRect l="-5839"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915345" y="3884914"/>
                      <a:ext cx="8350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m:t>
                                </m:r>
                                <m:r>
                                  <a:rPr lang="en-US" b="0" i="1" smtClean="0">
                                    <a:latin typeface="Cambria Math"/>
                                  </a:rPr>
                                  <m:t>𝑧</m:t>
                                </m:r>
                              </m:e>
                              <m:sub>
                                <m:r>
                                  <a:rPr lang="en-US" b="0" i="1" smtClean="0">
                                    <a:latin typeface="Cambria Math"/>
                                  </a:rPr>
                                  <m:t>𝑐𝑎𝑙</m:t>
                                </m:r>
                              </m:sub>
                            </m:sSub>
                            <m:r>
                              <a:rPr lang="en-US" b="0" i="1" smtClean="0">
                                <a:latin typeface="Cambria Math"/>
                              </a:rPr>
                              <m:t>|</m:t>
                            </m:r>
                          </m:oMath>
                        </m:oMathPara>
                      </a14:m>
                      <a:endParaRPr lang="en-SG" dirty="0"/>
                    </a:p>
                  </p:txBody>
                </p:sp>
              </mc:Choice>
              <mc:Fallback xmlns="">
                <p:sp>
                  <p:nvSpPr>
                    <p:cNvPr id="47" name="TextBox 46"/>
                    <p:cNvSpPr txBox="1">
                      <a:spLocks noRot="1" noChangeAspect="1" noMove="1" noResize="1" noEditPoints="1" noAdjustHandles="1" noChangeArrowheads="1" noChangeShapeType="1" noTextEdit="1"/>
                    </p:cNvSpPr>
                    <p:nvPr/>
                  </p:nvSpPr>
                  <p:spPr>
                    <a:xfrm>
                      <a:off x="4915345" y="3884914"/>
                      <a:ext cx="835069" cy="369332"/>
                    </a:xfrm>
                    <a:prstGeom prst="rect">
                      <a:avLst/>
                    </a:prstGeom>
                    <a:blipFill rotWithShape="1">
                      <a:blip r:embed="rId9"/>
                      <a:stretch>
                        <a:fillRect b="-11475"/>
                      </a:stretch>
                    </a:blipFill>
                  </p:spPr>
                  <p:txBody>
                    <a:bodyPr/>
                    <a:lstStyle/>
                    <a:p>
                      <a:r>
                        <a:rPr lang="en-SG">
                          <a:noFill/>
                        </a:rPr>
                        <a:t> </a:t>
                      </a:r>
                    </a:p>
                  </p:txBody>
                </p:sp>
              </mc:Fallback>
            </mc:AlternateContent>
            <p:cxnSp>
              <p:nvCxnSpPr>
                <p:cNvPr id="64" name="Straight Connector 63"/>
                <p:cNvCxnSpPr>
                  <a:stCxn id="78" idx="7"/>
                </p:cNvCxnSpPr>
                <p:nvPr/>
              </p:nvCxnSpPr>
              <p:spPr>
                <a:xfrm flipH="1">
                  <a:off x="3939540" y="3551284"/>
                  <a:ext cx="70944" cy="298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792825" y="3649454"/>
                  <a:ext cx="70944" cy="2004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a:off x="3670300" y="3743406"/>
                  <a:ext cx="35472" cy="1111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5314093" y="3611927"/>
                  <a:ext cx="70944" cy="2341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5385037" y="3658616"/>
                  <a:ext cx="70944" cy="1913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5501437" y="3717551"/>
                  <a:ext cx="35472" cy="137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3939540" y="2860965"/>
                  <a:ext cx="1480969" cy="8824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3792825" y="2860965"/>
                  <a:ext cx="146715" cy="9251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564791" y="2582300"/>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73" name="TextBox 72"/>
                    <p:cNvSpPr txBox="1"/>
                    <p:nvPr/>
                  </p:nvSpPr>
                  <p:spPr>
                    <a:xfrm>
                      <a:off x="3340380" y="4344259"/>
                      <a:ext cx="2782518" cy="806590"/>
                    </a:xfrm>
                    <a:prstGeom prst="rect">
                      <a:avLst/>
                    </a:prstGeom>
                    <a:noFill/>
                  </p:spPr>
                  <p:txBody>
                    <a:bodyPr wrap="square" rtlCol="0">
                      <a:spAutoFit/>
                    </a:bodyPr>
                    <a:lstStyle/>
                    <a:p>
                      <a:r>
                        <a:rPr lang="en-US" sz="1400" dirty="0" smtClean="0">
                          <a:solidFill>
                            <a:schemeClr val="tx1"/>
                          </a:solidFill>
                        </a:rPr>
                        <a:t>P-value</a:t>
                      </a:r>
                    </a:p>
                    <a:p>
                      <a:r>
                        <a:rPr lang="en-US" sz="1400" dirty="0" smtClean="0">
                          <a:solidFill>
                            <a:schemeClr val="tx1"/>
                          </a:solidFill>
                        </a:rPr>
                        <a:t>=2*NORM.DIST(-|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𝑧</m:t>
                              </m:r>
                            </m:e>
                            <m:sub>
                              <m:r>
                                <a:rPr lang="en-US" sz="1400" b="0" i="1" smtClean="0">
                                  <a:solidFill>
                                    <a:schemeClr val="tx1"/>
                                  </a:solidFill>
                                  <a:latin typeface="Cambria Math"/>
                                </a:rPr>
                                <m:t>𝑐𝑎𝑙</m:t>
                              </m:r>
                            </m:sub>
                          </m:sSub>
                        </m:oMath>
                      </a14:m>
                      <a:r>
                        <a:rPr lang="en-SG" sz="1400" dirty="0" smtClean="0">
                          <a:solidFill>
                            <a:schemeClr val="tx1"/>
                          </a:solidFill>
                        </a:rPr>
                        <a:t>|, 0, 1,1) or 2*NORM.S.DIST(</a:t>
                      </a:r>
                      <a:r>
                        <a:rPr lang="en-US" sz="1400" dirty="0">
                          <a:solidFill>
                            <a:schemeClr val="tx1"/>
                          </a:solidFill>
                        </a:rPr>
                        <a:t>(-|</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𝑧</m:t>
                              </m:r>
                            </m:e>
                            <m:sub>
                              <m:r>
                                <a:rPr lang="en-US" sz="1400" i="1">
                                  <a:solidFill>
                                    <a:schemeClr val="tx1"/>
                                  </a:solidFill>
                                  <a:latin typeface="Cambria Math"/>
                                </a:rPr>
                                <m:t>𝑐𝑎𝑙</m:t>
                              </m:r>
                            </m:sub>
                          </m:sSub>
                        </m:oMath>
                      </a14:m>
                      <a:r>
                        <a:rPr lang="en-SG" sz="1400" dirty="0">
                          <a:solidFill>
                            <a:schemeClr val="tx1"/>
                          </a:solidFill>
                        </a:rPr>
                        <a:t>|, </a:t>
                      </a:r>
                      <a:r>
                        <a:rPr lang="en-SG" sz="1400" dirty="0" smtClean="0">
                          <a:solidFill>
                            <a:schemeClr val="tx1"/>
                          </a:solidFill>
                        </a:rPr>
                        <a:t>1)</a:t>
                      </a:r>
                      <a:endParaRPr lang="en-SG" sz="1400" dirty="0">
                        <a:solidFill>
                          <a:schemeClr val="tx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3340380" y="4344259"/>
                      <a:ext cx="2782518" cy="806590"/>
                    </a:xfrm>
                    <a:prstGeom prst="rect">
                      <a:avLst/>
                    </a:prstGeom>
                    <a:blipFill rotWithShape="1">
                      <a:blip r:embed="rId10"/>
                      <a:stretch>
                        <a:fillRect l="-438" t="-826" b="-7438"/>
                      </a:stretch>
                    </a:blipFill>
                  </p:spPr>
                  <p:txBody>
                    <a:bodyPr/>
                    <a:lstStyle/>
                    <a:p>
                      <a:r>
                        <a:rPr lang="en-SG">
                          <a:noFill/>
                        </a:rPr>
                        <a:t> </a:t>
                      </a:r>
                    </a:p>
                  </p:txBody>
                </p:sp>
              </mc:Fallback>
            </mc:AlternateContent>
            <p:sp>
              <p:nvSpPr>
                <p:cNvPr id="74" name="TextBox 73"/>
                <p:cNvSpPr txBox="1"/>
                <p:nvPr/>
              </p:nvSpPr>
              <p:spPr>
                <a:xfrm>
                  <a:off x="4950920" y="2706404"/>
                  <a:ext cx="1171978" cy="369332"/>
                </a:xfrm>
                <a:prstGeom prst="rect">
                  <a:avLst/>
                </a:prstGeom>
                <a:noFill/>
              </p:spPr>
              <p:txBody>
                <a:bodyPr wrap="square" rtlCol="0">
                  <a:spAutoFit/>
                </a:bodyPr>
                <a:lstStyle/>
                <a:p>
                  <a:r>
                    <a:rPr lang="en-US" sz="1600" dirty="0" smtClean="0"/>
                    <a:t>Z~N(0,1)</a:t>
                  </a:r>
                  <a:endParaRPr lang="en-SG" sz="1600" dirty="0"/>
                </a:p>
              </p:txBody>
            </p:sp>
          </p:grpSp>
          <mc:AlternateContent xmlns:mc="http://schemas.openxmlformats.org/markup-compatibility/2006" xmlns:a14="http://schemas.microsoft.com/office/drawing/2010/main">
            <mc:Choice Requires="a14">
              <p:sp>
                <p:nvSpPr>
                  <p:cNvPr id="27" name="TextBox 26"/>
                  <p:cNvSpPr txBox="1"/>
                  <p:nvPr/>
                </p:nvSpPr>
                <p:spPr>
                  <a:xfrm>
                    <a:off x="6042964" y="1469204"/>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&gt;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27" name="TextBox 26"/>
                  <p:cNvSpPr txBox="1">
                    <a:spLocks noRot="1" noChangeAspect="1" noMove="1" noResize="1" noEditPoints="1" noAdjustHandles="1" noChangeArrowheads="1" noChangeShapeType="1" noTextEdit="1"/>
                  </p:cNvSpPr>
                  <p:nvPr/>
                </p:nvSpPr>
                <p:spPr>
                  <a:xfrm>
                    <a:off x="6042964" y="1469204"/>
                    <a:ext cx="2562895" cy="646331"/>
                  </a:xfrm>
                  <a:prstGeom prst="rect">
                    <a:avLst/>
                  </a:prstGeom>
                  <a:blipFill rotWithShape="1">
                    <a:blip r:embed="rId11"/>
                    <a:stretch>
                      <a:fillRect b="-11340"/>
                    </a:stretch>
                  </a:blipFill>
                </p:spPr>
                <p:txBody>
                  <a:bodyPr/>
                  <a:lstStyle/>
                  <a:p>
                    <a:r>
                      <a:rPr lang="en-SG">
                        <a:noFill/>
                      </a:rPr>
                      <a:t> </a:t>
                    </a:r>
                  </a:p>
                </p:txBody>
              </p:sp>
            </mc:Fallback>
          </mc:AlternateContent>
          <p:sp>
            <p:nvSpPr>
              <p:cNvPr id="31" name="TextBox 30"/>
              <p:cNvSpPr txBox="1"/>
              <p:nvPr/>
            </p:nvSpPr>
            <p:spPr>
              <a:xfrm>
                <a:off x="6489539" y="2092577"/>
                <a:ext cx="1957589" cy="369332"/>
              </a:xfrm>
              <a:prstGeom prst="rect">
                <a:avLst/>
              </a:prstGeom>
              <a:noFill/>
            </p:spPr>
            <p:txBody>
              <a:bodyPr wrap="square" rtlCol="0">
                <a:spAutoFit/>
              </a:bodyPr>
              <a:lstStyle/>
              <a:p>
                <a:r>
                  <a:rPr lang="en-US" dirty="0" smtClean="0"/>
                  <a:t>(Upper-tailed test)</a:t>
                </a:r>
                <a:endParaRPr lang="en-SG" dirty="0"/>
              </a:p>
            </p:txBody>
          </p:sp>
          <p:grpSp>
            <p:nvGrpSpPr>
              <p:cNvPr id="32" name="Group 31"/>
              <p:cNvGrpSpPr/>
              <p:nvPr/>
            </p:nvGrpSpPr>
            <p:grpSpPr>
              <a:xfrm>
                <a:off x="6191761" y="2697814"/>
                <a:ext cx="2449602" cy="1165937"/>
                <a:chOff x="247508" y="2385086"/>
                <a:chExt cx="3233261" cy="1865744"/>
              </a:xfrm>
            </p:grpSpPr>
            <p:grpSp>
              <p:nvGrpSpPr>
                <p:cNvPr id="51" name="Group 25"/>
                <p:cNvGrpSpPr>
                  <a:grpSpLocks/>
                </p:cNvGrpSpPr>
                <p:nvPr/>
              </p:nvGrpSpPr>
              <p:grpSpPr bwMode="auto">
                <a:xfrm>
                  <a:off x="247508" y="2385086"/>
                  <a:ext cx="3173602" cy="1813799"/>
                  <a:chOff x="553" y="2537"/>
                  <a:chExt cx="2713" cy="1257"/>
                </a:xfrm>
              </p:grpSpPr>
              <p:sp>
                <p:nvSpPr>
                  <p:cNvPr id="53"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54"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52"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33" name="Straight Connector 32"/>
              <p:cNvCxnSpPr/>
              <p:nvPr/>
            </p:nvCxnSpPr>
            <p:spPr>
              <a:xfrm flipH="1">
                <a:off x="7359915" y="2645662"/>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7230073" y="3849920"/>
                <a:ext cx="238260" cy="369332"/>
              </a:xfrm>
              <a:prstGeom prst="rect">
                <a:avLst/>
              </a:prstGeom>
              <a:noFill/>
            </p:spPr>
            <p:txBody>
              <a:bodyPr wrap="square" rtlCol="0">
                <a:spAutoFit/>
              </a:bodyPr>
              <a:lstStyle/>
              <a:p>
                <a:r>
                  <a:rPr lang="en-US" dirty="0" smtClean="0"/>
                  <a:t>0</a:t>
                </a:r>
                <a:endParaRPr lang="en-SG" dirty="0"/>
              </a:p>
            </p:txBody>
          </p:sp>
          <p:sp>
            <p:nvSpPr>
              <p:cNvPr id="42" name="TextBox 41"/>
              <p:cNvSpPr txBox="1"/>
              <p:nvPr/>
            </p:nvSpPr>
            <p:spPr>
              <a:xfrm>
                <a:off x="7605421" y="2687128"/>
                <a:ext cx="1171978" cy="369332"/>
              </a:xfrm>
              <a:prstGeom prst="rect">
                <a:avLst/>
              </a:prstGeom>
              <a:noFill/>
            </p:spPr>
            <p:txBody>
              <a:bodyPr wrap="square" rtlCol="0">
                <a:spAutoFit/>
              </a:bodyPr>
              <a:lstStyle/>
              <a:p>
                <a:r>
                  <a:rPr lang="en-US" sz="1600" dirty="0" smtClean="0"/>
                  <a:t>Z~N(0,1)</a:t>
                </a:r>
                <a:endParaRPr lang="en-SG" sz="1600" dirty="0"/>
              </a:p>
            </p:txBody>
          </p:sp>
          <p:cxnSp>
            <p:nvCxnSpPr>
              <p:cNvPr id="43" name="Straight Connector 42"/>
              <p:cNvCxnSpPr/>
              <p:nvPr/>
            </p:nvCxnSpPr>
            <p:spPr>
              <a:xfrm>
                <a:off x="7994841" y="3260494"/>
                <a:ext cx="0" cy="59410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778659" y="3797919"/>
                    <a:ext cx="4065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𝑧</m:t>
                              </m:r>
                            </m:e>
                            <m:sub>
                              <m:r>
                                <a:rPr lang="en-US" b="0" i="1" smtClean="0">
                                  <a:latin typeface="Cambria Math"/>
                                </a:rPr>
                                <m:t>𝑐𝑎𝑙</m:t>
                              </m:r>
                            </m:sub>
                          </m:sSub>
                        </m:oMath>
                      </m:oMathPara>
                    </a14:m>
                    <a:endParaRPr lang="en-SG" dirty="0"/>
                  </a:p>
                </p:txBody>
              </p:sp>
            </mc:Choice>
            <mc:Fallback xmlns="">
              <p:sp>
                <p:nvSpPr>
                  <p:cNvPr id="83" name="TextBox 82"/>
                  <p:cNvSpPr txBox="1">
                    <a:spLocks noRot="1" noChangeAspect="1" noMove="1" noResize="1" noEditPoints="1" noAdjustHandles="1" noChangeArrowheads="1" noChangeShapeType="1" noTextEdit="1"/>
                  </p:cNvSpPr>
                  <p:nvPr/>
                </p:nvSpPr>
                <p:spPr>
                  <a:xfrm>
                    <a:off x="7778659" y="3797919"/>
                    <a:ext cx="406592" cy="369332"/>
                  </a:xfrm>
                  <a:prstGeom prst="rect">
                    <a:avLst/>
                  </a:prstGeom>
                  <a:blipFill rotWithShape="1">
                    <a:blip r:embed="rId12"/>
                    <a:stretch>
                      <a:fillRect r="-25373"/>
                    </a:stretch>
                  </a:blipFill>
                </p:spPr>
                <p:txBody>
                  <a:bodyPr/>
                  <a:lstStyle/>
                  <a:p>
                    <a:r>
                      <a:rPr lang="en-SG">
                        <a:noFill/>
                      </a:rPr>
                      <a:t> </a:t>
                    </a:r>
                  </a:p>
                </p:txBody>
              </p:sp>
            </mc:Fallback>
          </mc:AlternateContent>
          <p:cxnSp>
            <p:nvCxnSpPr>
              <p:cNvPr id="45" name="Straight Connector 44"/>
              <p:cNvCxnSpPr/>
              <p:nvPr/>
            </p:nvCxnSpPr>
            <p:spPr>
              <a:xfrm flipH="1">
                <a:off x="7994841" y="3573705"/>
                <a:ext cx="70944" cy="298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8101257" y="3667762"/>
                <a:ext cx="35472" cy="1959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8214285" y="3742239"/>
                <a:ext cx="35472" cy="121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655760" y="2879544"/>
                <a:ext cx="1463233" cy="9065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183987" y="2582300"/>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50" name="TextBox 49"/>
                  <p:cNvSpPr txBox="1"/>
                  <p:nvPr/>
                </p:nvSpPr>
                <p:spPr>
                  <a:xfrm>
                    <a:off x="6222835" y="4341071"/>
                    <a:ext cx="2663989" cy="806590"/>
                  </a:xfrm>
                  <a:prstGeom prst="rect">
                    <a:avLst/>
                  </a:prstGeom>
                  <a:noFill/>
                </p:spPr>
                <p:txBody>
                  <a:bodyPr wrap="square" rtlCol="0">
                    <a:spAutoFit/>
                  </a:bodyPr>
                  <a:lstStyle/>
                  <a:p>
                    <a:r>
                      <a:rPr lang="en-US" sz="1400" dirty="0" smtClean="0">
                        <a:solidFill>
                          <a:schemeClr val="tx1"/>
                        </a:solidFill>
                      </a:rPr>
                      <a:t>P-value</a:t>
                    </a:r>
                  </a:p>
                  <a:p>
                    <a:r>
                      <a:rPr lang="en-US" sz="1400" dirty="0" smtClean="0">
                        <a:solidFill>
                          <a:schemeClr val="tx1"/>
                        </a:solidFill>
                      </a:rPr>
                      <a:t>=1-NORM.DIST(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𝑧</m:t>
                            </m:r>
                          </m:e>
                          <m:sub>
                            <m:r>
                              <a:rPr lang="en-US" sz="1400" b="0" i="1" smtClean="0">
                                <a:solidFill>
                                  <a:schemeClr val="tx1"/>
                                </a:solidFill>
                                <a:latin typeface="Cambria Math"/>
                              </a:rPr>
                              <m:t>𝑐𝑎𝑙</m:t>
                            </m:r>
                          </m:sub>
                        </m:sSub>
                      </m:oMath>
                    </a14:m>
                    <a:r>
                      <a:rPr lang="en-SG" sz="1400" dirty="0" smtClean="0">
                        <a:solidFill>
                          <a:schemeClr val="tx1"/>
                        </a:solidFill>
                      </a:rPr>
                      <a:t>, 0, 1,1) or </a:t>
                    </a:r>
                  </a:p>
                  <a:p>
                    <a:r>
                      <a:rPr lang="en-SG" sz="1400" dirty="0" smtClean="0">
                        <a:solidFill>
                          <a:schemeClr val="tx1"/>
                        </a:solidFill>
                      </a:rPr>
                      <a:t>1-NORM.S.DIST(</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𝑧</m:t>
                            </m:r>
                          </m:e>
                          <m:sub>
                            <m:r>
                              <a:rPr lang="en-US" sz="1400" i="1">
                                <a:solidFill>
                                  <a:schemeClr val="tx1"/>
                                </a:solidFill>
                                <a:latin typeface="Cambria Math"/>
                              </a:rPr>
                              <m:t>𝑐𝑎𝑙</m:t>
                            </m:r>
                          </m:sub>
                        </m:sSub>
                      </m:oMath>
                    </a14:m>
                    <a:r>
                      <a:rPr lang="en-SG" sz="1400" dirty="0">
                        <a:solidFill>
                          <a:schemeClr val="tx1"/>
                        </a:solidFill>
                      </a:rPr>
                      <a:t>, </a:t>
                    </a:r>
                    <a:r>
                      <a:rPr lang="en-SG" sz="1400" dirty="0" smtClean="0">
                        <a:solidFill>
                          <a:schemeClr val="tx1"/>
                        </a:solidFill>
                      </a:rPr>
                      <a:t>1)</a:t>
                    </a:r>
                    <a:endParaRPr lang="en-SG" sz="1400" dirty="0">
                      <a:solidFill>
                        <a:schemeClr val="tx1"/>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222835" y="4341071"/>
                    <a:ext cx="2663989" cy="806590"/>
                  </a:xfrm>
                  <a:prstGeom prst="rect">
                    <a:avLst/>
                  </a:prstGeom>
                  <a:blipFill rotWithShape="1">
                    <a:blip r:embed="rId13"/>
                    <a:stretch>
                      <a:fillRect l="-686" t="-820" b="-6557"/>
                    </a:stretch>
                  </a:blipFill>
                </p:spPr>
                <p:txBody>
                  <a:bodyPr/>
                  <a:lstStyle/>
                  <a:p>
                    <a:r>
                      <a:rPr lang="en-SG">
                        <a:noFill/>
                      </a:rPr>
                      <a:t> </a:t>
                    </a:r>
                  </a:p>
                </p:txBody>
              </p:sp>
            </mc:Fallback>
          </mc:AlternateContent>
        </p:grpSp>
        <p:sp>
          <p:nvSpPr>
            <p:cNvPr id="21" name="Rectangle 20"/>
            <p:cNvSpPr/>
            <p:nvPr/>
          </p:nvSpPr>
          <p:spPr>
            <a:xfrm>
              <a:off x="340654" y="2608704"/>
              <a:ext cx="335411" cy="128285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2" name="Rectangle 21"/>
            <p:cNvSpPr/>
            <p:nvPr/>
          </p:nvSpPr>
          <p:spPr>
            <a:xfrm>
              <a:off x="3172675" y="2724097"/>
              <a:ext cx="335411" cy="128285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3" name="Rectangle 22"/>
            <p:cNvSpPr/>
            <p:nvPr/>
          </p:nvSpPr>
          <p:spPr>
            <a:xfrm>
              <a:off x="5941093" y="2645662"/>
              <a:ext cx="335411" cy="137618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98" name="TextBox 97"/>
              <p:cNvSpPr txBox="1"/>
              <p:nvPr/>
            </p:nvSpPr>
            <p:spPr>
              <a:xfrm>
                <a:off x="3610140" y="2684594"/>
                <a:ext cx="5533860" cy="523220"/>
              </a:xfrm>
              <a:prstGeom prst="rect">
                <a:avLst/>
              </a:prstGeom>
              <a:solidFill>
                <a:srgbClr val="FFC000"/>
              </a:solidFill>
              <a:ln>
                <a:solidFill>
                  <a:srgbClr val="FF0000"/>
                </a:solidFill>
              </a:ln>
            </p:spPr>
            <p:txBody>
              <a:bodyPr wrap="square" rtlCol="0">
                <a:spAutoFit/>
              </a:bodyPr>
              <a:lstStyle/>
              <a:p>
                <a:r>
                  <a:rPr lang="en-US" sz="1400" b="1" u="sng" dirty="0" smtClean="0">
                    <a:solidFill>
                      <a:schemeClr val="tx1"/>
                    </a:solidFill>
                  </a:rPr>
                  <a:t>Note: </a:t>
                </a:r>
                <a:r>
                  <a:rPr lang="en-US" sz="1400" b="1" dirty="0" smtClean="0">
                    <a:solidFill>
                      <a:schemeClr val="tx1"/>
                    </a:solidFill>
                  </a:rPr>
                  <a:t>The below table also applies to single-sample Z-test for population proportion, </a:t>
                </a:r>
                <a14:m>
                  <m:oMath xmlns:m="http://schemas.openxmlformats.org/officeDocument/2006/math">
                    <m:r>
                      <a:rPr lang="en-US" sz="1400" b="1" i="1" smtClean="0">
                        <a:solidFill>
                          <a:schemeClr val="tx1"/>
                        </a:solidFill>
                        <a:latin typeface="Cambria Math"/>
                      </a:rPr>
                      <m:t>𝒑</m:t>
                    </m:r>
                  </m:oMath>
                </a14:m>
                <a:endParaRPr lang="en-SG" sz="1400" b="1" dirty="0">
                  <a:solidFill>
                    <a:schemeClr val="tx1"/>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3610140" y="2684594"/>
                <a:ext cx="5533860" cy="523220"/>
              </a:xfrm>
              <a:prstGeom prst="rect">
                <a:avLst/>
              </a:prstGeom>
              <a:blipFill rotWithShape="1">
                <a:blip r:embed="rId14"/>
                <a:stretch>
                  <a:fillRect l="-110" r="-879" b="-9091"/>
                </a:stretch>
              </a:blipFill>
              <a:ln>
                <a:solidFill>
                  <a:srgbClr val="FF0000"/>
                </a:solidFill>
              </a:ln>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17</a:t>
            </a:fld>
            <a:endParaRPr lang="en-US"/>
          </a:p>
        </p:txBody>
      </p:sp>
    </p:spTree>
    <p:extLst>
      <p:ext uri="{BB962C8B-B14F-4D97-AF65-F5344CB8AC3E}">
        <p14:creationId xmlns:p14="http://schemas.microsoft.com/office/powerpoint/2010/main" val="2255704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1000"/>
                                        <p:tgtEl>
                                          <p:spTgt spid="98"/>
                                        </p:tgtEl>
                                      </p:cBhvr>
                                    </p:animEffect>
                                    <p:anim calcmode="lin" valueType="num">
                                      <p:cBhvr>
                                        <p:cTn id="18" dur="1000" fill="hold"/>
                                        <p:tgtEl>
                                          <p:spTgt spid="98"/>
                                        </p:tgtEl>
                                        <p:attrNameLst>
                                          <p:attrName>ppt_x</p:attrName>
                                        </p:attrNameLst>
                                      </p:cBhvr>
                                      <p:tavLst>
                                        <p:tav tm="0">
                                          <p:val>
                                            <p:strVal val="#ppt_x"/>
                                          </p:val>
                                        </p:tav>
                                        <p:tav tm="100000">
                                          <p:val>
                                            <p:strVal val="#ppt_x"/>
                                          </p:val>
                                        </p:tav>
                                      </p:tavLst>
                                    </p:anim>
                                    <p:anim calcmode="lin" valueType="num">
                                      <p:cBhvr>
                                        <p:cTn id="1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0"/>
            <a:ext cx="7488238" cy="866137"/>
          </a:xfrm>
        </p:spPr>
        <p:txBody>
          <a:bodyPr>
            <a:noAutofit/>
          </a:bodyPr>
          <a:lstStyle/>
          <a:p>
            <a:r>
              <a:rPr lang="en-US" sz="2800" dirty="0" smtClean="0"/>
              <a:t>Critical Value(s), Critical Region and P-value </a:t>
            </a:r>
            <a:br>
              <a:rPr lang="en-US" sz="2800" dirty="0" smtClean="0"/>
            </a:br>
            <a:r>
              <a:rPr lang="en-US" sz="2800" dirty="0" smtClean="0"/>
              <a:t>– Example 3</a:t>
            </a:r>
            <a:endParaRPr lang="en-SG" sz="2800" dirty="0"/>
          </a:p>
        </p:txBody>
      </p:sp>
      <p:sp>
        <p:nvSpPr>
          <p:cNvPr id="3" name="Content Placeholder 2"/>
          <p:cNvSpPr>
            <a:spLocks noGrp="1"/>
          </p:cNvSpPr>
          <p:nvPr>
            <p:ph sz="quarter" idx="13"/>
          </p:nvPr>
        </p:nvSpPr>
        <p:spPr/>
        <p:txBody>
          <a:bodyPr/>
          <a:lstStyle/>
          <a:p>
            <a:pPr marL="0" indent="0">
              <a:buNone/>
            </a:pPr>
            <a:r>
              <a:rPr lang="en-US" sz="2000" dirty="0" smtClean="0"/>
              <a:t>Referring back to Example 1:</a:t>
            </a:r>
          </a:p>
          <a:p>
            <a:pPr marL="0" indent="0" algn="just">
              <a:buNone/>
            </a:pPr>
            <a:endParaRPr lang="en-US" sz="2000" dirty="0" smtClean="0"/>
          </a:p>
          <a:p>
            <a:pPr marL="0" indent="0" algn="just">
              <a:buNone/>
            </a:pPr>
            <a:r>
              <a:rPr lang="en-US" sz="2000" dirty="0" smtClean="0"/>
              <a:t>An </a:t>
            </a:r>
            <a:r>
              <a:rPr lang="en-US" sz="2000" dirty="0"/>
              <a:t>IQ test has been developed such that the mean score is 100 and the standard deviation is 12. In an experiment, the IQ test is administered to a random sample of 50 children living in one particular area, and the mean mark obtained was 112. The researchers want to determine, at the 5% level of significance, whether the results are able to show that children from this area are generally more intelligent.</a:t>
            </a:r>
          </a:p>
          <a:p>
            <a:pPr marL="0" indent="0" algn="just">
              <a:buNone/>
            </a:pPr>
            <a:endParaRPr lang="en-US" sz="2000" dirty="0"/>
          </a:p>
          <a:p>
            <a:pPr marL="0" indent="0" algn="just">
              <a:buNone/>
            </a:pPr>
            <a:r>
              <a:rPr lang="en-US" sz="2000" dirty="0" smtClean="0"/>
              <a:t>Compute the critical value(s) and state the critical region for this hypothesis test.</a:t>
            </a:r>
          </a:p>
          <a:p>
            <a:pPr marL="0" indent="0" algn="just">
              <a:buNone/>
            </a:pPr>
            <a:r>
              <a:rPr lang="en-US" sz="2000" dirty="0" smtClean="0"/>
              <a:t>In addition, also compute the p-value for this test. </a:t>
            </a:r>
            <a:endParaRPr lang="en-US" sz="2000" dirty="0"/>
          </a:p>
          <a:p>
            <a:pPr marL="0" indent="0">
              <a:buNone/>
            </a:pPr>
            <a:endParaRPr lang="en-SG" sz="2000"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18</a:t>
            </a:fld>
            <a:endParaRPr lang="en-US"/>
          </a:p>
        </p:txBody>
      </p:sp>
    </p:spTree>
    <p:extLst>
      <p:ext uri="{BB962C8B-B14F-4D97-AF65-F5344CB8AC3E}">
        <p14:creationId xmlns:p14="http://schemas.microsoft.com/office/powerpoint/2010/main" val="3035899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0"/>
            <a:ext cx="7488238" cy="866137"/>
          </a:xfrm>
        </p:spPr>
        <p:txBody>
          <a:bodyPr>
            <a:noAutofit/>
          </a:bodyPr>
          <a:lstStyle/>
          <a:p>
            <a:r>
              <a:rPr lang="en-US" sz="2800" dirty="0" smtClean="0"/>
              <a:t>Critical Value(s), Critical Region and P-value </a:t>
            </a:r>
            <a:br>
              <a:rPr lang="en-US" sz="2800" dirty="0" smtClean="0"/>
            </a:br>
            <a:r>
              <a:rPr lang="en-US" sz="2800" dirty="0" smtClean="0"/>
              <a:t>– Example 3</a:t>
            </a:r>
            <a:endParaRPr lang="en-SG"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8198990" cy="5134811"/>
              </a:xfrm>
            </p:spPr>
            <p:txBody>
              <a:bodyPr/>
              <a:lstStyle/>
              <a:p>
                <a:pPr marL="0" indent="0">
                  <a:buNone/>
                </a:pPr>
                <a:r>
                  <a:rPr lang="en-US" sz="2000" b="1" dirty="0" smtClean="0"/>
                  <a:t>[Solution]</a:t>
                </a:r>
              </a:p>
              <a:p>
                <a:pPr marL="0" indent="0">
                  <a:buNone/>
                </a:pPr>
                <a:r>
                  <a:rPr lang="en-US" sz="1800" u="sng" dirty="0" smtClean="0"/>
                  <a:t>Determination of Critical Value(s) and Critical Region:</a:t>
                </a:r>
              </a:p>
              <a:p>
                <a:pPr marL="0" indent="0">
                  <a:buNone/>
                </a:pPr>
                <a:r>
                  <a:rPr lang="en-US" sz="1800" i="1" dirty="0" smtClean="0"/>
                  <a:t>We note that the level of significance, </a:t>
                </a:r>
                <a14:m>
                  <m:oMath xmlns:m="http://schemas.openxmlformats.org/officeDocument/2006/math">
                    <m:r>
                      <a:rPr lang="en-US" sz="1800" i="1" smtClean="0">
                        <a:latin typeface="Cambria Math"/>
                        <a:ea typeface="Cambria Math"/>
                      </a:rPr>
                      <m:t>𝛼</m:t>
                    </m:r>
                    <m:r>
                      <a:rPr lang="en-US" sz="1800" b="0" i="1" smtClean="0">
                        <a:latin typeface="Cambria Math"/>
                        <a:ea typeface="Cambria Math"/>
                      </a:rPr>
                      <m:t>=0.05</m:t>
                    </m:r>
                  </m:oMath>
                </a14:m>
                <a:r>
                  <a:rPr lang="en-US" sz="1800" i="1" dirty="0" smtClean="0"/>
                  <a:t> and that from Example 1 solution, the test is upper-tailed.</a:t>
                </a:r>
              </a:p>
              <a:p>
                <a:pPr marL="0" indent="0">
                  <a:buNone/>
                </a:pPr>
                <a:r>
                  <a:rPr lang="en-US" sz="1800" dirty="0" smtClean="0"/>
                  <a:t>Therefore, </a:t>
                </a:r>
              </a:p>
              <a:p>
                <a:pPr marL="0" indent="0">
                  <a:buNone/>
                </a:pPr>
                <a:r>
                  <a:rPr lang="en-US" sz="1800" dirty="0" smtClean="0"/>
                  <a:t>critical value   = NORM.INV(1-0.05, 0, 1) or NORM.S.INV(1-0.05)</a:t>
                </a:r>
              </a:p>
              <a:p>
                <a:pPr marL="0" indent="0">
                  <a:buNone/>
                </a:pPr>
                <a:r>
                  <a:rPr lang="en-US" sz="1800" dirty="0"/>
                  <a:t>	</a:t>
                </a:r>
                <a:r>
                  <a:rPr lang="en-US" sz="1800" dirty="0" smtClean="0"/>
                  <a:t>		 = NORM.INV(0.95, 0, 1) or NORM.S.INV(0.95)</a:t>
                </a:r>
              </a:p>
              <a:p>
                <a:pPr marL="0" indent="0">
                  <a:buNone/>
                </a:pPr>
                <a:r>
                  <a:rPr lang="en-US" sz="1800" dirty="0"/>
                  <a:t>	</a:t>
                </a:r>
                <a:r>
                  <a:rPr lang="en-US" sz="1800" dirty="0" smtClean="0"/>
                  <a:t>		 = 1.64</a:t>
                </a:r>
              </a:p>
              <a:p>
                <a:pPr marL="0" indent="0">
                  <a:buNone/>
                </a:pPr>
                <a:r>
                  <a:rPr lang="en-US" sz="1800" dirty="0" smtClean="0"/>
                  <a:t>Critical region = </a:t>
                </a:r>
                <a14:m>
                  <m:oMath xmlns:m="http://schemas.openxmlformats.org/officeDocument/2006/math">
                    <m:r>
                      <a:rPr lang="en-US" sz="1800" b="0" i="1" smtClean="0">
                        <a:latin typeface="Cambria Math"/>
                      </a:rPr>
                      <m:t>{</m:t>
                    </m:r>
                    <m:r>
                      <a:rPr lang="en-US" sz="1800" b="0" i="1" smtClean="0">
                        <a:latin typeface="Cambria Math"/>
                      </a:rPr>
                      <m:t>𝑧</m:t>
                    </m:r>
                    <m:r>
                      <a:rPr lang="en-US" sz="1800" b="0" i="1" smtClean="0">
                        <a:latin typeface="Cambria Math"/>
                      </a:rPr>
                      <m:t>:</m:t>
                    </m:r>
                    <m:r>
                      <a:rPr lang="en-US" sz="1800" b="0" i="1" smtClean="0">
                        <a:latin typeface="Cambria Math"/>
                      </a:rPr>
                      <m:t>𝑧</m:t>
                    </m:r>
                    <m:r>
                      <a:rPr lang="en-US" sz="1800" b="0" i="1" smtClean="0">
                        <a:latin typeface="Cambria Math"/>
                      </a:rPr>
                      <m:t>&gt;1.64}</m:t>
                    </m:r>
                  </m:oMath>
                </a14:m>
                <a:endParaRPr lang="en-US" sz="1800" dirty="0" smtClean="0"/>
              </a:p>
              <a:p>
                <a:pPr marL="0" indent="0">
                  <a:buNone/>
                </a:pPr>
                <a:endParaRPr lang="en-US" sz="1800" u="sng" dirty="0" smtClean="0"/>
              </a:p>
              <a:p>
                <a:pPr marL="0" indent="0">
                  <a:buNone/>
                </a:pPr>
                <a:r>
                  <a:rPr lang="en-US" sz="1800" u="sng" dirty="0" smtClean="0"/>
                  <a:t>Determination </a:t>
                </a:r>
                <a:r>
                  <a:rPr lang="en-US" sz="1800" u="sng" dirty="0"/>
                  <a:t>of </a:t>
                </a:r>
                <a:r>
                  <a:rPr lang="en-US" sz="1800" u="sng" dirty="0" smtClean="0"/>
                  <a:t>P-value:</a:t>
                </a:r>
              </a:p>
              <a:p>
                <a:pPr marL="0" indent="0">
                  <a:buNone/>
                </a:pPr>
                <a:r>
                  <a:rPr lang="en-US" sz="1800" i="1" dirty="0" smtClean="0"/>
                  <a:t>We note that from Example 2 solution,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𝑧</m:t>
                        </m:r>
                      </m:e>
                      <m:sub>
                        <m:r>
                          <a:rPr lang="en-US" sz="1800" b="0" i="1" smtClean="0">
                            <a:latin typeface="Cambria Math"/>
                          </a:rPr>
                          <m:t>𝑐𝑎𝑙</m:t>
                        </m:r>
                      </m:sub>
                    </m:sSub>
                    <m:r>
                      <a:rPr lang="en-US" sz="1800" b="0" i="1" smtClean="0">
                        <a:latin typeface="Cambria Math"/>
                      </a:rPr>
                      <m:t>=7.07107</m:t>
                    </m:r>
                  </m:oMath>
                </a14:m>
                <a:r>
                  <a:rPr lang="en-US" sz="1800" i="1" dirty="0" smtClean="0"/>
                  <a:t> and the test is upper-tailed.</a:t>
                </a:r>
              </a:p>
              <a:p>
                <a:pPr marL="0" indent="0">
                  <a:buNone/>
                </a:pPr>
                <a:r>
                  <a:rPr lang="en-US" sz="1800" dirty="0" smtClean="0"/>
                  <a:t>Therefore, </a:t>
                </a:r>
              </a:p>
              <a:p>
                <a:pPr marL="0" indent="0">
                  <a:buNone/>
                </a:pPr>
                <a:r>
                  <a:rPr lang="en-US" sz="1800" dirty="0" smtClean="0"/>
                  <a:t>P-value = 1 – NORM.DIST(7.07107, 0, 1, 1) or 1 – NORM.S.DIST(7.07107,1)</a:t>
                </a:r>
              </a:p>
              <a:p>
                <a:pPr marL="0" indent="0">
                  <a:buNone/>
                </a:pPr>
                <a:r>
                  <a:rPr lang="en-US" sz="1800" dirty="0"/>
                  <a:t>	 </a:t>
                </a:r>
                <a:r>
                  <a:rPr lang="en-US" sz="1800" dirty="0" smtClean="0"/>
                  <a:t>     = 7.74E-13</a:t>
                </a:r>
              </a:p>
              <a:p>
                <a:pPr marL="0" indent="0">
                  <a:buNone/>
                </a:pPr>
                <a:endParaRPr lang="en-US" sz="2000" i="1" dirty="0"/>
              </a:p>
              <a:p>
                <a:pPr marL="0" indent="0">
                  <a:buNone/>
                </a:pPr>
                <a:endParaRPr lang="en-US" sz="2000" dirty="0"/>
              </a:p>
              <a:p>
                <a:pPr marL="0" indent="0">
                  <a:buNone/>
                </a:pPr>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8198990" cy="5134811"/>
              </a:xfrm>
              <a:blipFill rotWithShape="0">
                <a:blip r:embed="rId2"/>
                <a:stretch>
                  <a:fillRect l="-743" t="-594" b="-3682"/>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19</a:t>
            </a:fld>
            <a:endParaRPr lang="en-US"/>
          </a:p>
        </p:txBody>
      </p:sp>
    </p:spTree>
    <p:extLst>
      <p:ext uri="{BB962C8B-B14F-4D97-AF65-F5344CB8AC3E}">
        <p14:creationId xmlns:p14="http://schemas.microsoft.com/office/powerpoint/2010/main" val="346564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820785335"/>
              </p:ext>
            </p:extLst>
          </p:nvPr>
        </p:nvGraphicFramePr>
        <p:xfrm>
          <a:off x="126124" y="126124"/>
          <a:ext cx="8891752" cy="597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677409" y="4007258"/>
            <a:ext cx="1614852" cy="830997"/>
          </a:xfrm>
          <a:prstGeom prst="rect">
            <a:avLst/>
          </a:prstGeom>
          <a:noFill/>
        </p:spPr>
        <p:txBody>
          <a:bodyPr wrap="square" rtlCol="0">
            <a:spAutoFit/>
          </a:bodyPr>
          <a:lstStyle/>
          <a:p>
            <a:pPr algn="ctr"/>
            <a:r>
              <a:rPr lang="en-GB" sz="1200" dirty="0" smtClean="0"/>
              <a:t>A more detailed topic tree on Hypothesis Testing will be given from L08 onwards </a:t>
            </a:r>
            <a:endParaRPr lang="en-SG" sz="1200" dirty="0"/>
          </a:p>
        </p:txBody>
      </p:sp>
      <p:cxnSp>
        <p:nvCxnSpPr>
          <p:cNvPr id="5" name="Straight Arrow Connector 4"/>
          <p:cNvCxnSpPr/>
          <p:nvPr/>
        </p:nvCxnSpPr>
        <p:spPr>
          <a:xfrm flipV="1">
            <a:off x="7304530" y="3462492"/>
            <a:ext cx="1" cy="517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6693280" y="2745967"/>
            <a:ext cx="1222502" cy="93647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 name="Slide Number Placeholder 1"/>
          <p:cNvSpPr>
            <a:spLocks noGrp="1"/>
          </p:cNvSpPr>
          <p:nvPr>
            <p:ph type="sldNum" sz="quarter" idx="12"/>
          </p:nvPr>
        </p:nvSpPr>
        <p:spPr/>
        <p:txBody>
          <a:bodyPr/>
          <a:lstStyle/>
          <a:p>
            <a:pPr algn="r"/>
            <a:fld id="{466F3B82-BA8E-498E-B9BD-16E23817B50B}" type="slidenum">
              <a:rPr lang="en-US" smtClean="0"/>
              <a:pPr algn="r"/>
              <a:t>2</a:t>
            </a:fld>
            <a:endParaRPr lang="en-US"/>
          </a:p>
        </p:txBody>
      </p:sp>
    </p:spTree>
    <p:extLst>
      <p:ext uri="{BB962C8B-B14F-4D97-AF65-F5344CB8AC3E}">
        <p14:creationId xmlns:p14="http://schemas.microsoft.com/office/powerpoint/2010/main" val="1816432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665610" y="961188"/>
            <a:ext cx="7781518" cy="5426733"/>
          </a:xfrm>
        </p:spPr>
        <p:txBody>
          <a:bodyPr/>
          <a:lstStyle/>
          <a:p>
            <a:pPr>
              <a:spcBef>
                <a:spcPts val="1200"/>
              </a:spcBef>
            </a:pPr>
            <a:r>
              <a:rPr lang="en-US" dirty="0" smtClean="0">
                <a:solidFill>
                  <a:schemeClr val="tx1"/>
                </a:solidFill>
              </a:rPr>
              <a:t>A decision rule is a criterion to determine whether or not to reject H</a:t>
            </a:r>
            <a:r>
              <a:rPr lang="en-US" baseline="-25000" dirty="0" smtClean="0">
                <a:solidFill>
                  <a:schemeClr val="tx1"/>
                </a:solidFill>
              </a:rPr>
              <a:t>0</a:t>
            </a:r>
            <a:r>
              <a:rPr lang="en-US" dirty="0" smtClean="0">
                <a:solidFill>
                  <a:schemeClr val="tx1"/>
                </a:solidFill>
              </a:rPr>
              <a:t>.</a:t>
            </a:r>
          </a:p>
          <a:p>
            <a:pPr>
              <a:spcBef>
                <a:spcPts val="1200"/>
              </a:spcBef>
            </a:pPr>
            <a:endParaRPr lang="en-US" dirty="0" smtClean="0">
              <a:solidFill>
                <a:schemeClr val="tx1"/>
              </a:solidFill>
            </a:endParaRPr>
          </a:p>
          <a:p>
            <a:pPr marL="0" indent="0">
              <a:spcBef>
                <a:spcPts val="1200"/>
              </a:spcBef>
              <a:buNone/>
            </a:pPr>
            <a:r>
              <a:rPr lang="en-US" dirty="0" smtClean="0"/>
              <a:t>	</a:t>
            </a:r>
            <a:endParaRPr lang="en-US" dirty="0"/>
          </a:p>
          <a:p>
            <a:pPr>
              <a:spcBef>
                <a:spcPts val="1200"/>
              </a:spcBef>
            </a:pPr>
            <a:endParaRPr lang="en-US" dirty="0" smtClean="0"/>
          </a:p>
          <a:p>
            <a:pPr>
              <a:spcBef>
                <a:spcPts val="1200"/>
              </a:spcBef>
            </a:pPr>
            <a:endParaRPr lang="en-US" dirty="0"/>
          </a:p>
          <a:p>
            <a:pPr>
              <a:spcBef>
                <a:spcPts val="1200"/>
              </a:spcBef>
            </a:pPr>
            <a:endParaRPr lang="en-US" dirty="0" smtClean="0"/>
          </a:p>
          <a:p>
            <a:pPr marL="0" indent="0">
              <a:spcBef>
                <a:spcPts val="1200"/>
              </a:spcBef>
              <a:buNone/>
            </a:pPr>
            <a:endParaRPr lang="en-US" dirty="0" smtClean="0"/>
          </a:p>
          <a:p>
            <a:pPr>
              <a:spcBef>
                <a:spcPts val="1200"/>
              </a:spcBef>
            </a:pPr>
            <a:r>
              <a:rPr lang="en-US" b="1" u="sng" dirty="0" smtClean="0"/>
              <a:t>Note:</a:t>
            </a:r>
          </a:p>
          <a:p>
            <a:pPr marL="0" indent="0">
              <a:spcBef>
                <a:spcPts val="1200"/>
              </a:spcBef>
              <a:buNone/>
            </a:pPr>
            <a:r>
              <a:rPr lang="en-US" dirty="0" smtClean="0"/>
              <a:t>	Regardless of which method is used, the same 	decision should be reached. </a:t>
            </a:r>
          </a:p>
          <a:p>
            <a:pPr marL="0" indent="0">
              <a:spcBef>
                <a:spcPts val="1200"/>
              </a:spcBef>
              <a:buNone/>
            </a:pPr>
            <a:r>
              <a:rPr lang="en-US" dirty="0"/>
              <a:t>	</a:t>
            </a:r>
            <a:endParaRPr lang="en-US" dirty="0" smtClean="0"/>
          </a:p>
          <a:p>
            <a:pPr marL="0" indent="0">
              <a:spcBef>
                <a:spcPts val="1200"/>
              </a:spcBef>
              <a:buNone/>
            </a:pPr>
            <a:r>
              <a:rPr lang="en-US" dirty="0"/>
              <a:t>	</a:t>
            </a:r>
          </a:p>
        </p:txBody>
      </p:sp>
      <p:sp>
        <p:nvSpPr>
          <p:cNvPr id="6" name="Title 5"/>
          <p:cNvSpPr>
            <a:spLocks noGrp="1"/>
          </p:cNvSpPr>
          <p:nvPr>
            <p:ph type="title"/>
          </p:nvPr>
        </p:nvSpPr>
        <p:spPr>
          <a:xfrm>
            <a:off x="665163" y="94490"/>
            <a:ext cx="7432552" cy="866698"/>
          </a:xfrm>
        </p:spPr>
        <p:txBody>
          <a:bodyPr>
            <a:normAutofit/>
          </a:bodyPr>
          <a:lstStyle/>
          <a:p>
            <a:r>
              <a:rPr lang="en-US" sz="2800" dirty="0" smtClean="0"/>
              <a:t>Step 7 </a:t>
            </a:r>
            <a:r>
              <a:rPr lang="en-US" sz="2800" dirty="0"/>
              <a:t>– </a:t>
            </a:r>
            <a:r>
              <a:rPr lang="en-US" sz="2800" dirty="0" smtClean="0"/>
              <a:t>Decision Rule</a:t>
            </a:r>
            <a:endParaRPr lang="en-US" sz="2800" dirty="0"/>
          </a:p>
        </p:txBody>
      </p:sp>
      <p:grpSp>
        <p:nvGrpSpPr>
          <p:cNvPr id="14" name="Group 13"/>
          <p:cNvGrpSpPr/>
          <p:nvPr/>
        </p:nvGrpSpPr>
        <p:grpSpPr>
          <a:xfrm>
            <a:off x="1117281" y="1823443"/>
            <a:ext cx="7291428" cy="2765535"/>
            <a:chOff x="2082800" y="3193734"/>
            <a:chExt cx="6680200" cy="2765535"/>
          </a:xfrm>
        </p:grpSpPr>
        <p:grpSp>
          <p:nvGrpSpPr>
            <p:cNvPr id="3" name="Group 2"/>
            <p:cNvGrpSpPr/>
            <p:nvPr/>
          </p:nvGrpSpPr>
          <p:grpSpPr>
            <a:xfrm>
              <a:off x="2082800" y="3193734"/>
              <a:ext cx="6680200" cy="2765535"/>
              <a:chOff x="1003300" y="1892300"/>
              <a:chExt cx="6680200" cy="2765535"/>
            </a:xfrm>
          </p:grpSpPr>
          <p:sp>
            <p:nvSpPr>
              <p:cNvPr id="2" name="Rectangle 1"/>
              <p:cNvSpPr/>
              <p:nvPr/>
            </p:nvSpPr>
            <p:spPr>
              <a:xfrm>
                <a:off x="1003300" y="1892300"/>
                <a:ext cx="6680200" cy="2765535"/>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4" name="Group 3"/>
              <p:cNvGrpSpPr/>
              <p:nvPr/>
            </p:nvGrpSpPr>
            <p:grpSpPr>
              <a:xfrm>
                <a:off x="1295400" y="2362737"/>
                <a:ext cx="6299200" cy="1015663"/>
                <a:chOff x="1181100" y="2120900"/>
                <a:chExt cx="6299200" cy="1015663"/>
              </a:xfrm>
            </p:grpSpPr>
            <p:sp>
              <p:nvSpPr>
                <p:cNvPr id="5" name="Rectangle 4"/>
                <p:cNvSpPr/>
                <p:nvPr/>
              </p:nvSpPr>
              <p:spPr>
                <a:xfrm>
                  <a:off x="1181100" y="2120900"/>
                  <a:ext cx="6299200"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8" name="TextBox 7"/>
                    <p:cNvSpPr txBox="1"/>
                    <p:nvPr/>
                  </p:nvSpPr>
                  <p:spPr>
                    <a:xfrm>
                      <a:off x="1181100" y="2120900"/>
                      <a:ext cx="6299200" cy="1015663"/>
                    </a:xfrm>
                    <a:prstGeom prst="rect">
                      <a:avLst/>
                    </a:prstGeom>
                    <a:noFill/>
                  </p:spPr>
                  <p:txBody>
                    <a:bodyPr wrap="square" rtlCol="0">
                      <a:spAutoFit/>
                    </a:bodyPr>
                    <a:lstStyle/>
                    <a:p>
                      <a:r>
                        <a:rPr lang="en-US" sz="2000" dirty="0" smtClean="0">
                          <a:solidFill>
                            <a:schemeClr val="tx1"/>
                          </a:solidFill>
                          <a:latin typeface="Arial" pitchFamily="34" charset="0"/>
                          <a:cs typeface="Arial" pitchFamily="34" charset="0"/>
                        </a:rPr>
                        <a:t>Reject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a:rPr>
                                <m:t>𝐻</m:t>
                              </m:r>
                            </m:e>
                            <m:sub>
                              <m:r>
                                <a:rPr lang="en-US" sz="2000" b="0" i="1" smtClean="0">
                                  <a:solidFill>
                                    <a:schemeClr val="tx1"/>
                                  </a:solidFill>
                                  <a:latin typeface="Cambria Math"/>
                                </a:rPr>
                                <m:t>0</m:t>
                              </m:r>
                            </m:sub>
                          </m:sSub>
                          <m:r>
                            <a:rPr lang="en-US" sz="2000" b="0" i="1" smtClean="0">
                              <a:solidFill>
                                <a:schemeClr val="tx1"/>
                              </a:solidFill>
                              <a:latin typeface="Cambria Math"/>
                            </a:rPr>
                            <m:t> </m:t>
                          </m:r>
                        </m:oMath>
                      </a14:m>
                      <a:r>
                        <a:rPr lang="en-US" sz="2000" dirty="0" smtClean="0">
                          <a:solidFill>
                            <a:schemeClr val="tx1"/>
                          </a:solidFill>
                          <a:latin typeface="Arial" pitchFamily="34" charset="0"/>
                          <a:cs typeface="Arial" pitchFamily="34" charset="0"/>
                        </a:rPr>
                        <a:t>if the computed test statistic value falls </a:t>
                      </a:r>
                      <a:r>
                        <a:rPr lang="en-US" sz="2000" dirty="0" smtClean="0">
                          <a:solidFill>
                            <a:srgbClr val="FF0000"/>
                          </a:solidFill>
                          <a:latin typeface="Arial" pitchFamily="34" charset="0"/>
                          <a:cs typeface="Arial" pitchFamily="34" charset="0"/>
                        </a:rPr>
                        <a:t>inside</a:t>
                      </a:r>
                      <a:r>
                        <a:rPr lang="en-US" sz="2000" dirty="0" smtClean="0">
                          <a:solidFill>
                            <a:schemeClr val="tx1"/>
                          </a:solidFill>
                          <a:latin typeface="Arial" pitchFamily="34" charset="0"/>
                          <a:cs typeface="Arial" pitchFamily="34" charset="0"/>
                        </a:rPr>
                        <a:t> the critical region.</a:t>
                      </a:r>
                      <a:endParaRPr lang="en-US" sz="2000" b="0" dirty="0" smtClean="0">
                        <a:solidFill>
                          <a:schemeClr val="tx1"/>
                        </a:solidFill>
                        <a:latin typeface="Arial" pitchFamily="34" charset="0"/>
                        <a:ea typeface="Cambria Math"/>
                      </a:endParaRPr>
                    </a:p>
                    <a:p>
                      <a:r>
                        <a:rPr lang="en-US" sz="2000" b="0" dirty="0" smtClean="0">
                          <a:solidFill>
                            <a:schemeClr val="tx1"/>
                          </a:solidFill>
                          <a:latin typeface="Arial" pitchFamily="34" charset="0"/>
                          <a:ea typeface="Cambria Math"/>
                        </a:rPr>
                        <a:t>Otherwise, do not reject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0</m:t>
                              </m:r>
                            </m:sub>
                          </m:sSub>
                        </m:oMath>
                      </a14:m>
                      <a:r>
                        <a:rPr lang="en-US" sz="2000" b="0" dirty="0" smtClean="0">
                          <a:solidFill>
                            <a:schemeClr val="tx1"/>
                          </a:solidFill>
                          <a:latin typeface="Arial" pitchFamily="34" charset="0"/>
                          <a:ea typeface="Cambria Math"/>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1181100" y="2120900"/>
                      <a:ext cx="6299200" cy="1015663"/>
                    </a:xfrm>
                    <a:prstGeom prst="rect">
                      <a:avLst/>
                    </a:prstGeom>
                    <a:blipFill rotWithShape="1">
                      <a:blip r:embed="rId2"/>
                      <a:stretch>
                        <a:fillRect l="-976" t="-2395" r="-887" b="-1018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11" name="TextBox 10"/>
                  <p:cNvSpPr txBox="1"/>
                  <p:nvPr/>
                </p:nvSpPr>
                <p:spPr>
                  <a:xfrm>
                    <a:off x="1295400" y="3826838"/>
                    <a:ext cx="6299200" cy="707886"/>
                  </a:xfrm>
                  <a:prstGeom prst="rect">
                    <a:avLst/>
                  </a:prstGeom>
                  <a:noFill/>
                </p:spPr>
                <p:txBody>
                  <a:bodyPr wrap="square" rtlCol="0">
                    <a:spAutoFit/>
                  </a:bodyPr>
                  <a:lstStyle/>
                  <a:p>
                    <a:r>
                      <a:rPr lang="en-US" sz="2000" dirty="0" smtClean="0">
                        <a:solidFill>
                          <a:schemeClr val="tx1"/>
                        </a:solidFill>
                        <a:latin typeface="Arial" pitchFamily="34" charset="0"/>
                        <a:cs typeface="Arial" pitchFamily="34" charset="0"/>
                      </a:rPr>
                      <a:t>Reject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a:rPr>
                              <m:t>𝐻</m:t>
                            </m:r>
                          </m:e>
                          <m:sub>
                            <m:r>
                              <a:rPr lang="en-US" sz="2000" b="0" i="1" smtClean="0">
                                <a:solidFill>
                                  <a:schemeClr val="tx1"/>
                                </a:solidFill>
                                <a:latin typeface="Cambria Math"/>
                              </a:rPr>
                              <m:t>0</m:t>
                            </m:r>
                          </m:sub>
                        </m:sSub>
                        <m:r>
                          <a:rPr lang="en-US" sz="2000" b="0" i="1" smtClean="0">
                            <a:solidFill>
                              <a:schemeClr val="tx1"/>
                            </a:solidFill>
                            <a:latin typeface="Cambria Math"/>
                          </a:rPr>
                          <m:t> </m:t>
                        </m:r>
                      </m:oMath>
                    </a14:m>
                    <a:r>
                      <a:rPr lang="en-US" sz="2000" dirty="0" smtClean="0">
                        <a:solidFill>
                          <a:schemeClr val="tx1"/>
                        </a:solidFill>
                        <a:latin typeface="Arial" pitchFamily="34" charset="0"/>
                        <a:cs typeface="Arial" pitchFamily="34" charset="0"/>
                      </a:rPr>
                      <a:t>if p-value</a:t>
                    </a:r>
                    <a:r>
                      <a:rPr lang="en-US" sz="2000" b="1" dirty="0" smtClean="0">
                        <a:solidFill>
                          <a:schemeClr val="tx1"/>
                        </a:solidFill>
                        <a:latin typeface="Arial" pitchFamily="34" charset="0"/>
                        <a:cs typeface="Arial" pitchFamily="34" charset="0"/>
                      </a:rPr>
                      <a:t> </a:t>
                    </a:r>
                    <a:r>
                      <a:rPr lang="en-US" sz="2000" b="1" dirty="0" smtClean="0">
                        <a:solidFill>
                          <a:srgbClr val="FF0000"/>
                        </a:solidFill>
                        <a:latin typeface="Arial" pitchFamily="34" charset="0"/>
                        <a:cs typeface="Arial" pitchFamily="34" charset="0"/>
                      </a:rPr>
                      <a:t>&lt;</a:t>
                    </a:r>
                    <a:r>
                      <a:rPr lang="en-US" sz="2000" b="1" dirty="0" smtClean="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level of significance, </a:t>
                    </a:r>
                    <a14:m>
                      <m:oMath xmlns:m="http://schemas.openxmlformats.org/officeDocument/2006/math">
                        <m:r>
                          <a:rPr lang="en-US" sz="2000" i="1" smtClean="0">
                            <a:solidFill>
                              <a:schemeClr val="tx1"/>
                            </a:solidFill>
                            <a:latin typeface="Cambria Math"/>
                            <a:ea typeface="Cambria Math"/>
                          </a:rPr>
                          <m:t>𝛼</m:t>
                        </m:r>
                        <m:r>
                          <a:rPr lang="en-US" sz="2000" b="0" i="1" smtClean="0">
                            <a:solidFill>
                              <a:schemeClr val="tx1"/>
                            </a:solidFill>
                            <a:latin typeface="Cambria Math"/>
                            <a:ea typeface="Cambria Math"/>
                          </a:rPr>
                          <m:t>.</m:t>
                        </m:r>
                      </m:oMath>
                    </a14:m>
                    <a:endParaRPr lang="en-US" sz="2000" b="0" dirty="0" smtClean="0">
                      <a:solidFill>
                        <a:schemeClr val="tx1"/>
                      </a:solidFill>
                      <a:latin typeface="Arial" pitchFamily="34" charset="0"/>
                      <a:ea typeface="Cambria Math"/>
                    </a:endParaRPr>
                  </a:p>
                  <a:p>
                    <a:r>
                      <a:rPr lang="en-US" sz="2000" b="0" dirty="0" smtClean="0">
                        <a:solidFill>
                          <a:schemeClr val="tx1"/>
                        </a:solidFill>
                        <a:latin typeface="Arial" pitchFamily="34" charset="0"/>
                        <a:ea typeface="Cambria Math"/>
                      </a:rPr>
                      <a:t>Otherwise, do not reject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0</m:t>
                            </m:r>
                          </m:sub>
                        </m:sSub>
                      </m:oMath>
                    </a14:m>
                    <a:r>
                      <a:rPr lang="en-US" sz="2000" b="0" dirty="0" smtClean="0">
                        <a:solidFill>
                          <a:schemeClr val="tx1"/>
                        </a:solidFill>
                        <a:latin typeface="Arial" pitchFamily="34" charset="0"/>
                        <a:ea typeface="Cambria Math"/>
                      </a:rPr>
                      <a:t>.</a:t>
                    </a:r>
                  </a:p>
                </p:txBody>
              </p:sp>
            </mc:Choice>
            <mc:Fallback xmlns="">
              <p:sp>
                <p:nvSpPr>
                  <p:cNvPr id="11" name="TextBox 10"/>
                  <p:cNvSpPr txBox="1">
                    <a:spLocks noRot="1" noChangeAspect="1" noMove="1" noResize="1" noEditPoints="1" noAdjustHandles="1" noChangeArrowheads="1" noChangeShapeType="1" noTextEdit="1"/>
                  </p:cNvSpPr>
                  <p:nvPr/>
                </p:nvSpPr>
                <p:spPr>
                  <a:xfrm>
                    <a:off x="1295400" y="3826838"/>
                    <a:ext cx="6299200" cy="707886"/>
                  </a:xfrm>
                  <a:prstGeom prst="rect">
                    <a:avLst/>
                  </a:prstGeom>
                  <a:blipFill rotWithShape="1">
                    <a:blip r:embed="rId3"/>
                    <a:stretch>
                      <a:fillRect l="-976" t="-3419" b="-14530"/>
                    </a:stretch>
                  </a:blipFill>
                </p:spPr>
                <p:txBody>
                  <a:bodyPr/>
                  <a:lstStyle/>
                  <a:p>
                    <a:r>
                      <a:rPr lang="en-SG">
                        <a:noFill/>
                      </a:rPr>
                      <a:t> </a:t>
                    </a:r>
                  </a:p>
                </p:txBody>
              </p:sp>
            </mc:Fallback>
          </mc:AlternateContent>
        </p:grpSp>
        <p:sp>
          <p:nvSpPr>
            <p:cNvPr id="12" name="TextBox 11"/>
            <p:cNvSpPr txBox="1"/>
            <p:nvPr/>
          </p:nvSpPr>
          <p:spPr>
            <a:xfrm>
              <a:off x="2082800" y="3202506"/>
              <a:ext cx="5143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If using </a:t>
              </a:r>
              <a:r>
                <a:rPr lang="en-US" sz="2400" dirty="0" smtClean="0">
                  <a:solidFill>
                    <a:srgbClr val="FF0000"/>
                  </a:solidFill>
                  <a:latin typeface="Arial" panose="020B0604020202020204" pitchFamily="34" charset="0"/>
                  <a:cs typeface="Arial" panose="020B0604020202020204" pitchFamily="34" charset="0"/>
                </a:rPr>
                <a:t>critical region </a:t>
              </a:r>
              <a:r>
                <a:rPr lang="en-US" sz="2400" dirty="0" smtClean="0">
                  <a:latin typeface="Arial" panose="020B0604020202020204" pitchFamily="34" charset="0"/>
                  <a:cs typeface="Arial" panose="020B0604020202020204" pitchFamily="34" charset="0"/>
                </a:rPr>
                <a:t>method:</a:t>
              </a:r>
              <a:endParaRPr lang="en-SG" sz="2400" dirty="0">
                <a:latin typeface="Arial" panose="020B0604020202020204" pitchFamily="34" charset="0"/>
                <a:cs typeface="Arial" panose="020B0604020202020204" pitchFamily="34" charset="0"/>
              </a:endParaRPr>
            </a:p>
          </p:txBody>
        </p:sp>
        <p:sp>
          <p:nvSpPr>
            <p:cNvPr id="13" name="TextBox 12"/>
            <p:cNvSpPr txBox="1"/>
            <p:nvPr/>
          </p:nvSpPr>
          <p:spPr>
            <a:xfrm>
              <a:off x="2082800" y="4666607"/>
              <a:ext cx="5143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If using </a:t>
              </a:r>
              <a:r>
                <a:rPr lang="en-US" sz="2400" dirty="0" smtClean="0">
                  <a:solidFill>
                    <a:srgbClr val="FF0000"/>
                  </a:solidFill>
                  <a:latin typeface="Arial" panose="020B0604020202020204" pitchFamily="34" charset="0"/>
                  <a:cs typeface="Arial" panose="020B0604020202020204" pitchFamily="34" charset="0"/>
                </a:rPr>
                <a:t>p-value </a:t>
              </a:r>
              <a:r>
                <a:rPr lang="en-US" sz="2400" dirty="0" smtClean="0">
                  <a:latin typeface="Arial" panose="020B0604020202020204" pitchFamily="34" charset="0"/>
                  <a:cs typeface="Arial" panose="020B0604020202020204" pitchFamily="34" charset="0"/>
                </a:rPr>
                <a:t>method:</a:t>
              </a:r>
              <a:endParaRPr lang="en-SG" sz="2400" dirty="0">
                <a:latin typeface="Arial" panose="020B0604020202020204" pitchFamily="34" charset="0"/>
                <a:cs typeface="Arial" panose="020B0604020202020204" pitchFamily="34" charset="0"/>
              </a:endParaRPr>
            </a:p>
          </p:txBody>
        </p:sp>
      </p:grpSp>
      <p:sp>
        <p:nvSpPr>
          <p:cNvPr id="9" name="Slide Number Placeholder 8"/>
          <p:cNvSpPr>
            <a:spLocks noGrp="1"/>
          </p:cNvSpPr>
          <p:nvPr>
            <p:ph type="sldNum" sz="quarter" idx="12"/>
          </p:nvPr>
        </p:nvSpPr>
        <p:spPr/>
        <p:txBody>
          <a:bodyPr/>
          <a:lstStyle/>
          <a:p>
            <a:fld id="{6767FADE-2612-3649-B495-F644A23F288B}" type="slidenum">
              <a:rPr lang="en-US" smtClean="0"/>
              <a:pPr/>
              <a:t>20</a:t>
            </a:fld>
            <a:endParaRPr lang="en-US"/>
          </a:p>
        </p:txBody>
      </p:sp>
    </p:spTree>
    <p:extLst>
      <p:ext uri="{BB962C8B-B14F-4D97-AF65-F5344CB8AC3E}">
        <p14:creationId xmlns:p14="http://schemas.microsoft.com/office/powerpoint/2010/main" val="73961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 – Example 4</a:t>
            </a:r>
            <a:endParaRPr lang="en-SG" dirty="0"/>
          </a:p>
        </p:txBody>
      </p:sp>
      <p:sp>
        <p:nvSpPr>
          <p:cNvPr id="3" name="Content Placeholder 2"/>
          <p:cNvSpPr>
            <a:spLocks noGrp="1"/>
          </p:cNvSpPr>
          <p:nvPr>
            <p:ph sz="quarter" idx="13"/>
          </p:nvPr>
        </p:nvSpPr>
        <p:spPr/>
        <p:txBody>
          <a:bodyPr/>
          <a:lstStyle/>
          <a:p>
            <a:pPr marL="0" indent="0">
              <a:buNone/>
            </a:pPr>
            <a:r>
              <a:rPr lang="en-US" sz="2000" dirty="0"/>
              <a:t>Referring back to Example </a:t>
            </a:r>
            <a:r>
              <a:rPr lang="en-US" sz="2000" dirty="0" smtClean="0"/>
              <a:t>1:</a:t>
            </a:r>
            <a:endParaRPr lang="en-US" sz="2000" dirty="0"/>
          </a:p>
          <a:p>
            <a:pPr marL="0" indent="0" algn="just">
              <a:buNone/>
            </a:pPr>
            <a:endParaRPr lang="en-US" sz="2000" dirty="0"/>
          </a:p>
          <a:p>
            <a:pPr marL="0" indent="0" algn="just">
              <a:buNone/>
            </a:pPr>
            <a:r>
              <a:rPr lang="en-US" sz="2000" dirty="0"/>
              <a:t>An IQ test has been developed such that the mean score is 100 and the standard deviation is 12. In an experiment, the IQ test is administered to a random sample of 50 children living in one particular area, and the mean mark obtained was 112. The researchers want to determine, at the 5% level of significance, whether the results are able to show that children from this area are generally more intelligent.</a:t>
            </a:r>
          </a:p>
          <a:p>
            <a:pPr marL="0" indent="0" algn="just">
              <a:buNone/>
            </a:pPr>
            <a:endParaRPr lang="en-US" sz="2000" dirty="0"/>
          </a:p>
          <a:p>
            <a:pPr marL="0" indent="0" algn="just">
              <a:buNone/>
            </a:pPr>
            <a:r>
              <a:rPr lang="en-US" sz="2000" dirty="0" smtClean="0"/>
              <a:t>Using both critical region and p-value decision rules, determine whether or not to reject the null hypothesis. </a:t>
            </a: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21</a:t>
            </a:fld>
            <a:endParaRPr lang="en-US"/>
          </a:p>
        </p:txBody>
      </p:sp>
    </p:spTree>
    <p:extLst>
      <p:ext uri="{BB962C8B-B14F-4D97-AF65-F5344CB8AC3E}">
        <p14:creationId xmlns:p14="http://schemas.microsoft.com/office/powerpoint/2010/main" val="419285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 – Example 4</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9"/>
                <a:ext cx="7781518" cy="1489911"/>
              </a:xfrm>
            </p:spPr>
            <p:txBody>
              <a:bodyPr/>
              <a:lstStyle/>
              <a:p>
                <a:pPr marL="0" indent="0">
                  <a:buNone/>
                </a:pPr>
                <a:r>
                  <a:rPr lang="en-US" sz="2000" b="1" dirty="0" smtClean="0"/>
                  <a:t>[Solution]</a:t>
                </a:r>
              </a:p>
              <a:p>
                <a:pPr marL="0" indent="0">
                  <a:buNone/>
                </a:pPr>
                <a:r>
                  <a:rPr lang="en-US" sz="2000" u="sng" dirty="0" smtClean="0"/>
                  <a:t>If using critical region method:</a:t>
                </a:r>
              </a:p>
              <a:p>
                <a:pPr marL="0" indent="0">
                  <a:buNone/>
                </a:pPr>
                <a:r>
                  <a:rPr lang="en-US" sz="2000" i="1" dirty="0" smtClean="0"/>
                  <a:t>From Examples 1 and 3 solutions, we know that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𝑐𝑎𝑙</m:t>
                        </m:r>
                      </m:sub>
                    </m:sSub>
                    <m:r>
                      <a:rPr lang="en-US" sz="2000" b="0" i="1" smtClean="0">
                        <a:latin typeface="Cambria Math"/>
                      </a:rPr>
                      <m:t>=7.07107</m:t>
                    </m:r>
                  </m:oMath>
                </a14:m>
                <a:r>
                  <a:rPr lang="en-SG" sz="2000" i="1" dirty="0" smtClean="0"/>
                  <a:t> and that critical region = </a:t>
                </a:r>
                <a14:m>
                  <m:oMath xmlns:m="http://schemas.openxmlformats.org/officeDocument/2006/math">
                    <m:r>
                      <a:rPr lang="en-US" sz="2000" b="0" i="1" smtClean="0">
                        <a:latin typeface="Cambria Math"/>
                      </a:rPr>
                      <m:t>{</m:t>
                    </m:r>
                    <m:r>
                      <a:rPr lang="en-US" sz="2000" b="0" i="1" smtClean="0">
                        <a:latin typeface="Cambria Math"/>
                      </a:rPr>
                      <m:t>𝑧</m:t>
                    </m:r>
                    <m:r>
                      <a:rPr lang="en-US" sz="2000" b="0" i="1" smtClean="0">
                        <a:latin typeface="Cambria Math"/>
                      </a:rPr>
                      <m:t>:</m:t>
                    </m:r>
                    <m:r>
                      <a:rPr lang="en-US" sz="2000" b="0" i="1" smtClean="0">
                        <a:latin typeface="Cambria Math"/>
                      </a:rPr>
                      <m:t>𝑧</m:t>
                    </m:r>
                    <m:r>
                      <a:rPr lang="en-US" sz="2000" b="0" i="1" smtClean="0">
                        <a:latin typeface="Cambria Math"/>
                      </a:rPr>
                      <m:t>&gt;1.64}.</m:t>
                    </m:r>
                  </m:oMath>
                </a14:m>
                <a:endParaRPr lang="en-SG" sz="2000"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9"/>
                <a:ext cx="7781518" cy="1489911"/>
              </a:xfrm>
              <a:blipFill>
                <a:blip r:embed="rId2"/>
                <a:stretch>
                  <a:fillRect l="-783" t="-2049" r="-1644" b="-4098"/>
                </a:stretch>
              </a:blipFill>
            </p:spPr>
            <p:txBody>
              <a:bodyPr/>
              <a:lstStyle/>
              <a:p>
                <a:r>
                  <a:rPr lang="en-SG">
                    <a:noFill/>
                  </a:rPr>
                  <a:t> </a:t>
                </a:r>
              </a:p>
            </p:txBody>
          </p:sp>
        </mc:Fallback>
      </mc:AlternateContent>
      <p:grpSp>
        <p:nvGrpSpPr>
          <p:cNvPr id="59" name="Group 58"/>
          <p:cNvGrpSpPr/>
          <p:nvPr/>
        </p:nvGrpSpPr>
        <p:grpSpPr>
          <a:xfrm>
            <a:off x="5409201" y="2407167"/>
            <a:ext cx="3527488" cy="1731837"/>
            <a:chOff x="1280743" y="3059405"/>
            <a:chExt cx="3527488" cy="1731837"/>
          </a:xfrm>
        </p:grpSpPr>
        <p:sp>
          <p:nvSpPr>
            <p:cNvPr id="25" name="Freeform 27"/>
            <p:cNvSpPr>
              <a:spLocks/>
            </p:cNvSpPr>
            <p:nvPr/>
          </p:nvSpPr>
          <p:spPr bwMode="auto">
            <a:xfrm>
              <a:off x="2503418" y="3059405"/>
              <a:ext cx="1199690" cy="1241814"/>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26" name="Freeform 28"/>
            <p:cNvSpPr>
              <a:spLocks/>
            </p:cNvSpPr>
            <p:nvPr/>
          </p:nvSpPr>
          <p:spPr bwMode="auto">
            <a:xfrm>
              <a:off x="1280743" y="3066370"/>
              <a:ext cx="1199690" cy="1241814"/>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sp>
          <p:nvSpPr>
            <p:cNvPr id="27" name="Freeform 29"/>
            <p:cNvSpPr>
              <a:spLocks/>
            </p:cNvSpPr>
            <p:nvPr/>
          </p:nvSpPr>
          <p:spPr bwMode="auto">
            <a:xfrm flipV="1">
              <a:off x="1280743" y="4363860"/>
              <a:ext cx="2505907" cy="45719"/>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sp>
          <p:nvSpPr>
            <p:cNvPr id="28" name="TextBox 27"/>
            <p:cNvSpPr txBox="1"/>
            <p:nvPr/>
          </p:nvSpPr>
          <p:spPr>
            <a:xfrm>
              <a:off x="2338602" y="4383691"/>
              <a:ext cx="237675" cy="407551"/>
            </a:xfrm>
            <a:prstGeom prst="rect">
              <a:avLst/>
            </a:prstGeom>
            <a:noFill/>
          </p:spPr>
          <p:txBody>
            <a:bodyPr wrap="square" rtlCol="0">
              <a:spAutoFit/>
            </a:bodyPr>
            <a:lstStyle/>
            <a:p>
              <a:r>
                <a:rPr lang="en-US" dirty="0" smtClean="0"/>
                <a:t>0</a:t>
              </a:r>
              <a:endParaRPr lang="en-SG" dirty="0"/>
            </a:p>
          </p:txBody>
        </p:sp>
        <p:sp>
          <p:nvSpPr>
            <p:cNvPr id="29" name="TextBox 28"/>
            <p:cNvSpPr txBox="1"/>
            <p:nvPr/>
          </p:nvSpPr>
          <p:spPr>
            <a:xfrm>
              <a:off x="2731820" y="3090925"/>
              <a:ext cx="1169098" cy="369332"/>
            </a:xfrm>
            <a:prstGeom prst="rect">
              <a:avLst/>
            </a:prstGeom>
            <a:noFill/>
          </p:spPr>
          <p:txBody>
            <a:bodyPr wrap="square" rtlCol="0">
              <a:spAutoFit/>
            </a:bodyPr>
            <a:lstStyle/>
            <a:p>
              <a:r>
                <a:rPr lang="en-US" sz="1400" dirty="0" smtClean="0"/>
                <a:t>Z~N(0,1</a:t>
              </a:r>
              <a:r>
                <a:rPr lang="en-US" dirty="0" smtClean="0"/>
                <a:t>)</a:t>
              </a:r>
              <a:endParaRPr lang="en-SG" dirty="0"/>
            </a:p>
          </p:txBody>
        </p:sp>
        <p:cxnSp>
          <p:nvCxnSpPr>
            <p:cNvPr id="30" name="Straight Connector 29"/>
            <p:cNvCxnSpPr>
              <a:stCxn id="29" idx="1"/>
            </p:cNvCxnSpPr>
            <p:nvPr/>
          </p:nvCxnSpPr>
          <p:spPr>
            <a:xfrm>
              <a:off x="2731820" y="3275591"/>
              <a:ext cx="0" cy="1111128"/>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576277" y="4386719"/>
              <a:ext cx="613027" cy="369332"/>
            </a:xfrm>
            <a:prstGeom prst="rect">
              <a:avLst/>
            </a:prstGeom>
            <a:noFill/>
          </p:spPr>
          <p:txBody>
            <a:bodyPr wrap="square" rtlCol="0">
              <a:spAutoFit/>
            </a:bodyPr>
            <a:lstStyle/>
            <a:p>
              <a:r>
                <a:rPr lang="en-US" dirty="0" smtClean="0">
                  <a:solidFill>
                    <a:schemeClr val="tx1"/>
                  </a:solidFill>
                </a:rPr>
                <a:t>1.64</a:t>
              </a:r>
              <a:endParaRPr lang="en-SG" dirty="0">
                <a:solidFill>
                  <a:schemeClr val="tx1"/>
                </a:solidFill>
              </a:endParaRPr>
            </a:p>
          </p:txBody>
        </p:sp>
        <p:cxnSp>
          <p:nvCxnSpPr>
            <p:cNvPr id="32" name="Straight Arrow Connector 31"/>
            <p:cNvCxnSpPr/>
            <p:nvPr/>
          </p:nvCxnSpPr>
          <p:spPr>
            <a:xfrm flipH="1">
              <a:off x="3103263" y="3824233"/>
              <a:ext cx="191161" cy="3160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3006150" y="3475608"/>
                  <a:ext cx="14210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ea typeface="Cambria Math"/>
                          </a:rPr>
                          <m:t>𝛼</m:t>
                        </m:r>
                        <m:r>
                          <a:rPr lang="en-US" b="0" i="1" smtClean="0">
                            <a:solidFill>
                              <a:schemeClr val="tx1"/>
                            </a:solidFill>
                            <a:latin typeface="Cambria Math"/>
                            <a:ea typeface="Cambria Math"/>
                          </a:rPr>
                          <m:t>=0.05</m:t>
                        </m:r>
                      </m:oMath>
                    </m:oMathPara>
                  </a14:m>
                  <a:endParaRPr lang="en-SG" dirty="0">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006150" y="3475608"/>
                  <a:ext cx="1421070" cy="369332"/>
                </a:xfrm>
                <a:prstGeom prst="rect">
                  <a:avLst/>
                </a:prstGeom>
                <a:blipFill rotWithShape="1">
                  <a:blip r:embed="rId3"/>
                  <a:stretch>
                    <a:fillRect/>
                  </a:stretch>
                </a:blipFill>
              </p:spPr>
              <p:txBody>
                <a:bodyPr/>
                <a:lstStyle/>
                <a:p>
                  <a:r>
                    <a:rPr lang="en-SG">
                      <a:noFill/>
                    </a:rPr>
                    <a:t> </a:t>
                  </a:r>
                </a:p>
              </p:txBody>
            </p:sp>
          </mc:Fallback>
        </mc:AlternateContent>
        <p:cxnSp>
          <p:nvCxnSpPr>
            <p:cNvPr id="34" name="Straight Connector 33"/>
            <p:cNvCxnSpPr/>
            <p:nvPr/>
          </p:nvCxnSpPr>
          <p:spPr>
            <a:xfrm flipH="1">
              <a:off x="2461529" y="3066356"/>
              <a:ext cx="19271" cy="1374822"/>
            </a:xfrm>
            <a:prstGeom prst="line">
              <a:avLst/>
            </a:prstGeom>
            <a:ln w="12700">
              <a:prstDash val="dash"/>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V="1">
              <a:off x="2731820" y="3460257"/>
              <a:ext cx="87580" cy="12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2731820" y="3680312"/>
              <a:ext cx="160509" cy="1439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25" idx="8"/>
            </p:cNvCxnSpPr>
            <p:nvPr/>
          </p:nvCxnSpPr>
          <p:spPr>
            <a:xfrm flipV="1">
              <a:off x="2731820" y="3786782"/>
              <a:ext cx="276405" cy="2560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25" idx="7"/>
            </p:cNvCxnSpPr>
            <p:nvPr/>
          </p:nvCxnSpPr>
          <p:spPr>
            <a:xfrm flipV="1">
              <a:off x="2731820" y="3989770"/>
              <a:ext cx="402828" cy="3114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1" idx="0"/>
              <a:endCxn id="25" idx="6"/>
            </p:cNvCxnSpPr>
            <p:nvPr/>
          </p:nvCxnSpPr>
          <p:spPr>
            <a:xfrm flipV="1">
              <a:off x="2882791" y="4134052"/>
              <a:ext cx="378279" cy="2526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25" idx="4"/>
            </p:cNvCxnSpPr>
            <p:nvPr/>
          </p:nvCxnSpPr>
          <p:spPr>
            <a:xfrm flipV="1">
              <a:off x="3134648" y="4223606"/>
              <a:ext cx="252845" cy="1402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3389423" y="4238188"/>
              <a:ext cx="87580" cy="12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477003" y="4294111"/>
              <a:ext cx="0" cy="23093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3189304" y="4448274"/>
                  <a:ext cx="16189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𝑧</m:t>
                            </m:r>
                          </m:e>
                          <m:sub>
                            <m:r>
                              <a:rPr lang="en-US" sz="1400" b="0" i="1" smtClean="0">
                                <a:solidFill>
                                  <a:schemeClr val="tx1"/>
                                </a:solidFill>
                                <a:latin typeface="Cambria Math"/>
                              </a:rPr>
                              <m:t>𝑐𝑎𝑙</m:t>
                            </m:r>
                          </m:sub>
                        </m:sSub>
                        <m:r>
                          <a:rPr lang="en-US" sz="1400" b="0" i="1" smtClean="0">
                            <a:solidFill>
                              <a:schemeClr val="tx1"/>
                            </a:solidFill>
                            <a:latin typeface="Cambria Math"/>
                          </a:rPr>
                          <m:t>=7.07107</m:t>
                        </m:r>
                      </m:oMath>
                    </m:oMathPara>
                  </a14:m>
                  <a:endParaRPr lang="en-SG" sz="1400" dirty="0">
                    <a:solidFill>
                      <a:schemeClr val="tx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189304" y="4448274"/>
                  <a:ext cx="1618927" cy="307777"/>
                </a:xfrm>
                <a:prstGeom prst="rect">
                  <a:avLst/>
                </a:prstGeom>
                <a:blipFill rotWithShape="1">
                  <a:blip r:embed="rId4"/>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665610" y="2741528"/>
                <a:ext cx="4854844"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From the diagram , we can observe that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𝑐𝑎𝑙</m:t>
                        </m:r>
                      </m:sub>
                    </m:sSub>
                    <m:r>
                      <a:rPr lang="en-US" sz="2000" b="0" i="1" smtClean="0">
                        <a:latin typeface="Cambria Math"/>
                      </a:rPr>
                      <m:t> </m:t>
                    </m:r>
                  </m:oMath>
                </a14:m>
                <a:r>
                  <a:rPr lang="en-SG" sz="2000" dirty="0" smtClean="0">
                    <a:latin typeface="Arial" panose="020B0604020202020204" pitchFamily="34" charset="0"/>
                    <a:cs typeface="Arial" panose="020B0604020202020204" pitchFamily="34" charset="0"/>
                  </a:rPr>
                  <a:t>lies inside the critical region.</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Hence, we reject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𝐻</m:t>
                        </m:r>
                      </m:e>
                      <m:sub>
                        <m:r>
                          <a:rPr lang="en-US" sz="2000" b="0" i="1" smtClean="0">
                            <a:latin typeface="Cambria Math"/>
                          </a:rPr>
                          <m:t>0</m:t>
                        </m:r>
                      </m:sub>
                    </m:sSub>
                    <m:r>
                      <a:rPr lang="en-US" sz="2000" b="0" i="1" smtClean="0">
                        <a:latin typeface="Cambria Math"/>
                      </a:rPr>
                      <m:t>.</m:t>
                    </m:r>
                  </m:oMath>
                </a14:m>
                <a:endParaRPr lang="en-SG" sz="2000" dirty="0">
                  <a:latin typeface="Arial" panose="020B0604020202020204" pitchFamily="34" charset="0"/>
                  <a:cs typeface="Arial" panose="020B0604020202020204" pitchFamily="34"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665610" y="2741528"/>
                <a:ext cx="4854844" cy="1323439"/>
              </a:xfrm>
              <a:prstGeom prst="rect">
                <a:avLst/>
              </a:prstGeom>
              <a:blipFill rotWithShape="1">
                <a:blip r:embed="rId5"/>
                <a:stretch>
                  <a:fillRect l="-1255" t="-1843" b="-783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65610" y="4494303"/>
                <a:ext cx="8001321" cy="1323439"/>
              </a:xfrm>
              <a:prstGeom prst="rect">
                <a:avLst/>
              </a:prstGeom>
              <a:noFill/>
            </p:spPr>
            <p:txBody>
              <a:bodyPr wrap="square" rtlCol="0">
                <a:spAutoFit/>
              </a:bodyPr>
              <a:lstStyle/>
              <a:p>
                <a:r>
                  <a:rPr lang="en-US" sz="2000" u="sng" dirty="0" smtClean="0">
                    <a:solidFill>
                      <a:schemeClr val="tx1"/>
                    </a:solidFill>
                    <a:latin typeface="Arial" panose="020B0604020202020204" pitchFamily="34" charset="0"/>
                    <a:cs typeface="Arial" panose="020B0604020202020204" pitchFamily="34" charset="0"/>
                  </a:rPr>
                  <a:t>If using p-value method:</a:t>
                </a:r>
              </a:p>
              <a:p>
                <a:r>
                  <a:rPr lang="en-US" sz="2000" i="1" dirty="0" smtClean="0">
                    <a:solidFill>
                      <a:schemeClr val="tx1"/>
                    </a:solidFill>
                    <a:latin typeface="Arial" panose="020B0604020202020204" pitchFamily="34" charset="0"/>
                    <a:cs typeface="Arial" panose="020B0604020202020204" pitchFamily="34" charset="0"/>
                  </a:rPr>
                  <a:t>From Example 3 solution, we know that p-value = 7.74 E-13.</a:t>
                </a:r>
              </a:p>
              <a:p>
                <a:r>
                  <a:rPr lang="en-US" sz="2000" dirty="0" smtClean="0">
                    <a:solidFill>
                      <a:schemeClr val="tx1"/>
                    </a:solidFill>
                    <a:latin typeface="Arial" panose="020B0604020202020204" pitchFamily="34" charset="0"/>
                    <a:cs typeface="Arial" panose="020B0604020202020204" pitchFamily="34" charset="0"/>
                  </a:rPr>
                  <a:t>Since p-value is less than the level of significance (</a:t>
                </a:r>
                <a14:m>
                  <m:oMath xmlns:m="http://schemas.openxmlformats.org/officeDocument/2006/math">
                    <m:r>
                      <a:rPr lang="en-US" sz="2000" i="1" smtClean="0">
                        <a:solidFill>
                          <a:schemeClr val="tx1"/>
                        </a:solidFill>
                        <a:latin typeface="Cambria Math"/>
                        <a:ea typeface="Cambria Math"/>
                      </a:rPr>
                      <m:t>𝛼</m:t>
                    </m:r>
                    <m:r>
                      <a:rPr lang="en-US" sz="2000" b="0" i="1" smtClean="0">
                        <a:solidFill>
                          <a:schemeClr val="tx1"/>
                        </a:solidFill>
                        <a:latin typeface="Cambria Math"/>
                        <a:ea typeface="Cambria Math"/>
                      </a:rPr>
                      <m:t>=0.05)</m:t>
                    </m:r>
                  </m:oMath>
                </a14:m>
                <a:r>
                  <a:rPr lang="en-US" sz="2000" dirty="0" smtClean="0">
                    <a:solidFill>
                      <a:schemeClr val="tx1"/>
                    </a:solidFill>
                    <a:latin typeface="Arial" panose="020B0604020202020204" pitchFamily="34" charset="0"/>
                    <a:cs typeface="Arial" panose="020B0604020202020204" pitchFamily="34" charset="0"/>
                  </a:rPr>
                  <a:t>, we reject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a:rPr>
                          <m:t>𝐻</m:t>
                        </m:r>
                      </m:e>
                      <m:sub>
                        <m:r>
                          <a:rPr lang="en-US" sz="2000" b="0" i="1" smtClean="0">
                            <a:solidFill>
                              <a:schemeClr val="tx1"/>
                            </a:solidFill>
                            <a:latin typeface="Cambria Math"/>
                          </a:rPr>
                          <m:t>0</m:t>
                        </m:r>
                      </m:sub>
                    </m:sSub>
                    <m:r>
                      <a:rPr lang="en-US" sz="2000" b="0" i="1" smtClean="0">
                        <a:solidFill>
                          <a:schemeClr val="tx1"/>
                        </a:solidFill>
                        <a:latin typeface="Cambria Math"/>
                      </a:rPr>
                      <m:t>.</m:t>
                    </m:r>
                  </m:oMath>
                </a14:m>
                <a:r>
                  <a:rPr lang="en-US" sz="2000" dirty="0" smtClean="0">
                    <a:solidFill>
                      <a:schemeClr val="tx1"/>
                    </a:solidFill>
                    <a:latin typeface="Arial" panose="020B0604020202020204" pitchFamily="34" charset="0"/>
                    <a:cs typeface="Arial" panose="020B0604020202020204" pitchFamily="34" charset="0"/>
                  </a:rPr>
                  <a:t> </a:t>
                </a:r>
                <a:endParaRPr lang="en-SG" sz="2000" dirty="0">
                  <a:solidFill>
                    <a:schemeClr val="tx1"/>
                  </a:solidFill>
                  <a:latin typeface="Arial" panose="020B0604020202020204" pitchFamily="34" charset="0"/>
                  <a:cs typeface="Arial" panose="020B0604020202020204" pitchFamily="34"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665610" y="4494303"/>
                <a:ext cx="8001321" cy="1323439"/>
              </a:xfrm>
              <a:prstGeom prst="rect">
                <a:avLst/>
              </a:prstGeom>
              <a:blipFill rotWithShape="0">
                <a:blip r:embed="rId6"/>
                <a:stretch>
                  <a:fillRect l="-762" t="-1843" b="-7834"/>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22</a:t>
            </a:fld>
            <a:endParaRPr lang="en-US"/>
          </a:p>
        </p:txBody>
      </p:sp>
    </p:spTree>
    <p:extLst>
      <p:ext uri="{BB962C8B-B14F-4D97-AF65-F5344CB8AC3E}">
        <p14:creationId xmlns:p14="http://schemas.microsoft.com/office/powerpoint/2010/main" val="229930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
                                            <p:txEl>
                                              <p:pRg st="0" end="0"/>
                                            </p:txEl>
                                          </p:spTgt>
                                        </p:tgtEl>
                                        <p:attrNameLst>
                                          <p:attrName>style.visibility</p:attrName>
                                        </p:attrNameLst>
                                      </p:cBhvr>
                                      <p:to>
                                        <p:strVal val="visible"/>
                                      </p:to>
                                    </p:set>
                                    <p:animEffect transition="in" filter="fade">
                                      <p:cBhvr>
                                        <p:cTn id="23" dur="500"/>
                                        <p:tgtEl>
                                          <p:spTgt spid="6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0">
                                            <p:txEl>
                                              <p:pRg st="2" end="2"/>
                                            </p:txEl>
                                          </p:spTgt>
                                        </p:tgtEl>
                                        <p:attrNameLst>
                                          <p:attrName>style.visibility</p:attrName>
                                        </p:attrNameLst>
                                      </p:cBhvr>
                                      <p:to>
                                        <p:strVal val="visible"/>
                                      </p:to>
                                    </p:set>
                                    <p:animEffect transition="in" filter="fade">
                                      <p:cBhvr>
                                        <p:cTn id="28" dur="500"/>
                                        <p:tgtEl>
                                          <p:spTgt spid="6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1">
                                            <p:txEl>
                                              <p:pRg st="0" end="0"/>
                                            </p:txEl>
                                          </p:spTgt>
                                        </p:tgtEl>
                                        <p:attrNameLst>
                                          <p:attrName>style.visibility</p:attrName>
                                        </p:attrNameLst>
                                      </p:cBhvr>
                                      <p:to>
                                        <p:strVal val="visible"/>
                                      </p:to>
                                    </p:set>
                                    <p:animEffect transition="in" filter="fade">
                                      <p:cBhvr>
                                        <p:cTn id="33" dur="500"/>
                                        <p:tgtEl>
                                          <p:spTgt spid="61">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1">
                                            <p:txEl>
                                              <p:pRg st="1" end="1"/>
                                            </p:txEl>
                                          </p:spTgt>
                                        </p:tgtEl>
                                        <p:attrNameLst>
                                          <p:attrName>style.visibility</p:attrName>
                                        </p:attrNameLst>
                                      </p:cBhvr>
                                      <p:to>
                                        <p:strVal val="visible"/>
                                      </p:to>
                                    </p:set>
                                    <p:animEffect transition="in" filter="fade">
                                      <p:cBhvr>
                                        <p:cTn id="36" dur="500"/>
                                        <p:tgtEl>
                                          <p:spTgt spid="6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1">
                                            <p:txEl>
                                              <p:pRg st="2" end="2"/>
                                            </p:txEl>
                                          </p:spTgt>
                                        </p:tgtEl>
                                        <p:attrNameLst>
                                          <p:attrName>style.visibility</p:attrName>
                                        </p:attrNameLst>
                                      </p:cBhvr>
                                      <p:to>
                                        <p:strVal val="visible"/>
                                      </p:to>
                                    </p:set>
                                    <p:animEffect transition="in" filter="fade">
                                      <p:cBhvr>
                                        <p:cTn id="41"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65163" y="94490"/>
            <a:ext cx="7432552" cy="866698"/>
          </a:xfrm>
        </p:spPr>
        <p:txBody>
          <a:bodyPr>
            <a:normAutofit/>
          </a:bodyPr>
          <a:lstStyle/>
          <a:p>
            <a:r>
              <a:rPr lang="en-US" sz="2800" dirty="0" smtClean="0"/>
              <a:t>Step 8 – Writing  a Formal Conclusion </a:t>
            </a:r>
            <a:endParaRPr lang="en-US" sz="2800" dirty="0"/>
          </a:p>
        </p:txBody>
      </p:sp>
      <p:sp>
        <p:nvSpPr>
          <p:cNvPr id="7" name="Content Placeholder 6"/>
          <p:cNvSpPr>
            <a:spLocks noGrp="1"/>
          </p:cNvSpPr>
          <p:nvPr>
            <p:ph sz="quarter" idx="13"/>
          </p:nvPr>
        </p:nvSpPr>
        <p:spPr/>
        <p:txBody>
          <a:bodyPr/>
          <a:lstStyle/>
          <a:p>
            <a:pPr marL="0" indent="0">
              <a:spcBef>
                <a:spcPts val="1200"/>
              </a:spcBef>
              <a:buNone/>
            </a:pPr>
            <a:r>
              <a:rPr lang="en-US" dirty="0"/>
              <a:t>	</a:t>
            </a:r>
            <a:endParaRPr lang="en-US" dirty="0" smtClean="0"/>
          </a:p>
          <a:p>
            <a:pPr marL="0" indent="0">
              <a:spcBef>
                <a:spcPts val="1200"/>
              </a:spcBef>
              <a:buNone/>
            </a:pPr>
            <a:r>
              <a:rPr lang="en-US" dirty="0"/>
              <a:t>	</a:t>
            </a:r>
          </a:p>
        </p:txBody>
      </p:sp>
      <mc:AlternateContent xmlns:mc="http://schemas.openxmlformats.org/markup-compatibility/2006" xmlns:a14="http://schemas.microsoft.com/office/drawing/2010/main">
        <mc:Choice Requires="a14">
          <p:sp>
            <p:nvSpPr>
              <p:cNvPr id="2" name="TextBox 1"/>
              <p:cNvSpPr txBox="1"/>
              <p:nvPr/>
            </p:nvSpPr>
            <p:spPr>
              <a:xfrm>
                <a:off x="569008" y="1154569"/>
                <a:ext cx="7781518" cy="2246769"/>
              </a:xfrm>
              <a:prstGeom prst="rect">
                <a:avLst/>
              </a:prstGeom>
              <a:solidFill>
                <a:srgbClr val="FFFF00"/>
              </a:solidFill>
              <a:ln w="25400">
                <a:solidFill>
                  <a:srgbClr val="FF0000"/>
                </a:solidFill>
              </a:ln>
            </p:spPr>
            <p:txBody>
              <a:bodyPr wrap="square" rtlCol="0">
                <a:spAutoFit/>
              </a:bodyPr>
              <a:lstStyle/>
              <a:p>
                <a:r>
                  <a:rPr lang="en-US" sz="2000" dirty="0" smtClean="0">
                    <a:latin typeface="Arial" panose="020B0604020202020204" pitchFamily="34" charset="0"/>
                    <a:cs typeface="Arial" pitchFamily="34" charset="0"/>
                  </a:rPr>
                  <a:t>If </a:t>
                </a:r>
                <a14:m>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a:cs typeface="Arial" pitchFamily="34" charset="0"/>
                          </a:rPr>
                          <m:t>𝐻</m:t>
                        </m:r>
                      </m:e>
                      <m:sub>
                        <m:r>
                          <a:rPr lang="en-US" sz="2000" i="1">
                            <a:latin typeface="Cambria Math"/>
                            <a:cs typeface="Arial" pitchFamily="34" charset="0"/>
                          </a:rPr>
                          <m:t>0</m:t>
                        </m:r>
                      </m:sub>
                    </m:sSub>
                  </m:oMath>
                </a14:m>
                <a:r>
                  <a:rPr lang="en-US" sz="2000" dirty="0">
                    <a:latin typeface="Arial" pitchFamily="34" charset="0"/>
                    <a:ea typeface="Cambria Math"/>
                    <a:cs typeface="Arial" panose="020B0604020202020204" pitchFamily="34" charset="0"/>
                  </a:rPr>
                  <a:t> is rejected, the conclusion should be written as: </a:t>
                </a:r>
                <a:endParaRPr lang="en-US" sz="2000" dirty="0" smtClean="0">
                  <a:latin typeface="Arial" pitchFamily="34" charset="0"/>
                  <a:ea typeface="Cambria Math"/>
                  <a:cs typeface="Arial" panose="020B0604020202020204" pitchFamily="34" charset="0"/>
                </a:endParaRPr>
              </a:p>
              <a:p>
                <a:r>
                  <a:rPr lang="en-US" sz="2000" dirty="0" smtClean="0">
                    <a:latin typeface="Arial" pitchFamily="34" charset="0"/>
                    <a:ea typeface="Cambria Math"/>
                    <a:cs typeface="Arial" panose="020B0604020202020204" pitchFamily="34" charset="0"/>
                  </a:rPr>
                  <a:t>“</a:t>
                </a:r>
                <a:r>
                  <a:rPr lang="en-US" sz="2000" dirty="0">
                    <a:latin typeface="Arial" pitchFamily="34" charset="0"/>
                    <a:ea typeface="Cambria Math"/>
                    <a:cs typeface="Arial" panose="020B0604020202020204" pitchFamily="34" charset="0"/>
                  </a:rPr>
                  <a:t>There is </a:t>
                </a:r>
                <a:r>
                  <a:rPr lang="en-US" sz="2000" dirty="0">
                    <a:solidFill>
                      <a:srgbClr val="FF0000"/>
                    </a:solidFill>
                    <a:latin typeface="Arial" pitchFamily="34" charset="0"/>
                    <a:ea typeface="Cambria Math"/>
                    <a:cs typeface="Arial" panose="020B0604020202020204" pitchFamily="34" charset="0"/>
                  </a:rPr>
                  <a:t>sufficient</a:t>
                </a:r>
                <a:r>
                  <a:rPr lang="en-US" sz="2000" dirty="0">
                    <a:latin typeface="Arial" pitchFamily="34" charset="0"/>
                    <a:ea typeface="Cambria Math"/>
                    <a:cs typeface="Arial" panose="020B0604020202020204" pitchFamily="34" charset="0"/>
                  </a:rPr>
                  <a:t> evidence at 100</a:t>
                </a:r>
                <a14:m>
                  <m:oMath xmlns:m="http://schemas.openxmlformats.org/officeDocument/2006/math">
                    <m:r>
                      <a:rPr lang="en-US" sz="2000" i="1">
                        <a:latin typeface="Cambria Math"/>
                        <a:ea typeface="Cambria Math"/>
                      </a:rPr>
                      <m:t>𝛼</m:t>
                    </m:r>
                  </m:oMath>
                </a14:m>
                <a:r>
                  <a:rPr lang="en-US" sz="2000" dirty="0">
                    <a:latin typeface="Arial" pitchFamily="34" charset="0"/>
                    <a:ea typeface="Cambria Math"/>
                    <a:cs typeface="Arial" panose="020B0604020202020204" pitchFamily="34" charset="0"/>
                  </a:rPr>
                  <a:t>% level of significance to </a:t>
                </a:r>
                <a:r>
                  <a:rPr lang="en-US" sz="2000" dirty="0" smtClean="0">
                    <a:latin typeface="Arial" pitchFamily="34" charset="0"/>
                    <a:ea typeface="Cambria Math"/>
                    <a:cs typeface="Arial" panose="020B0604020202020204" pitchFamily="34" charset="0"/>
                  </a:rPr>
                  <a:t>reject </a:t>
                </a:r>
                <a:r>
                  <a:rPr lang="en-US" sz="2000" dirty="0">
                    <a:latin typeface="Arial" pitchFamily="34" charset="0"/>
                    <a:ea typeface="Cambria Math"/>
                    <a:cs typeface="Arial" panose="020B0604020202020204" pitchFamily="34" charset="0"/>
                  </a:rPr>
                  <a:t>(state the meaning of </a:t>
                </a:r>
                <a14:m>
                  <m:oMath xmlns:m="http://schemas.openxmlformats.org/officeDocument/2006/math">
                    <m:sSub>
                      <m:sSubPr>
                        <m:ctrlPr>
                          <a:rPr lang="en-US" sz="2000" i="1">
                            <a:latin typeface="Cambria Math" panose="02040503050406030204" pitchFamily="18" charset="0"/>
                            <a:ea typeface="Cambria Math"/>
                          </a:rPr>
                        </m:ctrlPr>
                      </m:sSubPr>
                      <m:e>
                        <m:r>
                          <a:rPr lang="en-US" sz="2000" i="1">
                            <a:latin typeface="Cambria Math"/>
                            <a:ea typeface="Cambria Math"/>
                          </a:rPr>
                          <m:t>𝐻</m:t>
                        </m:r>
                      </m:e>
                      <m:sub>
                        <m:r>
                          <a:rPr lang="en-SG" sz="2000" b="0" i="1" smtClean="0">
                            <a:latin typeface="Cambria Math" panose="02040503050406030204" pitchFamily="18" charset="0"/>
                            <a:ea typeface="Cambria Math"/>
                          </a:rPr>
                          <m:t>0</m:t>
                        </m:r>
                      </m:sub>
                    </m:sSub>
                    <m:r>
                      <a:rPr lang="en-US" sz="2000" i="1">
                        <a:latin typeface="Cambria Math"/>
                        <a:ea typeface="Cambria Math"/>
                      </a:rPr>
                      <m:t>)</m:t>
                    </m:r>
                  </m:oMath>
                </a14:m>
                <a:r>
                  <a:rPr lang="en-US" sz="2000" dirty="0" smtClean="0">
                    <a:latin typeface="Arial" pitchFamily="34" charset="0"/>
                    <a:ea typeface="Cambria Math"/>
                    <a:cs typeface="Arial" panose="020B0604020202020204" pitchFamily="34" charset="0"/>
                  </a:rPr>
                  <a:t>.</a:t>
                </a:r>
                <a:r>
                  <a:rPr lang="en-US" sz="2000" dirty="0">
                    <a:latin typeface="Arial" pitchFamily="34" charset="0"/>
                    <a:ea typeface="Cambria Math"/>
                    <a:cs typeface="Arial" panose="020B0604020202020204" pitchFamily="34" charset="0"/>
                  </a:rPr>
                  <a:t>”</a:t>
                </a:r>
              </a:p>
              <a:p>
                <a:endParaRPr lang="en-US" sz="2000" dirty="0">
                  <a:latin typeface="Arial" pitchFamily="34" charset="0"/>
                  <a:ea typeface="Cambria Math"/>
                  <a:cs typeface="Arial" panose="020B0604020202020204" pitchFamily="34" charset="0"/>
                </a:endParaRPr>
              </a:p>
              <a:p>
                <a:r>
                  <a:rPr lang="en-US" sz="2000" dirty="0">
                    <a:latin typeface="Arial" pitchFamily="34" charset="0"/>
                    <a:ea typeface="Cambria Math"/>
                    <a:cs typeface="Arial" panose="020B0604020202020204" pitchFamily="34" charset="0"/>
                  </a:rPr>
                  <a:t>If </a:t>
                </a:r>
                <a14:m>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a:cs typeface="Arial" pitchFamily="34" charset="0"/>
                          </a:rPr>
                          <m:t>𝐻</m:t>
                        </m:r>
                      </m:e>
                      <m:sub>
                        <m:r>
                          <a:rPr lang="en-US" sz="2000" i="1">
                            <a:latin typeface="Cambria Math"/>
                            <a:cs typeface="Arial" pitchFamily="34" charset="0"/>
                          </a:rPr>
                          <m:t>0</m:t>
                        </m:r>
                      </m:sub>
                    </m:sSub>
                  </m:oMath>
                </a14:m>
                <a:r>
                  <a:rPr lang="en-US" sz="2000" dirty="0">
                    <a:latin typeface="Arial" pitchFamily="34" charset="0"/>
                    <a:ea typeface="Cambria Math"/>
                    <a:cs typeface="Arial" panose="020B0604020202020204" pitchFamily="34" charset="0"/>
                  </a:rPr>
                  <a:t> is </a:t>
                </a:r>
                <a:r>
                  <a:rPr lang="en-US" sz="2000" b="1" u="sng" dirty="0">
                    <a:latin typeface="Arial" pitchFamily="34" charset="0"/>
                    <a:ea typeface="Cambria Math"/>
                    <a:cs typeface="Arial" panose="020B0604020202020204" pitchFamily="34" charset="0"/>
                  </a:rPr>
                  <a:t>not</a:t>
                </a:r>
                <a:r>
                  <a:rPr lang="en-US" sz="2000" dirty="0">
                    <a:latin typeface="Arial" pitchFamily="34" charset="0"/>
                    <a:ea typeface="Cambria Math"/>
                    <a:cs typeface="Arial" panose="020B0604020202020204" pitchFamily="34" charset="0"/>
                  </a:rPr>
                  <a:t> rejected, the conclusion should be written as: </a:t>
                </a:r>
                <a:endParaRPr lang="en-US" sz="2000" dirty="0" smtClean="0">
                  <a:latin typeface="Arial" pitchFamily="34" charset="0"/>
                  <a:ea typeface="Cambria Math"/>
                  <a:cs typeface="Arial" panose="020B0604020202020204" pitchFamily="34" charset="0"/>
                </a:endParaRPr>
              </a:p>
              <a:p>
                <a:r>
                  <a:rPr lang="en-US" sz="2000" dirty="0" smtClean="0">
                    <a:latin typeface="Arial" pitchFamily="34" charset="0"/>
                    <a:ea typeface="Cambria Math"/>
                    <a:cs typeface="Arial" panose="020B0604020202020204" pitchFamily="34" charset="0"/>
                  </a:rPr>
                  <a:t>“</a:t>
                </a:r>
                <a:r>
                  <a:rPr lang="en-US" sz="2000" dirty="0">
                    <a:latin typeface="Arial" pitchFamily="34" charset="0"/>
                    <a:ea typeface="Cambria Math"/>
                    <a:cs typeface="Arial" panose="020B0604020202020204" pitchFamily="34" charset="0"/>
                  </a:rPr>
                  <a:t>There is </a:t>
                </a:r>
                <a:r>
                  <a:rPr lang="en-US" sz="2000" dirty="0">
                    <a:solidFill>
                      <a:srgbClr val="FF0000"/>
                    </a:solidFill>
                    <a:latin typeface="Arial" pitchFamily="34" charset="0"/>
                    <a:ea typeface="Cambria Math"/>
                    <a:cs typeface="Arial" panose="020B0604020202020204" pitchFamily="34" charset="0"/>
                  </a:rPr>
                  <a:t>insufficient</a:t>
                </a:r>
                <a:r>
                  <a:rPr lang="en-US" sz="2000" dirty="0">
                    <a:latin typeface="Arial" pitchFamily="34" charset="0"/>
                    <a:ea typeface="Cambria Math"/>
                    <a:cs typeface="Arial" panose="020B0604020202020204" pitchFamily="34" charset="0"/>
                  </a:rPr>
                  <a:t> evidence at 100</a:t>
                </a:r>
                <a14:m>
                  <m:oMath xmlns:m="http://schemas.openxmlformats.org/officeDocument/2006/math">
                    <m:r>
                      <a:rPr lang="en-US" sz="2000" i="1">
                        <a:latin typeface="Cambria Math"/>
                        <a:ea typeface="Cambria Math"/>
                      </a:rPr>
                      <m:t>𝛼</m:t>
                    </m:r>
                  </m:oMath>
                </a14:m>
                <a:r>
                  <a:rPr lang="en-US" sz="2000" dirty="0">
                    <a:latin typeface="Arial" pitchFamily="34" charset="0"/>
                    <a:ea typeface="Cambria Math"/>
                    <a:cs typeface="Arial" panose="020B0604020202020204" pitchFamily="34" charset="0"/>
                  </a:rPr>
                  <a:t>% level of significance to </a:t>
                </a:r>
                <a:r>
                  <a:rPr lang="en-US" sz="2000" dirty="0" smtClean="0">
                    <a:latin typeface="Arial" pitchFamily="34" charset="0"/>
                    <a:ea typeface="Cambria Math"/>
                    <a:cs typeface="Arial" panose="020B0604020202020204" pitchFamily="34" charset="0"/>
                  </a:rPr>
                  <a:t>reject </a:t>
                </a:r>
                <a:r>
                  <a:rPr lang="en-US" sz="2000" dirty="0">
                    <a:latin typeface="Arial" pitchFamily="34" charset="0"/>
                    <a:ea typeface="Cambria Math"/>
                    <a:cs typeface="Arial" panose="020B0604020202020204" pitchFamily="34" charset="0"/>
                  </a:rPr>
                  <a:t>(state the meaning of </a:t>
                </a:r>
                <a14:m>
                  <m:oMath xmlns:m="http://schemas.openxmlformats.org/officeDocument/2006/math">
                    <m:sSub>
                      <m:sSubPr>
                        <m:ctrlPr>
                          <a:rPr lang="en-US" sz="2000" i="1">
                            <a:latin typeface="Cambria Math" panose="02040503050406030204" pitchFamily="18" charset="0"/>
                            <a:ea typeface="Cambria Math"/>
                          </a:rPr>
                        </m:ctrlPr>
                      </m:sSubPr>
                      <m:e>
                        <m:r>
                          <a:rPr lang="en-US" sz="2000" i="1">
                            <a:latin typeface="Cambria Math"/>
                            <a:ea typeface="Cambria Math"/>
                          </a:rPr>
                          <m:t>𝐻</m:t>
                        </m:r>
                      </m:e>
                      <m:sub>
                        <m:r>
                          <a:rPr lang="en-SG" sz="2000" b="0" i="1" smtClean="0">
                            <a:latin typeface="Cambria Math" panose="02040503050406030204" pitchFamily="18" charset="0"/>
                            <a:ea typeface="Cambria Math"/>
                          </a:rPr>
                          <m:t>0</m:t>
                        </m:r>
                      </m:sub>
                    </m:sSub>
                    <m:r>
                      <a:rPr lang="en-US" sz="2000" i="1">
                        <a:latin typeface="Cambria Math"/>
                        <a:ea typeface="Cambria Math"/>
                      </a:rPr>
                      <m:t>)</m:t>
                    </m:r>
                  </m:oMath>
                </a14:m>
                <a:r>
                  <a:rPr lang="en-US" sz="2000" dirty="0" smtClean="0">
                    <a:latin typeface="Arial" pitchFamily="34" charset="0"/>
                    <a:ea typeface="Cambria Math"/>
                    <a:cs typeface="Arial" panose="020B0604020202020204" pitchFamily="34" charset="0"/>
                  </a:rPr>
                  <a:t>.</a:t>
                </a:r>
                <a:r>
                  <a:rPr lang="en-US" sz="2000" dirty="0">
                    <a:latin typeface="Arial" pitchFamily="34" charset="0"/>
                    <a:ea typeface="Cambria Math"/>
                    <a:cs typeface="Arial" panose="020B0604020202020204" pitchFamily="34" charset="0"/>
                  </a:rPr>
                  <a:t>”</a:t>
                </a:r>
              </a:p>
            </p:txBody>
          </p:sp>
        </mc:Choice>
        <mc:Fallback xmlns="">
          <p:sp>
            <p:nvSpPr>
              <p:cNvPr id="2" name="TextBox 1"/>
              <p:cNvSpPr txBox="1">
                <a:spLocks noRot="1" noChangeAspect="1" noMove="1" noResize="1" noEditPoints="1" noAdjustHandles="1" noChangeArrowheads="1" noChangeShapeType="1" noTextEdit="1"/>
              </p:cNvSpPr>
              <p:nvPr/>
            </p:nvSpPr>
            <p:spPr>
              <a:xfrm>
                <a:off x="569008" y="1154569"/>
                <a:ext cx="7781518" cy="2246769"/>
              </a:xfrm>
              <a:prstGeom prst="rect">
                <a:avLst/>
              </a:prstGeom>
              <a:blipFill rotWithShape="0">
                <a:blip r:embed="rId2"/>
                <a:stretch>
                  <a:fillRect l="-625" t="-536" r="-1093" b="-3485"/>
                </a:stretch>
              </a:blipFill>
              <a:ln w="25400">
                <a:solidFill>
                  <a:srgbClr val="FF0000"/>
                </a:solidFill>
              </a:ln>
            </p:spPr>
            <p:txBody>
              <a:bodyPr/>
              <a:lstStyle/>
              <a:p>
                <a:r>
                  <a:rPr lang="en-SG">
                    <a:noFill/>
                  </a:rPr>
                  <a:t> </a:t>
                </a:r>
              </a:p>
            </p:txBody>
          </p:sp>
        </mc:Fallback>
      </mc:AlternateContent>
      <p:sp>
        <p:nvSpPr>
          <p:cNvPr id="10" name="Slide Number Placeholder 3"/>
          <p:cNvSpPr>
            <a:spLocks noGrp="1"/>
          </p:cNvSpPr>
          <p:nvPr>
            <p:ph type="sldNum" sz="quarter" idx="12"/>
          </p:nvPr>
        </p:nvSpPr>
        <p:spPr>
          <a:xfrm>
            <a:off x="6313528" y="6246038"/>
            <a:ext cx="2133600" cy="365125"/>
          </a:xfrm>
        </p:spPr>
        <p:txBody>
          <a:bodyPr/>
          <a:lstStyle/>
          <a:p>
            <a:r>
              <a:rPr lang="en-US" dirty="0" smtClean="0"/>
              <a:t>23</a:t>
            </a:r>
            <a:endParaRPr lang="en-US" dirty="0"/>
          </a:p>
        </p:txBody>
      </p:sp>
    </p:spTree>
    <p:extLst>
      <p:ext uri="{BB962C8B-B14F-4D97-AF65-F5344CB8AC3E}">
        <p14:creationId xmlns:p14="http://schemas.microsoft.com/office/powerpoint/2010/main" val="2664531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525463" y="291717"/>
            <a:ext cx="7589838" cy="633908"/>
          </a:xfrm>
        </p:spPr>
        <p:txBody>
          <a:bodyPr>
            <a:normAutofit/>
          </a:bodyPr>
          <a:lstStyle/>
          <a:p>
            <a:pPr eaLnBrk="1" hangingPunct="1"/>
            <a:r>
              <a:rPr lang="en-US" sz="2400" dirty="0" smtClean="0"/>
              <a:t>Single-sample Z-test for Population Mean – Example 5</a:t>
            </a:r>
            <a:endParaRPr lang="en-US" sz="2400" i="1" dirty="0" smtClean="0">
              <a:solidFill>
                <a:srgbClr val="0066FF"/>
              </a:solidFill>
            </a:endParaRPr>
          </a:p>
        </p:txBody>
      </p:sp>
      <p:sp>
        <p:nvSpPr>
          <p:cNvPr id="14340" name="Rectangle 3"/>
          <p:cNvSpPr>
            <a:spLocks noGrp="1" noChangeArrowheads="1"/>
          </p:cNvSpPr>
          <p:nvPr>
            <p:ph sz="quarter" idx="13"/>
          </p:nvPr>
        </p:nvSpPr>
        <p:spPr/>
        <p:txBody>
          <a:bodyPr/>
          <a:lstStyle/>
          <a:p>
            <a:pPr marL="0" indent="0">
              <a:buFontTx/>
              <a:buNone/>
            </a:pPr>
            <a:r>
              <a:rPr lang="en-US" dirty="0" smtClean="0"/>
              <a:t>According to the norms established for a mechanical aptitude test, persons who are 18 years old should average a score of 73.2 marks with a standard deviation of 8.6 marks. </a:t>
            </a:r>
          </a:p>
          <a:p>
            <a:pPr marL="0" indent="0">
              <a:buFontTx/>
              <a:buNone/>
            </a:pPr>
            <a:endParaRPr lang="en-US" dirty="0" smtClean="0"/>
          </a:p>
          <a:p>
            <a:pPr marL="0" indent="0">
              <a:buFontTx/>
              <a:buNone/>
            </a:pPr>
            <a:r>
              <a:rPr lang="en-US" dirty="0" smtClean="0"/>
              <a:t>If 20 randomly selected people produced a sample mean score of 76.7 marks, test whether the population mean score is underestimated at 1% level of significance.</a:t>
            </a:r>
          </a:p>
          <a:p>
            <a:pPr marL="0" indent="0">
              <a:buFontTx/>
              <a:buNone/>
            </a:pPr>
            <a:endParaRPr lang="en-US" dirty="0" smtClean="0"/>
          </a:p>
          <a:p>
            <a:pPr marL="0" indent="0">
              <a:buFontTx/>
              <a:buNone/>
            </a:pPr>
            <a:r>
              <a:rPr lang="en-US" dirty="0" smtClean="0"/>
              <a:t>Apply </a:t>
            </a:r>
            <a:r>
              <a:rPr lang="en-US" dirty="0" smtClean="0"/>
              <a:t>all the steps</a:t>
            </a:r>
            <a:r>
              <a:rPr lang="en-SG" dirty="0" smtClean="0"/>
              <a:t> </a:t>
            </a:r>
            <a:r>
              <a:rPr lang="en-SG" dirty="0"/>
              <a:t>for </a:t>
            </a:r>
            <a:r>
              <a:rPr lang="en-SG" dirty="0" smtClean="0"/>
              <a:t>hypothesis </a:t>
            </a:r>
            <a:r>
              <a:rPr lang="en-SG" dirty="0"/>
              <a:t>t</a:t>
            </a:r>
            <a:r>
              <a:rPr lang="en-SG" dirty="0" smtClean="0"/>
              <a:t>esting </a:t>
            </a:r>
            <a:r>
              <a:rPr lang="en-US" dirty="0" smtClean="0"/>
              <a:t>that you have learnt for the lesson so far</a:t>
            </a:r>
            <a:r>
              <a:rPr lang="en-US" dirty="0" smtClean="0"/>
              <a:t>. </a:t>
            </a:r>
            <a:endParaRPr lang="en-US" dirty="0" smtClean="0"/>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2" name="Slide Number Placeholder 1"/>
          <p:cNvSpPr>
            <a:spLocks noGrp="1"/>
          </p:cNvSpPr>
          <p:nvPr>
            <p:ph type="sldNum" sz="quarter" idx="12"/>
          </p:nvPr>
        </p:nvSpPr>
        <p:spPr/>
        <p:txBody>
          <a:bodyPr/>
          <a:lstStyle/>
          <a:p>
            <a:fld id="{6767FADE-2612-3649-B495-F644A23F288B}" type="slidenum">
              <a:rPr lang="en-US" smtClean="0"/>
              <a:pPr/>
              <a:t>24</a:t>
            </a:fld>
            <a:endParaRPr lang="en-US"/>
          </a:p>
        </p:txBody>
      </p:sp>
    </p:spTree>
    <p:extLst>
      <p:ext uri="{BB962C8B-B14F-4D97-AF65-F5344CB8AC3E}">
        <p14:creationId xmlns:p14="http://schemas.microsoft.com/office/powerpoint/2010/main" val="2512464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40" name="Rectangle 3"/>
              <p:cNvSpPr>
                <a:spLocks noGrp="1" noChangeArrowheads="1"/>
              </p:cNvSpPr>
              <p:nvPr>
                <p:ph sz="quarter" idx="13"/>
              </p:nvPr>
            </p:nvSpPr>
            <p:spPr>
              <a:xfrm>
                <a:off x="665610" y="1326507"/>
                <a:ext cx="7781518" cy="1403993"/>
              </a:xfrm>
            </p:spPr>
            <p:txBody>
              <a:bodyPr/>
              <a:lstStyle/>
              <a:p>
                <a:pPr marL="0" indent="0" algn="just">
                  <a:buFontTx/>
                  <a:buNone/>
                </a:pPr>
                <a:r>
                  <a:rPr lang="en-US" sz="2000" dirty="0" smtClean="0">
                    <a:latin typeface="Arial" pitchFamily="34" charset="0"/>
                    <a:cs typeface="Arial" pitchFamily="34" charset="0"/>
                  </a:rPr>
                  <a:t>Let </a:t>
                </a:r>
                <a14:m>
                  <m:oMath xmlns:m="http://schemas.openxmlformats.org/officeDocument/2006/math">
                    <m:r>
                      <a:rPr lang="en-US" sz="2000" b="0" i="1" smtClean="0">
                        <a:latin typeface="Cambria Math"/>
                        <a:cs typeface="Arial" pitchFamily="34" charset="0"/>
                      </a:rPr>
                      <m:t>𝑋</m:t>
                    </m:r>
                  </m:oMath>
                </a14:m>
                <a:r>
                  <a:rPr lang="en-US" sz="2000" dirty="0" smtClean="0">
                    <a:latin typeface="Arial" pitchFamily="34" charset="0"/>
                    <a:cs typeface="Arial" pitchFamily="34" charset="0"/>
                  </a:rPr>
                  <a:t> represent the mechanical aptitude test score for a randomly chosen person aged 18 years old. </a:t>
                </a:r>
              </a:p>
              <a:p>
                <a:pPr marL="0" indent="0" algn="just">
                  <a:buFontTx/>
                  <a:buNone/>
                </a:pPr>
                <a:r>
                  <a:rPr lang="en-US" sz="2000" dirty="0" smtClean="0">
                    <a:latin typeface="Arial" pitchFamily="34" charset="0"/>
                    <a:cs typeface="Arial" pitchFamily="34" charset="0"/>
                  </a:rPr>
                  <a:t>Let </a:t>
                </a:r>
                <a14:m>
                  <m:oMath xmlns:m="http://schemas.openxmlformats.org/officeDocument/2006/math">
                    <m:r>
                      <a:rPr lang="en-US" sz="2000" i="1" smtClean="0">
                        <a:latin typeface="Cambria Math"/>
                        <a:ea typeface="Cambria Math"/>
                        <a:cs typeface="Arial" pitchFamily="34" charset="0"/>
                      </a:rPr>
                      <m:t>𝜇</m:t>
                    </m:r>
                  </m:oMath>
                </a14:m>
                <a:r>
                  <a:rPr lang="en-US" sz="2000" dirty="0" smtClean="0">
                    <a:latin typeface="Arial" pitchFamily="34" charset="0"/>
                    <a:cs typeface="Arial" pitchFamily="34" charset="0"/>
                  </a:rPr>
                  <a:t> denote the </a:t>
                </a:r>
                <a:r>
                  <a:rPr lang="en-US" sz="2000" b="1" u="sng" dirty="0" smtClean="0">
                    <a:latin typeface="Arial" pitchFamily="34" charset="0"/>
                    <a:cs typeface="Arial" pitchFamily="34" charset="0"/>
                  </a:rPr>
                  <a:t>population mean </a:t>
                </a:r>
                <a:r>
                  <a:rPr lang="en-US" sz="2000" dirty="0" smtClean="0">
                    <a:latin typeface="Arial" pitchFamily="34" charset="0"/>
                    <a:cs typeface="Arial" pitchFamily="34" charset="0"/>
                  </a:rPr>
                  <a:t>score for the mechanical aptitude test taken by 18 year old candidates.</a:t>
                </a:r>
              </a:p>
              <a:p>
                <a:pPr marL="0" indent="0" algn="just">
                  <a:buFontTx/>
                  <a:buNone/>
                </a:pPr>
                <a:endParaRPr lang="en-US" sz="2000" dirty="0" smtClean="0">
                  <a:latin typeface="Arial" pitchFamily="34" charset="0"/>
                  <a:cs typeface="Arial" pitchFamily="34" charset="0"/>
                </a:endParaRPr>
              </a:p>
            </p:txBody>
          </p:sp>
        </mc:Choice>
        <mc:Fallback xmlns="">
          <p:sp>
            <p:nvSpPr>
              <p:cNvPr id="14340" name="Rectangle 3"/>
              <p:cNvSpPr>
                <a:spLocks noGrp="1" noRot="1" noChangeAspect="1" noMove="1" noResize="1" noEditPoints="1" noAdjustHandles="1" noChangeArrowheads="1" noChangeShapeType="1" noTextEdit="1"/>
              </p:cNvSpPr>
              <p:nvPr>
                <p:ph sz="quarter" idx="13"/>
              </p:nvPr>
            </p:nvSpPr>
            <p:spPr>
              <a:xfrm>
                <a:off x="665610" y="1326507"/>
                <a:ext cx="7781518" cy="1403993"/>
              </a:xfrm>
              <a:blipFill rotWithShape="1">
                <a:blip r:embed="rId3"/>
                <a:stretch>
                  <a:fillRect l="-783" t="-1739" r="-783" b="-6087"/>
                </a:stretch>
              </a:blipFill>
            </p:spPr>
            <p:txBody>
              <a:bodyPr/>
              <a:lstStyle/>
              <a:p>
                <a:r>
                  <a:rPr lang="en-SG">
                    <a:noFill/>
                  </a:rPr>
                  <a:t> </a:t>
                </a:r>
              </a:p>
            </p:txBody>
          </p:sp>
        </mc:Fallback>
      </mc:AlternateContent>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2" name="TextBox 1"/>
          <p:cNvSpPr txBox="1"/>
          <p:nvPr/>
        </p:nvSpPr>
        <p:spPr>
          <a:xfrm>
            <a:off x="741810" y="957176"/>
            <a:ext cx="6700390" cy="369332"/>
          </a:xfrm>
          <a:prstGeom prst="rect">
            <a:avLst/>
          </a:prstGeom>
          <a:solidFill>
            <a:srgbClr val="FFFF00"/>
          </a:solidFill>
          <a:ln w="25400">
            <a:solidFill>
              <a:srgbClr val="FF0000"/>
            </a:solidFill>
          </a:ln>
        </p:spPr>
        <p:txBody>
          <a:bodyPr wrap="square" rtlCol="0">
            <a:spAutoFit/>
          </a:bodyPr>
          <a:lstStyle/>
          <a:p>
            <a:pPr marL="457200" lvl="0" indent="-457200" algn="just">
              <a:buFont typeface="+mj-lt"/>
              <a:buAutoNum type="arabicPeriod"/>
            </a:pPr>
            <a:r>
              <a:rPr lang="en-US" dirty="0" smtClean="0">
                <a:latin typeface="Arial" panose="020B0604020202020204" pitchFamily="34" charset="0"/>
                <a:cs typeface="Arial" panose="020B0604020202020204" pitchFamily="34" charset="0"/>
              </a:rPr>
              <a:t>From </a:t>
            </a:r>
            <a:r>
              <a:rPr lang="en-US" dirty="0">
                <a:latin typeface="Arial" panose="020B0604020202020204" pitchFamily="34" charset="0"/>
                <a:cs typeface="Arial" panose="020B0604020202020204" pitchFamily="34" charset="0"/>
              </a:rPr>
              <a:t>problem, identify the population parameter of interest</a:t>
            </a:r>
            <a:r>
              <a:rPr lang="en-US" dirty="0"/>
              <a:t>.</a:t>
            </a:r>
          </a:p>
        </p:txBody>
      </p:sp>
      <p:sp>
        <p:nvSpPr>
          <p:cNvPr id="6" name="TextBox 5"/>
          <p:cNvSpPr txBox="1"/>
          <p:nvPr/>
        </p:nvSpPr>
        <p:spPr>
          <a:xfrm>
            <a:off x="741810" y="3170533"/>
            <a:ext cx="7781518" cy="369332"/>
          </a:xfrm>
          <a:prstGeom prst="rect">
            <a:avLst/>
          </a:prstGeom>
          <a:solidFill>
            <a:srgbClr val="FFFF00"/>
          </a:solidFill>
          <a:ln w="25400">
            <a:solidFill>
              <a:srgbClr val="FF0000"/>
            </a:solidFill>
          </a:ln>
        </p:spPr>
        <p:txBody>
          <a:bodyPr wrap="square" rtlCol="0">
            <a:spAutoFit/>
          </a:bodyPr>
          <a:lstStyle/>
          <a:p>
            <a:pPr lvl="0" algn="just"/>
            <a:r>
              <a:rPr lang="en-US" dirty="0" smtClean="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State clearly the null hypothesis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and alternative hypothesis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741810" y="3546732"/>
                <a:ext cx="7781518" cy="83030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𝐻</m:t>
                          </m:r>
                        </m:e>
                        <m:sub>
                          <m:r>
                            <a:rPr lang="en-US" sz="2000" b="0" i="1" smtClean="0">
                              <a:latin typeface="Cambria Math"/>
                              <a:cs typeface="Arial" pitchFamily="34" charset="0"/>
                            </a:rPr>
                            <m:t>0</m:t>
                          </m:r>
                        </m:sub>
                      </m:sSub>
                      <m:r>
                        <a:rPr lang="en-US" sz="2000" b="0" i="1" smtClean="0">
                          <a:latin typeface="Cambria Math"/>
                          <a:cs typeface="Arial" pitchFamily="34" charset="0"/>
                        </a:rPr>
                        <m:t>: </m:t>
                      </m:r>
                      <m:r>
                        <a:rPr lang="en-US" sz="2000" b="0" i="1" smtClean="0">
                          <a:latin typeface="Cambria Math"/>
                          <a:ea typeface="Cambria Math"/>
                          <a:cs typeface="Arial" pitchFamily="34" charset="0"/>
                        </a:rPr>
                        <m:t>𝜇</m:t>
                      </m:r>
                      <m:r>
                        <a:rPr lang="en-US" sz="2000" b="0" i="1" smtClean="0">
                          <a:latin typeface="Cambria Math"/>
                          <a:ea typeface="Cambria Math"/>
                          <a:cs typeface="Arial" pitchFamily="34" charset="0"/>
                        </a:rPr>
                        <m:t>=73.2</m:t>
                      </m:r>
                    </m:oMath>
                  </m:oMathPara>
                </a14:m>
                <a:r>
                  <a:rPr lang="en-US" sz="2000" dirty="0" smtClean="0">
                    <a:latin typeface="Arial" pitchFamily="34" charset="0"/>
                    <a:cs typeface="Arial" pitchFamily="34" charset="0"/>
                  </a:rPr>
                  <a:t/>
                </a:r>
                <a:br>
                  <a:rPr lang="en-US" sz="2000" dirty="0" smtClean="0">
                    <a:latin typeface="Arial" pitchFamily="34" charset="0"/>
                    <a:cs typeface="Arial" pitchFamily="34" charset="0"/>
                  </a:rPr>
                </a:b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𝐻</m:t>
                        </m:r>
                      </m:e>
                      <m:sub>
                        <m:r>
                          <a:rPr lang="en-US" sz="2000" b="0" i="1" smtClean="0">
                            <a:latin typeface="Cambria Math"/>
                            <a:cs typeface="Arial" pitchFamily="34" charset="0"/>
                          </a:rPr>
                          <m:t>1</m:t>
                        </m:r>
                      </m:sub>
                    </m:sSub>
                    <m:r>
                      <a:rPr lang="en-US" sz="2000" b="0" i="1" smtClean="0">
                        <a:latin typeface="Cambria Math"/>
                        <a:cs typeface="Arial" pitchFamily="34" charset="0"/>
                      </a:rPr>
                      <m:t>: </m:t>
                    </m:r>
                    <m:r>
                      <a:rPr lang="en-US" sz="2000" b="0" i="1" smtClean="0">
                        <a:latin typeface="Cambria Math"/>
                        <a:ea typeface="Cambria Math"/>
                        <a:cs typeface="Arial" pitchFamily="34" charset="0"/>
                      </a:rPr>
                      <m:t>𝜇</m:t>
                    </m:r>
                    <m:r>
                      <a:rPr lang="en-US" sz="2000" b="0" i="1" smtClean="0">
                        <a:latin typeface="Cambria Math"/>
                        <a:ea typeface="Cambria Math"/>
                        <a:cs typeface="Arial" pitchFamily="34" charset="0"/>
                      </a:rPr>
                      <m:t>&gt;73.2 </m:t>
                    </m:r>
                  </m:oMath>
                </a14:m>
                <a:r>
                  <a:rPr lang="en-US" sz="2000" dirty="0" smtClean="0">
                    <a:latin typeface="Arial" pitchFamily="34" charset="0"/>
                    <a:cs typeface="Arial" pitchFamily="34" charset="0"/>
                  </a:rPr>
                  <a:t>(Upper-tailed test)</a:t>
                </a:r>
              </a:p>
            </p:txBody>
          </p:sp>
        </mc:Choice>
        <mc:Fallback xmlns="">
          <p:sp>
            <p:nvSpPr>
              <p:cNvPr id="7" name="Rectangle 3"/>
              <p:cNvSpPr txBox="1">
                <a:spLocks noRot="1" noChangeAspect="1" noMove="1" noResize="1" noEditPoints="1" noAdjustHandles="1" noChangeArrowheads="1" noChangeShapeType="1" noTextEdit="1"/>
              </p:cNvSpPr>
              <p:nvPr/>
            </p:nvSpPr>
            <p:spPr>
              <a:xfrm>
                <a:off x="741810" y="3546732"/>
                <a:ext cx="7781518" cy="830302"/>
              </a:xfrm>
              <a:prstGeom prst="rect">
                <a:avLst/>
              </a:prstGeom>
              <a:blipFill rotWithShape="1">
                <a:blip r:embed="rId4"/>
                <a:stretch>
                  <a:fillRect b="-5882"/>
                </a:stretch>
              </a:blipFill>
            </p:spPr>
            <p:txBody>
              <a:bodyPr/>
              <a:lstStyle/>
              <a:p>
                <a:r>
                  <a:rPr lang="en-SG">
                    <a:noFill/>
                  </a:rPr>
                  <a:t> </a:t>
                </a:r>
              </a:p>
            </p:txBody>
          </p:sp>
        </mc:Fallback>
      </mc:AlternateContent>
      <p:sp>
        <p:nvSpPr>
          <p:cNvPr id="8" name="TextBox 7"/>
          <p:cNvSpPr txBox="1"/>
          <p:nvPr/>
        </p:nvSpPr>
        <p:spPr>
          <a:xfrm>
            <a:off x="741810" y="4720101"/>
            <a:ext cx="7781518" cy="646331"/>
          </a:xfrm>
          <a:prstGeom prst="rect">
            <a:avLst/>
          </a:prstGeom>
          <a:solidFill>
            <a:srgbClr val="FFFF00"/>
          </a:solidFill>
          <a:ln w="25400">
            <a:solidFill>
              <a:srgbClr val="FF0000"/>
            </a:solidFill>
          </a:ln>
        </p:spPr>
        <p:txBody>
          <a:bodyPr wrap="square" rtlCol="0">
            <a:spAutoFit/>
          </a:bodyPr>
          <a:lstStyle/>
          <a:p>
            <a:pPr lvl="0" algn="just"/>
            <a:r>
              <a:rPr lang="en-US" dirty="0" smtClean="0">
                <a:latin typeface="Arial" panose="020B0604020202020204" pitchFamily="34" charset="0"/>
                <a:cs typeface="Arial" panose="020B0604020202020204" pitchFamily="34" charset="0"/>
              </a:rPr>
              <a:t>3.	</a:t>
            </a:r>
            <a:r>
              <a:rPr lang="en-US" dirty="0">
                <a:latin typeface="Arial" panose="020B0604020202020204" pitchFamily="34" charset="0"/>
                <a:cs typeface="Arial" panose="020B0604020202020204" pitchFamily="34" charset="0"/>
              </a:rPr>
              <a:t>State clearly the level of significance of the test (if not given in </a:t>
            </a:r>
            <a:r>
              <a:rPr lang="en-US" dirty="0" smtClean="0">
                <a:latin typeface="Arial" panose="020B0604020202020204" pitchFamily="34" charset="0"/>
                <a:cs typeface="Arial" panose="020B0604020202020204" pitchFamily="34" charset="0"/>
              </a:rPr>
              <a:t>	problem</a:t>
            </a:r>
            <a:r>
              <a:rPr lang="en-US" dirty="0">
                <a:latin typeface="Arial" panose="020B0604020202020204" pitchFamily="34" charset="0"/>
                <a:cs typeface="Arial" panose="020B0604020202020204" pitchFamily="34" charset="0"/>
              </a:rPr>
              <a:t>, we can assume typical value of 1%, 2% or 5%).</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a:xfrm>
                <a:off x="741810" y="5366433"/>
                <a:ext cx="7781518" cy="5220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dirty="0" smtClean="0">
                    <a:latin typeface="Arial" pitchFamily="34" charset="0"/>
                    <a:cs typeface="Arial" pitchFamily="34" charset="0"/>
                  </a:rPr>
                  <a:t>Level of significance, </a:t>
                </a:r>
                <a14:m>
                  <m:oMath xmlns:m="http://schemas.openxmlformats.org/officeDocument/2006/math">
                    <m:r>
                      <a:rPr lang="en-US" sz="2000" i="1" smtClean="0">
                        <a:latin typeface="Cambria Math"/>
                        <a:ea typeface="Cambria Math"/>
                        <a:cs typeface="Arial" pitchFamily="34" charset="0"/>
                      </a:rPr>
                      <m:t>𝛼</m:t>
                    </m:r>
                    <m:r>
                      <a:rPr lang="en-US" sz="2000" b="0" i="1" smtClean="0">
                        <a:latin typeface="Cambria Math"/>
                        <a:ea typeface="Cambria Math"/>
                        <a:cs typeface="Arial" pitchFamily="34" charset="0"/>
                      </a:rPr>
                      <m:t>=0.01</m:t>
                    </m:r>
                  </m:oMath>
                </a14:m>
                <a:r>
                  <a:rPr lang="en-US" sz="2000" dirty="0" smtClean="0">
                    <a:latin typeface="Arial" pitchFamily="34" charset="0"/>
                    <a:cs typeface="Arial" pitchFamily="34" charset="0"/>
                  </a:rPr>
                  <a:t> (given in the problem)</a:t>
                </a:r>
              </a:p>
            </p:txBody>
          </p:sp>
        </mc:Choice>
        <mc:Fallback xmlns="">
          <p:sp>
            <p:nvSpPr>
              <p:cNvPr id="9" name="Rectangle 3"/>
              <p:cNvSpPr txBox="1">
                <a:spLocks noRot="1" noChangeAspect="1" noMove="1" noResize="1" noEditPoints="1" noAdjustHandles="1" noChangeArrowheads="1" noChangeShapeType="1" noTextEdit="1"/>
              </p:cNvSpPr>
              <p:nvPr/>
            </p:nvSpPr>
            <p:spPr>
              <a:xfrm>
                <a:off x="741810" y="5366433"/>
                <a:ext cx="7781518" cy="522067"/>
              </a:xfrm>
              <a:prstGeom prst="rect">
                <a:avLst/>
              </a:prstGeom>
              <a:blipFill rotWithShape="1">
                <a:blip r:embed="rId5"/>
                <a:stretch>
                  <a:fillRect l="-862" t="-4651"/>
                </a:stretch>
              </a:blipFill>
            </p:spPr>
            <p:txBody>
              <a:bodyPr/>
              <a:lstStyle/>
              <a:p>
                <a:r>
                  <a:rPr lang="en-SG">
                    <a:noFill/>
                  </a:rPr>
                  <a:t> </a:t>
                </a:r>
              </a:p>
            </p:txBody>
          </p:sp>
        </mc:Fallback>
      </mc:AlternateContent>
      <p:sp>
        <p:nvSpPr>
          <p:cNvPr id="11" name="Rectangle 2"/>
          <p:cNvSpPr>
            <a:spLocks noGrp="1" noChangeArrowheads="1"/>
          </p:cNvSpPr>
          <p:nvPr>
            <p:ph type="title"/>
          </p:nvPr>
        </p:nvSpPr>
        <p:spPr>
          <a:xfrm>
            <a:off x="525463" y="291717"/>
            <a:ext cx="7589838" cy="633908"/>
          </a:xfrm>
        </p:spPr>
        <p:txBody>
          <a:bodyPr>
            <a:normAutofit/>
          </a:bodyPr>
          <a:lstStyle/>
          <a:p>
            <a:pPr eaLnBrk="1" hangingPunct="1"/>
            <a:r>
              <a:rPr lang="en-US" sz="2400" dirty="0" smtClean="0"/>
              <a:t>Single-sample Z-test for Population Mean – Example 5</a:t>
            </a:r>
            <a:endParaRPr lang="en-US" sz="2400" i="1" dirty="0" smtClean="0">
              <a:solidFill>
                <a:srgbClr val="0066FF"/>
              </a:solidFill>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25</a:t>
            </a:fld>
            <a:endParaRPr lang="en-US"/>
          </a:p>
        </p:txBody>
      </p:sp>
    </p:spTree>
    <p:extLst>
      <p:ext uri="{BB962C8B-B14F-4D97-AF65-F5344CB8AC3E}">
        <p14:creationId xmlns:p14="http://schemas.microsoft.com/office/powerpoint/2010/main" val="368456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fade">
                                      <p:cBhvr>
                                        <p:cTn id="12" dur="5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fade">
                                      <p:cBhvr>
                                        <p:cTn id="17" dur="500"/>
                                        <p:tgtEl>
                                          <p:spTgt spid="143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P spid="2" grpId="0" animBg="1"/>
      <p:bldP spid="6" grpId="0" animBg="1"/>
      <p:bldP spid="7" grpId="0"/>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11" name="TextBox 10"/>
          <p:cNvSpPr txBox="1"/>
          <p:nvPr/>
        </p:nvSpPr>
        <p:spPr>
          <a:xfrm>
            <a:off x="681241" y="935501"/>
            <a:ext cx="7781518" cy="646331"/>
          </a:xfrm>
          <a:prstGeom prst="rect">
            <a:avLst/>
          </a:prstGeom>
          <a:solidFill>
            <a:srgbClr val="FFFF00"/>
          </a:solidFill>
          <a:ln w="25400">
            <a:solidFill>
              <a:srgbClr val="FF0000"/>
            </a:solidFill>
          </a:ln>
        </p:spPr>
        <p:txBody>
          <a:bodyPr wrap="square" rtlCol="0">
            <a:spAutoFit/>
          </a:bodyPr>
          <a:lstStyle/>
          <a:p>
            <a:pPr lvl="0" algn="just"/>
            <a:r>
              <a:rPr lang="en-US" dirty="0" smtClean="0">
                <a:latin typeface="Arial" panose="020B0604020202020204" pitchFamily="34" charset="0"/>
                <a:cs typeface="Arial" panose="020B0604020202020204" pitchFamily="34" charset="0"/>
              </a:rPr>
              <a:t>4.	State </a:t>
            </a:r>
            <a:r>
              <a:rPr lang="en-US" dirty="0">
                <a:latin typeface="Arial" panose="020B0604020202020204" pitchFamily="34" charset="0"/>
                <a:cs typeface="Arial" panose="020B0604020202020204" pitchFamily="34" charset="0"/>
              </a:rPr>
              <a:t>the test statistic to be used, together with any necessary </a:t>
            </a:r>
            <a:r>
              <a:rPr lang="en-US" dirty="0" smtClean="0">
                <a:latin typeface="Arial" panose="020B0604020202020204" pitchFamily="34" charset="0"/>
                <a:cs typeface="Arial" panose="020B0604020202020204" pitchFamily="34" charset="0"/>
              </a:rPr>
              <a:t>	assumptions 	made</a:t>
            </a:r>
            <a:r>
              <a:rPr lang="en-US" dirty="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681241" y="1670733"/>
                <a:ext cx="7781518" cy="20757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Test statistic:</a:t>
                </a:r>
              </a:p>
              <a:p>
                <a:pPr marL="0" indent="0" algn="just">
                  <a:buFontTx/>
                  <a:buNone/>
                </a:pPr>
                <a14:m>
                  <m:oMathPara xmlns:m="http://schemas.openxmlformats.org/officeDocument/2006/math">
                    <m:oMathParaPr>
                      <m:jc m:val="left"/>
                    </m:oMathParaPr>
                    <m:oMath xmlns:m="http://schemas.openxmlformats.org/officeDocument/2006/math">
                      <m:r>
                        <a:rPr lang="en-US" sz="2000" b="0" i="1" smtClean="0">
                          <a:latin typeface="Cambria Math"/>
                          <a:cs typeface="Arial" pitchFamily="34" charset="0"/>
                        </a:rPr>
                        <m:t>𝑍</m:t>
                      </m:r>
                      <m:r>
                        <a:rPr lang="en-US" sz="2000" b="0" i="1" smtClean="0">
                          <a:latin typeface="Cambria Math"/>
                          <a:cs typeface="Arial" pitchFamily="34" charset="0"/>
                        </a:rPr>
                        <m:t>=</m:t>
                      </m:r>
                      <m:f>
                        <m:fPr>
                          <m:ctrlPr>
                            <a:rPr lang="en-US" sz="2000" b="0" i="1" smtClean="0">
                              <a:latin typeface="Cambria Math" panose="02040503050406030204" pitchFamily="18" charset="0"/>
                              <a:cs typeface="Arial" pitchFamily="34" charset="0"/>
                            </a:rPr>
                          </m:ctrlPr>
                        </m:fPr>
                        <m:num>
                          <m:acc>
                            <m:accPr>
                              <m:chr m:val="̅"/>
                              <m:ctrlPr>
                                <a:rPr lang="en-US" sz="2000" b="0" i="1" smtClean="0">
                                  <a:latin typeface="Cambria Math" panose="02040503050406030204" pitchFamily="18" charset="0"/>
                                  <a:cs typeface="Arial" pitchFamily="34" charset="0"/>
                                </a:rPr>
                              </m:ctrlPr>
                            </m:accPr>
                            <m:e>
                              <m:r>
                                <a:rPr lang="en-US" sz="2000" b="0" i="1" smtClean="0">
                                  <a:latin typeface="Cambria Math"/>
                                  <a:cs typeface="Arial" pitchFamily="34" charset="0"/>
                                </a:rPr>
                                <m:t>𝑋</m:t>
                              </m:r>
                            </m:e>
                          </m:acc>
                          <m:r>
                            <a:rPr lang="en-US" sz="2000" b="0" i="1" smtClean="0">
                              <a:latin typeface="Cambria Math"/>
                              <a:cs typeface="Arial" pitchFamily="34" charset="0"/>
                            </a:rPr>
                            <m:t>−</m:t>
                          </m:r>
                          <m:r>
                            <a:rPr lang="en-US" sz="2000" b="0" i="1" smtClean="0">
                              <a:latin typeface="Cambria Math"/>
                              <a:ea typeface="Cambria Math"/>
                              <a:cs typeface="Arial" pitchFamily="34" charset="0"/>
                            </a:rPr>
                            <m:t>𝜇</m:t>
                          </m:r>
                        </m:num>
                        <m:den>
                          <m:f>
                            <m:fPr>
                              <m:ctrlPr>
                                <a:rPr lang="en-US" sz="2000" b="0" i="1" smtClean="0">
                                  <a:latin typeface="Cambria Math" panose="02040503050406030204" pitchFamily="18" charset="0"/>
                                  <a:cs typeface="Arial" pitchFamily="34" charset="0"/>
                                </a:rPr>
                              </m:ctrlPr>
                            </m:fPr>
                            <m:num>
                              <m:r>
                                <a:rPr lang="en-US" sz="2000" b="0" i="1" smtClean="0">
                                  <a:latin typeface="Cambria Math"/>
                                  <a:ea typeface="Cambria Math"/>
                                  <a:cs typeface="Arial" pitchFamily="34" charset="0"/>
                                </a:rPr>
                                <m:t>𝜎</m:t>
                              </m:r>
                            </m:num>
                            <m:den>
                              <m:rad>
                                <m:radPr>
                                  <m:degHide m:val="on"/>
                                  <m:ctrlPr>
                                    <a:rPr lang="en-US" sz="2000" b="0" i="1" smtClean="0">
                                      <a:latin typeface="Cambria Math" panose="02040503050406030204" pitchFamily="18" charset="0"/>
                                      <a:cs typeface="Arial" pitchFamily="34" charset="0"/>
                                    </a:rPr>
                                  </m:ctrlPr>
                                </m:radPr>
                                <m:deg/>
                                <m:e>
                                  <m:r>
                                    <a:rPr lang="en-US" sz="2000" b="0" i="1" smtClean="0">
                                      <a:latin typeface="Cambria Math"/>
                                      <a:cs typeface="Arial" pitchFamily="34" charset="0"/>
                                    </a:rPr>
                                    <m:t>𝑛</m:t>
                                  </m:r>
                                </m:e>
                              </m:rad>
                            </m:den>
                          </m:f>
                        </m:den>
                      </m:f>
                      <m:r>
                        <a:rPr lang="en-US" sz="2000" b="0" i="0" smtClean="0">
                          <a:latin typeface="Cambria Math"/>
                          <a:cs typeface="Arial" pitchFamily="34" charset="0"/>
                        </a:rPr>
                        <m:t>~</m:t>
                      </m:r>
                      <m:r>
                        <a:rPr lang="en-US" sz="2000" b="0" i="1" smtClean="0">
                          <a:latin typeface="Cambria Math"/>
                          <a:cs typeface="Arial" pitchFamily="34" charset="0"/>
                        </a:rPr>
                        <m:t>𝑁</m:t>
                      </m:r>
                      <m:r>
                        <a:rPr lang="en-US" sz="2000" b="0" i="0" smtClean="0">
                          <a:latin typeface="Cambria Math"/>
                          <a:cs typeface="Arial" pitchFamily="34" charset="0"/>
                        </a:rPr>
                        <m:t>(0,1)</m:t>
                      </m:r>
                    </m:oMath>
                  </m:oMathPara>
                </a14:m>
                <a:endParaRPr lang="en-US" sz="2000" dirty="0" smtClean="0">
                  <a:latin typeface="Arial" pitchFamily="34" charset="0"/>
                  <a:cs typeface="Arial" pitchFamily="34" charset="0"/>
                </a:endParaRPr>
              </a:p>
              <a:p>
                <a:pPr marL="0" indent="0" algn="just">
                  <a:buFontTx/>
                  <a:buNone/>
                </a:pPr>
                <a:r>
                  <a:rPr lang="en-US" sz="2000" u="sng" dirty="0" smtClean="0">
                    <a:latin typeface="Arial" pitchFamily="34" charset="0"/>
                    <a:cs typeface="Arial" pitchFamily="34" charset="0"/>
                  </a:rPr>
                  <a:t>Assumption:</a:t>
                </a:r>
              </a:p>
              <a:p>
                <a:pPr marL="0" indent="0" algn="just">
                  <a:buFontTx/>
                  <a:buNone/>
                </a:pPr>
                <a14:m>
                  <m:oMath xmlns:m="http://schemas.openxmlformats.org/officeDocument/2006/math">
                    <m:r>
                      <a:rPr lang="en-US" sz="2000" b="0" i="1" smtClean="0">
                        <a:latin typeface="Cambria Math"/>
                        <a:cs typeface="Arial" pitchFamily="34" charset="0"/>
                      </a:rPr>
                      <m:t>𝑋</m:t>
                    </m:r>
                  </m:oMath>
                </a14:m>
                <a:r>
                  <a:rPr lang="en-US" sz="2000" dirty="0" smtClean="0">
                    <a:latin typeface="Arial" pitchFamily="34" charset="0"/>
                    <a:cs typeface="Arial" pitchFamily="34" charset="0"/>
                  </a:rPr>
                  <a:t> follows a normal distribution.</a:t>
                </a: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mc:Choice>
        <mc:Fallback xmlns="">
          <p:sp>
            <p:nvSpPr>
              <p:cNvPr id="12" name="Rectangle 3"/>
              <p:cNvSpPr txBox="1">
                <a:spLocks noRot="1" noChangeAspect="1" noMove="1" noResize="1" noEditPoints="1" noAdjustHandles="1" noChangeArrowheads="1" noChangeShapeType="1" noTextEdit="1"/>
              </p:cNvSpPr>
              <p:nvPr/>
            </p:nvSpPr>
            <p:spPr>
              <a:xfrm>
                <a:off x="681241" y="1670733"/>
                <a:ext cx="7781518" cy="2075767"/>
              </a:xfrm>
              <a:prstGeom prst="rect">
                <a:avLst/>
              </a:prstGeom>
              <a:blipFill rotWithShape="1">
                <a:blip r:embed="rId3"/>
                <a:stretch>
                  <a:fillRect l="-862" t="-1173" b="-2346"/>
                </a:stretch>
              </a:blipFill>
            </p:spPr>
            <p:txBody>
              <a:bodyPr/>
              <a:lstStyle/>
              <a:p>
                <a:r>
                  <a:rPr lang="en-SG">
                    <a:noFill/>
                  </a:rPr>
                  <a:t> </a:t>
                </a:r>
              </a:p>
            </p:txBody>
          </p:sp>
        </mc:Fallback>
      </mc:AlternateContent>
      <p:sp>
        <p:nvSpPr>
          <p:cNvPr id="13" name="TextBox 12"/>
          <p:cNvSpPr txBox="1"/>
          <p:nvPr/>
        </p:nvSpPr>
        <p:spPr>
          <a:xfrm>
            <a:off x="665163" y="4071032"/>
            <a:ext cx="7781518" cy="369332"/>
          </a:xfrm>
          <a:prstGeom prst="rect">
            <a:avLst/>
          </a:prstGeom>
          <a:solidFill>
            <a:srgbClr val="FFFF00"/>
          </a:solidFill>
          <a:ln w="25400">
            <a:solidFill>
              <a:srgbClr val="FF0000"/>
            </a:solidFill>
          </a:ln>
        </p:spPr>
        <p:txBody>
          <a:bodyPr wrap="square" rtlCol="0">
            <a:spAutoFit/>
          </a:bodyPr>
          <a:lstStyle/>
          <a:p>
            <a:pPr lvl="0" algn="just"/>
            <a:r>
              <a:rPr lang="en-US" dirty="0" smtClean="0">
                <a:latin typeface="Arial" panose="020B0604020202020204" pitchFamily="34" charset="0"/>
                <a:cs typeface="Arial" panose="020B0604020202020204" pitchFamily="34" charset="0"/>
              </a:rPr>
              <a:t>5.	Compute </a:t>
            </a:r>
            <a:r>
              <a:rPr lang="en-US" dirty="0">
                <a:latin typeface="Arial" panose="020B0604020202020204" pitchFamily="34" charset="0"/>
                <a:cs typeface="Arial" panose="020B0604020202020204" pitchFamily="34" charset="0"/>
              </a:rPr>
              <a:t>the value of the test statistic using the given sample data</a:t>
            </a:r>
            <a:r>
              <a:rPr lang="en-US" dirty="0"/>
              <a:t>.</a:t>
            </a:r>
            <a:endParaRPr lang="en-SG" dirty="0"/>
          </a:p>
        </p:txBody>
      </p:sp>
      <mc:AlternateContent xmlns:mc="http://schemas.openxmlformats.org/markup-compatibility/2006" xmlns:a14="http://schemas.microsoft.com/office/drawing/2010/main">
        <mc:Choice Requires="a14">
          <p:sp>
            <p:nvSpPr>
              <p:cNvPr id="14" name="Rectangle 3"/>
              <p:cNvSpPr txBox="1">
                <a:spLocks noChangeArrowheads="1"/>
              </p:cNvSpPr>
              <p:nvPr/>
            </p:nvSpPr>
            <p:spPr>
              <a:xfrm>
                <a:off x="665163" y="4440365"/>
                <a:ext cx="7781518" cy="1617536"/>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Computation:</a:t>
                </a:r>
              </a:p>
              <a:p>
                <a:pPr marL="0" indent="0" algn="just">
                  <a:buFontTx/>
                  <a:buNone/>
                </a:pPr>
                <a14:m>
                  <m:oMath xmlns:m="http://schemas.openxmlformats.org/officeDocument/2006/math">
                    <m:acc>
                      <m:accPr>
                        <m:chr m:val="̅"/>
                        <m:ctrlPr>
                          <a:rPr lang="en-US" sz="2000" i="1" smtClean="0">
                            <a:latin typeface="Cambria Math" panose="02040503050406030204" pitchFamily="18" charset="0"/>
                            <a:cs typeface="Arial" pitchFamily="34" charset="0"/>
                          </a:rPr>
                        </m:ctrlPr>
                      </m:accPr>
                      <m:e>
                        <m:r>
                          <a:rPr lang="en-US" sz="2000" b="0" i="1" smtClean="0">
                            <a:latin typeface="Cambria Math"/>
                            <a:cs typeface="Arial" pitchFamily="34" charset="0"/>
                          </a:rPr>
                          <m:t>𝑥</m:t>
                        </m:r>
                      </m:e>
                    </m:acc>
                    <m:r>
                      <a:rPr lang="en-US" sz="2000" b="0" i="1" smtClean="0">
                        <a:latin typeface="Cambria Math"/>
                        <a:cs typeface="Arial" pitchFamily="34" charset="0"/>
                      </a:rPr>
                      <m:t>=76.7,  </m:t>
                    </m:r>
                    <m:r>
                      <a:rPr lang="en-US" sz="2000" b="0" i="1" smtClean="0">
                        <a:latin typeface="Cambria Math"/>
                        <a:cs typeface="Arial" pitchFamily="34" charset="0"/>
                      </a:rPr>
                      <m:t>𝑛</m:t>
                    </m:r>
                    <m:r>
                      <a:rPr lang="en-US" sz="2000" b="0" i="1" smtClean="0">
                        <a:latin typeface="Cambria Math"/>
                        <a:cs typeface="Arial" pitchFamily="34" charset="0"/>
                      </a:rPr>
                      <m:t>=20,  </m:t>
                    </m:r>
                    <m:r>
                      <a:rPr lang="en-US" sz="2000" b="0" i="1" smtClean="0">
                        <a:latin typeface="Cambria Math"/>
                        <a:ea typeface="Cambria Math"/>
                        <a:cs typeface="Arial" pitchFamily="34" charset="0"/>
                      </a:rPr>
                      <m:t>𝜎</m:t>
                    </m:r>
                    <m:r>
                      <a:rPr lang="en-US" sz="2000" b="0" i="0" smtClean="0">
                        <a:latin typeface="Cambria Math"/>
                        <a:ea typeface="Cambria Math"/>
                        <a:cs typeface="Arial" pitchFamily="34" charset="0"/>
                      </a:rPr>
                      <m:t>=8.6</m:t>
                    </m:r>
                  </m:oMath>
                </a14:m>
                <a:r>
                  <a:rPr lang="en-US" sz="2000" dirty="0" smtClean="0">
                    <a:latin typeface="Arial" pitchFamily="34" charset="0"/>
                    <a:cs typeface="Arial" pitchFamily="34" charset="0"/>
                  </a:rPr>
                  <a:t>,  </a:t>
                </a:r>
                <a14:m>
                  <m:oMath xmlns:m="http://schemas.openxmlformats.org/officeDocument/2006/math">
                    <m:r>
                      <a:rPr lang="en-US" sz="2000" i="1" smtClean="0">
                        <a:latin typeface="Cambria Math"/>
                        <a:ea typeface="Cambria Math"/>
                        <a:cs typeface="Arial" pitchFamily="34" charset="0"/>
                      </a:rPr>
                      <m:t>𝜇</m:t>
                    </m:r>
                    <m:r>
                      <a:rPr lang="en-US" sz="2000" b="0" i="1" smtClean="0">
                        <a:latin typeface="Cambria Math"/>
                        <a:ea typeface="Cambria Math"/>
                        <a:cs typeface="Arial" pitchFamily="34" charset="0"/>
                      </a:rPr>
                      <m:t>=73.2</m:t>
                    </m:r>
                  </m:oMath>
                </a14:m>
                <a:endParaRPr lang="en-US" sz="2000" dirty="0" smtClean="0">
                  <a:latin typeface="Arial" pitchFamily="34" charset="0"/>
                  <a:cs typeface="Arial" pitchFamily="34" charset="0"/>
                </a:endParaRPr>
              </a:p>
              <a:p>
                <a:pPr marL="0" indent="0" algn="just">
                  <a:buFontTx/>
                  <a:buNone/>
                </a:pP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𝑧</m:t>
                        </m:r>
                      </m:e>
                      <m:sub>
                        <m:r>
                          <a:rPr lang="en-US" sz="2000" b="0" i="1" smtClean="0">
                            <a:latin typeface="Cambria Math"/>
                            <a:cs typeface="Arial" pitchFamily="34" charset="0"/>
                          </a:rPr>
                          <m:t>𝑐𝑎𝑙</m:t>
                        </m:r>
                      </m:sub>
                    </m:sSub>
                    <m:r>
                      <a:rPr lang="en-US" sz="2000" b="0" i="1" smtClean="0">
                        <a:latin typeface="Cambria Math"/>
                        <a:cs typeface="Arial" pitchFamily="34" charset="0"/>
                      </a:rPr>
                      <m:t>=</m:t>
                    </m:r>
                    <m:f>
                      <m:fPr>
                        <m:ctrlPr>
                          <a:rPr lang="en-US" sz="2000" b="0" i="1" smtClean="0">
                            <a:latin typeface="Cambria Math" panose="02040503050406030204" pitchFamily="18" charset="0"/>
                            <a:cs typeface="Arial" pitchFamily="34" charset="0"/>
                          </a:rPr>
                        </m:ctrlPr>
                      </m:fPr>
                      <m:num>
                        <m:r>
                          <a:rPr lang="en-US" sz="2000" b="0" i="1" smtClean="0">
                            <a:latin typeface="Cambria Math"/>
                            <a:cs typeface="Arial" pitchFamily="34" charset="0"/>
                          </a:rPr>
                          <m:t>76.7−73.2</m:t>
                        </m:r>
                      </m:num>
                      <m:den>
                        <m:f>
                          <m:fPr>
                            <m:ctrlPr>
                              <a:rPr lang="en-US" sz="2000" b="0" i="1" smtClean="0">
                                <a:latin typeface="Cambria Math" panose="02040503050406030204" pitchFamily="18" charset="0"/>
                                <a:cs typeface="Arial" pitchFamily="34" charset="0"/>
                              </a:rPr>
                            </m:ctrlPr>
                          </m:fPr>
                          <m:num>
                            <m:r>
                              <a:rPr lang="en-US" sz="2000" b="0" i="1" smtClean="0">
                                <a:latin typeface="Cambria Math"/>
                                <a:cs typeface="Arial" pitchFamily="34" charset="0"/>
                              </a:rPr>
                              <m:t>8.6</m:t>
                            </m:r>
                          </m:num>
                          <m:den>
                            <m:rad>
                              <m:radPr>
                                <m:degHide m:val="on"/>
                                <m:ctrlPr>
                                  <a:rPr lang="en-US" sz="2000" b="0" i="1" smtClean="0">
                                    <a:latin typeface="Cambria Math" panose="02040503050406030204" pitchFamily="18" charset="0"/>
                                    <a:cs typeface="Arial" pitchFamily="34" charset="0"/>
                                  </a:rPr>
                                </m:ctrlPr>
                              </m:radPr>
                              <m:deg/>
                              <m:e>
                                <m:r>
                                  <a:rPr lang="en-US" sz="2000" b="0" i="1" smtClean="0">
                                    <a:latin typeface="Cambria Math"/>
                                    <a:cs typeface="Arial" pitchFamily="34" charset="0"/>
                                  </a:rPr>
                                  <m:t>20</m:t>
                                </m:r>
                              </m:e>
                            </m:rad>
                          </m:den>
                        </m:f>
                      </m:den>
                    </m:f>
                    <m:r>
                      <a:rPr lang="en-US" sz="2000" b="0" i="1" smtClean="0">
                        <a:latin typeface="Cambria Math"/>
                        <a:cs typeface="Arial" pitchFamily="34" charset="0"/>
                      </a:rPr>
                      <m:t>=1.82006</m:t>
                    </m:r>
                  </m:oMath>
                </a14:m>
                <a:r>
                  <a:rPr lang="en-US" sz="2000" dirty="0" smtClean="0">
                    <a:latin typeface="Arial" pitchFamily="34" charset="0"/>
                    <a:cs typeface="Arial" pitchFamily="34" charset="0"/>
                  </a:rPr>
                  <a:t> </a:t>
                </a: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mc:Choice>
        <mc:Fallback xmlns="">
          <p:sp>
            <p:nvSpPr>
              <p:cNvPr id="14" name="Rectangle 3"/>
              <p:cNvSpPr txBox="1">
                <a:spLocks noRot="1" noChangeAspect="1" noMove="1" noResize="1" noEditPoints="1" noAdjustHandles="1" noChangeArrowheads="1" noChangeShapeType="1" noTextEdit="1"/>
              </p:cNvSpPr>
              <p:nvPr/>
            </p:nvSpPr>
            <p:spPr>
              <a:xfrm>
                <a:off x="665163" y="4440365"/>
                <a:ext cx="7781518" cy="1617536"/>
              </a:xfrm>
              <a:prstGeom prst="rect">
                <a:avLst/>
              </a:prstGeom>
              <a:blipFill rotWithShape="1">
                <a:blip r:embed="rId4"/>
                <a:stretch>
                  <a:fillRect l="-783" t="-1504"/>
                </a:stretch>
              </a:blipFill>
            </p:spPr>
            <p:txBody>
              <a:bodyPr/>
              <a:lstStyle/>
              <a:p>
                <a:r>
                  <a:rPr lang="en-SG">
                    <a:noFill/>
                  </a:rPr>
                  <a:t> </a:t>
                </a:r>
              </a:p>
            </p:txBody>
          </p:sp>
        </mc:Fallback>
      </mc:AlternateContent>
      <p:sp>
        <p:nvSpPr>
          <p:cNvPr id="9" name="Rectangle 2"/>
          <p:cNvSpPr>
            <a:spLocks noGrp="1" noChangeArrowheads="1"/>
          </p:cNvSpPr>
          <p:nvPr>
            <p:ph type="title"/>
          </p:nvPr>
        </p:nvSpPr>
        <p:spPr>
          <a:xfrm>
            <a:off x="525463" y="291717"/>
            <a:ext cx="7589838" cy="633908"/>
          </a:xfrm>
        </p:spPr>
        <p:txBody>
          <a:bodyPr>
            <a:normAutofit/>
          </a:bodyPr>
          <a:lstStyle/>
          <a:p>
            <a:pPr eaLnBrk="1" hangingPunct="1"/>
            <a:r>
              <a:rPr lang="en-US" sz="2400" dirty="0" smtClean="0"/>
              <a:t>Single-sample Z-test for Population Mean – Example 5</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26</a:t>
            </a:fld>
            <a:endParaRPr lang="en-US"/>
          </a:p>
        </p:txBody>
      </p:sp>
    </p:spTree>
    <p:extLst>
      <p:ext uri="{BB962C8B-B14F-4D97-AF65-F5344CB8AC3E}">
        <p14:creationId xmlns:p14="http://schemas.microsoft.com/office/powerpoint/2010/main" val="1702294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11" name="TextBox 10"/>
          <p:cNvSpPr txBox="1"/>
          <p:nvPr/>
        </p:nvSpPr>
        <p:spPr>
          <a:xfrm>
            <a:off x="681241" y="935501"/>
            <a:ext cx="7781518" cy="1477328"/>
          </a:xfrm>
          <a:prstGeom prst="rect">
            <a:avLst/>
          </a:prstGeom>
          <a:solidFill>
            <a:srgbClr val="FFFF00"/>
          </a:solidFill>
          <a:ln w="25400">
            <a:solidFill>
              <a:srgbClr val="FF0000"/>
            </a:solidFill>
          </a:ln>
        </p:spPr>
        <p:txBody>
          <a:bodyPr wrap="square" rtlCol="0">
            <a:spAutoFit/>
          </a:bodyPr>
          <a:lstStyle/>
          <a:p>
            <a:pPr marL="533400" lvl="0" indent="-533400">
              <a:tabLst>
                <a:tab pos="903288" algn="l"/>
              </a:tabLst>
            </a:pPr>
            <a:r>
              <a:rPr lang="en-SG" dirty="0" smtClean="0">
                <a:latin typeface="Arial" panose="020B0604020202020204" pitchFamily="34" charset="0"/>
                <a:cs typeface="Arial" panose="020B0604020202020204" pitchFamily="34" charset="0"/>
              </a:rPr>
              <a:t>6 i</a:t>
            </a:r>
            <a:r>
              <a:rPr lang="en-SG"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using the critical region method: based on the stated level of </a:t>
            </a:r>
            <a:r>
              <a:rPr lang="en-US" dirty="0" smtClean="0">
                <a:latin typeface="Arial" panose="020B0604020202020204" pitchFamily="34" charset="0"/>
                <a:cs typeface="Arial" panose="020B0604020202020204" pitchFamily="34" charset="0"/>
              </a:rPr>
              <a:t>significance, </a:t>
            </a:r>
            <a:r>
              <a:rPr lang="en-US" dirty="0">
                <a:latin typeface="Arial" panose="020B0604020202020204" pitchFamily="34" charset="0"/>
                <a:cs typeface="Arial" panose="020B0604020202020204" pitchFamily="34" charset="0"/>
              </a:rPr>
              <a:t>determine the critical value(s) and state the critical </a:t>
            </a:r>
            <a:r>
              <a:rPr lang="en-US" dirty="0" smtClean="0">
                <a:latin typeface="Arial" panose="020B0604020202020204" pitchFamily="34" charset="0"/>
                <a:cs typeface="Arial" panose="020B0604020202020204" pitchFamily="34" charset="0"/>
              </a:rPr>
              <a:t>region</a:t>
            </a:r>
            <a:r>
              <a:rPr lang="en-US" dirty="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a:p>
            <a:pPr lvl="0"/>
            <a:r>
              <a:rPr lang="en-SG" dirty="0" smtClean="0">
                <a:latin typeface="Arial" panose="020B0604020202020204" pitchFamily="34" charset="0"/>
                <a:cs typeface="Arial" panose="020B0604020202020204" pitchFamily="34" charset="0"/>
              </a:rPr>
              <a:t>    ii</a:t>
            </a:r>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 If </a:t>
            </a:r>
            <a:r>
              <a:rPr lang="en-SG" dirty="0">
                <a:latin typeface="Arial" panose="020B0604020202020204" pitchFamily="34" charset="0"/>
                <a:cs typeface="Arial" panose="020B0604020202020204" pitchFamily="34" charset="0"/>
              </a:rPr>
              <a:t>using p-value method: based on the calculated value of test 			</a:t>
            </a:r>
            <a:r>
              <a:rPr lang="en-SG" dirty="0" smtClean="0">
                <a:latin typeface="Arial" panose="020B0604020202020204" pitchFamily="34" charset="0"/>
                <a:cs typeface="Arial" panose="020B0604020202020204" pitchFamily="34" charset="0"/>
              </a:rPr>
              <a:t> statistic</a:t>
            </a:r>
            <a:r>
              <a:rPr lang="en-S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calculate the p-value.</a:t>
            </a:r>
            <a:endParaRPr lang="en-SG"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665163" y="2610533"/>
                <a:ext cx="7781518" cy="15804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Critical region method:</a:t>
                </a:r>
              </a:p>
              <a:p>
                <a:pPr marL="0" indent="0" algn="just">
                  <a:buFontTx/>
                  <a:buNone/>
                </a:pPr>
                <a:r>
                  <a:rPr lang="en-US" sz="2000" dirty="0" smtClean="0">
                    <a:latin typeface="Arial" pitchFamily="34" charset="0"/>
                    <a:cs typeface="Arial" pitchFamily="34" charset="0"/>
                  </a:rPr>
                  <a:t>Critical value = NORM.INV(1-0.01, 0, 1) or NORM.S.INV(1-0.01)</a:t>
                </a:r>
              </a:p>
              <a:p>
                <a:pPr marL="0" indent="0" algn="just">
                  <a:buFontTx/>
                  <a:buNone/>
                </a:pPr>
                <a:r>
                  <a:rPr lang="en-US" sz="2000" dirty="0">
                    <a:latin typeface="Arial" pitchFamily="34" charset="0"/>
                    <a:cs typeface="Arial" pitchFamily="34" charset="0"/>
                  </a:rPr>
                  <a:t>	</a:t>
                </a:r>
                <a:r>
                  <a:rPr lang="en-US" sz="2000" dirty="0" smtClean="0">
                    <a:latin typeface="Arial" pitchFamily="34" charset="0"/>
                    <a:cs typeface="Arial" pitchFamily="34" charset="0"/>
                  </a:rPr>
                  <a:t>		  = 2.33</a:t>
                </a:r>
              </a:p>
              <a:p>
                <a:pPr marL="0" indent="0" algn="just">
                  <a:buFontTx/>
                  <a:buNone/>
                </a:pPr>
                <a:r>
                  <a:rPr lang="en-US" sz="2000" dirty="0" smtClean="0">
                    <a:latin typeface="Arial" pitchFamily="34" charset="0"/>
                    <a:cs typeface="Arial" pitchFamily="34" charset="0"/>
                  </a:rPr>
                  <a:t>Critical region = </a:t>
                </a:r>
                <a14:m>
                  <m:oMath xmlns:m="http://schemas.openxmlformats.org/officeDocument/2006/math">
                    <m:r>
                      <a:rPr lang="en-US" sz="2000" b="0" i="1" smtClean="0">
                        <a:latin typeface="Cambria Math"/>
                        <a:cs typeface="Arial" pitchFamily="34" charset="0"/>
                      </a:rPr>
                      <m:t>{</m:t>
                    </m:r>
                    <m:r>
                      <a:rPr lang="en-US" sz="2000" b="0" i="1" smtClean="0">
                        <a:latin typeface="Cambria Math"/>
                        <a:cs typeface="Arial" pitchFamily="34" charset="0"/>
                      </a:rPr>
                      <m:t>𝑧</m:t>
                    </m:r>
                    <m:r>
                      <a:rPr lang="en-US" sz="2000" b="0" i="1" smtClean="0">
                        <a:latin typeface="Cambria Math"/>
                        <a:cs typeface="Arial" pitchFamily="34" charset="0"/>
                      </a:rPr>
                      <m:t>:</m:t>
                    </m:r>
                    <m:r>
                      <a:rPr lang="en-US" sz="2000" b="0" i="1" smtClean="0">
                        <a:latin typeface="Cambria Math"/>
                        <a:cs typeface="Arial" pitchFamily="34" charset="0"/>
                      </a:rPr>
                      <m:t>𝑧</m:t>
                    </m:r>
                    <m:r>
                      <a:rPr lang="en-US" sz="2000" b="0" i="1" smtClean="0">
                        <a:latin typeface="Cambria Math"/>
                        <a:cs typeface="Arial" pitchFamily="34" charset="0"/>
                      </a:rPr>
                      <m:t>&gt;2.33}</m:t>
                    </m:r>
                  </m:oMath>
                </a14:m>
                <a:endParaRPr lang="en-US" sz="2000" dirty="0" smtClean="0">
                  <a:latin typeface="Arial" pitchFamily="34" charset="0"/>
                  <a:cs typeface="Arial" pitchFamily="34" charset="0"/>
                </a:endParaRPr>
              </a:p>
              <a:p>
                <a:pPr marL="0" indent="0" algn="just">
                  <a:buFontTx/>
                  <a:buNone/>
                </a:pPr>
                <a:endParaRPr lang="en-US" sz="2000" dirty="0" smtClean="0">
                  <a:latin typeface="Arial" pitchFamily="34" charset="0"/>
                  <a:cs typeface="Arial" pitchFamily="34" charset="0"/>
                </a:endParaRP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mc:Choice>
        <mc:Fallback xmlns="">
          <p:sp>
            <p:nvSpPr>
              <p:cNvPr id="12" name="Rectangle 3"/>
              <p:cNvSpPr txBox="1">
                <a:spLocks noRot="1" noChangeAspect="1" noMove="1" noResize="1" noEditPoints="1" noAdjustHandles="1" noChangeArrowheads="1" noChangeShapeType="1" noTextEdit="1"/>
              </p:cNvSpPr>
              <p:nvPr/>
            </p:nvSpPr>
            <p:spPr>
              <a:xfrm>
                <a:off x="665163" y="2610533"/>
                <a:ext cx="7781518" cy="1580467"/>
              </a:xfrm>
              <a:prstGeom prst="rect">
                <a:avLst/>
              </a:prstGeom>
              <a:blipFill rotWithShape="1">
                <a:blip r:embed="rId3"/>
                <a:stretch>
                  <a:fillRect l="-783" t="-1538" b="-1538"/>
                </a:stretch>
              </a:blipFill>
            </p:spPr>
            <p:txBody>
              <a:bodyPr/>
              <a:lstStyle/>
              <a:p>
                <a:r>
                  <a:rPr lang="en-SG">
                    <a:noFill/>
                  </a:rPr>
                  <a:t> </a:t>
                </a:r>
              </a:p>
            </p:txBody>
          </p:sp>
        </mc:Fallback>
      </mc:AlternateContent>
      <p:sp>
        <p:nvSpPr>
          <p:cNvPr id="8" name="Rectangle 3"/>
          <p:cNvSpPr txBox="1">
            <a:spLocks noChangeArrowheads="1"/>
          </p:cNvSpPr>
          <p:nvPr/>
        </p:nvSpPr>
        <p:spPr>
          <a:xfrm>
            <a:off x="665163" y="4343400"/>
            <a:ext cx="7781518" cy="15804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P-value method:</a:t>
            </a:r>
          </a:p>
          <a:p>
            <a:pPr marL="0" indent="0" algn="just">
              <a:buFontTx/>
              <a:buNone/>
            </a:pPr>
            <a:r>
              <a:rPr lang="en-US" sz="2000" dirty="0" smtClean="0">
                <a:latin typeface="Arial" pitchFamily="34" charset="0"/>
                <a:cs typeface="Arial" pitchFamily="34" charset="0"/>
              </a:rPr>
              <a:t>P-value = 1 – NORM.DIST(1.82006, 0, 1, 1) </a:t>
            </a:r>
          </a:p>
          <a:p>
            <a:pPr marL="0" indent="0" algn="just">
              <a:buFontTx/>
              <a:buNone/>
            </a:pPr>
            <a:r>
              <a:rPr lang="en-US" sz="2000" dirty="0">
                <a:latin typeface="Arial" pitchFamily="34" charset="0"/>
                <a:cs typeface="Arial" pitchFamily="34" charset="0"/>
              </a:rPr>
              <a:t>	</a:t>
            </a:r>
            <a:r>
              <a:rPr lang="en-US" sz="2000" dirty="0" smtClean="0">
                <a:latin typeface="Arial" pitchFamily="34" charset="0"/>
                <a:cs typeface="Arial" pitchFamily="34" charset="0"/>
              </a:rPr>
              <a:t>	   or 1 – NORM.S.DIST(1.82006, 1) </a:t>
            </a:r>
          </a:p>
          <a:p>
            <a:pPr marL="0" indent="0" algn="just">
              <a:buFontTx/>
              <a:buNone/>
            </a:pPr>
            <a:r>
              <a:rPr lang="en-US" sz="2000" dirty="0">
                <a:latin typeface="Arial" pitchFamily="34" charset="0"/>
                <a:cs typeface="Arial" pitchFamily="34" charset="0"/>
              </a:rPr>
              <a:t>	</a:t>
            </a:r>
            <a:r>
              <a:rPr lang="en-US" sz="2000" dirty="0" smtClean="0">
                <a:latin typeface="Arial" pitchFamily="34" charset="0"/>
                <a:cs typeface="Arial" pitchFamily="34" charset="0"/>
              </a:rPr>
              <a:t>	= 0.0344</a:t>
            </a:r>
          </a:p>
          <a:p>
            <a:pPr marL="0" indent="0" algn="just">
              <a:buFontTx/>
              <a:buNone/>
            </a:pPr>
            <a:endParaRPr lang="en-US" sz="2000" dirty="0" smtClean="0">
              <a:latin typeface="Arial" pitchFamily="34" charset="0"/>
              <a:cs typeface="Arial" pitchFamily="34" charset="0"/>
            </a:endParaRP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p:sp>
        <p:nvSpPr>
          <p:cNvPr id="9" name="Rectangle 2"/>
          <p:cNvSpPr>
            <a:spLocks noGrp="1" noChangeArrowheads="1"/>
          </p:cNvSpPr>
          <p:nvPr>
            <p:ph type="title"/>
          </p:nvPr>
        </p:nvSpPr>
        <p:spPr>
          <a:xfrm>
            <a:off x="525463" y="291717"/>
            <a:ext cx="7589838" cy="633908"/>
          </a:xfrm>
        </p:spPr>
        <p:txBody>
          <a:bodyPr>
            <a:normAutofit/>
          </a:bodyPr>
          <a:lstStyle/>
          <a:p>
            <a:pPr eaLnBrk="1" hangingPunct="1"/>
            <a:r>
              <a:rPr lang="en-US" sz="2400" dirty="0" smtClean="0"/>
              <a:t>Single-sample Z-test for Population Mean – Example 5</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27</a:t>
            </a:fld>
            <a:endParaRPr lang="en-US"/>
          </a:p>
        </p:txBody>
      </p:sp>
    </p:spTree>
    <p:extLst>
      <p:ext uri="{BB962C8B-B14F-4D97-AF65-F5344CB8AC3E}">
        <p14:creationId xmlns:p14="http://schemas.microsoft.com/office/powerpoint/2010/main" val="3837159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11" name="TextBox 10"/>
          <p:cNvSpPr txBox="1"/>
          <p:nvPr/>
        </p:nvSpPr>
        <p:spPr>
          <a:xfrm>
            <a:off x="681241" y="935501"/>
            <a:ext cx="7781518" cy="1477328"/>
          </a:xfrm>
          <a:prstGeom prst="rect">
            <a:avLst/>
          </a:prstGeom>
          <a:solidFill>
            <a:srgbClr val="FFFF00"/>
          </a:solidFill>
          <a:ln w="25400">
            <a:solidFill>
              <a:srgbClr val="FF0000"/>
            </a:solidFill>
          </a:ln>
        </p:spPr>
        <p:txBody>
          <a:bodyPr wrap="square" rtlCol="0">
            <a:spAutoFit/>
          </a:bodyPr>
          <a:lstStyle/>
          <a:p>
            <a:pPr algn="just"/>
            <a:r>
              <a:rPr lang="en-SG" dirty="0">
                <a:latin typeface="Arial" panose="020B0604020202020204" pitchFamily="34" charset="0"/>
                <a:cs typeface="Arial" panose="020B0604020202020204" pitchFamily="34" charset="0"/>
              </a:rPr>
              <a:t>7.    Make a decision whether to reject H</a:t>
            </a:r>
            <a:r>
              <a:rPr lang="en-SG" baseline="-25000" dirty="0">
                <a:latin typeface="Arial" panose="020B0604020202020204" pitchFamily="34" charset="0"/>
                <a:cs typeface="Arial" panose="020B0604020202020204" pitchFamily="34" charset="0"/>
              </a:rPr>
              <a:t>0</a:t>
            </a:r>
            <a:r>
              <a:rPr lang="en-SG"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 If </a:t>
            </a:r>
            <a:r>
              <a:rPr lang="en-US" dirty="0">
                <a:latin typeface="Arial" panose="020B0604020202020204" pitchFamily="34" charset="0"/>
                <a:cs typeface="Arial" panose="020B0604020202020204" pitchFamily="34" charset="0"/>
              </a:rPr>
              <a:t>using critical region method: Reject 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if calculated test statistic 		</a:t>
            </a:r>
            <a:r>
              <a:rPr lang="en-US" dirty="0" smtClean="0">
                <a:latin typeface="Arial" panose="020B0604020202020204" pitchFamily="34" charset="0"/>
                <a:cs typeface="Arial" panose="020B0604020202020204" pitchFamily="34" charset="0"/>
              </a:rPr>
              <a:t>   falls </a:t>
            </a:r>
            <a:r>
              <a:rPr lang="en-US" dirty="0">
                <a:latin typeface="Arial" panose="020B0604020202020204" pitchFamily="34" charset="0"/>
                <a:cs typeface="Arial" panose="020B0604020202020204" pitchFamily="34" charset="0"/>
              </a:rPr>
              <a:t>inside the critical region. Otherwise, do not reject 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a:t>
            </a:r>
            <a:endParaRPr lang="en-SG"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      ii)  If </a:t>
            </a:r>
            <a:r>
              <a:rPr lang="en-US" dirty="0">
                <a:latin typeface="Arial" panose="020B0604020202020204" pitchFamily="34" charset="0"/>
                <a:cs typeface="Arial" panose="020B0604020202020204" pitchFamily="34" charset="0"/>
              </a:rPr>
              <a:t>using p-value approach: Reject 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if p-value &lt; level of 		</a:t>
            </a:r>
            <a:r>
              <a:rPr lang="en-US" dirty="0" smtClean="0">
                <a:latin typeface="Arial" panose="020B0604020202020204" pitchFamily="34" charset="0"/>
                <a:cs typeface="Arial" panose="020B0604020202020204" pitchFamily="34" charset="0"/>
              </a:rPr>
              <a:t>   		    significance</a:t>
            </a:r>
            <a:r>
              <a:rPr lang="en-US" dirty="0">
                <a:latin typeface="Arial" panose="020B0604020202020204" pitchFamily="34" charset="0"/>
                <a:cs typeface="Arial" panose="020B0604020202020204" pitchFamily="34" charset="0"/>
              </a:rPr>
              <a:t>. Otherwise, do not reject 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a:t>
            </a:r>
            <a:endParaRPr lang="en-SG"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a:xfrm>
                <a:off x="665163" y="2610533"/>
                <a:ext cx="7781518" cy="10724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Critical region method:</a:t>
                </a:r>
              </a:p>
              <a:p>
                <a:pPr marL="0" indent="0" algn="just">
                  <a:buFontTx/>
                  <a:buNone/>
                </a:pPr>
                <a:r>
                  <a:rPr lang="en-US" sz="2000" dirty="0" smtClean="0">
                    <a:latin typeface="Arial" pitchFamily="34" charset="0"/>
                    <a:cs typeface="Arial" pitchFamily="34" charset="0"/>
                  </a:rPr>
                  <a:t>Since </a:t>
                </a: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𝑧</m:t>
                        </m:r>
                      </m:e>
                      <m:sub>
                        <m:r>
                          <a:rPr lang="en-US" sz="2000" b="0" i="1" smtClean="0">
                            <a:latin typeface="Cambria Math"/>
                            <a:cs typeface="Arial" pitchFamily="34" charset="0"/>
                          </a:rPr>
                          <m:t>𝑐𝑎𝑙</m:t>
                        </m:r>
                      </m:sub>
                    </m:sSub>
                    <m:r>
                      <a:rPr lang="en-US" sz="2000" b="0" i="1" smtClean="0">
                        <a:latin typeface="Cambria Math"/>
                        <a:cs typeface="Arial" pitchFamily="34" charset="0"/>
                      </a:rPr>
                      <m:t>=1.82006</m:t>
                    </m:r>
                    <m:r>
                      <a:rPr lang="en-US" sz="2000" b="0" i="0" smtClean="0">
                        <a:latin typeface="Cambria Math"/>
                        <a:cs typeface="Arial" pitchFamily="34" charset="0"/>
                      </a:rPr>
                      <m:t> </m:t>
                    </m:r>
                  </m:oMath>
                </a14:m>
                <a:r>
                  <a:rPr lang="en-US" sz="2000" dirty="0" smtClean="0">
                    <a:latin typeface="Arial" pitchFamily="34" charset="0"/>
                    <a:cs typeface="Arial" pitchFamily="34" charset="0"/>
                  </a:rPr>
                  <a:t>lies outside the critical region, we do not reject </a:t>
                </a: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𝐻</m:t>
                        </m:r>
                      </m:e>
                      <m:sub>
                        <m:r>
                          <a:rPr lang="en-US" sz="2000" b="0" i="1" smtClean="0">
                            <a:latin typeface="Cambria Math"/>
                            <a:cs typeface="Arial" pitchFamily="34" charset="0"/>
                          </a:rPr>
                          <m:t>0</m:t>
                        </m:r>
                      </m:sub>
                    </m:sSub>
                  </m:oMath>
                </a14:m>
                <a:r>
                  <a:rPr lang="en-US" sz="2000" dirty="0" smtClean="0">
                    <a:latin typeface="Arial" pitchFamily="34" charset="0"/>
                    <a:cs typeface="Arial" pitchFamily="34" charset="0"/>
                  </a:rPr>
                  <a:t>.</a:t>
                </a:r>
              </a:p>
              <a:p>
                <a:pPr marL="0" indent="0" algn="just">
                  <a:buFontTx/>
                  <a:buNone/>
                </a:pPr>
                <a:r>
                  <a:rPr lang="en-US" sz="2000" dirty="0" smtClean="0">
                    <a:latin typeface="Arial" pitchFamily="34" charset="0"/>
                    <a:cs typeface="Arial" pitchFamily="34" charset="0"/>
                  </a:rPr>
                  <a:t> </a:t>
                </a: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mc:Choice>
        <mc:Fallback xmlns="">
          <p:sp>
            <p:nvSpPr>
              <p:cNvPr id="12" name="Rectangle 3"/>
              <p:cNvSpPr txBox="1">
                <a:spLocks noRot="1" noChangeAspect="1" noMove="1" noResize="1" noEditPoints="1" noAdjustHandles="1" noChangeArrowheads="1" noChangeShapeType="1" noTextEdit="1"/>
              </p:cNvSpPr>
              <p:nvPr/>
            </p:nvSpPr>
            <p:spPr>
              <a:xfrm>
                <a:off x="665163" y="2610533"/>
                <a:ext cx="7781518" cy="1072467"/>
              </a:xfrm>
              <a:prstGeom prst="rect">
                <a:avLst/>
              </a:prstGeom>
              <a:blipFill rotWithShape="1">
                <a:blip r:embed="rId3"/>
                <a:stretch>
                  <a:fillRect l="-783" t="-2273" r="-783" b="-1022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Rectangle 3"/>
              <p:cNvSpPr txBox="1">
                <a:spLocks noChangeArrowheads="1"/>
              </p:cNvSpPr>
              <p:nvPr/>
            </p:nvSpPr>
            <p:spPr>
              <a:xfrm>
                <a:off x="665163" y="3695700"/>
                <a:ext cx="7781518" cy="790233"/>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sz="2000" u="sng" dirty="0" smtClean="0">
                    <a:latin typeface="Arial" pitchFamily="34" charset="0"/>
                    <a:cs typeface="Arial" pitchFamily="34" charset="0"/>
                  </a:rPr>
                  <a:t>P-value method:</a:t>
                </a:r>
              </a:p>
              <a:p>
                <a:pPr marL="0" indent="0" algn="just">
                  <a:buFontTx/>
                  <a:buNone/>
                </a:pPr>
                <a:r>
                  <a:rPr lang="en-US" sz="2000" dirty="0" smtClean="0">
                    <a:latin typeface="Arial" pitchFamily="34" charset="0"/>
                    <a:cs typeface="Arial" pitchFamily="34" charset="0"/>
                  </a:rPr>
                  <a:t>Since p-value = 0.0344 &gt; </a:t>
                </a:r>
                <a14:m>
                  <m:oMath xmlns:m="http://schemas.openxmlformats.org/officeDocument/2006/math">
                    <m:r>
                      <a:rPr lang="en-US" sz="2000" i="1" smtClean="0">
                        <a:latin typeface="Cambria Math"/>
                        <a:ea typeface="Cambria Math"/>
                        <a:cs typeface="Arial" pitchFamily="34" charset="0"/>
                      </a:rPr>
                      <m:t>𝛼</m:t>
                    </m:r>
                    <m:d>
                      <m:dPr>
                        <m:ctrlPr>
                          <a:rPr lang="en-US" sz="2000" b="0" i="1" smtClean="0">
                            <a:latin typeface="Cambria Math" panose="02040503050406030204" pitchFamily="18" charset="0"/>
                            <a:ea typeface="Cambria Math"/>
                            <a:cs typeface="Arial" pitchFamily="34" charset="0"/>
                          </a:rPr>
                        </m:ctrlPr>
                      </m:dPr>
                      <m:e>
                        <m:r>
                          <a:rPr lang="en-US" sz="2000" b="0" i="1" smtClean="0">
                            <a:latin typeface="Cambria Math"/>
                            <a:ea typeface="Cambria Math"/>
                            <a:cs typeface="Arial" pitchFamily="34" charset="0"/>
                          </a:rPr>
                          <m:t>=0.01</m:t>
                        </m:r>
                      </m:e>
                    </m:d>
                    <m:r>
                      <a:rPr lang="en-US" sz="2000" b="0" i="1" smtClean="0">
                        <a:latin typeface="Cambria Math"/>
                        <a:ea typeface="Cambria Math"/>
                        <a:cs typeface="Arial" pitchFamily="34" charset="0"/>
                      </a:rPr>
                      <m:t>, </m:t>
                    </m:r>
                  </m:oMath>
                </a14:m>
                <a:r>
                  <a:rPr lang="en-US" sz="2000" dirty="0" smtClean="0">
                    <a:latin typeface="Arial" pitchFamily="34" charset="0"/>
                    <a:cs typeface="Arial" pitchFamily="34" charset="0"/>
                  </a:rPr>
                  <a:t>we do not reject </a:t>
                </a: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𝐻</m:t>
                        </m:r>
                      </m:e>
                      <m:sub>
                        <m:r>
                          <a:rPr lang="en-US" sz="2000" b="0" i="1" smtClean="0">
                            <a:latin typeface="Cambria Math"/>
                            <a:cs typeface="Arial" pitchFamily="34" charset="0"/>
                          </a:rPr>
                          <m:t>0</m:t>
                        </m:r>
                      </m:sub>
                    </m:sSub>
                  </m:oMath>
                </a14:m>
                <a:r>
                  <a:rPr lang="en-US" sz="2000" dirty="0" smtClean="0">
                    <a:latin typeface="Arial" pitchFamily="34" charset="0"/>
                    <a:cs typeface="Arial" pitchFamily="34" charset="0"/>
                  </a:rPr>
                  <a:t>.</a:t>
                </a:r>
              </a:p>
              <a:p>
                <a:pPr marL="0" indent="0" algn="just">
                  <a:buFontTx/>
                  <a:buNone/>
                </a:pPr>
                <a:endParaRPr lang="en-US" sz="2000" dirty="0" smtClean="0">
                  <a:latin typeface="Arial" pitchFamily="34" charset="0"/>
                  <a:cs typeface="Arial" pitchFamily="34" charset="0"/>
                </a:endParaRP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mc:Choice>
        <mc:Fallback xmlns="">
          <p:sp>
            <p:nvSpPr>
              <p:cNvPr id="8" name="Rectangle 3"/>
              <p:cNvSpPr txBox="1">
                <a:spLocks noRot="1" noChangeAspect="1" noMove="1" noResize="1" noEditPoints="1" noAdjustHandles="1" noChangeArrowheads="1" noChangeShapeType="1" noTextEdit="1"/>
              </p:cNvSpPr>
              <p:nvPr/>
            </p:nvSpPr>
            <p:spPr>
              <a:xfrm>
                <a:off x="665163" y="3695700"/>
                <a:ext cx="7781518" cy="790233"/>
              </a:xfrm>
              <a:prstGeom prst="rect">
                <a:avLst/>
              </a:prstGeom>
              <a:blipFill rotWithShape="1">
                <a:blip r:embed="rId4"/>
                <a:stretch>
                  <a:fillRect l="-783" t="-3077" b="-10769"/>
                </a:stretch>
              </a:blipFill>
            </p:spPr>
            <p:txBody>
              <a:bodyPr/>
              <a:lstStyle/>
              <a:p>
                <a:r>
                  <a:rPr lang="en-SG">
                    <a:noFill/>
                  </a:rPr>
                  <a:t> </a:t>
                </a:r>
              </a:p>
            </p:txBody>
          </p:sp>
        </mc:Fallback>
      </mc:AlternateContent>
      <p:sp>
        <p:nvSpPr>
          <p:cNvPr id="7" name="TextBox 6"/>
          <p:cNvSpPr txBox="1"/>
          <p:nvPr/>
        </p:nvSpPr>
        <p:spPr>
          <a:xfrm>
            <a:off x="665163" y="4670428"/>
            <a:ext cx="6230937" cy="369332"/>
          </a:xfrm>
          <a:prstGeom prst="rect">
            <a:avLst/>
          </a:prstGeom>
          <a:solidFill>
            <a:srgbClr val="FFFF00"/>
          </a:solidFill>
          <a:ln w="25400">
            <a:solidFill>
              <a:srgbClr val="FF0000"/>
            </a:solidFill>
          </a:ln>
        </p:spPr>
        <p:txBody>
          <a:bodyPr wrap="square" rtlCol="0">
            <a:spAutoFit/>
          </a:bodyPr>
          <a:lstStyle/>
          <a:p>
            <a:pPr algn="just"/>
            <a:r>
              <a:rPr lang="en-US" dirty="0" smtClean="0">
                <a:latin typeface="Arial" panose="020B0604020202020204" pitchFamily="34" charset="0"/>
                <a:cs typeface="Arial" panose="020B0604020202020204" pitchFamily="34" charset="0"/>
              </a:rPr>
              <a:t>8. 	Write </a:t>
            </a:r>
            <a:r>
              <a:rPr lang="en-US" dirty="0">
                <a:latin typeface="Arial" panose="020B0604020202020204" pitchFamily="34" charset="0"/>
                <a:cs typeface="Arial" panose="020B0604020202020204" pitchFamily="34" charset="0"/>
              </a:rPr>
              <a:t>down a formal conclusion in the problem context</a:t>
            </a:r>
            <a:r>
              <a:rPr lang="en-US" dirty="0" smtClean="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p:txBody>
      </p:sp>
      <p:sp>
        <p:nvSpPr>
          <p:cNvPr id="9" name="Rectangle 3"/>
          <p:cNvSpPr txBox="1">
            <a:spLocks noChangeArrowheads="1"/>
          </p:cNvSpPr>
          <p:nvPr/>
        </p:nvSpPr>
        <p:spPr>
          <a:xfrm>
            <a:off x="665163" y="5154060"/>
            <a:ext cx="7781518" cy="1085167"/>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2000" dirty="0" smtClean="0">
                <a:latin typeface="Arial" pitchFamily="34" charset="0"/>
                <a:cs typeface="Arial" pitchFamily="34" charset="0"/>
              </a:rPr>
              <a:t>There is insufficient evidence at 1% level of significance to reject the statement that </a:t>
            </a:r>
            <a:r>
              <a:rPr lang="en-US" sz="2000" dirty="0" smtClean="0"/>
              <a:t>the </a:t>
            </a:r>
            <a:r>
              <a:rPr lang="en-US" sz="2000" dirty="0"/>
              <a:t>population mean score </a:t>
            </a:r>
            <a:r>
              <a:rPr lang="en-US" sz="2000" dirty="0" smtClean="0"/>
              <a:t>for 18 year old candidates taking the test is 73.2.  </a:t>
            </a:r>
            <a:endParaRPr lang="en-US" sz="2000" dirty="0" smtClean="0">
              <a:latin typeface="Arial" pitchFamily="34" charset="0"/>
              <a:cs typeface="Arial" pitchFamily="34" charset="0"/>
            </a:endParaRPr>
          </a:p>
          <a:p>
            <a:pPr marL="0" indent="0" algn="just">
              <a:buFontTx/>
              <a:buNone/>
            </a:pPr>
            <a:endParaRPr lang="en-US" sz="2000" dirty="0">
              <a:latin typeface="Arial" pitchFamily="34" charset="0"/>
              <a:cs typeface="Arial" pitchFamily="34" charset="0"/>
            </a:endParaRPr>
          </a:p>
          <a:p>
            <a:pPr marL="0" indent="0" algn="just">
              <a:buFontTx/>
              <a:buNone/>
            </a:pPr>
            <a:r>
              <a:rPr lang="en-US" sz="2000" dirty="0" smtClean="0">
                <a:latin typeface="Arial" pitchFamily="34" charset="0"/>
                <a:cs typeface="Arial" pitchFamily="34" charset="0"/>
              </a:rPr>
              <a:t> </a:t>
            </a:r>
          </a:p>
        </p:txBody>
      </p:sp>
      <p:sp>
        <p:nvSpPr>
          <p:cNvPr id="10" name="Rectangle 2"/>
          <p:cNvSpPr>
            <a:spLocks noGrp="1" noChangeArrowheads="1"/>
          </p:cNvSpPr>
          <p:nvPr>
            <p:ph type="title"/>
          </p:nvPr>
        </p:nvSpPr>
        <p:spPr>
          <a:xfrm>
            <a:off x="525463" y="291717"/>
            <a:ext cx="7589838" cy="633908"/>
          </a:xfrm>
        </p:spPr>
        <p:txBody>
          <a:bodyPr>
            <a:normAutofit/>
          </a:bodyPr>
          <a:lstStyle/>
          <a:p>
            <a:pPr eaLnBrk="1" hangingPunct="1"/>
            <a:r>
              <a:rPr lang="en-US" sz="2400" dirty="0" smtClean="0"/>
              <a:t>Single-sample Z-test for Population Mean – Example 5</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28</a:t>
            </a:fld>
            <a:endParaRPr lang="en-US"/>
          </a:p>
        </p:txBody>
      </p:sp>
    </p:spTree>
    <p:extLst>
      <p:ext uri="{BB962C8B-B14F-4D97-AF65-F5344CB8AC3E}">
        <p14:creationId xmlns:p14="http://schemas.microsoft.com/office/powerpoint/2010/main" val="1634759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8" grpId="0"/>
      <p:bldP spid="7"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610" y="961188"/>
            <a:ext cx="7781518" cy="2912311"/>
          </a:xfrm>
        </p:spPr>
        <p:txBody>
          <a:bodyPr/>
          <a:lstStyle/>
          <a:p>
            <a:pPr marL="0" indent="0" algn="just">
              <a:buNone/>
            </a:pPr>
            <a:r>
              <a:rPr lang="en-SG" dirty="0" smtClean="0"/>
              <a:t>An online forum for cat lovers claims that 80% of its members are cat owners. In a random sample of 450 members, 324 of them have cats. </a:t>
            </a:r>
          </a:p>
          <a:p>
            <a:pPr marL="0" indent="0" algn="just">
              <a:buNone/>
            </a:pPr>
            <a:endParaRPr lang="en-US" dirty="0" smtClean="0"/>
          </a:p>
          <a:p>
            <a:pPr marL="0" indent="0" algn="just">
              <a:buNone/>
            </a:pPr>
            <a:r>
              <a:rPr lang="en-US" dirty="0" smtClean="0"/>
              <a:t>Conduct a suitable hypothesis test at the 5% level of significance to determine whether the forum’s claim is true. </a:t>
            </a:r>
          </a:p>
          <a:p>
            <a:pPr marL="0" indent="0">
              <a:buNone/>
            </a:pPr>
            <a:endParaRPr lang="en-SG" dirty="0" smtClean="0"/>
          </a:p>
          <a:p>
            <a:pPr marL="0" indent="0">
              <a:buNone/>
            </a:pPr>
            <a:endParaRPr lang="en-SG" dirty="0"/>
          </a:p>
        </p:txBody>
      </p:sp>
      <p:sp>
        <p:nvSpPr>
          <p:cNvPr id="5" name="Rectangle 2"/>
          <p:cNvSpPr>
            <a:spLocks noGrp="1" noChangeArrowheads="1"/>
          </p:cNvSpPr>
          <p:nvPr>
            <p:ph type="title"/>
          </p:nvPr>
        </p:nvSpPr>
        <p:spPr>
          <a:xfrm>
            <a:off x="525463" y="291717"/>
            <a:ext cx="7589838" cy="633908"/>
          </a:xfrm>
        </p:spPr>
        <p:txBody>
          <a:bodyPr>
            <a:normAutofit fontScale="90000"/>
          </a:bodyPr>
          <a:lstStyle/>
          <a:p>
            <a:pPr eaLnBrk="1" hangingPunct="1"/>
            <a:r>
              <a:rPr lang="en-US" sz="2400" dirty="0" smtClean="0"/>
              <a:t>Single-sample Z-test for Population Proportion – Example 6</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29</a:t>
            </a:fld>
            <a:endParaRPr lang="en-US"/>
          </a:p>
        </p:txBody>
      </p:sp>
    </p:spTree>
    <p:extLst>
      <p:ext uri="{BB962C8B-B14F-4D97-AF65-F5344CB8AC3E}">
        <p14:creationId xmlns:p14="http://schemas.microsoft.com/office/powerpoint/2010/main" val="120431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401" y="292100"/>
            <a:ext cx="9179401" cy="6551223"/>
            <a:chOff x="-35401" y="292100"/>
            <a:chExt cx="9179401" cy="6551223"/>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7" y="292100"/>
              <a:ext cx="8994413" cy="64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9587" y="1186961"/>
              <a:ext cx="3405046"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400" dirty="0" smtClean="0"/>
                <a:t>ANOVA</a:t>
              </a:r>
            </a:p>
            <a:p>
              <a:r>
                <a:rPr lang="en-GB" sz="1400" dirty="0" smtClean="0"/>
                <a:t>A tool to </a:t>
              </a:r>
              <a:r>
                <a:rPr lang="en-US" sz="1400" dirty="0" smtClean="0"/>
                <a:t>compare </a:t>
              </a:r>
              <a:r>
                <a:rPr lang="en-US" sz="1400" dirty="0"/>
                <a:t>the means of several (3 or more) populations with a single test.</a:t>
              </a:r>
              <a:r>
                <a:rPr lang="en-GB" sz="1400" dirty="0" smtClean="0"/>
                <a:t> </a:t>
              </a:r>
              <a:endParaRPr lang="en-SG" sz="1400" dirty="0"/>
            </a:p>
          </p:txBody>
        </p:sp>
        <p:cxnSp>
          <p:nvCxnSpPr>
            <p:cNvPr id="12" name="Elbow Connector 11"/>
            <p:cNvCxnSpPr>
              <a:endCxn id="2" idx="2"/>
            </p:cNvCxnSpPr>
            <p:nvPr/>
          </p:nvCxnSpPr>
          <p:spPr>
            <a:xfrm rot="10800000">
              <a:off x="1852110" y="1925625"/>
              <a:ext cx="1805494" cy="32520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 y="5767071"/>
              <a:ext cx="4976795" cy="107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586163" y="406400"/>
            <a:ext cx="4355231" cy="461665"/>
          </a:xfrm>
          <a:prstGeom prst="rect">
            <a:avLst/>
          </a:prstGeom>
          <a:solidFill>
            <a:srgbClr val="FF0000"/>
          </a:solidFill>
        </p:spPr>
        <p:txBody>
          <a:bodyPr wrap="none" rtlCol="0">
            <a:spAutoFit/>
          </a:bodyPr>
          <a:lstStyle/>
          <a:p>
            <a:r>
              <a:rPr lang="en-US" sz="2400" b="1" dirty="0" smtClean="0">
                <a:solidFill>
                  <a:schemeClr val="bg1"/>
                </a:solidFill>
              </a:rPr>
              <a:t>Topic Tree for Hypothesis Testing</a:t>
            </a:r>
            <a:endParaRPr lang="en-SG" sz="2400" b="1" dirty="0">
              <a:solidFill>
                <a:schemeClr val="bg1"/>
              </a:solidFill>
            </a:endParaRPr>
          </a:p>
        </p:txBody>
      </p:sp>
      <p:sp>
        <p:nvSpPr>
          <p:cNvPr id="7" name="TextBox 6"/>
          <p:cNvSpPr txBox="1"/>
          <p:nvPr/>
        </p:nvSpPr>
        <p:spPr>
          <a:xfrm>
            <a:off x="317499" y="2097239"/>
            <a:ext cx="516488" cy="369332"/>
          </a:xfrm>
          <a:prstGeom prst="rect">
            <a:avLst/>
          </a:prstGeom>
          <a:noFill/>
        </p:spPr>
        <p:txBody>
          <a:bodyPr wrap="none" rtlCol="0">
            <a:spAutoFit/>
          </a:bodyPr>
          <a:lstStyle/>
          <a:p>
            <a:r>
              <a:rPr lang="en-US" b="1" dirty="0">
                <a:solidFill>
                  <a:srgbClr val="FF0000"/>
                </a:solidFill>
              </a:rPr>
              <a:t>L</a:t>
            </a:r>
            <a:r>
              <a:rPr lang="en-US" b="1" dirty="0" smtClean="0">
                <a:solidFill>
                  <a:srgbClr val="FF0000"/>
                </a:solidFill>
              </a:rPr>
              <a:t>08</a:t>
            </a:r>
            <a:endParaRPr lang="en-SG" b="1" dirty="0">
              <a:solidFill>
                <a:srgbClr val="FF0000"/>
              </a:solidFill>
            </a:endParaRPr>
          </a:p>
        </p:txBody>
      </p:sp>
      <p:cxnSp>
        <p:nvCxnSpPr>
          <p:cNvPr id="3" name="Straight Connector 2"/>
          <p:cNvCxnSpPr/>
          <p:nvPr/>
        </p:nvCxnSpPr>
        <p:spPr>
          <a:xfrm>
            <a:off x="6197600" y="2451100"/>
            <a:ext cx="571500" cy="0"/>
          </a:xfrm>
          <a:prstGeom prst="line">
            <a:avLst/>
          </a:prstGeom>
          <a:ln w="12700">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9" name="Elbow Connector 8"/>
          <p:cNvCxnSpPr/>
          <p:nvPr/>
        </p:nvCxnSpPr>
        <p:spPr>
          <a:xfrm>
            <a:off x="6769100" y="2451100"/>
            <a:ext cx="1308100" cy="850900"/>
          </a:xfrm>
          <a:prstGeom prst="bentConnector3">
            <a:avLst>
              <a:gd name="adj1" fmla="val 1456"/>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77200" y="3302000"/>
            <a:ext cx="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19284" y="3759200"/>
            <a:ext cx="1416050" cy="738664"/>
          </a:xfrm>
          <a:prstGeom prst="rect">
            <a:avLst/>
          </a:prstGeom>
          <a:solidFill>
            <a:schemeClr val="tx1"/>
          </a:solidFill>
        </p:spPr>
        <p:txBody>
          <a:bodyPr wrap="square" rtlCol="0">
            <a:spAutoFit/>
          </a:bodyPr>
          <a:lstStyle/>
          <a:p>
            <a:pPr algn="ctr"/>
            <a:r>
              <a:rPr lang="en-US" sz="1400" dirty="0" smtClean="0">
                <a:solidFill>
                  <a:srgbClr val="FFFF00"/>
                </a:solidFill>
              </a:rPr>
              <a:t>2 samples test on variance </a:t>
            </a:r>
          </a:p>
          <a:p>
            <a:pPr algn="ctr"/>
            <a:r>
              <a:rPr lang="en-US" sz="1400" dirty="0" smtClean="0">
                <a:solidFill>
                  <a:srgbClr val="FFFF00"/>
                </a:solidFill>
              </a:rPr>
              <a:t>σ</a:t>
            </a:r>
            <a:r>
              <a:rPr lang="en-US" sz="1400" baseline="-25000" dirty="0" smtClean="0">
                <a:solidFill>
                  <a:srgbClr val="FFFF00"/>
                </a:solidFill>
              </a:rPr>
              <a:t>1</a:t>
            </a:r>
            <a:r>
              <a:rPr lang="en-US" sz="1400" baseline="30000" dirty="0" smtClean="0">
                <a:solidFill>
                  <a:srgbClr val="FFFF00"/>
                </a:solidFill>
              </a:rPr>
              <a:t>2 </a:t>
            </a:r>
            <a:r>
              <a:rPr lang="en-US" sz="1400" dirty="0" smtClean="0">
                <a:solidFill>
                  <a:srgbClr val="FFFF00"/>
                </a:solidFill>
              </a:rPr>
              <a:t>– σ</a:t>
            </a:r>
            <a:r>
              <a:rPr lang="en-US" sz="1400" baseline="-25000" dirty="0" smtClean="0">
                <a:solidFill>
                  <a:srgbClr val="FFFF00"/>
                </a:solidFill>
              </a:rPr>
              <a:t>2</a:t>
            </a:r>
            <a:r>
              <a:rPr lang="en-US" sz="1400" baseline="30000" dirty="0" smtClean="0">
                <a:solidFill>
                  <a:srgbClr val="FFFF00"/>
                </a:solidFill>
              </a:rPr>
              <a:t>2  </a:t>
            </a:r>
            <a:endParaRPr lang="en-SG" sz="1400" dirty="0">
              <a:solidFill>
                <a:srgbClr val="FFFF00"/>
              </a:solidFill>
            </a:endParaRPr>
          </a:p>
        </p:txBody>
      </p:sp>
      <p:cxnSp>
        <p:nvCxnSpPr>
          <p:cNvPr id="18" name="Straight Connector 17"/>
          <p:cNvCxnSpPr/>
          <p:nvPr/>
        </p:nvCxnSpPr>
        <p:spPr>
          <a:xfrm>
            <a:off x="8114609" y="4497864"/>
            <a:ext cx="0" cy="2286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p:cNvSpPr/>
              <p:nvPr/>
            </p:nvSpPr>
            <p:spPr>
              <a:xfrm>
                <a:off x="7451034" y="4726464"/>
                <a:ext cx="1692966" cy="1356836"/>
              </a:xfrm>
              <a:prstGeom prst="roundRect">
                <a:avLst>
                  <a:gd name="adj" fmla="val 0"/>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endParaRPr lang="en-US" sz="1600" dirty="0" smtClean="0">
                  <a:solidFill>
                    <a:schemeClr val="tx1"/>
                  </a:solidFill>
                </a:endParaRPr>
              </a:p>
              <a:p>
                <a:pPr algn="ctr">
                  <a:lnSpc>
                    <a:spcPct val="70000"/>
                  </a:lnSpc>
                </a:pPr>
                <a:r>
                  <a:rPr lang="en-US" sz="1600" dirty="0" smtClean="0">
                    <a:solidFill>
                      <a:schemeClr val="tx1"/>
                    </a:solidFill>
                  </a:rPr>
                  <a:t>F = </a:t>
                </a:r>
                <a14:m>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a:rPr>
                          <m:t>𝑆</m:t>
                        </m:r>
                        <m:r>
                          <a:rPr lang="en-US" sz="1600" b="0" i="1" baseline="-25000" smtClean="0">
                            <a:solidFill>
                              <a:schemeClr val="tx1"/>
                            </a:solidFill>
                            <a:latin typeface="Cambria Math"/>
                          </a:rPr>
                          <m:t>1</m:t>
                        </m:r>
                        <m:r>
                          <a:rPr lang="en-US" sz="1600" b="0" i="1" baseline="30000" smtClean="0">
                            <a:solidFill>
                              <a:schemeClr val="tx1"/>
                            </a:solidFill>
                            <a:latin typeface="Cambria Math"/>
                          </a:rPr>
                          <m:t>2</m:t>
                        </m:r>
                      </m:num>
                      <m:den>
                        <m:r>
                          <a:rPr lang="en-US" sz="1600" i="1">
                            <a:solidFill>
                              <a:schemeClr val="tx1"/>
                            </a:solidFill>
                            <a:latin typeface="Cambria Math"/>
                          </a:rPr>
                          <m:t>𝑆</m:t>
                        </m:r>
                        <m:r>
                          <a:rPr lang="en-US" sz="1600" b="0" i="1" baseline="-25000" smtClean="0">
                            <a:solidFill>
                              <a:schemeClr val="tx1"/>
                            </a:solidFill>
                            <a:latin typeface="Cambria Math"/>
                          </a:rPr>
                          <m:t>2</m:t>
                        </m:r>
                        <m:r>
                          <a:rPr lang="en-US" sz="1600" b="0" i="1" baseline="30000" smtClean="0">
                            <a:solidFill>
                              <a:schemeClr val="tx1"/>
                            </a:solidFill>
                            <a:latin typeface="Cambria Math"/>
                          </a:rPr>
                          <m:t>2</m:t>
                        </m:r>
                      </m:den>
                    </m:f>
                  </m:oMath>
                </a14:m>
                <a:r>
                  <a:rPr lang="en-US" sz="1600" dirty="0">
                    <a:solidFill>
                      <a:schemeClr val="tx1"/>
                    </a:solidFill>
                  </a:rPr>
                  <a:t> </a:t>
                </a:r>
                <a:r>
                  <a:rPr lang="en-US" sz="1600" dirty="0" smtClean="0">
                    <a:solidFill>
                      <a:schemeClr val="tx1"/>
                    </a:solidFill>
                  </a:rPr>
                  <a:t> </a:t>
                </a:r>
              </a:p>
              <a:p>
                <a:pPr algn="ctr">
                  <a:lnSpc>
                    <a:spcPct val="70000"/>
                  </a:lnSpc>
                </a:pPr>
                <a:endParaRPr lang="en-US" sz="1050" dirty="0">
                  <a:solidFill>
                    <a:schemeClr val="tx1"/>
                  </a:solidFill>
                </a:endParaRPr>
              </a:p>
              <a:p>
                <a:pPr algn="ctr">
                  <a:lnSpc>
                    <a:spcPct val="80000"/>
                  </a:lnSpc>
                </a:pPr>
                <a:r>
                  <a:rPr lang="en-US" sz="1400" dirty="0" smtClean="0">
                    <a:solidFill>
                      <a:schemeClr val="tx1"/>
                    </a:solidFill>
                  </a:rPr>
                  <a:t>with n</a:t>
                </a:r>
                <a:r>
                  <a:rPr lang="en-US" sz="1400" baseline="-25000" dirty="0" smtClean="0">
                    <a:solidFill>
                      <a:schemeClr val="tx1"/>
                    </a:solidFill>
                  </a:rPr>
                  <a:t>1</a:t>
                </a:r>
                <a:r>
                  <a:rPr lang="en-US" sz="1400" dirty="0" smtClean="0">
                    <a:solidFill>
                      <a:schemeClr val="tx1"/>
                    </a:solidFill>
                  </a:rPr>
                  <a:t>-1 numerator </a:t>
                </a:r>
                <a:r>
                  <a:rPr lang="en-US" sz="1400" dirty="0" err="1" smtClean="0">
                    <a:solidFill>
                      <a:schemeClr val="tx1"/>
                    </a:solidFill>
                  </a:rPr>
                  <a:t>dof</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-1 denominator </a:t>
                </a:r>
                <a:r>
                  <a:rPr lang="en-US" sz="1400" dirty="0" err="1" smtClean="0">
                    <a:solidFill>
                      <a:schemeClr val="tx1"/>
                    </a:solidFill>
                  </a:rPr>
                  <a:t>dof</a:t>
                </a:r>
                <a:r>
                  <a:rPr lang="en-US" sz="1400" dirty="0" smtClean="0">
                    <a:solidFill>
                      <a:schemeClr val="tx1"/>
                    </a:solidFill>
                  </a:rPr>
                  <a:t>, where n</a:t>
                </a:r>
                <a:r>
                  <a:rPr lang="en-US" sz="1400" baseline="-25000" dirty="0" smtClean="0">
                    <a:solidFill>
                      <a:schemeClr val="tx1"/>
                    </a:solidFill>
                  </a:rPr>
                  <a:t>1</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 are sample sizes   </a:t>
                </a:r>
                <a:endParaRPr lang="en-SG" sz="1400" dirty="0">
                  <a:solidFill>
                    <a:schemeClr val="tx1"/>
                  </a:solidFill>
                </a:endParaRPr>
              </a:p>
            </p:txBody>
          </p:sp>
        </mc:Choice>
        <mc:Fallback xmlns="">
          <p:sp>
            <p:nvSpPr>
              <p:cNvPr id="17" name="Rounded Rectangle 16"/>
              <p:cNvSpPr>
                <a:spLocks noRot="1" noChangeAspect="1" noMove="1" noResize="1" noEditPoints="1" noAdjustHandles="1" noChangeArrowheads="1" noChangeShapeType="1" noTextEdit="1"/>
              </p:cNvSpPr>
              <p:nvPr/>
            </p:nvSpPr>
            <p:spPr>
              <a:xfrm>
                <a:off x="7451034" y="4726464"/>
                <a:ext cx="1692966" cy="1356836"/>
              </a:xfrm>
              <a:prstGeom prst="roundRect">
                <a:avLst>
                  <a:gd name="adj" fmla="val 0"/>
                </a:avLst>
              </a:prstGeom>
              <a:blipFill rotWithShape="1">
                <a:blip r:embed="rId4"/>
                <a:stretch>
                  <a:fillRect/>
                </a:stretch>
              </a:blipFill>
              <a:ln>
                <a:solidFill>
                  <a:schemeClr val="tx1"/>
                </a:solidFill>
              </a:ln>
            </p:spPr>
            <p:txBody>
              <a:bodyPr/>
              <a:lstStyle/>
              <a:p>
                <a:r>
                  <a:rPr lang="en-SG">
                    <a:noFill/>
                  </a:rPr>
                  <a:t> </a:t>
                </a:r>
              </a:p>
            </p:txBody>
          </p:sp>
        </mc:Fallback>
      </mc:AlternateContent>
      <p:sp>
        <p:nvSpPr>
          <p:cNvPr id="8" name="Rectangle 7"/>
          <p:cNvSpPr/>
          <p:nvPr/>
        </p:nvSpPr>
        <p:spPr>
          <a:xfrm>
            <a:off x="149587" y="2451100"/>
            <a:ext cx="3405046" cy="331597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0" name="Slide Number Placeholder 9"/>
          <p:cNvSpPr>
            <a:spLocks noGrp="1"/>
          </p:cNvSpPr>
          <p:nvPr>
            <p:ph type="sldNum" sz="quarter" idx="10"/>
          </p:nvPr>
        </p:nvSpPr>
        <p:spPr>
          <a:xfrm>
            <a:off x="8077200" y="6257925"/>
            <a:ext cx="1066800" cy="476250"/>
          </a:xfrm>
        </p:spPr>
        <p:txBody>
          <a:bodyPr/>
          <a:lstStyle/>
          <a:p>
            <a:pPr>
              <a:defRPr/>
            </a:pPr>
            <a:fld id="{3C1977D6-28C5-4846-A47C-E1A85FE91ADF}" type="slidenum">
              <a:rPr lang="en-US" smtClean="0"/>
              <a:pPr>
                <a:defRPr/>
              </a:pPr>
              <a:t>3</a:t>
            </a:fld>
            <a:endParaRPr lang="en-US" dirty="0"/>
          </a:p>
        </p:txBody>
      </p:sp>
    </p:spTree>
    <p:extLst>
      <p:ext uri="{BB962C8B-B14F-4D97-AF65-F5344CB8AC3E}">
        <p14:creationId xmlns:p14="http://schemas.microsoft.com/office/powerpoint/2010/main" val="239200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7781518" cy="5376111"/>
              </a:xfrm>
            </p:spPr>
            <p:txBody>
              <a:bodyPr/>
              <a:lstStyle/>
              <a:p>
                <a:pPr marL="0" indent="0" algn="just">
                  <a:buNone/>
                </a:pPr>
                <a:r>
                  <a:rPr lang="en-US" sz="2000" dirty="0" smtClean="0"/>
                  <a:t>Let </a:t>
                </a:r>
                <a14:m>
                  <m:oMath xmlns:m="http://schemas.openxmlformats.org/officeDocument/2006/math">
                    <m:r>
                      <a:rPr lang="en-US" sz="2000" b="0" i="1" smtClean="0">
                        <a:latin typeface="Cambria Math"/>
                      </a:rPr>
                      <m:t>𝑋</m:t>
                    </m:r>
                  </m:oMath>
                </a14:m>
                <a:r>
                  <a:rPr lang="en-US" sz="2000" dirty="0" smtClean="0"/>
                  <a:t> denote the number of readers who are cat lovers.</a:t>
                </a:r>
              </a:p>
              <a:p>
                <a:pPr marL="0" indent="0" algn="just">
                  <a:buNone/>
                </a:pPr>
                <a:r>
                  <a:rPr lang="en-US" sz="2000" dirty="0" smtClean="0"/>
                  <a:t>Let </a:t>
                </a:r>
                <a14:m>
                  <m:oMath xmlns:m="http://schemas.openxmlformats.org/officeDocument/2006/math">
                    <m:r>
                      <a:rPr lang="en-US" sz="2000" b="0" i="1" smtClean="0">
                        <a:latin typeface="Cambria Math"/>
                      </a:rPr>
                      <m:t>𝑝</m:t>
                    </m:r>
                  </m:oMath>
                </a14:m>
                <a:r>
                  <a:rPr lang="en-US" sz="2000" dirty="0" smtClean="0"/>
                  <a:t> represent the population proportion of readers who are cat </a:t>
                </a:r>
                <a:r>
                  <a:rPr lang="en-US" sz="2000" dirty="0"/>
                  <a:t>owners. </a:t>
                </a:r>
                <a:endParaRPr lang="en-US" sz="2000" dirty="0" smtClean="0"/>
              </a:p>
              <a:p>
                <a:pPr marL="0" indent="0" algn="just">
                  <a:buNone/>
                </a:pPr>
                <a:r>
                  <a:rPr lang="en-US" sz="2000" dirty="0" smtClean="0"/>
                  <a:t>Let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a:rPr>
                          <m:t>𝑝</m:t>
                        </m:r>
                      </m:e>
                    </m:acc>
                  </m:oMath>
                </a14:m>
                <a:r>
                  <a:rPr lang="en-SG" sz="2000" dirty="0" smtClean="0"/>
                  <a:t> represent the sample proportion of readers who are cat lovers.</a:t>
                </a:r>
                <a:endParaRPr lang="en-SG" sz="2000" dirty="0"/>
              </a:p>
              <a:p>
                <a:pPr marL="0" indent="0">
                  <a:buNone/>
                </a:pPr>
                <a:endParaRPr lang="en-SG" sz="2000" dirty="0"/>
              </a:p>
              <a:p>
                <a:pPr marL="0" indent="0">
                  <a:buNone/>
                </a:pPr>
                <a14:m>
                  <m:oMathPara xmlns:m="http://schemas.openxmlformats.org/officeDocument/2006/math">
                    <m:oMathParaPr>
                      <m:jc m:val="left"/>
                    </m:oMathParaPr>
                    <m:oMath xmlns:m="http://schemas.openxmlformats.org/officeDocument/2006/math">
                      <m:sSub>
                        <m:sSubPr>
                          <m:ctrlPr>
                            <a:rPr lang="en-SG" sz="2000" i="1">
                              <a:latin typeface="Cambria Math" panose="02040503050406030204" pitchFamily="18" charset="0"/>
                            </a:rPr>
                          </m:ctrlPr>
                        </m:sSubPr>
                        <m:e>
                          <m:r>
                            <a:rPr lang="en-US" sz="2000" i="1">
                              <a:latin typeface="Cambria Math"/>
                            </a:rPr>
                            <m:t>𝐻</m:t>
                          </m:r>
                        </m:e>
                        <m:sub>
                          <m:r>
                            <a:rPr lang="en-US" sz="2000" i="1">
                              <a:latin typeface="Cambria Math"/>
                            </a:rPr>
                            <m:t>0</m:t>
                          </m:r>
                        </m:sub>
                      </m:sSub>
                      <m:r>
                        <a:rPr lang="en-US" sz="2000" i="1">
                          <a:latin typeface="Cambria Math"/>
                        </a:rPr>
                        <m:t>: </m:t>
                      </m:r>
                      <m:r>
                        <a:rPr lang="en-US" sz="2000" i="1">
                          <a:latin typeface="Cambria Math"/>
                        </a:rPr>
                        <m:t>𝑝</m:t>
                      </m:r>
                      <m:r>
                        <a:rPr lang="en-US" sz="2000" i="1">
                          <a:latin typeface="Cambria Math"/>
                        </a:rPr>
                        <m:t>=0.8</m:t>
                      </m:r>
                    </m:oMath>
                  </m:oMathPara>
                </a14:m>
                <a:endParaRPr lang="en-SG" sz="2000" dirty="0"/>
              </a:p>
              <a:p>
                <a:pPr marL="0" indent="0">
                  <a:buNone/>
                </a:pPr>
                <a14:m>
                  <m:oMath xmlns:m="http://schemas.openxmlformats.org/officeDocument/2006/math">
                    <m:sSub>
                      <m:sSubPr>
                        <m:ctrlPr>
                          <a:rPr lang="en-SG" sz="2000" i="1">
                            <a:latin typeface="Cambria Math" panose="02040503050406030204" pitchFamily="18" charset="0"/>
                          </a:rPr>
                        </m:ctrlPr>
                      </m:sSubPr>
                      <m:e>
                        <m:r>
                          <a:rPr lang="en-US" sz="2000" i="1">
                            <a:latin typeface="Cambria Math"/>
                          </a:rPr>
                          <m:t>𝐻</m:t>
                        </m:r>
                      </m:e>
                      <m:sub>
                        <m:r>
                          <a:rPr lang="en-US" sz="2000" i="1">
                            <a:latin typeface="Cambria Math"/>
                          </a:rPr>
                          <m:t>1</m:t>
                        </m:r>
                      </m:sub>
                    </m:sSub>
                    <m:r>
                      <a:rPr lang="en-US" sz="2000" i="1">
                        <a:latin typeface="Cambria Math"/>
                      </a:rPr>
                      <m:t>: </m:t>
                    </m:r>
                    <m:r>
                      <a:rPr lang="en-US" sz="2000" i="1">
                        <a:latin typeface="Cambria Math"/>
                      </a:rPr>
                      <m:t>𝑝</m:t>
                    </m:r>
                    <m:r>
                      <a:rPr lang="el-GR" sz="2000" i="1">
                        <a:latin typeface="Cambria Math"/>
                      </a:rPr>
                      <m:t>≠</m:t>
                    </m:r>
                    <m:r>
                      <a:rPr lang="en-US" sz="2000" i="1">
                        <a:latin typeface="Cambria Math"/>
                      </a:rPr>
                      <m:t>0.</m:t>
                    </m:r>
                    <m:r>
                      <a:rPr lang="en-SG" sz="2000" b="0" i="1" smtClean="0">
                        <a:latin typeface="Cambria Math"/>
                      </a:rPr>
                      <m:t>8</m:t>
                    </m:r>
                  </m:oMath>
                </a14:m>
                <a:r>
                  <a:rPr lang="en-US" sz="2000" dirty="0"/>
                  <a:t> (Two-tailed test)</a:t>
                </a:r>
                <a:endParaRPr lang="en-SG" sz="2000" dirty="0"/>
              </a:p>
              <a:p>
                <a:pPr marL="0" indent="0">
                  <a:buNone/>
                </a:pPr>
                <a:endParaRPr lang="en-US" sz="2000" dirty="0" smtClean="0"/>
              </a:p>
              <a:p>
                <a:pPr marL="0" indent="0">
                  <a:buNone/>
                </a:pPr>
                <a:r>
                  <a:rPr lang="en-US" sz="2000" dirty="0" smtClean="0"/>
                  <a:t>Level </a:t>
                </a:r>
                <a:r>
                  <a:rPr lang="en-US" sz="2000" dirty="0"/>
                  <a:t>of significance: </a:t>
                </a:r>
                <a14:m>
                  <m:oMath xmlns:m="http://schemas.openxmlformats.org/officeDocument/2006/math">
                    <m:r>
                      <a:rPr lang="en-US" sz="2000" i="1">
                        <a:latin typeface="Cambria Math"/>
                      </a:rPr>
                      <m:t>𝛼</m:t>
                    </m:r>
                    <m:r>
                      <a:rPr lang="en-US" sz="2000" i="1">
                        <a:latin typeface="Cambria Math"/>
                      </a:rPr>
                      <m:t>=0.05</m:t>
                    </m:r>
                  </m:oMath>
                </a14:m>
                <a:endParaRPr lang="en-SG" sz="2000" dirty="0"/>
              </a:p>
              <a:p>
                <a:pPr marL="0" indent="0">
                  <a:buNone/>
                </a:pPr>
                <a:endParaRPr lang="en-SG" sz="2000" dirty="0"/>
              </a:p>
              <a:p>
                <a:pPr marL="0" indent="0">
                  <a:buNone/>
                </a:pPr>
                <a:r>
                  <a:rPr lang="en-US" sz="2000" dirty="0"/>
                  <a:t>Test statistic:</a:t>
                </a:r>
                <a:endParaRPr lang="en-SG" sz="2000" dirty="0">
                  <a:effectLst/>
                </a:endParaRPr>
              </a:p>
              <a:p>
                <a:pPr marL="0" indent="0">
                  <a:buNone/>
                </a:pPr>
                <a:r>
                  <a:rPr lang="en-US" sz="2000" dirty="0" smtClean="0"/>
                  <a:t> </a:t>
                </a:r>
                <a14:m>
                  <m:oMath xmlns:m="http://schemas.openxmlformats.org/officeDocument/2006/math">
                    <m:r>
                      <a:rPr lang="en-US" sz="2000" i="1">
                        <a:latin typeface="Cambria Math"/>
                      </a:rPr>
                      <m:t>𝑍</m:t>
                    </m:r>
                    <m:r>
                      <a:rPr lang="en-US" sz="2000" i="1">
                        <a:latin typeface="Cambria Math"/>
                      </a:rPr>
                      <m:t>=</m:t>
                    </m:r>
                    <m:f>
                      <m:fPr>
                        <m:ctrlPr>
                          <a:rPr lang="en-SG" sz="2000" i="1">
                            <a:latin typeface="Cambria Math" panose="02040503050406030204" pitchFamily="18" charset="0"/>
                          </a:rPr>
                        </m:ctrlPr>
                      </m:fPr>
                      <m:num>
                        <m:acc>
                          <m:accPr>
                            <m:chr m:val="̂"/>
                            <m:ctrlPr>
                              <a:rPr lang="en-SG" sz="2000" i="1">
                                <a:latin typeface="Cambria Math" panose="02040503050406030204" pitchFamily="18" charset="0"/>
                              </a:rPr>
                            </m:ctrlPr>
                          </m:accPr>
                          <m:e>
                            <m:r>
                              <a:rPr lang="en-US" sz="2000" i="1">
                                <a:latin typeface="Cambria Math"/>
                              </a:rPr>
                              <m:t>𝑝</m:t>
                            </m:r>
                          </m:e>
                        </m:acc>
                        <m:r>
                          <a:rPr lang="en-US" sz="2000" i="1">
                            <a:latin typeface="Cambria Math"/>
                          </a:rPr>
                          <m:t>−</m:t>
                        </m:r>
                        <m:r>
                          <a:rPr lang="en-US" sz="2000" i="1">
                            <a:latin typeface="Cambria Math"/>
                          </a:rPr>
                          <m:t>𝑝</m:t>
                        </m:r>
                      </m:num>
                      <m:den>
                        <m:rad>
                          <m:radPr>
                            <m:degHide m:val="on"/>
                            <m:ctrlPr>
                              <a:rPr lang="en-SG" sz="2000" i="1">
                                <a:latin typeface="Cambria Math" panose="02040503050406030204" pitchFamily="18" charset="0"/>
                              </a:rPr>
                            </m:ctrlPr>
                          </m:radPr>
                          <m:deg/>
                          <m:e>
                            <m:f>
                              <m:fPr>
                                <m:ctrlPr>
                                  <a:rPr lang="en-SG" sz="2000" i="1">
                                    <a:latin typeface="Cambria Math" panose="02040503050406030204" pitchFamily="18" charset="0"/>
                                  </a:rPr>
                                </m:ctrlPr>
                              </m:fPr>
                              <m:num>
                                <m:r>
                                  <a:rPr lang="en-US" sz="2000" i="1">
                                    <a:latin typeface="Cambria Math"/>
                                  </a:rPr>
                                  <m:t>𝑝</m:t>
                                </m:r>
                                <m:r>
                                  <a:rPr lang="en-US" sz="2000" i="1">
                                    <a:latin typeface="Cambria Math"/>
                                  </a:rPr>
                                  <m:t>(1−</m:t>
                                </m:r>
                                <m:r>
                                  <a:rPr lang="en-US" sz="2000" i="1">
                                    <a:latin typeface="Cambria Math"/>
                                  </a:rPr>
                                  <m:t>𝑝</m:t>
                                </m:r>
                                <m:r>
                                  <a:rPr lang="en-US" sz="2000" i="1">
                                    <a:latin typeface="Cambria Math"/>
                                  </a:rPr>
                                  <m:t>)</m:t>
                                </m:r>
                              </m:num>
                              <m:den>
                                <m:r>
                                  <a:rPr lang="en-US" sz="2000" i="1">
                                    <a:latin typeface="Cambria Math"/>
                                  </a:rPr>
                                  <m:t>𝑛</m:t>
                                </m:r>
                              </m:den>
                            </m:f>
                          </m:e>
                        </m:rad>
                      </m:den>
                    </m:f>
                    <m:r>
                      <a:rPr lang="en-US" sz="2000" i="1">
                        <a:latin typeface="Cambria Math"/>
                      </a:rPr>
                      <m:t>~</m:t>
                    </m:r>
                    <m:r>
                      <a:rPr lang="en-US" sz="2000" i="1">
                        <a:latin typeface="Cambria Math"/>
                      </a:rPr>
                      <m:t>𝑁</m:t>
                    </m:r>
                    <m:r>
                      <a:rPr lang="en-US" sz="2000" i="1">
                        <a:latin typeface="Cambria Math"/>
                      </a:rPr>
                      <m:t>(0,1)</m:t>
                    </m:r>
                  </m:oMath>
                </a14:m>
                <a:endParaRPr lang="en-SG" sz="2000" dirty="0">
                  <a:effectLst/>
                </a:endParaRPr>
              </a:p>
              <a:p>
                <a:pPr marL="0" indent="0">
                  <a:buNone/>
                </a:pPr>
                <a:endParaRPr lang="en-US" sz="2000" i="1"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7781518" cy="5376111"/>
              </a:xfrm>
              <a:blipFill rotWithShape="1">
                <a:blip r:embed="rId2"/>
                <a:stretch>
                  <a:fillRect l="-783" t="-454" r="-783"/>
                </a:stretch>
              </a:blipFill>
            </p:spPr>
            <p:txBody>
              <a:bodyPr/>
              <a:lstStyle/>
              <a:p>
                <a:r>
                  <a:rPr lang="en-SG">
                    <a:noFill/>
                  </a:rPr>
                  <a:t> </a:t>
                </a:r>
              </a:p>
            </p:txBody>
          </p:sp>
        </mc:Fallback>
      </mc:AlternateContent>
      <p:sp>
        <p:nvSpPr>
          <p:cNvPr id="5" name="Rectangle 2"/>
          <p:cNvSpPr>
            <a:spLocks noGrp="1" noChangeArrowheads="1"/>
          </p:cNvSpPr>
          <p:nvPr>
            <p:ph type="title"/>
          </p:nvPr>
        </p:nvSpPr>
        <p:spPr>
          <a:xfrm>
            <a:off x="525463" y="291717"/>
            <a:ext cx="7589838" cy="633908"/>
          </a:xfrm>
        </p:spPr>
        <p:txBody>
          <a:bodyPr>
            <a:normAutofit fontScale="90000"/>
          </a:bodyPr>
          <a:lstStyle/>
          <a:p>
            <a:pPr eaLnBrk="1" hangingPunct="1"/>
            <a:r>
              <a:rPr lang="en-US" sz="2400" dirty="0" smtClean="0"/>
              <a:t>Single-sample Z-test for Population Proportion – Example 6</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30</a:t>
            </a:fld>
            <a:endParaRPr lang="en-US"/>
          </a:p>
        </p:txBody>
      </p:sp>
    </p:spTree>
    <p:extLst>
      <p:ext uri="{BB962C8B-B14F-4D97-AF65-F5344CB8AC3E}">
        <p14:creationId xmlns:p14="http://schemas.microsoft.com/office/powerpoint/2010/main" val="88988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25625"/>
                <a:ext cx="7781518" cy="5500575"/>
              </a:xfrm>
            </p:spPr>
            <p:txBody>
              <a:bodyPr/>
              <a:lstStyle/>
              <a:p>
                <a:pPr marL="0" indent="0">
                  <a:buNone/>
                </a:pPr>
                <a:r>
                  <a:rPr lang="en-US" sz="1800" u="sng" dirty="0" smtClean="0"/>
                  <a:t>Computation:</a:t>
                </a:r>
              </a:p>
              <a:p>
                <a:pPr marL="0" indent="0">
                  <a:buNone/>
                </a:pPr>
                <a:r>
                  <a:rPr lang="en-US" sz="1800" dirty="0" smtClean="0"/>
                  <a:t>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a:rPr>
                          <m:t>𝑝</m:t>
                        </m:r>
                      </m:e>
                    </m:acc>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𝑥</m:t>
                        </m:r>
                      </m:num>
                      <m:den>
                        <m:r>
                          <a:rPr lang="en-US" sz="1800" b="0" i="1" smtClean="0">
                            <a:latin typeface="Cambria Math"/>
                          </a:rPr>
                          <m:t>𝑛</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324</m:t>
                        </m:r>
                      </m:num>
                      <m:den>
                        <m:r>
                          <a:rPr lang="en-US" sz="1800" b="0" i="1" smtClean="0">
                            <a:latin typeface="Cambria Math"/>
                          </a:rPr>
                          <m:t>450</m:t>
                        </m:r>
                      </m:den>
                    </m:f>
                    <m:r>
                      <a:rPr lang="en-US" sz="1800" b="0" i="1" smtClean="0">
                        <a:latin typeface="Cambria Math"/>
                      </a:rPr>
                      <m:t>=0.72</m:t>
                    </m:r>
                  </m:oMath>
                </a14:m>
                <a:endParaRPr lang="en-US" sz="1800" dirty="0" smtClean="0"/>
              </a:p>
              <a:p>
                <a:pPr marL="0" indent="0">
                  <a:buNone/>
                </a:pPr>
                <a:r>
                  <a:rPr lang="en-US" sz="1800" dirty="0" smtClean="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𝑧</m:t>
                        </m:r>
                      </m:e>
                      <m:sub>
                        <m:r>
                          <a:rPr lang="en-US" sz="1800" b="0" i="1" smtClean="0">
                            <a:latin typeface="Cambria Math"/>
                          </a:rPr>
                          <m:t>𝑐𝑎𝑙</m:t>
                        </m:r>
                      </m:sub>
                    </m:sSub>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0.72−0.8</m:t>
                        </m:r>
                      </m:num>
                      <m:den>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r>
                                  <a:rPr lang="en-US" sz="1800" b="0" i="1" smtClean="0">
                                    <a:latin typeface="Cambria Math"/>
                                  </a:rPr>
                                  <m:t>0.8(1−0.8)</m:t>
                                </m:r>
                              </m:num>
                              <m:den>
                                <m:r>
                                  <a:rPr lang="en-US" sz="1800" b="0" i="1" smtClean="0">
                                    <a:latin typeface="Cambria Math"/>
                                  </a:rPr>
                                  <m:t>450</m:t>
                                </m:r>
                              </m:den>
                            </m:f>
                          </m:e>
                        </m:rad>
                      </m:den>
                    </m:f>
                    <m:r>
                      <a:rPr lang="en-US" sz="1800" b="0" i="1" smtClean="0">
                        <a:latin typeface="Cambria Math"/>
                      </a:rPr>
                      <m:t>=−4.24264</m:t>
                    </m:r>
                  </m:oMath>
                </a14:m>
                <a:endParaRPr lang="en-US" sz="1800" dirty="0" smtClean="0"/>
              </a:p>
              <a:p>
                <a:pPr marL="0" indent="0">
                  <a:buNone/>
                </a:pPr>
                <a:endParaRPr lang="en-US" sz="1800" dirty="0"/>
              </a:p>
              <a:p>
                <a:pPr marL="0" indent="0">
                  <a:buNone/>
                </a:pPr>
                <a:r>
                  <a:rPr lang="en-US" sz="1800" u="sng" dirty="0" smtClean="0"/>
                  <a:t>Critical region method:</a:t>
                </a:r>
                <a:endParaRPr lang="en-SG" sz="1800" u="sng" dirty="0"/>
              </a:p>
              <a:p>
                <a:pPr marL="0" indent="0">
                  <a:buNone/>
                </a:pPr>
                <a:r>
                  <a:rPr lang="en-US" sz="1800" dirty="0" smtClean="0"/>
                  <a:t>Lower </a:t>
                </a:r>
                <a:r>
                  <a:rPr lang="en-US" sz="1800" dirty="0"/>
                  <a:t>critical value = </a:t>
                </a:r>
                <a:r>
                  <a:rPr lang="en-US" sz="1800" dirty="0" smtClean="0"/>
                  <a:t>NORM.INV(</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a:rPr>
                          <m:t>0.05</m:t>
                        </m:r>
                      </m:num>
                      <m:den>
                        <m:r>
                          <a:rPr lang="en-US" sz="1800" b="0" i="1" smtClean="0">
                            <a:latin typeface="Cambria Math"/>
                          </a:rPr>
                          <m:t>2</m:t>
                        </m:r>
                      </m:den>
                    </m:f>
                  </m:oMath>
                </a14:m>
                <a:r>
                  <a:rPr lang="en-SG" sz="1800" dirty="0" smtClean="0"/>
                  <a:t>, 0, 1) or NORM.S.INV(</a:t>
                </a:r>
                <a14:m>
                  <m:oMath xmlns:m="http://schemas.openxmlformats.org/officeDocument/2006/math">
                    <m:f>
                      <m:fPr>
                        <m:ctrlPr>
                          <a:rPr lang="en-SG" sz="1800" i="1" smtClean="0">
                            <a:latin typeface="Cambria Math" panose="02040503050406030204" pitchFamily="18" charset="0"/>
                          </a:rPr>
                        </m:ctrlPr>
                      </m:fPr>
                      <m:num>
                        <m:r>
                          <a:rPr lang="en-US" sz="1800" b="0" i="1" smtClean="0">
                            <a:latin typeface="Cambria Math"/>
                          </a:rPr>
                          <m:t>0.05</m:t>
                        </m:r>
                      </m:num>
                      <m:den>
                        <m:r>
                          <a:rPr lang="en-US" sz="1800" b="0" i="1" smtClean="0">
                            <a:latin typeface="Cambria Math"/>
                          </a:rPr>
                          <m:t>2</m:t>
                        </m:r>
                      </m:den>
                    </m:f>
                  </m:oMath>
                </a14:m>
                <a:r>
                  <a:rPr lang="en-SG" sz="1800" dirty="0" smtClean="0"/>
                  <a:t>)</a:t>
                </a:r>
              </a:p>
              <a:p>
                <a:pPr marL="0" indent="0">
                  <a:buNone/>
                </a:pPr>
                <a:r>
                  <a:rPr lang="en-US" sz="1800" dirty="0"/>
                  <a:t>	</a:t>
                </a:r>
                <a:r>
                  <a:rPr lang="en-US" sz="1800" dirty="0" smtClean="0"/>
                  <a:t>	</a:t>
                </a:r>
                <a:r>
                  <a:rPr lang="en-US" sz="1800" dirty="0"/>
                  <a:t> </a:t>
                </a:r>
                <a:r>
                  <a:rPr lang="en-US" sz="1800" dirty="0" smtClean="0"/>
                  <a:t> 		   = -1.96</a:t>
                </a:r>
                <a:endParaRPr lang="en-SG" sz="1800" dirty="0"/>
              </a:p>
              <a:p>
                <a:pPr marL="0" indent="0">
                  <a:buNone/>
                </a:pPr>
                <a:r>
                  <a:rPr lang="en-US" sz="1800" dirty="0" smtClean="0"/>
                  <a:t>Upper </a:t>
                </a:r>
                <a:r>
                  <a:rPr lang="en-US" sz="1800" dirty="0"/>
                  <a:t>critical value = - (-1.96) = </a:t>
                </a:r>
                <a:r>
                  <a:rPr lang="en-US" sz="1800" dirty="0" smtClean="0"/>
                  <a:t>1.96</a:t>
                </a:r>
                <a:endParaRPr lang="en-SG" sz="1800" dirty="0"/>
              </a:p>
              <a:p>
                <a:pPr marL="0" indent="0">
                  <a:buNone/>
                </a:pPr>
                <a:r>
                  <a:rPr lang="en-US" sz="1800" dirty="0" smtClean="0"/>
                  <a:t>Critical </a:t>
                </a:r>
                <a:r>
                  <a:rPr lang="en-US" sz="1800" dirty="0"/>
                  <a:t>region = </a:t>
                </a:r>
                <a14:m>
                  <m:oMath xmlns:m="http://schemas.openxmlformats.org/officeDocument/2006/math">
                    <m:r>
                      <a:rPr lang="en-US" sz="1800" b="0" i="1" smtClean="0">
                        <a:latin typeface="Cambria Math"/>
                      </a:rPr>
                      <m:t>{</m:t>
                    </m:r>
                    <m:r>
                      <a:rPr lang="en-US" sz="1800" b="0" i="1" smtClean="0">
                        <a:latin typeface="Cambria Math"/>
                      </a:rPr>
                      <m:t>𝑧</m:t>
                    </m:r>
                    <m:r>
                      <a:rPr lang="en-US" sz="1800" b="0" i="1" smtClean="0">
                        <a:latin typeface="Cambria Math"/>
                      </a:rPr>
                      <m:t>:</m:t>
                    </m:r>
                    <m:r>
                      <a:rPr lang="en-US" sz="1800" b="0" i="1" smtClean="0">
                        <a:latin typeface="Cambria Math"/>
                      </a:rPr>
                      <m:t>𝑧</m:t>
                    </m:r>
                    <m:r>
                      <a:rPr lang="en-US" sz="1800" b="0" i="1" smtClean="0">
                        <a:latin typeface="Cambria Math"/>
                      </a:rPr>
                      <m:t>&lt;−1.96</m:t>
                    </m:r>
                  </m:oMath>
                </a14:m>
                <a:r>
                  <a:rPr lang="en-SG" sz="1800" dirty="0" smtClean="0"/>
                  <a:t> or </a:t>
                </a:r>
                <a14:m>
                  <m:oMath xmlns:m="http://schemas.openxmlformats.org/officeDocument/2006/math">
                    <m:r>
                      <a:rPr lang="en-US" sz="1800" b="0" i="1" smtClean="0">
                        <a:latin typeface="Cambria Math"/>
                      </a:rPr>
                      <m:t>𝑧</m:t>
                    </m:r>
                    <m:r>
                      <a:rPr lang="en-US" sz="1800" b="0" i="1" smtClean="0">
                        <a:latin typeface="Cambria Math"/>
                      </a:rPr>
                      <m:t>&gt;1.96}</m:t>
                    </m:r>
                  </m:oMath>
                </a14:m>
                <a:endParaRPr lang="en-SG" sz="1800" dirty="0"/>
              </a:p>
              <a:p>
                <a:pPr marL="0" indent="0">
                  <a:buNone/>
                </a:pPr>
                <a:endParaRPr lang="en-SG" sz="1800" dirty="0"/>
              </a:p>
              <a:p>
                <a:pPr marL="0" indent="0">
                  <a:buNone/>
                </a:pPr>
                <a:r>
                  <a:rPr lang="en-US" sz="1800" u="sng" dirty="0" smtClean="0"/>
                  <a:t>P-value method:</a:t>
                </a:r>
                <a:endParaRPr lang="en-SG" sz="1800" u="sng" dirty="0"/>
              </a:p>
              <a:p>
                <a:pPr marL="0" indent="0">
                  <a:buNone/>
                </a:pPr>
                <a:r>
                  <a:rPr lang="en-US" sz="1800" dirty="0" smtClean="0"/>
                  <a:t>p-value </a:t>
                </a:r>
              </a:p>
              <a:p>
                <a:pPr marL="0" indent="0">
                  <a:buNone/>
                </a:pPr>
                <a:r>
                  <a:rPr lang="en-US" sz="1800" dirty="0" smtClean="0"/>
                  <a:t>= </a:t>
                </a:r>
                <a:r>
                  <a:rPr lang="en-US" sz="1800" dirty="0"/>
                  <a:t>2*NORM.DIST</a:t>
                </a:r>
                <a:r>
                  <a:rPr lang="en-US" sz="1800" dirty="0" smtClean="0"/>
                  <a:t>(-4.24264,0,1,1</a:t>
                </a:r>
                <a:r>
                  <a:rPr lang="en-US" sz="1800" dirty="0"/>
                  <a:t>) or 2*NORM.S.DIST</a:t>
                </a:r>
                <a:r>
                  <a:rPr lang="en-US" sz="1800" dirty="0" smtClean="0"/>
                  <a:t>(-4.24264,1</a:t>
                </a:r>
                <a:r>
                  <a:rPr lang="en-US" sz="1800" dirty="0"/>
                  <a:t>) </a:t>
                </a:r>
                <a:endParaRPr lang="en-SG" sz="1800" dirty="0"/>
              </a:p>
              <a:p>
                <a:pPr marL="0" indent="0">
                  <a:buNone/>
                </a:pPr>
                <a:r>
                  <a:rPr lang="en-US" sz="1800" dirty="0" smtClean="0"/>
                  <a:t>= 2.21E-05 </a:t>
                </a:r>
                <a:endParaRPr lang="en-SG"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25625"/>
                <a:ext cx="7781518" cy="5500575"/>
              </a:xfrm>
              <a:blipFill rotWithShape="1">
                <a:blip r:embed="rId2"/>
                <a:stretch>
                  <a:fillRect l="-626" t="-554"/>
                </a:stretch>
              </a:blipFill>
            </p:spPr>
            <p:txBody>
              <a:bodyPr/>
              <a:lstStyle/>
              <a:p>
                <a:r>
                  <a:rPr lang="en-SG">
                    <a:noFill/>
                  </a:rPr>
                  <a:t> </a:t>
                </a:r>
              </a:p>
            </p:txBody>
          </p:sp>
        </mc:Fallback>
      </mc:AlternateContent>
      <p:sp>
        <p:nvSpPr>
          <p:cNvPr id="5" name="Rectangle 2"/>
          <p:cNvSpPr>
            <a:spLocks noGrp="1" noChangeArrowheads="1"/>
          </p:cNvSpPr>
          <p:nvPr>
            <p:ph type="title"/>
          </p:nvPr>
        </p:nvSpPr>
        <p:spPr>
          <a:xfrm>
            <a:off x="525463" y="291717"/>
            <a:ext cx="7589838" cy="633908"/>
          </a:xfrm>
        </p:spPr>
        <p:txBody>
          <a:bodyPr>
            <a:normAutofit fontScale="90000"/>
          </a:bodyPr>
          <a:lstStyle/>
          <a:p>
            <a:pPr eaLnBrk="1" hangingPunct="1"/>
            <a:r>
              <a:rPr lang="en-US" sz="2400" dirty="0" smtClean="0"/>
              <a:t>Single-sample Z-test for Population Proportion – Example 6</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31</a:t>
            </a:fld>
            <a:endParaRPr lang="en-US"/>
          </a:p>
        </p:txBody>
      </p:sp>
    </p:spTree>
    <p:extLst>
      <p:ext uri="{BB962C8B-B14F-4D97-AF65-F5344CB8AC3E}">
        <p14:creationId xmlns:p14="http://schemas.microsoft.com/office/powerpoint/2010/main" val="732834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pPr marL="0" indent="0" algn="just">
                  <a:buNone/>
                </a:pPr>
                <a:r>
                  <a:rPr lang="en-US" sz="2200" u="sng" dirty="0" smtClean="0"/>
                  <a:t>Decision:</a:t>
                </a:r>
                <a:endParaRPr lang="en-SG" sz="2200" u="sng" dirty="0"/>
              </a:p>
              <a:p>
                <a:pPr lvl="0" algn="just"/>
                <a:r>
                  <a:rPr lang="en-US" sz="2200" u="sng" dirty="0" smtClean="0"/>
                  <a:t>Critical region method</a:t>
                </a:r>
                <a:endParaRPr lang="en-SG" sz="2200" u="sng" dirty="0"/>
              </a:p>
              <a:p>
                <a:pPr marL="400050" lvl="1" indent="0" algn="just">
                  <a:buNone/>
                </a:pPr>
                <a:r>
                  <a:rPr lang="en-US" sz="2200" dirty="0" smtClean="0"/>
                  <a:t>Since </a:t>
                </a:r>
                <a14:m>
                  <m:oMath xmlns:m="http://schemas.openxmlformats.org/officeDocument/2006/math">
                    <m:sSub>
                      <m:sSubPr>
                        <m:ctrlPr>
                          <a:rPr lang="en-SG" sz="2200" i="1">
                            <a:latin typeface="Cambria Math" panose="02040503050406030204" pitchFamily="18" charset="0"/>
                          </a:rPr>
                        </m:ctrlPr>
                      </m:sSubPr>
                      <m:e>
                        <m:r>
                          <a:rPr lang="en-US" sz="2200" i="1">
                            <a:latin typeface="Cambria Math"/>
                          </a:rPr>
                          <m:t>𝑧</m:t>
                        </m:r>
                      </m:e>
                      <m:sub>
                        <m:r>
                          <a:rPr lang="en-US" sz="2200" i="1">
                            <a:latin typeface="Cambria Math"/>
                          </a:rPr>
                          <m:t>𝑐𝑎𝑙</m:t>
                        </m:r>
                      </m:sub>
                    </m:sSub>
                    <m:r>
                      <a:rPr lang="en-US" sz="2200" i="1">
                        <a:latin typeface="Cambria Math"/>
                      </a:rPr>
                      <m:t>=−</m:t>
                    </m:r>
                    <m:r>
                      <a:rPr lang="en-US" sz="2200" b="0" i="1" smtClean="0">
                        <a:latin typeface="Cambria Math"/>
                      </a:rPr>
                      <m:t>4.24264</m:t>
                    </m:r>
                  </m:oMath>
                </a14:m>
                <a:r>
                  <a:rPr lang="en-US" sz="2200" dirty="0"/>
                  <a:t> lies within the critical </a:t>
                </a:r>
                <a:r>
                  <a:rPr lang="en-US" sz="2200" dirty="0" smtClean="0"/>
                  <a:t>region </a:t>
                </a:r>
                <a14:m>
                  <m:oMath xmlns:m="http://schemas.openxmlformats.org/officeDocument/2006/math">
                    <m:r>
                      <a:rPr lang="en-US" sz="2200" b="0" i="1" smtClean="0">
                        <a:latin typeface="Cambria Math"/>
                      </a:rPr>
                      <m:t>{</m:t>
                    </m:r>
                    <m:r>
                      <a:rPr lang="en-US" sz="2200" b="0" i="1" smtClean="0">
                        <a:latin typeface="Cambria Math"/>
                      </a:rPr>
                      <m:t>𝑧</m:t>
                    </m:r>
                    <m:r>
                      <a:rPr lang="en-US" sz="2200" b="0" i="1" smtClean="0">
                        <a:latin typeface="Cambria Math"/>
                      </a:rPr>
                      <m:t>:</m:t>
                    </m:r>
                    <m:r>
                      <a:rPr lang="en-US" sz="2200" b="0" i="1" smtClean="0">
                        <a:latin typeface="Cambria Math"/>
                      </a:rPr>
                      <m:t>𝑧</m:t>
                    </m:r>
                    <m:r>
                      <a:rPr lang="en-US" sz="2200" b="0" i="1" smtClean="0">
                        <a:latin typeface="Cambria Math"/>
                      </a:rPr>
                      <m:t>&lt;−1.96</m:t>
                    </m:r>
                  </m:oMath>
                </a14:m>
                <a:r>
                  <a:rPr lang="en-US" sz="2200" dirty="0" smtClean="0"/>
                  <a:t> or </a:t>
                </a:r>
                <a14:m>
                  <m:oMath xmlns:m="http://schemas.openxmlformats.org/officeDocument/2006/math">
                    <m:r>
                      <a:rPr lang="en-US" sz="2200" b="0" i="1" smtClean="0">
                        <a:latin typeface="Cambria Math"/>
                      </a:rPr>
                      <m:t>𝑧</m:t>
                    </m:r>
                    <m:r>
                      <a:rPr lang="en-US" sz="2200" b="0" i="1" smtClean="0">
                        <a:latin typeface="Cambria Math"/>
                      </a:rPr>
                      <m:t>&gt;1.96}</m:t>
                    </m:r>
                  </m:oMath>
                </a14:m>
                <a:r>
                  <a:rPr lang="en-US" sz="2200" dirty="0" smtClean="0"/>
                  <a:t>, </a:t>
                </a:r>
                <a:r>
                  <a:rPr lang="en-US" sz="2200" dirty="0"/>
                  <a:t>reject H</a:t>
                </a:r>
                <a:r>
                  <a:rPr lang="en-US" sz="2200" baseline="-25000" dirty="0"/>
                  <a:t>0</a:t>
                </a:r>
                <a:r>
                  <a:rPr lang="en-US" sz="2200" dirty="0"/>
                  <a:t>. </a:t>
                </a:r>
                <a:endParaRPr lang="en-SG" sz="2200" dirty="0"/>
              </a:p>
              <a:p>
                <a:pPr lvl="0" algn="just"/>
                <a:r>
                  <a:rPr lang="en-US" sz="2200" u="sng" dirty="0" smtClean="0"/>
                  <a:t>p-value method</a:t>
                </a:r>
                <a:endParaRPr lang="en-SG" sz="2200" u="sng" dirty="0"/>
              </a:p>
              <a:p>
                <a:pPr marL="0" indent="0" algn="just">
                  <a:buNone/>
                </a:pPr>
                <a:r>
                  <a:rPr lang="en-US" sz="2200" dirty="0" smtClean="0"/>
                  <a:t>    Since </a:t>
                </a:r>
                <a:r>
                  <a:rPr lang="en-US" sz="2200" dirty="0"/>
                  <a:t>p-value </a:t>
                </a:r>
                <a:r>
                  <a:rPr lang="en-US" sz="2200" dirty="0" smtClean="0"/>
                  <a:t>= 2.21E-05 &lt; </a:t>
                </a:r>
                <a14:m>
                  <m:oMath xmlns:m="http://schemas.openxmlformats.org/officeDocument/2006/math">
                    <m:r>
                      <a:rPr lang="en-US" sz="2200" i="1">
                        <a:latin typeface="Cambria Math"/>
                      </a:rPr>
                      <m:t>𝛼</m:t>
                    </m:r>
                    <m:r>
                      <a:rPr lang="en-US" sz="2200" i="1">
                        <a:latin typeface="Cambria Math"/>
                      </a:rPr>
                      <m:t>(=0.05)</m:t>
                    </m:r>
                  </m:oMath>
                </a14:m>
                <a:r>
                  <a:rPr lang="en-US" sz="2200" dirty="0"/>
                  <a:t>, reject H</a:t>
                </a:r>
                <a:r>
                  <a:rPr lang="en-US" sz="2200" baseline="-25000" dirty="0"/>
                  <a:t>0</a:t>
                </a:r>
                <a:r>
                  <a:rPr lang="en-US" sz="2200" dirty="0" smtClean="0"/>
                  <a:t>.</a:t>
                </a:r>
                <a:r>
                  <a:rPr lang="en-SG" sz="2200" dirty="0" smtClean="0"/>
                  <a:t>  </a:t>
                </a:r>
                <a:endParaRPr lang="en-SG" sz="2200" dirty="0"/>
              </a:p>
              <a:p>
                <a:pPr marL="0" indent="0" algn="just">
                  <a:buNone/>
                </a:pPr>
                <a:r>
                  <a:rPr lang="en-SG" sz="2200" dirty="0"/>
                  <a:t>     </a:t>
                </a:r>
                <a:endParaRPr lang="en-SG" sz="2200" dirty="0" smtClean="0"/>
              </a:p>
              <a:p>
                <a:pPr marL="0" indent="0" algn="just">
                  <a:buNone/>
                </a:pPr>
                <a:r>
                  <a:rPr lang="en-US" sz="2200" u="sng" dirty="0" smtClean="0"/>
                  <a:t>Conclusion</a:t>
                </a:r>
                <a:r>
                  <a:rPr lang="en-US" sz="2200" u="sng" dirty="0"/>
                  <a:t>:</a:t>
                </a:r>
                <a:endParaRPr lang="en-SG" sz="2200" u="sng" dirty="0"/>
              </a:p>
              <a:p>
                <a:pPr marL="0" indent="0" algn="just">
                  <a:buNone/>
                </a:pPr>
                <a:r>
                  <a:rPr lang="en-US" sz="2200" dirty="0" smtClean="0"/>
                  <a:t>There </a:t>
                </a:r>
                <a:r>
                  <a:rPr lang="en-US" sz="2200" dirty="0"/>
                  <a:t>is sufficient evidence at the 5% level of significance to </a:t>
                </a:r>
                <a:r>
                  <a:rPr lang="en-US" sz="2200" dirty="0" smtClean="0"/>
                  <a:t>reject the statement that </a:t>
                </a:r>
                <a:r>
                  <a:rPr lang="en-US" sz="2200" dirty="0"/>
                  <a:t>the proportion of </a:t>
                </a:r>
                <a:r>
                  <a:rPr lang="en-US" sz="2200" dirty="0" smtClean="0"/>
                  <a:t>forum members </a:t>
                </a:r>
                <a:r>
                  <a:rPr lang="en-US" sz="2200" dirty="0"/>
                  <a:t>who are </a:t>
                </a:r>
                <a:r>
                  <a:rPr lang="en-US" sz="2200" dirty="0" smtClean="0"/>
                  <a:t>cat </a:t>
                </a:r>
                <a:r>
                  <a:rPr lang="en-US" sz="2200" dirty="0"/>
                  <a:t>owners is </a:t>
                </a:r>
                <a:r>
                  <a:rPr lang="en-US" sz="2200" dirty="0" smtClean="0"/>
                  <a:t>80%.</a:t>
                </a:r>
                <a:endParaRPr lang="en-SG"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l="-1018" t="-713" r="-940"/>
                </a:stretch>
              </a:blipFill>
            </p:spPr>
            <p:txBody>
              <a:bodyPr/>
              <a:lstStyle/>
              <a:p>
                <a:r>
                  <a:rPr lang="en-SG">
                    <a:noFill/>
                  </a:rPr>
                  <a:t> </a:t>
                </a:r>
              </a:p>
            </p:txBody>
          </p:sp>
        </mc:Fallback>
      </mc:AlternateContent>
      <p:sp>
        <p:nvSpPr>
          <p:cNvPr id="5" name="Rectangle 2"/>
          <p:cNvSpPr>
            <a:spLocks noGrp="1" noChangeArrowheads="1"/>
          </p:cNvSpPr>
          <p:nvPr>
            <p:ph type="title"/>
          </p:nvPr>
        </p:nvSpPr>
        <p:spPr>
          <a:xfrm>
            <a:off x="525463" y="291717"/>
            <a:ext cx="7589838" cy="633908"/>
          </a:xfrm>
        </p:spPr>
        <p:txBody>
          <a:bodyPr>
            <a:normAutofit fontScale="90000"/>
          </a:bodyPr>
          <a:lstStyle/>
          <a:p>
            <a:pPr eaLnBrk="1" hangingPunct="1"/>
            <a:r>
              <a:rPr lang="en-US" sz="2400" dirty="0" smtClean="0"/>
              <a:t>Single-sample Z-test for Population Proportion – Example 6</a:t>
            </a:r>
            <a:endParaRPr lang="en-US" sz="2400" i="1" dirty="0" smtClean="0">
              <a:solidFill>
                <a:srgbClr val="0066FF"/>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32</a:t>
            </a:fld>
            <a:endParaRPr lang="en-US"/>
          </a:p>
        </p:txBody>
      </p:sp>
    </p:spTree>
    <p:extLst>
      <p:ext uri="{BB962C8B-B14F-4D97-AF65-F5344CB8AC3E}">
        <p14:creationId xmlns:p14="http://schemas.microsoft.com/office/powerpoint/2010/main" val="2606676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261543"/>
            <a:ext cx="7208838" cy="604593"/>
          </a:xfrm>
        </p:spPr>
        <p:txBody>
          <a:bodyPr>
            <a:normAutofit/>
          </a:bodyPr>
          <a:lstStyle/>
          <a:p>
            <a:r>
              <a:rPr lang="en-US" sz="2400" dirty="0" smtClean="0"/>
              <a:t>Single-sample t-test for Population Mean </a:t>
            </a:r>
            <a:endParaRPr lang="en-SG" sz="2400" dirty="0"/>
          </a:p>
        </p:txBody>
      </p:sp>
      <p:grpSp>
        <p:nvGrpSpPr>
          <p:cNvPr id="4" name="Group 3"/>
          <p:cNvGrpSpPr/>
          <p:nvPr/>
        </p:nvGrpSpPr>
        <p:grpSpPr>
          <a:xfrm>
            <a:off x="12293" y="953224"/>
            <a:ext cx="8991600" cy="2287139"/>
            <a:chOff x="152400" y="3491361"/>
            <a:chExt cx="8991600" cy="2287139"/>
          </a:xfrm>
        </p:grpSpPr>
        <p:sp>
          <p:nvSpPr>
            <p:cNvPr id="5" name="Rectangle 4"/>
            <p:cNvSpPr/>
            <p:nvPr/>
          </p:nvSpPr>
          <p:spPr>
            <a:xfrm>
              <a:off x="152400" y="3492500"/>
              <a:ext cx="8991600" cy="2286000"/>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 name="TextBox 5"/>
                <p:cNvSpPr txBox="1"/>
                <p:nvPr/>
              </p:nvSpPr>
              <p:spPr>
                <a:xfrm>
                  <a:off x="152400" y="3491361"/>
                  <a:ext cx="5410200" cy="369332"/>
                </a:xfrm>
                <a:prstGeom prst="rect">
                  <a:avLst/>
                </a:prstGeom>
                <a:noFill/>
              </p:spPr>
              <p:txBody>
                <a:bodyPr wrap="square" rtlCol="0">
                  <a:spAutoFit/>
                </a:bodyPr>
                <a:lstStyle/>
                <a:p>
                  <a:r>
                    <a:rPr lang="en-US" b="1" dirty="0" smtClean="0">
                      <a:solidFill>
                        <a:srgbClr val="FF0000"/>
                      </a:solidFill>
                    </a:rPr>
                    <a:t>Single-sample t-test for Population Mean, </a:t>
                  </a:r>
                  <a14:m>
                    <m:oMath xmlns:m="http://schemas.openxmlformats.org/officeDocument/2006/math">
                      <m:r>
                        <a:rPr lang="en-US" b="1" i="1" smtClean="0">
                          <a:solidFill>
                            <a:srgbClr val="FF0000"/>
                          </a:solidFill>
                          <a:latin typeface="Cambria Math"/>
                          <a:ea typeface="Cambria Math"/>
                        </a:rPr>
                        <m:t>𝝁</m:t>
                      </m:r>
                    </m:oMath>
                  </a14:m>
                  <a:endParaRPr lang="en-SG"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2400" y="3491361"/>
                  <a:ext cx="5410200" cy="369332"/>
                </a:xfrm>
                <a:prstGeom prst="rect">
                  <a:avLst/>
                </a:prstGeom>
                <a:blipFill rotWithShape="1">
                  <a:blip r:embed="rId2"/>
                  <a:stretch>
                    <a:fillRect l="-901" t="-8197" b="-2459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15139531"/>
                  </p:ext>
                </p:extLst>
              </p:nvPr>
            </p:nvGraphicFramePr>
            <p:xfrm>
              <a:off x="177393" y="1322556"/>
              <a:ext cx="8674100" cy="1828907"/>
            </p:xfrm>
            <a:graphic>
              <a:graphicData uri="http://schemas.openxmlformats.org/drawingml/2006/table">
                <a:tbl>
                  <a:tblPr firstRow="1" bandRow="1">
                    <a:tableStyleId>{5C22544A-7EE6-4342-B048-85BDC9FD1C3A}</a:tableStyleId>
                  </a:tblPr>
                  <a:tblGrid>
                    <a:gridCol w="1211620">
                      <a:extLst>
                        <a:ext uri="{9D8B030D-6E8A-4147-A177-3AD203B41FA5}">
                          <a16:colId xmlns:a16="http://schemas.microsoft.com/office/drawing/2014/main" xmlns="" val="20000"/>
                        </a:ext>
                      </a:extLst>
                    </a:gridCol>
                    <a:gridCol w="1848410">
                      <a:extLst>
                        <a:ext uri="{9D8B030D-6E8A-4147-A177-3AD203B41FA5}">
                          <a16:colId xmlns:a16="http://schemas.microsoft.com/office/drawing/2014/main" xmlns="" val="20001"/>
                        </a:ext>
                      </a:extLst>
                    </a:gridCol>
                    <a:gridCol w="1800220">
                      <a:extLst>
                        <a:ext uri="{9D8B030D-6E8A-4147-A177-3AD203B41FA5}">
                          <a16:colId xmlns:a16="http://schemas.microsoft.com/office/drawing/2014/main" xmlns="" val="20002"/>
                        </a:ext>
                      </a:extLst>
                    </a:gridCol>
                    <a:gridCol w="1972465">
                      <a:extLst>
                        <a:ext uri="{9D8B030D-6E8A-4147-A177-3AD203B41FA5}">
                          <a16:colId xmlns:a16="http://schemas.microsoft.com/office/drawing/2014/main" xmlns="" val="20003"/>
                        </a:ext>
                      </a:extLst>
                    </a:gridCol>
                    <a:gridCol w="1841385">
                      <a:extLst>
                        <a:ext uri="{9D8B030D-6E8A-4147-A177-3AD203B41FA5}">
                          <a16:colId xmlns:a16="http://schemas.microsoft.com/office/drawing/2014/main" xmlns="" val="20004"/>
                        </a:ext>
                      </a:extLst>
                    </a:gridCol>
                  </a:tblGrid>
                  <a:tr h="667347">
                    <a:tc>
                      <a:txBody>
                        <a:bodyPr/>
                        <a:lstStyle/>
                        <a:p>
                          <a:endParaRPr lang="en-SG" sz="1600"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r>
                            <a:rPr lang="en-US" sz="1600" u="none" dirty="0" smtClean="0"/>
                            <a:t>Sample</a:t>
                          </a:r>
                          <a:r>
                            <a:rPr lang="en-US" sz="1600" u="none" baseline="0" dirty="0" smtClean="0"/>
                            <a:t> Size, </a:t>
                          </a:r>
                          <a14:m>
                            <m:oMath xmlns:m="http://schemas.openxmlformats.org/officeDocument/2006/math">
                              <m:r>
                                <a:rPr lang="en-US" sz="1600" b="1" i="1" u="none" baseline="0" smtClean="0">
                                  <a:latin typeface="Cambria Math"/>
                                </a:rPr>
                                <m:t>𝒏</m:t>
                              </m:r>
                            </m:oMath>
                          </a14:m>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Assumptions needed</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Test Statistic</a:t>
                          </a:r>
                          <a:r>
                            <a:rPr lang="en-US" sz="1600" u="none" baseline="0" dirty="0" smtClean="0"/>
                            <a:t> </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solidFill>
                                <a:schemeClr val="bg1"/>
                              </a:solidFill>
                            </a:rPr>
                            <a:t>Name of Hypothesis</a:t>
                          </a:r>
                          <a:r>
                            <a:rPr lang="en-US" sz="1600" u="none" baseline="0" dirty="0" smtClean="0">
                              <a:solidFill>
                                <a:schemeClr val="bg1"/>
                              </a:solidFill>
                            </a:rPr>
                            <a:t> Test</a:t>
                          </a:r>
                          <a:endParaRPr lang="en-SG" sz="1600" u="non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8078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dirty="0" smtClean="0">
                              <a:latin typeface="Arial" panose="020B0604020202020204" pitchFamily="34" charset="0"/>
                              <a:cs typeface="Arial" panose="020B0604020202020204" pitchFamily="34" charset="0"/>
                            </a:rPr>
                            <a:t>Population variance </a:t>
                          </a:r>
                          <a14:m>
                            <m:oMath xmlns:m="http://schemas.openxmlformats.org/officeDocument/2006/math">
                              <m:sSup>
                                <m:sSupPr>
                                  <m:ctrlPr>
                                    <a:rPr lang="en-US" sz="1400" b="0" i="1" u="none" smtClean="0">
                                      <a:latin typeface="Cambria Math" panose="02040503050406030204" pitchFamily="18" charset="0"/>
                                    </a:rPr>
                                  </m:ctrlPr>
                                </m:sSupPr>
                                <m:e>
                                  <m:r>
                                    <a:rPr lang="en-US" sz="1400" b="0" i="1" u="none" smtClean="0">
                                      <a:latin typeface="Cambria Math"/>
                                      <a:ea typeface="Cambria Math"/>
                                    </a:rPr>
                                    <m:t>𝜎</m:t>
                                  </m:r>
                                </m:e>
                                <m:sup>
                                  <m:r>
                                    <a:rPr lang="en-US" sz="1400" b="0" i="1" u="none" smtClean="0">
                                      <a:latin typeface="Cambria Math"/>
                                    </a:rPr>
                                    <m:t>2</m:t>
                                  </m:r>
                                </m:sup>
                              </m:sSup>
                            </m:oMath>
                          </a14:m>
                          <a:r>
                            <a:rPr lang="en-SG" sz="1400" u="none" dirty="0" smtClean="0">
                              <a:latin typeface="Arial" panose="020B0604020202020204" pitchFamily="34" charset="0"/>
                              <a:cs typeface="Arial" panose="020B0604020202020204" pitchFamily="34" charset="0"/>
                            </a:rPr>
                            <a:t> is </a:t>
                          </a:r>
                          <a:r>
                            <a:rPr lang="en-SG" sz="1400" b="1" u="sng" dirty="0" smtClean="0">
                              <a:latin typeface="Arial" panose="020B0604020202020204" pitchFamily="34" charset="0"/>
                              <a:cs typeface="Arial" panose="020B0604020202020204" pitchFamily="34" charset="0"/>
                            </a:rPr>
                            <a:t>unknown </a:t>
                          </a:r>
                          <a:endParaRPr lang="en-SG" sz="1400" b="1" u="sng" dirty="0">
                            <a:latin typeface="Arial" panose="020B0604020202020204" pitchFamily="34" charset="0"/>
                            <a:cs typeface="Arial" panose="020B0604020202020204" pitchFamily="34" charset="0"/>
                          </a:endParaRPr>
                        </a:p>
                        <a:p>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large (</a:t>
                          </a:r>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a:t>
                          </a:r>
                          <a14:m>
                            <m:oMath xmlns:m="http://schemas.openxmlformats.org/officeDocument/2006/math">
                              <m:r>
                                <a:rPr lang="en-US" sz="1400" i="1" u="none" baseline="0" smtClean="0">
                                  <a:latin typeface="Cambria Math"/>
                                  <a:ea typeface="Cambria Math"/>
                                </a:rPr>
                                <m:t>≥</m:t>
                              </m:r>
                              <m:r>
                                <a:rPr lang="en-US" sz="1400" b="0" i="0" u="none" baseline="0" smtClean="0">
                                  <a:latin typeface="Cambria Math"/>
                                  <a:ea typeface="Cambria Math"/>
                                </a:rPr>
                                <m:t>3</m:t>
                              </m:r>
                            </m:oMath>
                          </a14:m>
                          <a:r>
                            <a:rPr lang="en-SG" sz="1400" u="none" dirty="0" smtClean="0">
                              <a:latin typeface="Arial" panose="020B0604020202020204" pitchFamily="34" charset="0"/>
                              <a:cs typeface="Arial" panose="020B0604020202020204" pitchFamily="34" charset="0"/>
                            </a:rPr>
                            <a:t>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14:m>
                            <m:oMathPara xmlns:m="http://schemas.openxmlformats.org/officeDocument/2006/math">
                              <m:oMathParaPr>
                                <m:jc m:val="centerGroup"/>
                              </m:oMathParaPr>
                              <m:oMath xmlns:m="http://schemas.openxmlformats.org/officeDocument/2006/math">
                                <m:r>
                                  <a:rPr lang="en-US" sz="1800" b="0" i="1" u="none" smtClean="0">
                                    <a:latin typeface="Cambria Math"/>
                                  </a:rPr>
                                  <m:t>𝑇</m:t>
                                </m:r>
                                <m:r>
                                  <a:rPr lang="en-US" sz="1800" b="0" i="1" u="none" smtClean="0">
                                    <a:latin typeface="Cambria Math"/>
                                  </a:rPr>
                                  <m:t>=</m:t>
                                </m:r>
                                <m:f>
                                  <m:fPr>
                                    <m:ctrlPr>
                                      <a:rPr lang="en-US" sz="1800" b="0" i="1" u="none" smtClean="0">
                                        <a:latin typeface="Cambria Math" panose="02040503050406030204" pitchFamily="18" charset="0"/>
                                      </a:rPr>
                                    </m:ctrlPr>
                                  </m:fPr>
                                  <m:num>
                                    <m:acc>
                                      <m:accPr>
                                        <m:chr m:val="̅"/>
                                        <m:ctrlPr>
                                          <a:rPr lang="en-US" sz="1800" b="0" i="1" u="none" smtClean="0">
                                            <a:latin typeface="Cambria Math" panose="02040503050406030204" pitchFamily="18" charset="0"/>
                                          </a:rPr>
                                        </m:ctrlPr>
                                      </m:accPr>
                                      <m:e>
                                        <m:r>
                                          <a:rPr lang="en-SG" sz="1800" b="0" i="1" u="none" smtClean="0">
                                            <a:latin typeface="Cambria Math" panose="02040503050406030204" pitchFamily="18" charset="0"/>
                                          </a:rPr>
                                          <m:t>𝑋</m:t>
                                        </m:r>
                                      </m:e>
                                    </m:acc>
                                    <m:r>
                                      <a:rPr lang="en-US" sz="1800" b="0" i="1" u="none" smtClean="0">
                                        <a:latin typeface="Cambria Math"/>
                                      </a:rPr>
                                      <m:t>−</m:t>
                                    </m:r>
                                    <m:r>
                                      <a:rPr lang="en-US" sz="1800" b="0" i="1" u="none" smtClean="0">
                                        <a:latin typeface="Cambria Math"/>
                                        <a:ea typeface="Cambria Math"/>
                                      </a:rPr>
                                      <m:t>𝜇</m:t>
                                    </m:r>
                                  </m:num>
                                  <m:den>
                                    <m:f>
                                      <m:fPr>
                                        <m:ctrlPr>
                                          <a:rPr lang="en-US" sz="1800" b="0" i="1" u="none" smtClean="0">
                                            <a:latin typeface="Cambria Math" panose="02040503050406030204" pitchFamily="18" charset="0"/>
                                          </a:rPr>
                                        </m:ctrlPr>
                                      </m:fPr>
                                      <m:num>
                                        <m:r>
                                          <a:rPr lang="en-US" sz="1800" b="0" i="1" u="none" smtClean="0">
                                            <a:latin typeface="Cambria Math"/>
                                          </a:rPr>
                                          <m:t>𝑠</m:t>
                                        </m:r>
                                      </m:num>
                                      <m:den>
                                        <m:rad>
                                          <m:radPr>
                                            <m:degHide m:val="on"/>
                                            <m:ctrlPr>
                                              <a:rPr lang="en-US" sz="1800" b="0" i="1" u="none" smtClean="0">
                                                <a:latin typeface="Cambria Math" panose="02040503050406030204" pitchFamily="18" charset="0"/>
                                              </a:rPr>
                                            </m:ctrlPr>
                                          </m:radPr>
                                          <m:deg/>
                                          <m:e>
                                            <m:r>
                                              <a:rPr lang="en-US" sz="1800" b="0" i="1" u="none" smtClean="0">
                                                <a:latin typeface="Cambria Math"/>
                                              </a:rPr>
                                              <m:t>𝑛</m:t>
                                            </m:r>
                                          </m:e>
                                        </m:rad>
                                      </m:den>
                                    </m:f>
                                  </m:den>
                                </m:f>
                                <m:r>
                                  <a:rPr lang="en-US" sz="1800" b="0" i="1" u="none" smtClean="0">
                                    <a:latin typeface="Cambria Math"/>
                                  </a:rPr>
                                  <m:t>~</m:t>
                                </m:r>
                                <m:sSub>
                                  <m:sSubPr>
                                    <m:ctrlPr>
                                      <a:rPr lang="en-US" sz="1800" b="0" i="1" u="none" smtClean="0">
                                        <a:latin typeface="Cambria Math" panose="02040503050406030204" pitchFamily="18" charset="0"/>
                                      </a:rPr>
                                    </m:ctrlPr>
                                  </m:sSubPr>
                                  <m:e>
                                    <m:r>
                                      <a:rPr lang="en-US" sz="1800" b="0" i="1" u="none" smtClean="0">
                                        <a:latin typeface="Cambria Math"/>
                                      </a:rPr>
                                      <m:t>𝑡</m:t>
                                    </m:r>
                                  </m:e>
                                  <m:sub>
                                    <m:r>
                                      <a:rPr lang="en-US" sz="1800" b="0" i="1" u="none" smtClean="0">
                                        <a:latin typeface="Cambria Math"/>
                                      </a:rPr>
                                      <m:t>𝑛</m:t>
                                    </m:r>
                                    <m:r>
                                      <a:rPr lang="en-US" sz="1800" b="0" i="1" u="none" smtClean="0">
                                        <a:latin typeface="Cambria Math"/>
                                      </a:rPr>
                                      <m:t>−1</m:t>
                                    </m:r>
                                  </m:sub>
                                </m:sSub>
                              </m:oMath>
                            </m:oMathPara>
                          </a14:m>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t-test for population mean </a:t>
                          </a:r>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80780">
                    <a:tc vMerge="1">
                      <a:txBody>
                        <a:bodyPr/>
                        <a:lstStyle/>
                        <a:p>
                          <a:endParaRPr lang="en-SG" dirty="0"/>
                        </a:p>
                      </a:txBody>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small (</a:t>
                          </a:r>
                          <a14:m>
                            <m:oMath xmlns:m="http://schemas.openxmlformats.org/officeDocument/2006/math">
                              <m:r>
                                <a:rPr lang="en-US" sz="1400" b="0" i="1" u="none" baseline="0" smtClean="0">
                                  <a:latin typeface="Cambria Math"/>
                                  <a:cs typeface="Arial" panose="020B0604020202020204" pitchFamily="34" charset="0"/>
                                </a:rPr>
                                <m:t>𝑛</m:t>
                              </m:r>
                            </m:oMath>
                          </a14:m>
                          <a:r>
                            <a:rPr lang="en-US" sz="1400" u="none" baseline="0" dirty="0" smtClean="0">
                              <a:latin typeface="Arial" panose="020B0604020202020204" pitchFamily="34" charset="0"/>
                              <a:cs typeface="Arial" panose="020B0604020202020204" pitchFamily="34" charset="0"/>
                            </a:rPr>
                            <a:t> &lt; 30)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extLst>
                      <a:ext uri="{0D108BD9-81ED-4DB2-BD59-A6C34878D82A}">
                        <a16:rowId xmlns:a16="http://schemas.microsoft.com/office/drawing/2014/main" xmlns="" val="100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15139531"/>
                  </p:ext>
                </p:extLst>
              </p:nvPr>
            </p:nvGraphicFramePr>
            <p:xfrm>
              <a:off x="177393" y="1322556"/>
              <a:ext cx="8674100" cy="1828907"/>
            </p:xfrm>
            <a:graphic>
              <a:graphicData uri="http://schemas.openxmlformats.org/drawingml/2006/table">
                <a:tbl>
                  <a:tblPr firstRow="1" bandRow="1">
                    <a:tableStyleId>{5C22544A-7EE6-4342-B048-85BDC9FD1C3A}</a:tableStyleId>
                  </a:tblPr>
                  <a:tblGrid>
                    <a:gridCol w="1211620">
                      <a:extLst>
                        <a:ext uri="{9D8B030D-6E8A-4147-A177-3AD203B41FA5}">
                          <a16:colId xmlns:a16="http://schemas.microsoft.com/office/drawing/2014/main" val="20000"/>
                        </a:ext>
                      </a:extLst>
                    </a:gridCol>
                    <a:gridCol w="1848410">
                      <a:extLst>
                        <a:ext uri="{9D8B030D-6E8A-4147-A177-3AD203B41FA5}">
                          <a16:colId xmlns:a16="http://schemas.microsoft.com/office/drawing/2014/main" val="20001"/>
                        </a:ext>
                      </a:extLst>
                    </a:gridCol>
                    <a:gridCol w="1800220">
                      <a:extLst>
                        <a:ext uri="{9D8B030D-6E8A-4147-A177-3AD203B41FA5}">
                          <a16:colId xmlns:a16="http://schemas.microsoft.com/office/drawing/2014/main" val="20002"/>
                        </a:ext>
                      </a:extLst>
                    </a:gridCol>
                    <a:gridCol w="1972465">
                      <a:extLst>
                        <a:ext uri="{9D8B030D-6E8A-4147-A177-3AD203B41FA5}">
                          <a16:colId xmlns:a16="http://schemas.microsoft.com/office/drawing/2014/main" val="20003"/>
                        </a:ext>
                      </a:extLst>
                    </a:gridCol>
                    <a:gridCol w="1841385">
                      <a:extLst>
                        <a:ext uri="{9D8B030D-6E8A-4147-A177-3AD203B41FA5}">
                          <a16:colId xmlns:a16="http://schemas.microsoft.com/office/drawing/2014/main" val="20004"/>
                        </a:ext>
                      </a:extLst>
                    </a:gridCol>
                  </a:tblGrid>
                  <a:tr h="667347">
                    <a:tc>
                      <a:txBody>
                        <a:bodyPr/>
                        <a:lstStyle/>
                        <a:p>
                          <a:endParaRPr lang="en-SG" sz="1600"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6007" t="-1818" r="-304950" b="-176364"/>
                          </a:stretch>
                        </a:blipFill>
                      </a:tcPr>
                    </a:tc>
                    <a:tc>
                      <a:txBody>
                        <a:bodyPr/>
                        <a:lstStyle/>
                        <a:p>
                          <a:r>
                            <a:rPr lang="en-US" sz="1600" u="none" dirty="0" smtClean="0"/>
                            <a:t>Assumptions needed</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Test Statistic</a:t>
                          </a:r>
                          <a:r>
                            <a:rPr lang="en-US" sz="1600" u="none" baseline="0" dirty="0" smtClean="0"/>
                            <a:t> </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solidFill>
                                <a:schemeClr val="bg1"/>
                              </a:solidFill>
                            </a:rPr>
                            <a:t>Name of Hypothesis</a:t>
                          </a:r>
                          <a:r>
                            <a:rPr lang="en-US" sz="1600" u="none" baseline="0" dirty="0" smtClean="0">
                              <a:solidFill>
                                <a:schemeClr val="bg1"/>
                              </a:solidFill>
                            </a:rPr>
                            <a:t> Test</a:t>
                          </a:r>
                          <a:endParaRPr lang="en-SG" sz="1600" u="non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780">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3" t="-58639" r="-616583" b="-1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6007" t="-117895" r="-304950" b="-104211"/>
                          </a:stretch>
                        </a:blipFill>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6605" t="-58639" r="-93827" b="-1571"/>
                          </a:stretch>
                        </a:blipFill>
                      </a:tcPr>
                    </a:tc>
                    <a:tc rowSpan="2">
                      <a:txBody>
                        <a:bodyPr/>
                        <a:lstStyle/>
                        <a:p>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t-test for population mean </a:t>
                          </a:r>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0780">
                    <a:tc vMerge="1">
                      <a:txBody>
                        <a:bodyPr/>
                        <a:lstStyle/>
                        <a:p>
                          <a:endParaRPr lang="en-SG"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6007" t="-215625" r="-304950" b="-3125"/>
                          </a:stretch>
                        </a:blipFill>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0" y="3277790"/>
                <a:ext cx="9144000" cy="3544240"/>
              </a:xfrm>
              <a:prstGeom prst="rect">
                <a:avLst/>
              </a:prstGeom>
              <a:solidFill>
                <a:schemeClr val="accent6">
                  <a:lumMod val="40000"/>
                  <a:lumOff val="60000"/>
                </a:schemeClr>
              </a:solidFill>
            </p:spPr>
            <p:txBody>
              <a:bodyPr wrap="square" rtlCol="0">
                <a:spAutoFit/>
              </a:bodyPr>
              <a:lstStyle/>
              <a:p>
                <a:r>
                  <a:rPr lang="en-US" sz="1400" b="1" u="sng" dirty="0" smtClean="0">
                    <a:latin typeface="Arial" pitchFamily="34" charset="0"/>
                    <a:cs typeface="Arial" pitchFamily="34" charset="0"/>
                  </a:rPr>
                  <a:t>Note:</a:t>
                </a:r>
              </a:p>
              <a:p>
                <a:r>
                  <a:rPr lang="en-US" sz="1400" i="1" dirty="0" smtClean="0">
                    <a:solidFill>
                      <a:schemeClr val="tx1"/>
                    </a:solidFill>
                    <a:latin typeface="Arial" panose="020B0604020202020204" pitchFamily="34" charset="0"/>
                    <a:cs typeface="Arial" panose="020B0604020202020204" pitchFamily="34" charset="0"/>
                  </a:rPr>
                  <a:t>(i)      </a:t>
                </a:r>
                <a14:m>
                  <m:oMath xmlns:m="http://schemas.openxmlformats.org/officeDocument/2006/math">
                    <m:acc>
                      <m:accPr>
                        <m:chr m:val="̅"/>
                        <m:ctrlPr>
                          <a:rPr lang="en-US" sz="1400" i="1" smtClean="0">
                            <a:solidFill>
                              <a:schemeClr val="tx1"/>
                            </a:solidFill>
                            <a:latin typeface="Cambria Math" panose="02040503050406030204" pitchFamily="18" charset="0"/>
                            <a:cs typeface="Arial" pitchFamily="34" charset="0"/>
                          </a:rPr>
                        </m:ctrlPr>
                      </m:accPr>
                      <m:e>
                        <m:r>
                          <a:rPr lang="en-US" sz="1400" b="0" i="1" smtClean="0">
                            <a:solidFill>
                              <a:schemeClr val="tx1"/>
                            </a:solidFill>
                            <a:latin typeface="Cambria Math"/>
                            <a:cs typeface="Arial" pitchFamily="34" charset="0"/>
                          </a:rPr>
                          <m:t>𝑥</m:t>
                        </m:r>
                      </m:e>
                    </m:acc>
                  </m:oMath>
                </a14:m>
                <a:r>
                  <a:rPr lang="en-SG" sz="1400" dirty="0" smtClean="0">
                    <a:solidFill>
                      <a:schemeClr val="tx1"/>
                    </a:solidFill>
                    <a:latin typeface="Arial" pitchFamily="34" charset="0"/>
                    <a:cs typeface="Arial" pitchFamily="34" charset="0"/>
                  </a:rPr>
                  <a:t> denotes the sample mean, while </a:t>
                </a:r>
                <a14:m>
                  <m:oMath xmlns:m="http://schemas.openxmlformats.org/officeDocument/2006/math">
                    <m:r>
                      <a:rPr lang="en-SG" sz="1400" b="0" i="1" smtClean="0">
                        <a:solidFill>
                          <a:schemeClr val="tx1"/>
                        </a:solidFill>
                        <a:latin typeface="Cambria Math"/>
                        <a:ea typeface="Cambria Math"/>
                        <a:cs typeface="Arial" pitchFamily="34" charset="0"/>
                      </a:rPr>
                      <m:t>𝜇</m:t>
                    </m:r>
                  </m:oMath>
                </a14:m>
                <a:r>
                  <a:rPr lang="en-SG" sz="1400" i="1" dirty="0" smtClean="0">
                    <a:solidFill>
                      <a:schemeClr val="tx1"/>
                    </a:solidFill>
                    <a:latin typeface="Arial" pitchFamily="34" charset="0"/>
                    <a:cs typeface="Arial" pitchFamily="34" charset="0"/>
                  </a:rPr>
                  <a:t> </a:t>
                </a:r>
                <a:r>
                  <a:rPr lang="en-SG" sz="1400" dirty="0" smtClean="0">
                    <a:solidFill>
                      <a:schemeClr val="tx1"/>
                    </a:solidFill>
                    <a:latin typeface="Arial" pitchFamily="34" charset="0"/>
                    <a:cs typeface="Arial" pitchFamily="34" charset="0"/>
                  </a:rPr>
                  <a:t>denotes the population mean </a:t>
                </a:r>
              </a:p>
              <a:p>
                <a:endParaRPr lang="en-SG" sz="1400" dirty="0" smtClean="0">
                  <a:solidFill>
                    <a:schemeClr val="tx1"/>
                  </a:solidFill>
                  <a:latin typeface="Arial" pitchFamily="34" charset="0"/>
                  <a:cs typeface="Arial" pitchFamily="34" charset="0"/>
                </a:endParaRPr>
              </a:p>
              <a:p>
                <a14:m>
                  <m:oMath xmlns:m="http://schemas.openxmlformats.org/officeDocument/2006/math">
                    <m:d>
                      <m:dPr>
                        <m:ctrlPr>
                          <a:rPr lang="en-US" sz="1400" b="0" i="1" smtClean="0">
                            <a:solidFill>
                              <a:schemeClr val="tx1"/>
                            </a:solidFill>
                            <a:latin typeface="Cambria Math" panose="02040503050406030204" pitchFamily="18" charset="0"/>
                            <a:cs typeface="Arial" pitchFamily="34" charset="0"/>
                          </a:rPr>
                        </m:ctrlPr>
                      </m:dPr>
                      <m:e>
                        <m:r>
                          <m:rPr>
                            <m:sty m:val="p"/>
                          </m:rPr>
                          <a:rPr lang="en-US" sz="1400" b="0" i="0" smtClean="0">
                            <a:solidFill>
                              <a:schemeClr val="tx1"/>
                            </a:solidFill>
                            <a:latin typeface="Cambria Math"/>
                            <a:cs typeface="Arial" pitchFamily="34" charset="0"/>
                          </a:rPr>
                          <m:t>ii</m:t>
                        </m:r>
                      </m:e>
                    </m:d>
                    <m:r>
                      <a:rPr lang="en-US" sz="1400" b="0" i="0" smtClean="0">
                        <a:solidFill>
                          <a:schemeClr val="tx1"/>
                        </a:solidFill>
                        <a:latin typeface="Cambria Math"/>
                        <a:cs typeface="Arial" pitchFamily="34" charset="0"/>
                      </a:rPr>
                      <m:t>     </m:t>
                    </m:r>
                    <m:r>
                      <a:rPr lang="en-US" sz="1400" b="0" i="1" smtClean="0">
                        <a:solidFill>
                          <a:schemeClr val="tx1"/>
                        </a:solidFill>
                        <a:latin typeface="Cambria Math"/>
                        <a:cs typeface="Arial" pitchFamily="34" charset="0"/>
                      </a:rPr>
                      <m:t>𝑛</m:t>
                    </m:r>
                  </m:oMath>
                </a14:m>
                <a:r>
                  <a:rPr lang="en-SG" sz="1400" dirty="0" smtClean="0">
                    <a:solidFill>
                      <a:schemeClr val="tx1"/>
                    </a:solidFill>
                    <a:latin typeface="Arial" pitchFamily="34" charset="0"/>
                    <a:cs typeface="Arial" pitchFamily="34" charset="0"/>
                  </a:rPr>
                  <a:t> denotes the sample size</a:t>
                </a:r>
              </a:p>
              <a:p>
                <a:endParaRPr lang="en-SG" sz="1400" dirty="0" smtClean="0">
                  <a:solidFill>
                    <a:schemeClr val="tx1"/>
                  </a:solidFill>
                  <a:latin typeface="Arial" pitchFamily="34" charset="0"/>
                  <a:cs typeface="Arial" pitchFamily="34" charset="0"/>
                </a:endParaRPr>
              </a:p>
              <a:p>
                <a:pPr marL="400050" indent="-400050">
                  <a:buAutoNum type="romanLcParenBoth" startAt="3"/>
                </a:pPr>
                <a:r>
                  <a:rPr lang="en-US" sz="1400" dirty="0" smtClean="0">
                    <a:latin typeface="Arial" pitchFamily="34" charset="0"/>
                    <a:cs typeface="Arial" pitchFamily="34" charset="0"/>
                  </a:rPr>
                  <a:t>Since </a:t>
                </a:r>
                <a14:m>
                  <m:oMath xmlns:m="http://schemas.openxmlformats.org/officeDocument/2006/math">
                    <m:sSup>
                      <m:sSupPr>
                        <m:ctrlPr>
                          <a:rPr lang="en-US" sz="1400" i="1" smtClean="0">
                            <a:latin typeface="Cambria Math" panose="02040503050406030204" pitchFamily="18" charset="0"/>
                            <a:cs typeface="Arial" pitchFamily="34" charset="0"/>
                          </a:rPr>
                        </m:ctrlPr>
                      </m:sSupPr>
                      <m:e>
                        <m:r>
                          <a:rPr lang="en-US" sz="1400" i="1" smtClean="0">
                            <a:latin typeface="Cambria Math"/>
                            <a:ea typeface="Cambria Math"/>
                            <a:cs typeface="Arial" pitchFamily="34" charset="0"/>
                          </a:rPr>
                          <m:t>𝜎</m:t>
                        </m:r>
                      </m:e>
                      <m:sup>
                        <m:r>
                          <a:rPr lang="en-US" sz="1400" b="0" i="1" smtClean="0">
                            <a:latin typeface="Cambria Math"/>
                            <a:cs typeface="Arial" pitchFamily="34" charset="0"/>
                          </a:rPr>
                          <m:t>2</m:t>
                        </m:r>
                      </m:sup>
                    </m:sSup>
                  </m:oMath>
                </a14:m>
                <a:r>
                  <a:rPr lang="en-SG" sz="1400" dirty="0" smtClean="0">
                    <a:solidFill>
                      <a:schemeClr val="tx1"/>
                    </a:solidFill>
                    <a:latin typeface="Arial" pitchFamily="34" charset="0"/>
                    <a:cs typeface="Arial" pitchFamily="34" charset="0"/>
                  </a:rPr>
                  <a:t> is unknown, we use </a:t>
                </a:r>
                <a14:m>
                  <m:oMath xmlns:m="http://schemas.openxmlformats.org/officeDocument/2006/math">
                    <m:sSup>
                      <m:sSupPr>
                        <m:ctrlPr>
                          <a:rPr lang="en-SG" sz="1400" i="1" smtClean="0">
                            <a:solidFill>
                              <a:schemeClr val="tx1"/>
                            </a:solidFill>
                            <a:latin typeface="Cambria Math" panose="02040503050406030204" pitchFamily="18" charset="0"/>
                            <a:cs typeface="Arial" pitchFamily="34" charset="0"/>
                          </a:rPr>
                        </m:ctrlPr>
                      </m:sSupPr>
                      <m:e>
                        <m:r>
                          <a:rPr lang="en-US" sz="1400" b="0" i="1" smtClean="0">
                            <a:solidFill>
                              <a:schemeClr val="tx1"/>
                            </a:solidFill>
                            <a:latin typeface="Cambria Math"/>
                            <a:cs typeface="Arial" pitchFamily="34" charset="0"/>
                          </a:rPr>
                          <m:t>𝑠</m:t>
                        </m:r>
                      </m:e>
                      <m:sup>
                        <m:r>
                          <a:rPr lang="en-US" sz="1400" b="0" i="1" smtClean="0">
                            <a:solidFill>
                              <a:schemeClr val="tx1"/>
                            </a:solidFill>
                            <a:latin typeface="Cambria Math"/>
                            <a:cs typeface="Arial" pitchFamily="34" charset="0"/>
                          </a:rPr>
                          <m:t>2</m:t>
                        </m:r>
                      </m:sup>
                    </m:sSup>
                  </m:oMath>
                </a14:m>
                <a:r>
                  <a:rPr lang="en-SG" sz="1400" dirty="0" smtClean="0">
                    <a:solidFill>
                      <a:schemeClr val="tx1"/>
                    </a:solidFill>
                    <a:latin typeface="Arial" pitchFamily="34" charset="0"/>
                    <a:cs typeface="Arial" pitchFamily="34" charset="0"/>
                  </a:rPr>
                  <a:t> to estimate </a:t>
                </a:r>
                <a14:m>
                  <m:oMath xmlns:m="http://schemas.openxmlformats.org/officeDocument/2006/math">
                    <m:sSup>
                      <m:sSupPr>
                        <m:ctrlPr>
                          <a:rPr lang="en-SG" sz="1400" i="1" smtClean="0">
                            <a:solidFill>
                              <a:schemeClr val="tx1"/>
                            </a:solidFill>
                            <a:latin typeface="Cambria Math" panose="02040503050406030204" pitchFamily="18" charset="0"/>
                            <a:cs typeface="Arial" pitchFamily="34" charset="0"/>
                          </a:rPr>
                        </m:ctrlPr>
                      </m:sSupPr>
                      <m:e>
                        <m:r>
                          <a:rPr lang="en-SG" sz="1400" i="1" smtClean="0">
                            <a:solidFill>
                              <a:schemeClr val="tx1"/>
                            </a:solidFill>
                            <a:latin typeface="Cambria Math"/>
                            <a:ea typeface="Cambria Math"/>
                            <a:cs typeface="Arial" pitchFamily="34" charset="0"/>
                          </a:rPr>
                          <m:t>𝜎</m:t>
                        </m:r>
                      </m:e>
                      <m:sup>
                        <m:r>
                          <a:rPr lang="en-US" sz="1400" b="0" i="1" smtClean="0">
                            <a:solidFill>
                              <a:schemeClr val="tx1"/>
                            </a:solidFill>
                            <a:latin typeface="Cambria Math"/>
                            <a:cs typeface="Arial" pitchFamily="34" charset="0"/>
                          </a:rPr>
                          <m:t>2</m:t>
                        </m:r>
                      </m:sup>
                    </m:sSup>
                    <m:r>
                      <a:rPr lang="en-US" sz="1400" b="0" i="1" smtClean="0">
                        <a:solidFill>
                          <a:schemeClr val="tx1"/>
                        </a:solidFill>
                        <a:latin typeface="Cambria Math"/>
                        <a:cs typeface="Arial" pitchFamily="34" charset="0"/>
                      </a:rPr>
                      <m:t>. </m:t>
                    </m:r>
                    <m:sSup>
                      <m:sSupPr>
                        <m:ctrlPr>
                          <a:rPr lang="en-US" sz="1400" b="1" i="1" smtClean="0">
                            <a:solidFill>
                              <a:schemeClr val="tx1"/>
                            </a:solidFill>
                            <a:latin typeface="Cambria Math" panose="02040503050406030204" pitchFamily="18" charset="0"/>
                            <a:cs typeface="Arial" pitchFamily="34" charset="0"/>
                          </a:rPr>
                        </m:ctrlPr>
                      </m:sSupPr>
                      <m:e>
                        <m:r>
                          <a:rPr lang="en-US" sz="1400" b="1" i="1" smtClean="0">
                            <a:solidFill>
                              <a:schemeClr val="tx1"/>
                            </a:solidFill>
                            <a:latin typeface="Cambria Math"/>
                            <a:cs typeface="Arial" pitchFamily="34" charset="0"/>
                          </a:rPr>
                          <m:t>𝒔</m:t>
                        </m:r>
                      </m:e>
                      <m:sup>
                        <m:r>
                          <a:rPr lang="en-US" sz="1400" b="1" i="1" smtClean="0">
                            <a:solidFill>
                              <a:schemeClr val="tx1"/>
                            </a:solidFill>
                            <a:latin typeface="Cambria Math"/>
                            <a:cs typeface="Arial" pitchFamily="34" charset="0"/>
                          </a:rPr>
                          <m:t>𝟐</m:t>
                        </m:r>
                      </m:sup>
                    </m:sSup>
                  </m:oMath>
                </a14:m>
                <a:r>
                  <a:rPr lang="en-SG" sz="1400" b="1" dirty="0" smtClean="0">
                    <a:solidFill>
                      <a:schemeClr val="tx1"/>
                    </a:solidFill>
                    <a:latin typeface="Arial" pitchFamily="34" charset="0"/>
                    <a:cs typeface="Arial" pitchFamily="34" charset="0"/>
                  </a:rPr>
                  <a:t> is called the unbiased sample variance, and </a:t>
                </a:r>
                <a14:m>
                  <m:oMath xmlns:m="http://schemas.openxmlformats.org/officeDocument/2006/math">
                    <m:r>
                      <a:rPr lang="en-US" sz="1400" b="1" i="1" smtClean="0">
                        <a:solidFill>
                          <a:schemeClr val="tx1"/>
                        </a:solidFill>
                        <a:latin typeface="Cambria Math"/>
                        <a:cs typeface="Arial" pitchFamily="34" charset="0"/>
                      </a:rPr>
                      <m:t>𝒔</m:t>
                    </m:r>
                  </m:oMath>
                </a14:m>
                <a:r>
                  <a:rPr lang="en-SG" sz="1400" b="1" dirty="0" smtClean="0">
                    <a:solidFill>
                      <a:schemeClr val="tx1"/>
                    </a:solidFill>
                    <a:latin typeface="Arial" pitchFamily="34" charset="0"/>
                    <a:cs typeface="Arial" pitchFamily="34" charset="0"/>
                  </a:rPr>
                  <a:t> </a:t>
                </a:r>
                <a:r>
                  <a:rPr lang="en-SG" sz="1400" b="1" dirty="0" smtClean="0">
                    <a:latin typeface="Arial" pitchFamily="34" charset="0"/>
                    <a:cs typeface="Arial" pitchFamily="34" charset="0"/>
                  </a:rPr>
                  <a:t>the unbiased sample standard deviation</a:t>
                </a:r>
                <a:r>
                  <a:rPr lang="en-SG" sz="1400" dirty="0" smtClean="0">
                    <a:latin typeface="Arial" pitchFamily="34" charset="0"/>
                    <a:cs typeface="Arial" pitchFamily="34" charset="0"/>
                  </a:rPr>
                  <a:t>. </a:t>
                </a:r>
                <a14:m>
                  <m:oMath xmlns:m="http://schemas.openxmlformats.org/officeDocument/2006/math">
                    <m:r>
                      <a:rPr lang="en-US" sz="1400" b="0" i="1" smtClean="0">
                        <a:latin typeface="Cambria Math"/>
                        <a:cs typeface="Arial" pitchFamily="34" charset="0"/>
                      </a:rPr>
                      <m:t>𝑠</m:t>
                    </m:r>
                  </m:oMath>
                </a14:m>
                <a:r>
                  <a:rPr lang="en-SG" sz="1400" dirty="0" smtClean="0">
                    <a:solidFill>
                      <a:schemeClr val="tx1"/>
                    </a:solidFill>
                    <a:latin typeface="Arial" pitchFamily="34" charset="0"/>
                    <a:cs typeface="Arial" pitchFamily="34" charset="0"/>
                  </a:rPr>
                  <a:t> is computed using the Excel function </a:t>
                </a:r>
                <a:r>
                  <a:rPr lang="en-SG" sz="1400" b="1" dirty="0" smtClean="0">
                    <a:solidFill>
                      <a:schemeClr val="tx1"/>
                    </a:solidFill>
                    <a:latin typeface="Arial" pitchFamily="34" charset="0"/>
                    <a:cs typeface="Arial" pitchFamily="34" charset="0"/>
                  </a:rPr>
                  <a:t>STDEV.S</a:t>
                </a:r>
                <a:r>
                  <a:rPr lang="en-SG" sz="1400" dirty="0" smtClean="0">
                    <a:solidFill>
                      <a:schemeClr val="tx1"/>
                    </a:solidFill>
                    <a:latin typeface="Arial" pitchFamily="34" charset="0"/>
                    <a:cs typeface="Arial" pitchFamily="34" charset="0"/>
                  </a:rPr>
                  <a:t>.</a:t>
                </a:r>
              </a:p>
              <a:p>
                <a:endParaRPr lang="en-SG" sz="1400" dirty="0" smtClean="0">
                  <a:solidFill>
                    <a:schemeClr val="tx1"/>
                  </a:solidFill>
                  <a:latin typeface="Arial" pitchFamily="34" charset="0"/>
                  <a:cs typeface="Arial" pitchFamily="34" charset="0"/>
                </a:endParaRPr>
              </a:p>
              <a:p>
                <a:pPr marL="400050" indent="-400050">
                  <a:buAutoNum type="romanLcParenBoth" startAt="4"/>
                </a:pPr>
                <a:r>
                  <a:rPr lang="en-SG" sz="1400" dirty="0" smtClean="0">
                    <a:solidFill>
                      <a:schemeClr val="tx1"/>
                    </a:solidFill>
                    <a:latin typeface="Arial" pitchFamily="34" charset="0"/>
                    <a:cs typeface="Arial" pitchFamily="34" charset="0"/>
                  </a:rPr>
                  <a:t>We use </a:t>
                </a:r>
                <a14:m>
                  <m:oMath xmlns:m="http://schemas.openxmlformats.org/officeDocument/2006/math">
                    <m:sSub>
                      <m:sSubPr>
                        <m:ctrlPr>
                          <a:rPr lang="en-SG" sz="1400" i="1" smtClean="0">
                            <a:solidFill>
                              <a:schemeClr val="tx1"/>
                            </a:solidFill>
                            <a:latin typeface="Cambria Math" panose="02040503050406030204" pitchFamily="18" charset="0"/>
                            <a:cs typeface="Arial" pitchFamily="34" charset="0"/>
                          </a:rPr>
                        </m:ctrlPr>
                      </m:sSubPr>
                      <m:e>
                        <m:r>
                          <a:rPr lang="en-US" sz="1400" b="0" i="1" smtClean="0">
                            <a:solidFill>
                              <a:schemeClr val="tx1"/>
                            </a:solidFill>
                            <a:latin typeface="Cambria Math"/>
                            <a:cs typeface="Arial" pitchFamily="34" charset="0"/>
                          </a:rPr>
                          <m:t>𝑡</m:t>
                        </m:r>
                      </m:e>
                      <m:sub>
                        <m:r>
                          <a:rPr lang="en-US" sz="1400" b="0" i="1" smtClean="0">
                            <a:solidFill>
                              <a:schemeClr val="tx1"/>
                            </a:solidFill>
                            <a:latin typeface="Cambria Math"/>
                            <a:cs typeface="Arial" pitchFamily="34" charset="0"/>
                          </a:rPr>
                          <m:t>𝑐𝑎𝑙</m:t>
                        </m:r>
                      </m:sub>
                    </m:sSub>
                  </m:oMath>
                </a14:m>
                <a:r>
                  <a:rPr lang="en-SG" sz="1400" dirty="0" smtClean="0">
                    <a:solidFill>
                      <a:schemeClr val="tx1"/>
                    </a:solidFill>
                    <a:latin typeface="Arial" pitchFamily="34" charset="0"/>
                    <a:cs typeface="Arial" pitchFamily="34" charset="0"/>
                  </a:rPr>
                  <a:t> to denote the computed t test statistic value based on the sample data. </a:t>
                </a:r>
              </a:p>
              <a:p>
                <a:endParaRPr lang="en-SG" sz="1400" dirty="0" smtClean="0">
                  <a:solidFill>
                    <a:schemeClr val="tx1"/>
                  </a:solidFill>
                  <a:latin typeface="Arial" pitchFamily="34" charset="0"/>
                  <a:cs typeface="Arial" pitchFamily="34" charset="0"/>
                </a:endParaRPr>
              </a:p>
              <a:p>
                <a:r>
                  <a:rPr lang="en-US" sz="1400" dirty="0" smtClean="0">
                    <a:latin typeface="Arial" pitchFamily="34" charset="0"/>
                    <a:cs typeface="Arial" pitchFamily="34" charset="0"/>
                  </a:rPr>
                  <a:t>(v)	For the case where the sample size is large, some textbooks may approximate the sampling distribution of </a:t>
                </a:r>
                <a14:m>
                  <m:oMath xmlns:m="http://schemas.openxmlformats.org/officeDocument/2006/math">
                    <m:acc>
                      <m:accPr>
                        <m:chr m:val="̅"/>
                        <m:ctrlPr>
                          <a:rPr lang="en-US" sz="1400" i="1" smtClean="0">
                            <a:latin typeface="Cambria Math" panose="02040503050406030204" pitchFamily="18" charset="0"/>
                            <a:cs typeface="Arial" pitchFamily="34" charset="0"/>
                          </a:rPr>
                        </m:ctrlPr>
                      </m:accPr>
                      <m:e>
                        <m:r>
                          <a:rPr lang="en-US" sz="1400" b="0" i="1" smtClean="0">
                            <a:latin typeface="Cambria Math"/>
                            <a:cs typeface="Arial" pitchFamily="34" charset="0"/>
                          </a:rPr>
                          <m:t>𝑋</m:t>
                        </m:r>
                      </m:e>
                    </m:acc>
                  </m:oMath>
                </a14:m>
                <a:r>
                  <a:rPr lang="en-SG" sz="1400" dirty="0" smtClean="0">
                    <a:solidFill>
                      <a:schemeClr val="tx1"/>
                    </a:solidFill>
                    <a:latin typeface="Arial" pitchFamily="34" charset="0"/>
                    <a:cs typeface="Arial" pitchFamily="34" charset="0"/>
                  </a:rPr>
                  <a:t> 	to be normal using the Central Limit Theorem, such that the test statistic to be used is the approximate Z 	test statistic. However to avoid confusion, in this module, whenever the population variance is unknown, we 	shall be using the t-test statistic. </a:t>
                </a:r>
              </a:p>
              <a:p>
                <a:r>
                  <a:rPr lang="en-US" sz="1400" dirty="0" smtClean="0">
                    <a:latin typeface="Arial" pitchFamily="34" charset="0"/>
                    <a:cs typeface="Arial" pitchFamily="34" charset="0"/>
                  </a:rPr>
                  <a:t>(vi)	</a:t>
                </a:r>
                <a:r>
                  <a:rPr lang="en-US" sz="1400" b="1" dirty="0" smtClean="0">
                    <a:solidFill>
                      <a:srgbClr val="FF0000"/>
                    </a:solidFill>
                    <a:latin typeface="Arial" pitchFamily="34" charset="0"/>
                    <a:cs typeface="Arial" pitchFamily="34" charset="0"/>
                  </a:rPr>
                  <a:t>When conducting the single-sample t-test for population mean, all the hypothesis testing steps are 	similar except when determining the critical value(s), critical region and the p-value. </a:t>
                </a:r>
                <a:endParaRPr lang="en-SG" sz="1400" b="1" dirty="0" smtClean="0">
                  <a:solidFill>
                    <a:srgbClr val="FF0000"/>
                  </a:solidFill>
                  <a:latin typeface="Arial" pitchFamily="34" charset="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3277790"/>
                <a:ext cx="9144000" cy="3544240"/>
              </a:xfrm>
              <a:prstGeom prst="rect">
                <a:avLst/>
              </a:prstGeom>
              <a:blipFill rotWithShape="1">
                <a:blip r:embed="rId4"/>
                <a:stretch>
                  <a:fillRect l="-133" t="-172" r="-1533" b="-861"/>
                </a:stretch>
              </a:blipFill>
            </p:spPr>
            <p:txBody>
              <a:bodyPr/>
              <a:lstStyle/>
              <a:p>
                <a:r>
                  <a:rPr lang="en-SG">
                    <a:noFill/>
                  </a:rPr>
                  <a:t> </a:t>
                </a:r>
              </a:p>
            </p:txBody>
          </p:sp>
        </mc:Fallback>
      </mc:AlternateContent>
      <p:sp>
        <p:nvSpPr>
          <p:cNvPr id="3" name="Slide Number Placeholder 2"/>
          <p:cNvSpPr>
            <a:spLocks noGrp="1"/>
          </p:cNvSpPr>
          <p:nvPr>
            <p:ph type="sldNum" sz="quarter" idx="12"/>
          </p:nvPr>
        </p:nvSpPr>
        <p:spPr/>
        <p:txBody>
          <a:bodyPr/>
          <a:lstStyle/>
          <a:p>
            <a:fld id="{6767FADE-2612-3649-B495-F644A23F288B}" type="slidenum">
              <a:rPr lang="en-US" smtClean="0"/>
              <a:pPr/>
              <a:t>33</a:t>
            </a:fld>
            <a:endParaRPr lang="en-US"/>
          </a:p>
        </p:txBody>
      </p:sp>
    </p:spTree>
    <p:extLst>
      <p:ext uri="{BB962C8B-B14F-4D97-AF65-F5344CB8AC3E}">
        <p14:creationId xmlns:p14="http://schemas.microsoft.com/office/powerpoint/2010/main" val="4760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t-distribution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865651"/>
                <a:ext cx="7781518" cy="5485333"/>
              </a:xfrm>
            </p:spPr>
            <p:txBody>
              <a:bodyPr>
                <a:normAutofit fontScale="92500" lnSpcReduction="10000"/>
              </a:bodyPr>
              <a:lstStyle/>
              <a:p>
                <a:pPr algn="just">
                  <a:lnSpc>
                    <a:spcPct val="120000"/>
                  </a:lnSpc>
                  <a:spcBef>
                    <a:spcPts val="600"/>
                  </a:spcBef>
                </a:pPr>
                <a:r>
                  <a:rPr lang="en-US" sz="1800" dirty="0" smtClean="0"/>
                  <a:t>Given that a random sample with size n is from a normally distributed population with unknown mean (</a:t>
                </a:r>
                <a14:m>
                  <m:oMath xmlns:m="http://schemas.openxmlformats.org/officeDocument/2006/math">
                    <m:r>
                      <a:rPr lang="en-US" sz="1800" i="1" smtClean="0">
                        <a:latin typeface="Cambria Math"/>
                        <a:ea typeface="Cambria Math"/>
                      </a:rPr>
                      <m:t>𝜇</m:t>
                    </m:r>
                  </m:oMath>
                </a14:m>
                <a:r>
                  <a:rPr lang="en-US" sz="1800" dirty="0" smtClean="0"/>
                  <a:t>) and unknown variance (</a:t>
                </a:r>
                <a14:m>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a:ea typeface="Cambria Math"/>
                          </a:rPr>
                          <m:t>𝜎</m:t>
                        </m:r>
                      </m:e>
                      <m:sup>
                        <m:r>
                          <a:rPr lang="en-US" sz="1800" b="0" i="1" smtClean="0">
                            <a:latin typeface="Cambria Math"/>
                          </a:rPr>
                          <m:t>2</m:t>
                        </m:r>
                      </m:sup>
                    </m:sSup>
                  </m:oMath>
                </a14:m>
                <a:r>
                  <a:rPr lang="en-US" sz="1800" dirty="0" smtClean="0"/>
                  <a:t>), the test statistic:</a:t>
                </a:r>
              </a:p>
              <a:p>
                <a:pPr marL="0" indent="0" algn="just">
                  <a:lnSpc>
                    <a:spcPct val="120000"/>
                  </a:lnSpc>
                  <a:spcBef>
                    <a:spcPts val="600"/>
                  </a:spcBef>
                  <a:buNone/>
                </a:pPr>
                <a14:m>
                  <m:oMathPara xmlns:m="http://schemas.openxmlformats.org/officeDocument/2006/math">
                    <m:oMathParaPr>
                      <m:jc m:val="centerGroup"/>
                    </m:oMathParaPr>
                    <m:oMath xmlns:m="http://schemas.openxmlformats.org/officeDocument/2006/math">
                      <m:r>
                        <a:rPr lang="en-US" sz="1800" b="1" i="1">
                          <a:latin typeface="Cambria Math"/>
                        </a:rPr>
                        <m:t>𝑻</m:t>
                      </m:r>
                      <m:r>
                        <a:rPr lang="en-US" sz="1800" b="1">
                          <a:latin typeface="Cambria Math"/>
                        </a:rPr>
                        <m:t>=</m:t>
                      </m:r>
                      <m:f>
                        <m:fPr>
                          <m:ctrlPr>
                            <a:rPr lang="en-US" sz="1800" b="1" i="1">
                              <a:latin typeface="Cambria Math" panose="02040503050406030204" pitchFamily="18" charset="0"/>
                            </a:rPr>
                          </m:ctrlPr>
                        </m:fPr>
                        <m:num>
                          <m:acc>
                            <m:accPr>
                              <m:chr m:val="̅"/>
                              <m:ctrlPr>
                                <a:rPr lang="en-US" sz="1800" b="1" i="1">
                                  <a:latin typeface="Cambria Math" panose="02040503050406030204" pitchFamily="18" charset="0"/>
                                </a:rPr>
                              </m:ctrlPr>
                            </m:accPr>
                            <m:e>
                              <m:r>
                                <a:rPr lang="en-US" sz="1800" b="1" i="1">
                                  <a:latin typeface="Cambria Math"/>
                                </a:rPr>
                                <m:t>𝑿</m:t>
                              </m:r>
                            </m:e>
                          </m:acc>
                          <m:r>
                            <a:rPr lang="en-US" sz="1800" b="1">
                              <a:latin typeface="Cambria Math"/>
                            </a:rPr>
                            <m:t>−</m:t>
                          </m:r>
                          <m:r>
                            <a:rPr lang="en-US" sz="1800" b="1" i="1">
                              <a:latin typeface="Cambria Math"/>
                            </a:rPr>
                            <m:t>𝝁</m:t>
                          </m:r>
                        </m:num>
                        <m:den>
                          <m:r>
                            <a:rPr lang="en-US" sz="1800" b="1" i="1">
                              <a:latin typeface="Cambria Math"/>
                            </a:rPr>
                            <m:t>𝐬</m:t>
                          </m:r>
                          <m:r>
                            <a:rPr lang="en-US" sz="1800" b="1">
                              <a:latin typeface="Cambria Math"/>
                            </a:rPr>
                            <m:t>/</m:t>
                          </m:r>
                          <m:rad>
                            <m:radPr>
                              <m:degHide m:val="on"/>
                              <m:ctrlPr>
                                <a:rPr lang="en-US" sz="1800" b="1" i="1">
                                  <a:latin typeface="Cambria Math" panose="02040503050406030204" pitchFamily="18" charset="0"/>
                                </a:rPr>
                              </m:ctrlPr>
                            </m:radPr>
                            <m:deg/>
                            <m:e>
                              <m:r>
                                <a:rPr lang="en-US" sz="1800" b="1" i="1">
                                  <a:latin typeface="Cambria Math"/>
                                </a:rPr>
                                <m:t>𝒏</m:t>
                              </m:r>
                            </m:e>
                          </m:rad>
                        </m:den>
                      </m:f>
                    </m:oMath>
                  </m:oMathPara>
                </a14:m>
                <a:endParaRPr lang="en-US" sz="1800" dirty="0" smtClean="0"/>
              </a:p>
              <a:p>
                <a:pPr marL="400050" lvl="1" indent="0" algn="just">
                  <a:lnSpc>
                    <a:spcPct val="120000"/>
                  </a:lnSpc>
                  <a:spcBef>
                    <a:spcPts val="600"/>
                  </a:spcBef>
                  <a:buNone/>
                </a:pPr>
                <a:r>
                  <a:rPr lang="en-US" sz="1800" dirty="0" smtClean="0"/>
                  <a:t>has a t distribution with </a:t>
                </a:r>
                <a14:m>
                  <m:oMath xmlns:m="http://schemas.openxmlformats.org/officeDocument/2006/math">
                    <m:d>
                      <m:dPr>
                        <m:ctrlPr>
                          <a:rPr lang="en-US" sz="1800" b="1" i="1" smtClean="0">
                            <a:latin typeface="Cambria Math" panose="02040503050406030204" pitchFamily="18" charset="0"/>
                          </a:rPr>
                        </m:ctrlPr>
                      </m:dPr>
                      <m:e>
                        <m:r>
                          <a:rPr lang="en-US" sz="1800" b="1" i="1" smtClean="0">
                            <a:latin typeface="Cambria Math"/>
                          </a:rPr>
                          <m:t>𝒏</m:t>
                        </m:r>
                        <m:r>
                          <a:rPr lang="en-US" sz="1800" b="1" i="1" smtClean="0">
                            <a:latin typeface="Cambria Math"/>
                          </a:rPr>
                          <m:t>−</m:t>
                        </m:r>
                        <m:r>
                          <a:rPr lang="en-US" sz="1800" b="1" i="1" smtClean="0">
                            <a:latin typeface="Cambria Math"/>
                          </a:rPr>
                          <m:t>𝟏</m:t>
                        </m:r>
                      </m:e>
                    </m:d>
                  </m:oMath>
                </a14:m>
                <a:r>
                  <a:rPr lang="en-US" sz="1800" b="1" dirty="0" smtClean="0"/>
                  <a:t>degrees </a:t>
                </a:r>
                <a:r>
                  <a:rPr lang="en-US" sz="1800" b="1" dirty="0"/>
                  <a:t>of freedom </a:t>
                </a:r>
                <a:r>
                  <a:rPr lang="en-US" sz="1800" b="1" dirty="0" smtClean="0"/>
                  <a:t> (DOF).</a:t>
                </a:r>
              </a:p>
              <a:p>
                <a:pPr algn="just">
                  <a:lnSpc>
                    <a:spcPct val="120000"/>
                  </a:lnSpc>
                  <a:spcBef>
                    <a:spcPts val="600"/>
                  </a:spcBef>
                </a:pPr>
                <a:r>
                  <a:rPr lang="en-US" sz="1800" dirty="0" smtClean="0"/>
                  <a:t>For </a:t>
                </a:r>
                <a:r>
                  <a:rPr lang="en-US" sz="1800" dirty="0"/>
                  <a:t>t-tests, the test statistic value is computed based on the sample data. It is </a:t>
                </a:r>
                <a:r>
                  <a:rPr lang="en-US" sz="1800" dirty="0" smtClean="0">
                    <a:solidFill>
                      <a:schemeClr val="tx1"/>
                    </a:solidFill>
                  </a:rPr>
                  <a:t>denoted by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SG" sz="1800" b="0" i="1">
                            <a:solidFill>
                              <a:schemeClr val="tx1"/>
                            </a:solidFill>
                            <a:latin typeface="Cambria Math"/>
                          </a:rPr>
                          <m:t>𝑡</m:t>
                        </m:r>
                      </m:e>
                      <m:sub>
                        <m:r>
                          <a:rPr lang="en-US" sz="1800" b="0" i="1">
                            <a:solidFill>
                              <a:schemeClr val="tx1"/>
                            </a:solidFill>
                            <a:latin typeface="Cambria Math"/>
                          </a:rPr>
                          <m:t>𝑐𝑎𝑙</m:t>
                        </m:r>
                      </m:sub>
                    </m:sSub>
                  </m:oMath>
                </a14:m>
                <a:r>
                  <a:rPr lang="en-US" sz="1800" dirty="0">
                    <a:solidFill>
                      <a:schemeClr val="tx1"/>
                    </a:solidFill>
                  </a:rPr>
                  <a:t>.</a:t>
                </a:r>
              </a:p>
              <a:p>
                <a:pPr algn="just">
                  <a:lnSpc>
                    <a:spcPct val="120000"/>
                  </a:lnSpc>
                  <a:spcBef>
                    <a:spcPts val="600"/>
                  </a:spcBef>
                </a:pPr>
                <a:r>
                  <a:rPr lang="en-US" sz="1800" dirty="0" smtClean="0"/>
                  <a:t>The t-distribution is a continuous distribution with probability density </a:t>
                </a:r>
                <a:r>
                  <a:rPr lang="en-US" sz="1800" dirty="0"/>
                  <a:t>f</a:t>
                </a:r>
                <a:r>
                  <a:rPr lang="en-US" sz="1800" dirty="0" smtClean="0"/>
                  <a:t>unction f(t) symmetric about the value </a:t>
                </a:r>
                <a14:m>
                  <m:oMath xmlns:m="http://schemas.openxmlformats.org/officeDocument/2006/math">
                    <m:r>
                      <a:rPr lang="en-US" sz="1800" i="1" smtClean="0">
                        <a:latin typeface="Cambria Math"/>
                        <a:ea typeface="Cambria Math"/>
                      </a:rPr>
                      <m:t>𝜇</m:t>
                    </m:r>
                    <m:r>
                      <a:rPr lang="en-US" sz="1800" b="0" i="1" smtClean="0">
                        <a:latin typeface="Cambria Math"/>
                        <a:ea typeface="Cambria Math"/>
                      </a:rPr>
                      <m:t>=0.</m:t>
                    </m:r>
                  </m:oMath>
                </a14:m>
                <a:endParaRPr lang="en-US" sz="1800" dirty="0" smtClean="0"/>
              </a:p>
              <a:p>
                <a:pPr algn="just">
                  <a:lnSpc>
                    <a:spcPct val="120000"/>
                  </a:lnSpc>
                  <a:spcBef>
                    <a:spcPts val="600"/>
                  </a:spcBef>
                </a:pPr>
                <a:r>
                  <a:rPr lang="en-US" sz="1800" dirty="0" smtClean="0"/>
                  <a:t>It has a parameter known as the degree of freedom. We write </a:t>
                </a:r>
                <a:r>
                  <a:rPr lang="en-US" sz="1800" i="1" dirty="0"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t</a:t>
                </a:r>
                <a:r>
                  <a:rPr lang="en-US" sz="1800" i="1" baseline="-25000" dirty="0" err="1" smtClean="0">
                    <a:latin typeface="Times New Roman" panose="02020603050405020304" pitchFamily="18" charset="0"/>
                    <a:cs typeface="Times New Roman" panose="02020603050405020304" pitchFamily="18" charset="0"/>
                  </a:rPr>
                  <a:t>n</a:t>
                </a:r>
                <a:r>
                  <a:rPr lang="en-US" sz="1800" baseline="-25000" dirty="0" smtClean="0">
                    <a:latin typeface="Times New Roman" panose="02020603050405020304" pitchFamily="18" charset="0"/>
                    <a:cs typeface="Times New Roman" panose="02020603050405020304" pitchFamily="18" charset="0"/>
                  </a:rPr>
                  <a:t> – 1</a:t>
                </a:r>
                <a:r>
                  <a:rPr lang="en-US" sz="1800" baseline="-25000" dirty="0" smtClean="0"/>
                  <a:t> </a:t>
                </a:r>
              </a:p>
              <a:p>
                <a:pPr algn="just">
                  <a:lnSpc>
                    <a:spcPct val="120000"/>
                  </a:lnSpc>
                  <a:spcBef>
                    <a:spcPts val="600"/>
                  </a:spcBef>
                </a:pPr>
                <a:r>
                  <a:rPr lang="en-US" sz="1800" dirty="0" smtClean="0"/>
                  <a:t>Its curve is very similar to the standard normal </a:t>
                </a:r>
                <a:r>
                  <a:rPr lang="en-US" sz="1800" dirty="0"/>
                  <a:t>distribution</a:t>
                </a:r>
                <a:r>
                  <a:rPr lang="en-US" sz="1800" dirty="0" smtClean="0"/>
                  <a:t>: bell-shaped and </a:t>
                </a:r>
                <a:r>
                  <a:rPr lang="en-US" sz="1800" dirty="0"/>
                  <a:t>symmetric about </a:t>
                </a:r>
                <a:r>
                  <a:rPr lang="en-US" sz="1800" dirty="0" smtClean="0"/>
                  <a:t>the mean 0. However, the </a:t>
                </a:r>
                <a:r>
                  <a:rPr lang="en-US" sz="1800" dirty="0"/>
                  <a:t>standard deviation and variance </a:t>
                </a:r>
                <a:r>
                  <a:rPr lang="en-US" sz="1800" dirty="0" smtClean="0"/>
                  <a:t>of t-distribution is greater </a:t>
                </a:r>
                <a:r>
                  <a:rPr lang="en-US" sz="1800" dirty="0"/>
                  <a:t>than </a:t>
                </a:r>
                <a:r>
                  <a:rPr lang="en-US" sz="1800" dirty="0" smtClean="0"/>
                  <a:t>1.  </a:t>
                </a:r>
              </a:p>
              <a:p>
                <a:pPr algn="just">
                  <a:lnSpc>
                    <a:spcPct val="120000"/>
                  </a:lnSpc>
                  <a:spcBef>
                    <a:spcPts val="600"/>
                  </a:spcBef>
                </a:pPr>
                <a:r>
                  <a:rPr lang="en-US" sz="1800" dirty="0" smtClean="0"/>
                  <a:t>As the degree of freedom increases, the t-distribution will approach more and more closely to the standard normal distribution, </a:t>
                </a:r>
                <a14:m>
                  <m:oMath xmlns:m="http://schemas.openxmlformats.org/officeDocument/2006/math">
                    <m:r>
                      <a:rPr lang="en-US" sz="1800" b="0" i="1" smtClean="0">
                        <a:latin typeface="Cambria Math"/>
                      </a:rPr>
                      <m:t>𝑍</m:t>
                    </m:r>
                    <m:r>
                      <a:rPr lang="en-US" sz="1800" b="0" i="1" smtClean="0">
                        <a:latin typeface="Cambria Math"/>
                      </a:rPr>
                      <m:t>~</m:t>
                    </m:r>
                    <m:r>
                      <a:rPr lang="en-US" sz="1800" b="0" i="1" smtClean="0">
                        <a:latin typeface="Cambria Math"/>
                      </a:rPr>
                      <m:t>𝑁</m:t>
                    </m:r>
                    <m:d>
                      <m:dPr>
                        <m:ctrlPr>
                          <a:rPr lang="en-US" sz="1800" b="0" i="1" smtClean="0">
                            <a:latin typeface="Cambria Math" panose="02040503050406030204" pitchFamily="18" charset="0"/>
                          </a:rPr>
                        </m:ctrlPr>
                      </m:dPr>
                      <m:e>
                        <m:r>
                          <a:rPr lang="en-US" sz="1800" b="0" i="1" smtClean="0">
                            <a:latin typeface="Cambria Math"/>
                          </a:rPr>
                          <m:t>0,1</m:t>
                        </m:r>
                      </m:e>
                    </m:d>
                    <m:r>
                      <a:rPr lang="en-US" sz="1800" b="0" i="1" smtClean="0">
                        <a:latin typeface="Cambria Math"/>
                      </a:rPr>
                      <m:t>.</m:t>
                    </m:r>
                  </m:oMath>
                </a14:m>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865651"/>
                <a:ext cx="7781518" cy="5485333"/>
              </a:xfrm>
              <a:blipFill rotWithShape="0">
                <a:blip r:embed="rId2"/>
                <a:stretch>
                  <a:fillRect l="-392" t="-222" r="-470"/>
                </a:stretch>
              </a:blipFill>
            </p:spPr>
            <p:txBody>
              <a:bodyPr/>
              <a:lstStyle/>
              <a:p>
                <a:r>
                  <a:rPr lang="en-SG">
                    <a:noFill/>
                  </a:rPr>
                  <a:t> </a:t>
                </a:r>
              </a:p>
            </p:txBody>
          </p:sp>
        </mc:Fallback>
      </mc:AlternateContent>
      <p:sp>
        <p:nvSpPr>
          <p:cNvPr id="5" name="Content Placeholder 6"/>
          <p:cNvSpPr txBox="1">
            <a:spLocks/>
          </p:cNvSpPr>
          <p:nvPr/>
        </p:nvSpPr>
        <p:spPr>
          <a:xfrm>
            <a:off x="686608" y="6060240"/>
            <a:ext cx="7781518" cy="864991"/>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1200"/>
              </a:spcBef>
            </a:pPr>
            <a:endParaRPr lang="en-US" sz="2000" dirty="0" smtClean="0"/>
          </a:p>
        </p:txBody>
      </p:sp>
      <p:sp>
        <p:nvSpPr>
          <p:cNvPr id="6" name="Slide Number Placeholder 5"/>
          <p:cNvSpPr>
            <a:spLocks noGrp="1"/>
          </p:cNvSpPr>
          <p:nvPr>
            <p:ph type="sldNum" sz="quarter" idx="12"/>
          </p:nvPr>
        </p:nvSpPr>
        <p:spPr/>
        <p:txBody>
          <a:bodyPr/>
          <a:lstStyle/>
          <a:p>
            <a:fld id="{6767FADE-2612-3649-B495-F644A23F288B}" type="slidenum">
              <a:rPr lang="en-US" smtClean="0"/>
              <a:pPr/>
              <a:t>34</a:t>
            </a:fld>
            <a:endParaRPr lang="en-US"/>
          </a:p>
        </p:txBody>
      </p:sp>
    </p:spTree>
    <p:extLst>
      <p:ext uri="{BB962C8B-B14F-4D97-AF65-F5344CB8AC3E}">
        <p14:creationId xmlns:p14="http://schemas.microsoft.com/office/powerpoint/2010/main" val="37015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t-distribution </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529" y="1032473"/>
            <a:ext cx="6848872" cy="36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5943" y="4645543"/>
            <a:ext cx="7965757" cy="2163669"/>
          </a:xfrm>
          <a:prstGeom prst="rect">
            <a:avLst/>
          </a:prstGeom>
        </p:spPr>
        <p:txBody>
          <a:bodyPr wrap="square">
            <a:spAutoFit/>
          </a:bodyPr>
          <a:lstStyle/>
          <a:p>
            <a:pPr marL="285750" indent="-285750" algn="just">
              <a:lnSpc>
                <a:spcPct val="120000"/>
              </a:lnSpc>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T-distribution curve </a:t>
            </a:r>
            <a:r>
              <a:rPr lang="en-US" dirty="0">
                <a:latin typeface="Arial" panose="020B0604020202020204" pitchFamily="34" charset="0"/>
                <a:cs typeface="Arial" panose="020B0604020202020204" pitchFamily="34" charset="0"/>
              </a:rPr>
              <a:t>is very similar to the standard normal distribution: bell-shaped and symmetric about mean 0. However, the standard deviation and variance of t-distribution is greater than 1 </a:t>
            </a:r>
            <a:r>
              <a:rPr lang="en-US" dirty="0" smtClean="0">
                <a:latin typeface="Arial" panose="020B0604020202020204" pitchFamily="34" charset="0"/>
                <a:cs typeface="Arial" panose="020B0604020202020204" pitchFamily="34" charset="0"/>
              </a:rPr>
              <a:t>. </a:t>
            </a:r>
          </a:p>
          <a:p>
            <a:pPr marL="285750" indent="-285750" algn="just">
              <a:lnSpc>
                <a:spcPct val="120000"/>
              </a:lnSpc>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As the degree of freedom associated with the t-distribution approaches infinity, the t-distribution curve will resemble more and more closely to the standard normal distribution curve.</a:t>
            </a:r>
          </a:p>
        </p:txBody>
      </p:sp>
      <p:sp>
        <p:nvSpPr>
          <p:cNvPr id="3" name="Slide Number Placeholder 2"/>
          <p:cNvSpPr>
            <a:spLocks noGrp="1"/>
          </p:cNvSpPr>
          <p:nvPr>
            <p:ph type="sldNum" sz="quarter" idx="12"/>
          </p:nvPr>
        </p:nvSpPr>
        <p:spPr>
          <a:xfrm>
            <a:off x="6313528" y="6396166"/>
            <a:ext cx="2133600" cy="365125"/>
          </a:xfrm>
        </p:spPr>
        <p:txBody>
          <a:bodyPr/>
          <a:lstStyle/>
          <a:p>
            <a:fld id="{6767FADE-2612-3649-B495-F644A23F288B}" type="slidenum">
              <a:rPr lang="en-US" smtClean="0"/>
              <a:pPr/>
              <a:t>35</a:t>
            </a:fld>
            <a:endParaRPr lang="en-US" dirty="0"/>
          </a:p>
        </p:txBody>
      </p:sp>
    </p:spTree>
    <p:extLst>
      <p:ext uri="{BB962C8B-B14F-4D97-AF65-F5344CB8AC3E}">
        <p14:creationId xmlns:p14="http://schemas.microsoft.com/office/powerpoint/2010/main" val="2645434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65162" y="112073"/>
            <a:ext cx="7880568" cy="604593"/>
          </a:xfrm>
        </p:spPr>
        <p:txBody>
          <a:bodyPr>
            <a:normAutofit fontScale="90000"/>
          </a:bodyPr>
          <a:lstStyle/>
          <a:p>
            <a:pPr eaLnBrk="1" hangingPunct="1"/>
            <a:r>
              <a:rPr lang="en-US" sz="2800" dirty="0" smtClean="0"/>
              <a:t>Determination of Critical Value(s) and Critical Region for Single-Sample t-test on Population Mean </a:t>
            </a:r>
          </a:p>
        </p:txBody>
      </p:sp>
      <p:grpSp>
        <p:nvGrpSpPr>
          <p:cNvPr id="5" name="Group 4"/>
          <p:cNvGrpSpPr/>
          <p:nvPr/>
        </p:nvGrpSpPr>
        <p:grpSpPr>
          <a:xfrm>
            <a:off x="515207" y="999294"/>
            <a:ext cx="8327780" cy="6133868"/>
            <a:chOff x="452904" y="1203972"/>
            <a:chExt cx="8327780" cy="6133868"/>
          </a:xfrm>
        </p:grpSpPr>
        <p:grpSp>
          <p:nvGrpSpPr>
            <p:cNvPr id="4" name="Group 3"/>
            <p:cNvGrpSpPr/>
            <p:nvPr/>
          </p:nvGrpSpPr>
          <p:grpSpPr>
            <a:xfrm>
              <a:off x="452904" y="1203972"/>
              <a:ext cx="8327780" cy="6133868"/>
              <a:chOff x="452904" y="2626409"/>
              <a:chExt cx="8327780" cy="4872121"/>
            </a:xfrm>
          </p:grpSpPr>
          <p:grpSp>
            <p:nvGrpSpPr>
              <p:cNvPr id="3" name="Group 2"/>
              <p:cNvGrpSpPr/>
              <p:nvPr/>
            </p:nvGrpSpPr>
            <p:grpSpPr>
              <a:xfrm>
                <a:off x="452904" y="2626409"/>
                <a:ext cx="8327780" cy="4872121"/>
                <a:chOff x="452904" y="2626409"/>
                <a:chExt cx="8327780" cy="4872121"/>
              </a:xfrm>
            </p:grpSpPr>
            <p:grpSp>
              <p:nvGrpSpPr>
                <p:cNvPr id="18" name="Group 17"/>
                <p:cNvGrpSpPr/>
                <p:nvPr/>
              </p:nvGrpSpPr>
              <p:grpSpPr>
                <a:xfrm>
                  <a:off x="452904" y="2626409"/>
                  <a:ext cx="8141633" cy="4872121"/>
                  <a:chOff x="327554" y="1454999"/>
                  <a:chExt cx="8556625" cy="5736624"/>
                </a:xfrm>
              </p:grpSpPr>
              <p:grpSp>
                <p:nvGrpSpPr>
                  <p:cNvPr id="20" name="Group 19"/>
                  <p:cNvGrpSpPr/>
                  <p:nvPr/>
                </p:nvGrpSpPr>
                <p:grpSpPr>
                  <a:xfrm>
                    <a:off x="327554" y="1454999"/>
                    <a:ext cx="8556625" cy="5736624"/>
                    <a:chOff x="327554" y="1455000"/>
                    <a:chExt cx="8556625" cy="5572466"/>
                  </a:xfrm>
                </p:grpSpPr>
                <p:grpSp>
                  <p:nvGrpSpPr>
                    <p:cNvPr id="35" name="Group 34"/>
                    <p:cNvGrpSpPr/>
                    <p:nvPr/>
                  </p:nvGrpSpPr>
                  <p:grpSpPr>
                    <a:xfrm>
                      <a:off x="327554" y="1455000"/>
                      <a:ext cx="8556625" cy="5136543"/>
                      <a:chOff x="330199" y="1468191"/>
                      <a:chExt cx="8556625" cy="4069834"/>
                    </a:xfrm>
                  </p:grpSpPr>
                  <p:sp>
                    <p:nvSpPr>
                      <p:cNvPr id="41" name="Rectangle 40"/>
                      <p:cNvSpPr/>
                      <p:nvPr/>
                    </p:nvSpPr>
                    <p:spPr>
                      <a:xfrm>
                        <a:off x="330199" y="1468191"/>
                        <a:ext cx="8556625" cy="4069834"/>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42" name="Group 41"/>
                      <p:cNvGrpSpPr/>
                      <p:nvPr/>
                    </p:nvGrpSpPr>
                    <p:grpSpPr>
                      <a:xfrm>
                        <a:off x="401373" y="1562221"/>
                        <a:ext cx="2810368" cy="3083221"/>
                        <a:chOff x="718873" y="1463774"/>
                        <a:chExt cx="2810368" cy="3083221"/>
                      </a:xfrm>
                    </p:grpSpPr>
                    <mc:AlternateContent xmlns:mc="http://schemas.openxmlformats.org/markup-compatibility/2006" xmlns:a14="http://schemas.microsoft.com/office/drawing/2010/main">
                      <mc:Choice Requires="a14">
                        <p:sp>
                          <p:nvSpPr>
                            <p:cNvPr id="85" name="TextBox 84"/>
                            <p:cNvSpPr txBox="1"/>
                            <p:nvPr/>
                          </p:nvSpPr>
                          <p:spPr>
                            <a:xfrm>
                              <a:off x="759854" y="1463774"/>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&lt;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51" name="TextBox 50"/>
                            <p:cNvSpPr txBox="1">
                              <a:spLocks noRot="1" noChangeAspect="1" noMove="1" noResize="1" noEditPoints="1" noAdjustHandles="1" noChangeArrowheads="1" noChangeShapeType="1" noTextEdit="1"/>
                            </p:cNvSpPr>
                            <p:nvPr/>
                          </p:nvSpPr>
                          <p:spPr>
                            <a:xfrm>
                              <a:off x="759854" y="1463774"/>
                              <a:ext cx="2562895" cy="646331"/>
                            </a:xfrm>
                            <a:prstGeom prst="rect">
                              <a:avLst/>
                            </a:prstGeom>
                            <a:blipFill rotWithShape="1">
                              <a:blip r:embed="rId3"/>
                              <a:stretch>
                                <a:fillRect/>
                              </a:stretch>
                            </a:blipFill>
                          </p:spPr>
                          <p:txBody>
                            <a:bodyPr/>
                            <a:lstStyle/>
                            <a:p>
                              <a:r>
                                <a:rPr lang="en-SG">
                                  <a:noFill/>
                                </a:rPr>
                                <a:t> </a:t>
                              </a:r>
                            </a:p>
                          </p:txBody>
                        </p:sp>
                      </mc:Fallback>
                    </mc:AlternateContent>
                    <p:grpSp>
                      <p:nvGrpSpPr>
                        <p:cNvPr id="86" name="Group 85"/>
                        <p:cNvGrpSpPr/>
                        <p:nvPr/>
                      </p:nvGrpSpPr>
                      <p:grpSpPr>
                        <a:xfrm>
                          <a:off x="718873" y="1943919"/>
                          <a:ext cx="2810368" cy="2603076"/>
                          <a:chOff x="718873" y="1943919"/>
                          <a:chExt cx="2810368" cy="2603076"/>
                        </a:xfrm>
                      </p:grpSpPr>
                      <p:sp>
                        <p:nvSpPr>
                          <p:cNvPr id="87" name="TextBox 86"/>
                          <p:cNvSpPr txBox="1"/>
                          <p:nvPr/>
                        </p:nvSpPr>
                        <p:spPr>
                          <a:xfrm>
                            <a:off x="1135542" y="1943919"/>
                            <a:ext cx="2202946" cy="24369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(Lower-tailed test)</a:t>
                            </a:r>
                            <a:endParaRPr lang="en-SG" sz="1600" dirty="0">
                              <a:latin typeface="Arial" panose="020B0604020202020204" pitchFamily="34" charset="0"/>
                              <a:cs typeface="Arial" panose="020B0604020202020204" pitchFamily="34" charset="0"/>
                            </a:endParaRPr>
                          </a:p>
                        </p:txBody>
                      </p:sp>
                      <p:grpSp>
                        <p:nvGrpSpPr>
                          <p:cNvPr id="88" name="Group 87"/>
                          <p:cNvGrpSpPr/>
                          <p:nvPr/>
                        </p:nvGrpSpPr>
                        <p:grpSpPr>
                          <a:xfrm>
                            <a:off x="958580" y="2323860"/>
                            <a:ext cx="2379909" cy="1081738"/>
                            <a:chOff x="268892" y="1768942"/>
                            <a:chExt cx="3233261" cy="1909647"/>
                          </a:xfrm>
                        </p:grpSpPr>
                        <p:grpSp>
                          <p:nvGrpSpPr>
                            <p:cNvPr id="100" name="Group 25"/>
                            <p:cNvGrpSpPr>
                              <a:grpSpLocks/>
                            </p:cNvGrpSpPr>
                            <p:nvPr/>
                          </p:nvGrpSpPr>
                          <p:grpSpPr bwMode="auto">
                            <a:xfrm>
                              <a:off x="280262" y="1768942"/>
                              <a:ext cx="3174771" cy="1805141"/>
                              <a:chOff x="581" y="2110"/>
                              <a:chExt cx="2714" cy="1251"/>
                            </a:xfrm>
                          </p:grpSpPr>
                          <p:sp>
                            <p:nvSpPr>
                              <p:cNvPr id="102" name="Freeform 27"/>
                              <p:cNvSpPr>
                                <a:spLocks/>
                              </p:cNvSpPr>
                              <p:nvPr/>
                            </p:nvSpPr>
                            <p:spPr bwMode="auto">
                              <a:xfrm>
                                <a:off x="1938" y="2110"/>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103" name="Freeform 28"/>
                              <p:cNvSpPr>
                                <a:spLocks/>
                              </p:cNvSpPr>
                              <p:nvPr/>
                            </p:nvSpPr>
                            <p:spPr bwMode="auto">
                              <a:xfrm>
                                <a:off x="581" y="2113"/>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101" name="Freeform 29"/>
                            <p:cNvSpPr>
                              <a:spLocks/>
                            </p:cNvSpPr>
                            <p:nvPr/>
                          </p:nvSpPr>
                          <p:spPr bwMode="auto">
                            <a:xfrm>
                              <a:off x="268892" y="1882106"/>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89" name="Straight Connector 88"/>
                          <p:cNvCxnSpPr/>
                          <p:nvPr/>
                        </p:nvCxnSpPr>
                        <p:spPr>
                          <a:xfrm flipH="1">
                            <a:off x="2104679" y="2229363"/>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1952392" y="3439910"/>
                            <a:ext cx="238260" cy="369332"/>
                          </a:xfrm>
                          <a:prstGeom prst="rect">
                            <a:avLst/>
                          </a:prstGeom>
                          <a:noFill/>
                        </p:spPr>
                        <p:txBody>
                          <a:bodyPr wrap="square" rtlCol="0">
                            <a:spAutoFit/>
                          </a:bodyPr>
                          <a:lstStyle/>
                          <a:p>
                            <a:r>
                              <a:rPr lang="en-US" dirty="0" smtClean="0"/>
                              <a:t>0</a:t>
                            </a:r>
                            <a:endParaRPr lang="en-SG" dirty="0"/>
                          </a:p>
                        </p:txBody>
                      </p:sp>
                      <mc:AlternateContent xmlns:mc="http://schemas.openxmlformats.org/markup-compatibility/2006" xmlns:a14="http://schemas.microsoft.com/office/drawing/2010/main">
                        <mc:Choice Requires="a14">
                          <p:sp>
                            <p:nvSpPr>
                              <p:cNvPr id="91" name="TextBox 90"/>
                              <p:cNvSpPr txBox="1"/>
                              <p:nvPr/>
                            </p:nvSpPr>
                            <p:spPr>
                              <a:xfrm>
                                <a:off x="2237015" y="2265236"/>
                                <a:ext cx="1171978" cy="265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91" name="TextBox 90"/>
                              <p:cNvSpPr txBox="1">
                                <a:spLocks noRot="1" noChangeAspect="1" noMove="1" noResize="1" noEditPoints="1" noAdjustHandles="1" noChangeArrowheads="1" noChangeShapeType="1" noTextEdit="1"/>
                              </p:cNvSpPr>
                              <p:nvPr/>
                            </p:nvSpPr>
                            <p:spPr>
                              <a:xfrm>
                                <a:off x="2237015" y="2265236"/>
                                <a:ext cx="1171978" cy="265849"/>
                              </a:xfrm>
                              <a:prstGeom prst="rect">
                                <a:avLst/>
                              </a:prstGeom>
                              <a:blipFill rotWithShape="1">
                                <a:blip r:embed="rId4"/>
                                <a:stretch>
                                  <a:fillRect/>
                                </a:stretch>
                              </a:blipFill>
                            </p:spPr>
                            <p:txBody>
                              <a:bodyPr/>
                              <a:lstStyle/>
                              <a:p>
                                <a:r>
                                  <a:rPr lang="en-SG">
                                    <a:noFill/>
                                  </a:rPr>
                                  <a:t> </a:t>
                                </a:r>
                              </a:p>
                            </p:txBody>
                          </p:sp>
                        </mc:Fallback>
                      </mc:AlternateContent>
                      <p:cxnSp>
                        <p:nvCxnSpPr>
                          <p:cNvPr id="92" name="Straight Connector 91"/>
                          <p:cNvCxnSpPr/>
                          <p:nvPr/>
                        </p:nvCxnSpPr>
                        <p:spPr>
                          <a:xfrm>
                            <a:off x="1420325" y="2947082"/>
                            <a:ext cx="0" cy="458516"/>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1309996" y="3236018"/>
                            <a:ext cx="110329" cy="1695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a:off x="1248787" y="3272991"/>
                            <a:ext cx="61535" cy="1290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a:off x="1109406" y="3308184"/>
                            <a:ext cx="55166" cy="847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1081823" y="2712921"/>
                            <a:ext cx="166964" cy="63765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718873" y="2467464"/>
                                <a:ext cx="701452" cy="313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oMath>
                                  </m:oMathPara>
                                </a14:m>
                                <a:endParaRPr lang="en-SG" dirty="0">
                                  <a:solidFill>
                                    <a:schemeClr val="tx1"/>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18873" y="2467464"/>
                                <a:ext cx="701452" cy="313633"/>
                              </a:xfrm>
                              <a:prstGeom prst="rect">
                                <a:avLst/>
                              </a:prstGeom>
                              <a:blipFill rotWithShape="1">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958580" y="3705139"/>
                                <a:ext cx="2570661" cy="841856"/>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Critical value, </a:t>
                                </a:r>
                                <a14:m>
                                  <m:oMath xmlns:m="http://schemas.openxmlformats.org/officeDocument/2006/math">
                                    <m:r>
                                      <a:rPr lang="en-SG" sz="1400" b="0" i="1" smtClean="0">
                                        <a:solidFill>
                                          <a:schemeClr val="tx1"/>
                                        </a:solidFill>
                                        <a:latin typeface="Cambria Math" panose="02040503050406030204" pitchFamily="18" charset="0"/>
                                      </a:rPr>
                                      <m:t>𝐿</m:t>
                                    </m:r>
                                  </m:oMath>
                                </a14:m>
                                <a:r>
                                  <a:rPr lang="en-US" sz="1400" dirty="0" smtClean="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a:t>
                                </a:r>
                                <a:r>
                                  <a:rPr lang="en-SG"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T.INV(</a:t>
                                </a:r>
                                <a14:m>
                                  <m:oMath xmlns:m="http://schemas.openxmlformats.org/officeDocument/2006/math">
                                    <m:r>
                                      <a:rPr lang="en-US" sz="1400" i="1" smtClean="0">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a:t>
                                </a:r>
                              </a:p>
                              <a:p>
                                <a:endParaRPr lang="en-US" sz="1400" dirty="0" smtClean="0">
                                  <a:solidFill>
                                    <a:schemeClr val="tx1"/>
                                  </a:solidFill>
                                  <a:latin typeface="Arial" panose="020B0604020202020204" pitchFamily="34" charset="0"/>
                                  <a:cs typeface="Arial" panose="020B0604020202020204" pitchFamily="34" charset="0"/>
                                </a:endParaRPr>
                              </a:p>
                              <a:p>
                                <a:r>
                                  <a:rPr lang="en-US" sz="1400" dirty="0" smtClean="0">
                                    <a:solidFill>
                                      <a:schemeClr val="tx1"/>
                                    </a:solidFill>
                                    <a:latin typeface="Arial" panose="020B0604020202020204" pitchFamily="34" charset="0"/>
                                    <a:cs typeface="Arial" panose="020B0604020202020204" pitchFamily="34" charset="0"/>
                                  </a:rPr>
                                  <a:t>Critical region</a:t>
                                </a:r>
                              </a:p>
                              <a:p>
                                <a:r>
                                  <a:rPr lang="en-US" sz="140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r>
                                      <a:rPr lang="en-SG" sz="1400" b="0" i="1" smtClean="0">
                                        <a:solidFill>
                                          <a:schemeClr val="tx1"/>
                                        </a:solidFill>
                                        <a:latin typeface="Cambria Math"/>
                                      </a:rPr>
                                      <m:t>𝑡</m:t>
                                    </m:r>
                                    <m:r>
                                      <a:rPr lang="en-US" sz="1400" b="0" i="1" smtClean="0">
                                        <a:solidFill>
                                          <a:schemeClr val="tx1"/>
                                        </a:solidFill>
                                        <a:latin typeface="Cambria Math"/>
                                      </a:rPr>
                                      <m:t>:</m:t>
                                    </m:r>
                                    <m:r>
                                      <a:rPr lang="en-SG" sz="1400" b="0" i="1" smtClean="0">
                                        <a:solidFill>
                                          <a:schemeClr val="tx1"/>
                                        </a:solidFill>
                                        <a:latin typeface="Cambria Math"/>
                                      </a:rPr>
                                      <m:t>𝑡</m:t>
                                    </m:r>
                                    <m:r>
                                      <a:rPr lang="en-US" sz="1400" b="0" i="1" smtClean="0">
                                        <a:solidFill>
                                          <a:schemeClr val="tx1"/>
                                        </a:solidFill>
                                        <a:latin typeface="Cambria Math"/>
                                      </a:rPr>
                                      <m:t>&lt;</m:t>
                                    </m:r>
                                    <m:r>
                                      <a:rPr lang="en-SG" sz="1400" b="0" i="1" smtClean="0">
                                        <a:solidFill>
                                          <a:schemeClr val="tx1"/>
                                        </a:solidFill>
                                        <a:latin typeface="Cambria Math" panose="02040503050406030204" pitchFamily="18" charset="0"/>
                                      </a:rPr>
                                      <m:t>𝐿</m:t>
                                    </m:r>
                                    <m:r>
                                      <a:rPr lang="en-US" sz="1400" b="0" i="0" smtClean="0">
                                        <a:solidFill>
                                          <a:schemeClr val="tx1"/>
                                        </a:solidFill>
                                        <a:latin typeface="Cambria Math"/>
                                      </a:rPr>
                                      <m:t>}</m:t>
                                    </m:r>
                                  </m:oMath>
                                </a14:m>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958580" y="3705139"/>
                                <a:ext cx="2570661" cy="841856"/>
                              </a:xfrm>
                              <a:prstGeom prst="rect">
                                <a:avLst/>
                              </a:prstGeom>
                              <a:blipFill>
                                <a:blip r:embed="rId6"/>
                                <a:stretch>
                                  <a:fillRect l="-748" t="-1042" b="-4688"/>
                                </a:stretch>
                              </a:blipFill>
                            </p:spPr>
                            <p:txBody>
                              <a:bodyPr/>
                              <a:lstStyle/>
                              <a:p>
                                <a:r>
                                  <a:rPr lang="en-SG">
                                    <a:noFill/>
                                  </a:rPr>
                                  <a:t> </a:t>
                                </a:r>
                              </a:p>
                            </p:txBody>
                          </p:sp>
                        </mc:Fallback>
                      </mc:AlternateContent>
                    </p:grpSp>
                  </p:grpSp>
                  <p:grpSp>
                    <p:nvGrpSpPr>
                      <p:cNvPr id="43" name="Group 42"/>
                      <p:cNvGrpSpPr/>
                      <p:nvPr/>
                    </p:nvGrpSpPr>
                    <p:grpSpPr>
                      <a:xfrm>
                        <a:off x="3298504" y="1566637"/>
                        <a:ext cx="2671696" cy="2297114"/>
                        <a:chOff x="3298504" y="1566637"/>
                        <a:chExt cx="2671696" cy="2297114"/>
                      </a:xfrm>
                    </p:grpSpPr>
                    <mc:AlternateContent xmlns:mc="http://schemas.openxmlformats.org/markup-compatibility/2006" xmlns:a14="http://schemas.microsoft.com/office/drawing/2010/main">
                      <mc:Choice Requires="a14">
                        <p:sp>
                          <p:nvSpPr>
                            <p:cNvPr id="62" name="TextBox 61"/>
                            <p:cNvSpPr txBox="1"/>
                            <p:nvPr/>
                          </p:nvSpPr>
                          <p:spPr>
                            <a:xfrm>
                              <a:off x="3363173" y="1566637"/>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27" name="TextBox 26"/>
                            <p:cNvSpPr txBox="1">
                              <a:spLocks noRot="1" noChangeAspect="1" noMove="1" noResize="1" noEditPoints="1" noAdjustHandles="1" noChangeArrowheads="1" noChangeShapeType="1" noTextEdit="1"/>
                            </p:cNvSpPr>
                            <p:nvPr/>
                          </p:nvSpPr>
                          <p:spPr>
                            <a:xfrm>
                              <a:off x="3363173" y="1566637"/>
                              <a:ext cx="2562895" cy="646331"/>
                            </a:xfrm>
                            <a:prstGeom prst="rect">
                              <a:avLst/>
                            </a:prstGeom>
                            <a:blipFill rotWithShape="1">
                              <a:blip r:embed="rId7"/>
                              <a:stretch>
                                <a:fillRect/>
                              </a:stretch>
                            </a:blipFill>
                          </p:spPr>
                          <p:txBody>
                            <a:bodyPr/>
                            <a:lstStyle/>
                            <a:p>
                              <a:r>
                                <a:rPr lang="en-SG">
                                  <a:noFill/>
                                </a:rPr>
                                <a:t> </a:t>
                              </a:r>
                            </a:p>
                          </p:txBody>
                        </p:sp>
                      </mc:Fallback>
                    </mc:AlternateContent>
                    <p:sp>
                      <p:nvSpPr>
                        <p:cNvPr id="63" name="TextBox 62"/>
                        <p:cNvSpPr txBox="1"/>
                        <p:nvPr/>
                      </p:nvSpPr>
                      <p:spPr>
                        <a:xfrm>
                          <a:off x="3867284" y="2019092"/>
                          <a:ext cx="1957589" cy="24369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(Two-tailed test)</a:t>
                          </a:r>
                          <a:endParaRPr lang="en-SG" sz="1600" dirty="0">
                            <a:latin typeface="Arial" panose="020B0604020202020204" pitchFamily="34" charset="0"/>
                            <a:cs typeface="Arial" panose="020B0604020202020204" pitchFamily="34" charset="0"/>
                          </a:endParaRPr>
                        </a:p>
                      </p:txBody>
                    </p:sp>
                    <p:grpSp>
                      <p:nvGrpSpPr>
                        <p:cNvPr id="64" name="Group 63"/>
                        <p:cNvGrpSpPr/>
                        <p:nvPr/>
                      </p:nvGrpSpPr>
                      <p:grpSpPr>
                        <a:xfrm>
                          <a:off x="3400959" y="2385938"/>
                          <a:ext cx="2569241" cy="1118108"/>
                          <a:chOff x="226452" y="1718439"/>
                          <a:chExt cx="3254317" cy="1934099"/>
                        </a:xfrm>
                      </p:grpSpPr>
                      <p:grpSp>
                        <p:nvGrpSpPr>
                          <p:cNvPr id="81" name="Group 25"/>
                          <p:cNvGrpSpPr>
                            <a:grpSpLocks/>
                          </p:cNvGrpSpPr>
                          <p:nvPr/>
                        </p:nvGrpSpPr>
                        <p:grpSpPr bwMode="auto">
                          <a:xfrm>
                            <a:off x="226452" y="1718439"/>
                            <a:ext cx="3194658" cy="1821014"/>
                            <a:chOff x="535" y="2075"/>
                            <a:chExt cx="2731" cy="1262"/>
                          </a:xfrm>
                        </p:grpSpPr>
                        <p:sp>
                          <p:nvSpPr>
                            <p:cNvPr id="83" name="Freeform 27"/>
                            <p:cNvSpPr>
                              <a:spLocks/>
                            </p:cNvSpPr>
                            <p:nvPr/>
                          </p:nvSpPr>
                          <p:spPr bwMode="auto">
                            <a:xfrm>
                              <a:off x="1899" y="2075"/>
                              <a:ext cx="1367" cy="1262"/>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84" name="Freeform 28"/>
                            <p:cNvSpPr>
                              <a:spLocks/>
                            </p:cNvSpPr>
                            <p:nvPr/>
                          </p:nvSpPr>
                          <p:spPr bwMode="auto">
                            <a:xfrm>
                              <a:off x="535" y="2075"/>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82" name="Freeform 29"/>
                          <p:cNvSpPr>
                            <a:spLocks/>
                          </p:cNvSpPr>
                          <p:nvPr/>
                        </p:nvSpPr>
                        <p:spPr bwMode="auto">
                          <a:xfrm>
                            <a:off x="247508" y="1856055"/>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65" name="Straight Connector 64"/>
                        <p:cNvCxnSpPr/>
                        <p:nvPr/>
                      </p:nvCxnSpPr>
                      <p:spPr>
                        <a:xfrm flipH="1">
                          <a:off x="4641039" y="2393218"/>
                          <a:ext cx="9659" cy="1193393"/>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4489381" y="3494419"/>
                          <a:ext cx="238260" cy="369332"/>
                        </a:xfrm>
                        <a:prstGeom prst="rect">
                          <a:avLst/>
                        </a:prstGeom>
                        <a:noFill/>
                      </p:spPr>
                      <p:txBody>
                        <a:bodyPr wrap="square" rtlCol="0">
                          <a:spAutoFit/>
                        </a:bodyPr>
                        <a:lstStyle/>
                        <a:p>
                          <a:r>
                            <a:rPr lang="en-US" dirty="0" smtClean="0"/>
                            <a:t>0</a:t>
                          </a:r>
                          <a:endParaRPr lang="en-SG" dirty="0"/>
                        </a:p>
                      </p:txBody>
                    </p:sp>
                    <p:cxnSp>
                      <p:nvCxnSpPr>
                        <p:cNvPr id="67" name="Straight Connector 66"/>
                        <p:cNvCxnSpPr/>
                        <p:nvPr/>
                      </p:nvCxnSpPr>
                      <p:spPr>
                        <a:xfrm>
                          <a:off x="4027569" y="2963663"/>
                          <a:ext cx="0" cy="55131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296489" y="2918144"/>
                          <a:ext cx="0" cy="58234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3848370" y="3473561"/>
                              <a:ext cx="417534" cy="265849"/>
                            </a:xfrm>
                            <a:prstGeom prst="rect">
                              <a:avLst/>
                            </a:prstGeom>
                            <a:noFill/>
                          </p:spPr>
                          <p:txBody>
                            <a:bodyPr wrap="square" rtlCol="0">
                              <a:spAutoFit/>
                            </a:bodyPr>
                            <a:lstStyle/>
                            <a:p>
                              <a:r>
                                <a:rPr lang="en-US" dirty="0" smtClean="0">
                                  <a:solidFill>
                                    <a:srgbClr val="FF0000"/>
                                  </a:solidFill>
                                </a:rPr>
                                <a:t> </a:t>
                              </a:r>
                              <a14:m>
                                <m:oMath xmlns:m="http://schemas.openxmlformats.org/officeDocument/2006/math">
                                  <m:r>
                                    <a:rPr lang="en-SG" b="0" i="1" smtClean="0">
                                      <a:solidFill>
                                        <a:schemeClr val="tx1"/>
                                      </a:solidFill>
                                      <a:latin typeface="Cambria Math" panose="02040503050406030204" pitchFamily="18" charset="0"/>
                                    </a:rPr>
                                    <m:t>𝐿</m:t>
                                  </m:r>
                                </m:oMath>
                              </a14:m>
                              <a:endParaRPr lang="en-SG" dirty="0">
                                <a:solidFill>
                                  <a:schemeClr val="tx1"/>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3848370" y="3473561"/>
                              <a:ext cx="417534" cy="265849"/>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5160382" y="3484172"/>
                              <a:ext cx="376527" cy="265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b="0" i="1" smtClean="0">
                                        <a:solidFill>
                                          <a:schemeClr val="tx1"/>
                                        </a:solidFill>
                                        <a:latin typeface="Cambria Math" panose="02040503050406030204" pitchFamily="18" charset="0"/>
                                      </a:rPr>
                                      <m:t>𝑈</m:t>
                                    </m:r>
                                  </m:oMath>
                                </m:oMathPara>
                              </a14:m>
                              <a:endParaRPr lang="en-SG" dirty="0">
                                <a:solidFill>
                                  <a:schemeClr val="tx1"/>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5160382" y="3484172"/>
                              <a:ext cx="376527" cy="265849"/>
                            </a:xfrm>
                            <a:prstGeom prst="rect">
                              <a:avLst/>
                            </a:prstGeom>
                            <a:blipFill>
                              <a:blip r:embed="rId9"/>
                              <a:stretch>
                                <a:fillRect/>
                              </a:stretch>
                            </a:blipFill>
                          </p:spPr>
                          <p:txBody>
                            <a:bodyPr/>
                            <a:lstStyle/>
                            <a:p>
                              <a:r>
                                <a:rPr lang="en-SG">
                                  <a:noFill/>
                                </a:rPr>
                                <a:t> </a:t>
                              </a:r>
                            </a:p>
                          </p:txBody>
                        </p:sp>
                      </mc:Fallback>
                    </mc:AlternateContent>
                    <p:cxnSp>
                      <p:nvCxnSpPr>
                        <p:cNvPr id="71" name="Straight Connector 70"/>
                        <p:cNvCxnSpPr>
                          <a:stCxn id="84" idx="7"/>
                        </p:cNvCxnSpPr>
                        <p:nvPr/>
                      </p:nvCxnSpPr>
                      <p:spPr>
                        <a:xfrm flipH="1">
                          <a:off x="3923015" y="3165894"/>
                          <a:ext cx="70846" cy="3345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a:off x="3796341" y="3281619"/>
                          <a:ext cx="70944" cy="2004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3670300" y="3351035"/>
                          <a:ext cx="53163" cy="153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5314093" y="3230699"/>
                          <a:ext cx="70944" cy="269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5387725" y="3302424"/>
                          <a:ext cx="70944" cy="1913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5501437" y="3354373"/>
                          <a:ext cx="35472" cy="1370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5382793" y="2932350"/>
                          <a:ext cx="271044" cy="4276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23463" y="2934803"/>
                          <a:ext cx="199552" cy="4718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TextBox 78"/>
                            <p:cNvSpPr txBox="1"/>
                            <p:nvPr/>
                          </p:nvSpPr>
                          <p:spPr>
                            <a:xfrm>
                              <a:off x="3298504" y="2690589"/>
                              <a:ext cx="743592" cy="313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r>
                                      <a:rPr lang="en-US" b="0" i="1" dirty="0" smtClean="0">
                                        <a:solidFill>
                                          <a:schemeClr val="tx1"/>
                                        </a:solidFill>
                                        <a:latin typeface="Cambria Math"/>
                                        <a:ea typeface="Cambria Math"/>
                                      </a:rPr>
                                      <m:t>/2</m:t>
                                    </m:r>
                                  </m:oMath>
                                </m:oMathPara>
                              </a14:m>
                              <a:endParaRPr lang="en-SG" dirty="0">
                                <a:solidFill>
                                  <a:schemeClr val="tx1"/>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3298504" y="2690589"/>
                              <a:ext cx="743592" cy="313633"/>
                            </a:xfrm>
                            <a:prstGeom prst="rect">
                              <a:avLst/>
                            </a:prstGeom>
                            <a:blipFill rotWithShape="1">
                              <a:blip r:embed="rId10"/>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4" name="TextBox 43"/>
                          <p:cNvSpPr txBox="1"/>
                          <p:nvPr/>
                        </p:nvSpPr>
                        <p:spPr>
                          <a:xfrm>
                            <a:off x="6078468" y="1580701"/>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&gt;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9" name="TextBox 8"/>
                          <p:cNvSpPr txBox="1">
                            <a:spLocks noRot="1" noChangeAspect="1" noMove="1" noResize="1" noEditPoints="1" noAdjustHandles="1" noChangeArrowheads="1" noChangeShapeType="1" noTextEdit="1"/>
                          </p:cNvSpPr>
                          <p:nvPr/>
                        </p:nvSpPr>
                        <p:spPr>
                          <a:xfrm>
                            <a:off x="6078468" y="1580701"/>
                            <a:ext cx="2562895" cy="646331"/>
                          </a:xfrm>
                          <a:prstGeom prst="rect">
                            <a:avLst/>
                          </a:prstGeom>
                          <a:blipFill rotWithShape="1">
                            <a:blip r:embed="rId11"/>
                            <a:stretch>
                              <a:fillRect/>
                            </a:stretch>
                          </a:blipFill>
                        </p:spPr>
                        <p:txBody>
                          <a:bodyPr/>
                          <a:lstStyle/>
                          <a:p>
                            <a:r>
                              <a:rPr lang="en-SG">
                                <a:noFill/>
                              </a:rPr>
                              <a:t> </a:t>
                            </a:r>
                          </a:p>
                        </p:txBody>
                      </p:sp>
                    </mc:Fallback>
                  </mc:AlternateContent>
                  <p:sp>
                    <p:nvSpPr>
                      <p:cNvPr id="45" name="TextBox 44"/>
                      <p:cNvSpPr txBox="1"/>
                      <p:nvPr/>
                    </p:nvSpPr>
                    <p:spPr>
                      <a:xfrm>
                        <a:off x="6526067" y="2023886"/>
                        <a:ext cx="1957589" cy="24369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(Upper-tailed test)</a:t>
                        </a:r>
                        <a:endParaRPr lang="en-SG" sz="1600" dirty="0">
                          <a:latin typeface="Arial" panose="020B0604020202020204" pitchFamily="34" charset="0"/>
                          <a:cs typeface="Arial" panose="020B0604020202020204" pitchFamily="34" charset="0"/>
                        </a:endParaRPr>
                      </a:p>
                    </p:txBody>
                  </p:sp>
                  <p:grpSp>
                    <p:nvGrpSpPr>
                      <p:cNvPr id="46" name="Group 45"/>
                      <p:cNvGrpSpPr/>
                      <p:nvPr/>
                    </p:nvGrpSpPr>
                    <p:grpSpPr>
                      <a:xfrm>
                        <a:off x="6265320" y="2334417"/>
                        <a:ext cx="2512079" cy="1182129"/>
                        <a:chOff x="344599" y="1803574"/>
                        <a:chExt cx="3315726" cy="1891655"/>
                      </a:xfrm>
                    </p:grpSpPr>
                    <p:grpSp>
                      <p:nvGrpSpPr>
                        <p:cNvPr id="58" name="Group 25"/>
                        <p:cNvGrpSpPr>
                          <a:grpSpLocks/>
                        </p:cNvGrpSpPr>
                        <p:nvPr/>
                      </p:nvGrpSpPr>
                      <p:grpSpPr bwMode="auto">
                        <a:xfrm>
                          <a:off x="344599" y="1803574"/>
                          <a:ext cx="3205186" cy="1810913"/>
                          <a:chOff x="636" y="2134"/>
                          <a:chExt cx="2740" cy="1255"/>
                        </a:xfrm>
                      </p:grpSpPr>
                      <p:sp>
                        <p:nvSpPr>
                          <p:cNvPr id="60" name="Freeform 27"/>
                          <p:cNvSpPr>
                            <a:spLocks/>
                          </p:cNvSpPr>
                          <p:nvPr/>
                        </p:nvSpPr>
                        <p:spPr bwMode="auto">
                          <a:xfrm>
                            <a:off x="2019" y="2134"/>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61" name="Freeform 28"/>
                          <p:cNvSpPr>
                            <a:spLocks/>
                          </p:cNvSpPr>
                          <p:nvPr/>
                        </p:nvSpPr>
                        <p:spPr bwMode="auto">
                          <a:xfrm>
                            <a:off x="636" y="2141"/>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59" name="Freeform 29"/>
                        <p:cNvSpPr>
                          <a:spLocks/>
                        </p:cNvSpPr>
                        <p:nvPr/>
                      </p:nvSpPr>
                      <p:spPr bwMode="auto">
                        <a:xfrm>
                          <a:off x="427064" y="1898746"/>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47" name="Straight Connector 46"/>
                      <p:cNvCxnSpPr/>
                      <p:nvPr/>
                    </p:nvCxnSpPr>
                    <p:spPr>
                      <a:xfrm flipH="1">
                        <a:off x="7449015" y="2340716"/>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7325785" y="3534515"/>
                        <a:ext cx="238260" cy="369332"/>
                      </a:xfrm>
                      <a:prstGeom prst="rect">
                        <a:avLst/>
                      </a:prstGeom>
                      <a:noFill/>
                    </p:spPr>
                    <p:txBody>
                      <a:bodyPr wrap="square" rtlCol="0">
                        <a:spAutoFit/>
                      </a:bodyPr>
                      <a:lstStyle/>
                      <a:p>
                        <a:r>
                          <a:rPr lang="en-US" dirty="0" smtClean="0"/>
                          <a:t>0</a:t>
                        </a:r>
                        <a:endParaRPr lang="en-SG" dirty="0"/>
                      </a:p>
                    </p:txBody>
                  </p:sp>
                  <p:cxnSp>
                    <p:nvCxnSpPr>
                      <p:cNvPr id="50" name="Straight Connector 49"/>
                      <p:cNvCxnSpPr/>
                      <p:nvPr/>
                    </p:nvCxnSpPr>
                    <p:spPr>
                      <a:xfrm flipH="1">
                        <a:off x="7981955" y="2811368"/>
                        <a:ext cx="12886" cy="70360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7787307" y="3504046"/>
                            <a:ext cx="452484" cy="265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b="0" i="1" smtClean="0">
                                      <a:solidFill>
                                        <a:schemeClr val="tx1"/>
                                      </a:solidFill>
                                      <a:latin typeface="Cambria Math" panose="02040503050406030204" pitchFamily="18" charset="0"/>
                                    </a:rPr>
                                    <m:t>𝑈</m:t>
                                  </m:r>
                                </m:oMath>
                              </m:oMathPara>
                            </a14:m>
                            <a:endParaRPr lang="en-SG" dirty="0">
                              <a:solidFill>
                                <a:schemeClr val="tx1"/>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87307" y="3504046"/>
                            <a:ext cx="452484" cy="265849"/>
                          </a:xfrm>
                          <a:prstGeom prst="rect">
                            <a:avLst/>
                          </a:prstGeom>
                          <a:blipFill>
                            <a:blip r:embed="rId12"/>
                            <a:stretch>
                              <a:fillRect/>
                            </a:stretch>
                          </a:blipFill>
                        </p:spPr>
                        <p:txBody>
                          <a:bodyPr/>
                          <a:lstStyle/>
                          <a:p>
                            <a:r>
                              <a:rPr lang="en-SG">
                                <a:noFill/>
                              </a:rPr>
                              <a:t> </a:t>
                            </a:r>
                          </a:p>
                        </p:txBody>
                      </p:sp>
                    </mc:Fallback>
                  </mc:AlternateContent>
                  <p:cxnSp>
                    <p:nvCxnSpPr>
                      <p:cNvPr id="52" name="Straight Connector 51"/>
                      <p:cNvCxnSpPr/>
                      <p:nvPr/>
                    </p:nvCxnSpPr>
                    <p:spPr>
                      <a:xfrm flipH="1">
                        <a:off x="7994841" y="3128357"/>
                        <a:ext cx="97488" cy="388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8092329" y="3253037"/>
                        <a:ext cx="79872" cy="2619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8232021" y="3334465"/>
                        <a:ext cx="35472" cy="1820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8092329" y="3027521"/>
                        <a:ext cx="191632" cy="286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7961293" y="2802431"/>
                            <a:ext cx="840551" cy="292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oMath>
                              </m:oMathPara>
                            </a14:m>
                            <a:endParaRPr lang="en-SG" dirty="0">
                              <a:solidFill>
                                <a:schemeClr val="tx1"/>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7961293" y="2802431"/>
                            <a:ext cx="840551" cy="292633"/>
                          </a:xfrm>
                          <a:prstGeom prst="rect">
                            <a:avLst/>
                          </a:prstGeom>
                          <a:blipFill rotWithShape="1">
                            <a:blip r:embed="rId13"/>
                            <a:stretch>
                              <a:fillRect/>
                            </a:stretch>
                          </a:blipFill>
                        </p:spPr>
                        <p:txBody>
                          <a:bodyPr/>
                          <a:lstStyle/>
                          <a:p>
                            <a:r>
                              <a:rPr lang="en-SG">
                                <a:noFill/>
                              </a:rPr>
                              <a:t> </a:t>
                            </a:r>
                          </a:p>
                        </p:txBody>
                      </p:sp>
                    </mc:Fallback>
                  </mc:AlternateContent>
                </p:grpSp>
                <p:cxnSp>
                  <p:nvCxnSpPr>
                    <p:cNvPr id="36" name="Straight Connector 35"/>
                    <p:cNvCxnSpPr>
                      <a:stCxn id="84" idx="2"/>
                    </p:cNvCxnSpPr>
                    <p:nvPr/>
                  </p:nvCxnSpPr>
                  <p:spPr>
                    <a:xfrm flipH="1" flipV="1">
                      <a:off x="3551082" y="3865279"/>
                      <a:ext cx="43942" cy="303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618364" y="3741173"/>
                      <a:ext cx="35472" cy="1206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5380146" y="2962447"/>
                          <a:ext cx="7435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a:ea typeface="Cambria Math"/>
                                  </a:rPr>
                                  <m:t>𝛼</m:t>
                                </m:r>
                                <m:r>
                                  <a:rPr lang="en-US" b="0" i="1" dirty="0" smtClean="0">
                                    <a:solidFill>
                                      <a:schemeClr val="tx1"/>
                                    </a:solidFill>
                                    <a:latin typeface="Cambria Math"/>
                                    <a:ea typeface="Cambria Math"/>
                                  </a:rPr>
                                  <m:t>/2</m:t>
                                </m:r>
                              </m:oMath>
                            </m:oMathPara>
                          </a14:m>
                          <a:endParaRPr lang="en-SG" dirty="0">
                            <a:solidFill>
                              <a:schemeClr val="tx1"/>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5380146" y="2962447"/>
                          <a:ext cx="743592" cy="369332"/>
                        </a:xfrm>
                        <a:prstGeom prst="rect">
                          <a:avLst/>
                        </a:prstGeom>
                        <a:blipFill rotWithShape="1">
                          <a:blip r:embed="rId14"/>
                          <a:stretch>
                            <a:fillRect b="-149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506076" y="4417914"/>
                          <a:ext cx="2729560" cy="2609552"/>
                        </a:xfrm>
                        <a:prstGeom prst="rect">
                          <a:avLst/>
                        </a:prstGeom>
                        <a:noFill/>
                      </p:spPr>
                      <p:txBody>
                        <a:bodyPr wrap="square" rtlCol="0">
                          <a:spAutoFit/>
                        </a:bodyPr>
                        <a:lstStyle/>
                        <a:p>
                          <a:r>
                            <a:rPr lang="en-US" sz="1400" dirty="0" smtClean="0">
                              <a:solidFill>
                                <a:schemeClr val="tx1"/>
                              </a:solidFill>
                              <a:latin typeface="Arial" pitchFamily="34" charset="0"/>
                              <a:cs typeface="Arial" pitchFamily="34" charset="0"/>
                            </a:rPr>
                            <a:t>Lower critical value,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𝐿</m:t>
                              </m:r>
                            </m:oMath>
                          </a14:m>
                          <a:endParaRPr lang="en-US" sz="1400" dirty="0" smtClean="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T</a:t>
                          </a:r>
                          <a:r>
                            <a:rPr lang="en-US" sz="1400" dirty="0" smtClean="0">
                              <a:solidFill>
                                <a:schemeClr val="tx1"/>
                              </a:solidFill>
                              <a:latin typeface="Arial" pitchFamily="34" charset="0"/>
                              <a:cs typeface="Arial" pitchFamily="34" charset="0"/>
                            </a:rPr>
                            <a:t>.INV(</a:t>
                          </a:r>
                          <a14:m>
                            <m:oMath xmlns:m="http://schemas.openxmlformats.org/officeDocument/2006/math">
                              <m:f>
                                <m:fPr>
                                  <m:ctrlPr>
                                    <a:rPr lang="en-US" sz="1400" i="1" smtClean="0">
                                      <a:solidFill>
                                        <a:schemeClr val="tx1"/>
                                      </a:solidFill>
                                      <a:latin typeface="Cambria Math" panose="02040503050406030204" pitchFamily="18" charset="0"/>
                                    </a:rPr>
                                  </m:ctrlPr>
                                </m:fPr>
                                <m:num>
                                  <m:r>
                                    <a:rPr lang="en-US" sz="1400" i="1" smtClean="0">
                                      <a:solidFill>
                                        <a:schemeClr val="tx1"/>
                                      </a:solidFill>
                                      <a:latin typeface="Cambria Math"/>
                                      <a:ea typeface="Cambria Math"/>
                                    </a:rPr>
                                    <m:t>𝛼</m:t>
                                  </m:r>
                                </m:num>
                                <m:den>
                                  <m:r>
                                    <a:rPr lang="en-US" sz="1400" b="0" i="1" smtClean="0">
                                      <a:solidFill>
                                        <a:schemeClr val="tx1"/>
                                      </a:solidFill>
                                      <a:latin typeface="Cambria Math"/>
                                    </a:rPr>
                                    <m:t>2</m:t>
                                  </m:r>
                                </m:den>
                              </m:f>
                              <m:r>
                                <a:rPr lang="en-US" sz="1400" b="0" i="1" smtClean="0">
                                  <a:solidFill>
                                    <a:schemeClr val="tx1"/>
                                  </a:solidFill>
                                  <a:latin typeface="Cambria Math"/>
                                </a:rPr>
                                <m:t>,</m:t>
                              </m:r>
                              <m:r>
                                <a:rPr lang="en-US" sz="1400" b="0" i="1" smtClean="0">
                                  <a:solidFill>
                                    <a:schemeClr val="tx1"/>
                                  </a:solidFill>
                                  <a:latin typeface="Cambria Math"/>
                                </a:rPr>
                                <m:t>𝑛</m:t>
                              </m:r>
                              <m:r>
                                <a:rPr lang="en-US" sz="1400" b="0" i="1" smtClean="0">
                                  <a:solidFill>
                                    <a:schemeClr val="tx1"/>
                                  </a:solidFill>
                                  <a:latin typeface="Cambria Math"/>
                                </a:rPr>
                                <m:t>−1)</m:t>
                              </m:r>
                            </m:oMath>
                          </a14:m>
                          <a:r>
                            <a:rPr lang="en-SG" sz="1400" dirty="0" smtClean="0">
                              <a:solidFill>
                                <a:schemeClr val="tx1"/>
                              </a:solidFill>
                              <a:latin typeface="Arial" pitchFamily="34" charset="0"/>
                              <a:cs typeface="Arial" pitchFamily="34" charset="0"/>
                            </a:rPr>
                            <a:t>  </a:t>
                          </a:r>
                        </a:p>
                        <a:p>
                          <a:r>
                            <a:rPr lang="en-US" sz="1400" dirty="0" smtClean="0">
                              <a:solidFill>
                                <a:schemeClr val="tx1"/>
                              </a:solidFill>
                              <a:latin typeface="Arial" pitchFamily="34" charset="0"/>
                              <a:cs typeface="Arial" pitchFamily="34" charset="0"/>
                            </a:rPr>
                            <a:t>Upper critical value,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𝑈</m:t>
                              </m:r>
                              <m:r>
                                <a:rPr lang="en-US" sz="1400" b="0" i="1" smtClean="0">
                                  <a:solidFill>
                                    <a:schemeClr val="tx1"/>
                                  </a:solidFill>
                                  <a:latin typeface="Cambria Math"/>
                                  <a:cs typeface="Arial" pitchFamily="34" charset="0"/>
                                </a:rPr>
                                <m:t>=−</m:t>
                              </m:r>
                              <m:r>
                                <a:rPr lang="en-SG" sz="1400" b="0" i="1" smtClean="0">
                                  <a:solidFill>
                                    <a:schemeClr val="tx1"/>
                                  </a:solidFill>
                                  <a:latin typeface="Cambria Math" panose="02040503050406030204" pitchFamily="18" charset="0"/>
                                  <a:cs typeface="Arial" pitchFamily="34" charset="0"/>
                                </a:rPr>
                                <m:t>𝐿</m:t>
                              </m:r>
                            </m:oMath>
                          </a14:m>
                          <a:r>
                            <a:rPr lang="en-US" sz="1400" dirty="0" smtClean="0">
                              <a:solidFill>
                                <a:schemeClr val="tx1"/>
                              </a:solidFill>
                              <a:latin typeface="Arial" pitchFamily="34" charset="0"/>
                              <a:cs typeface="Arial" pitchFamily="34" charset="0"/>
                            </a:rPr>
                            <a:t> </a:t>
                          </a:r>
                        </a:p>
                        <a:p>
                          <a:endParaRPr lang="en-US" sz="1400" b="1" dirty="0" smtClean="0">
                            <a:solidFill>
                              <a:schemeClr val="tx1"/>
                            </a:solidFill>
                            <a:latin typeface="Arial" pitchFamily="34" charset="0"/>
                            <a:cs typeface="Arial" pitchFamily="34" charset="0"/>
                          </a:endParaRPr>
                        </a:p>
                        <a:p>
                          <a:r>
                            <a:rPr lang="en-US" sz="1400" b="1" u="sng" dirty="0" smtClean="0">
                              <a:solidFill>
                                <a:schemeClr val="tx1"/>
                              </a:solidFill>
                              <a:latin typeface="Arial" pitchFamily="34" charset="0"/>
                              <a:cs typeface="Arial" pitchFamily="34" charset="0"/>
                            </a:rPr>
                            <a:t>Alternatively: </a:t>
                          </a:r>
                        </a:p>
                        <a:p>
                          <a14:m>
                            <m:oMath xmlns:m="http://schemas.openxmlformats.org/officeDocument/2006/math">
                              <m:r>
                                <a:rPr lang="en-SG" sz="1400" b="0" i="1" smtClean="0">
                                  <a:solidFill>
                                    <a:schemeClr val="tx1"/>
                                  </a:solidFill>
                                  <a:latin typeface="Cambria Math" panose="02040503050406030204" pitchFamily="18" charset="0"/>
                                  <a:cs typeface="Arial" pitchFamily="34" charset="0"/>
                                </a:rPr>
                                <m:t>𝑈</m:t>
                              </m:r>
                            </m:oMath>
                          </a14:m>
                          <a:r>
                            <a:rPr lang="en-US" sz="1400" dirty="0" smtClean="0">
                              <a:solidFill>
                                <a:schemeClr val="tx1"/>
                              </a:solidFill>
                              <a:latin typeface="Arial" pitchFamily="34" charset="0"/>
                              <a:cs typeface="Arial" pitchFamily="34" charset="0"/>
                            </a:rPr>
                            <a:t> = T.INV.2T(</a:t>
                          </a:r>
                          <a14:m>
                            <m:oMath xmlns:m="http://schemas.openxmlformats.org/officeDocument/2006/math">
                              <m:r>
                                <a:rPr lang="en-US" sz="1400" i="1">
                                  <a:solidFill>
                                    <a:schemeClr val="tx1"/>
                                  </a:solidFill>
                                  <a:latin typeface="Cambria Math"/>
                                  <a:ea typeface="Cambria Math"/>
                                </a:rPr>
                                <m:t>𝛼</m:t>
                              </m:r>
                            </m:oMath>
                          </a14:m>
                          <a:r>
                            <a:rPr lang="en-US" sz="1400" dirty="0" smtClean="0">
                              <a:solidFill>
                                <a:schemeClr val="tx1"/>
                              </a:solidFill>
                              <a:latin typeface="Arial" pitchFamily="34" charset="0"/>
                              <a:cs typeface="Arial"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US" sz="1400" dirty="0" smtClean="0">
                              <a:solidFill>
                                <a:schemeClr val="tx1"/>
                              </a:solidFill>
                              <a:latin typeface="Arial" pitchFamily="34" charset="0"/>
                              <a:cs typeface="Arial" pitchFamily="34" charset="0"/>
                            </a:rPr>
                            <a:t>)</a:t>
                          </a:r>
                        </a:p>
                        <a:p>
                          <a14:m>
                            <m:oMath xmlns:m="http://schemas.openxmlformats.org/officeDocument/2006/math">
                              <m:r>
                                <a:rPr lang="en-SG" sz="1400" b="0" i="1" smtClean="0">
                                  <a:solidFill>
                                    <a:schemeClr val="tx1"/>
                                  </a:solidFill>
                                  <a:latin typeface="Cambria Math" panose="02040503050406030204" pitchFamily="18" charset="0"/>
                                  <a:cs typeface="Arial" panose="020B0604020202020204" pitchFamily="34" charset="0"/>
                                </a:rPr>
                                <m:t>𝐿</m:t>
                              </m:r>
                            </m:oMath>
                          </a14:m>
                          <a:r>
                            <a:rPr lang="en-US" sz="1400" dirty="0" smtClean="0">
                              <a:solidFill>
                                <a:schemeClr val="tx1"/>
                              </a:solidFill>
                              <a:latin typeface="Arial" pitchFamily="34" charset="0"/>
                              <a:cs typeface="Arial" pitchFamily="34" charset="0"/>
                            </a:rPr>
                            <a:t> = </a:t>
                          </a:r>
                          <a14:m>
                            <m:oMath xmlns:m="http://schemas.openxmlformats.org/officeDocument/2006/math">
                              <m:r>
                                <a:rPr lang="en-US" sz="1400" b="0" i="1" smtClean="0">
                                  <a:solidFill>
                                    <a:schemeClr val="tx1"/>
                                  </a:solidFill>
                                  <a:latin typeface="Cambria Math"/>
                                  <a:cs typeface="Arial" panose="020B0604020202020204" pitchFamily="34" charset="0"/>
                                </a:rPr>
                                <m:t>−</m:t>
                              </m:r>
                              <m:r>
                                <a:rPr lang="en-SG" sz="1400" b="0" i="1" smtClean="0">
                                  <a:solidFill>
                                    <a:schemeClr val="tx1"/>
                                  </a:solidFill>
                                  <a:latin typeface="Cambria Math" panose="02040503050406030204" pitchFamily="18" charset="0"/>
                                  <a:cs typeface="Arial" panose="020B0604020202020204" pitchFamily="34" charset="0"/>
                                </a:rPr>
                                <m:t>𝑈</m:t>
                              </m:r>
                            </m:oMath>
                          </a14:m>
                          <a:endParaRPr lang="en-US" sz="1400" dirty="0" smtClean="0">
                            <a:solidFill>
                              <a:schemeClr val="tx1"/>
                            </a:solidFill>
                            <a:latin typeface="Arial" pitchFamily="34" charset="0"/>
                            <a:cs typeface="Arial" pitchFamily="34" charset="0"/>
                          </a:endParaRPr>
                        </a:p>
                        <a:p>
                          <a:endParaRPr lang="en-US" sz="1400" dirty="0" smtClean="0">
                            <a:solidFill>
                              <a:schemeClr val="tx1"/>
                            </a:solidFill>
                            <a:latin typeface="Arial" pitchFamily="34" charset="0"/>
                            <a:cs typeface="Arial" pitchFamily="34" charset="0"/>
                          </a:endParaRPr>
                        </a:p>
                        <a:p>
                          <a:r>
                            <a:rPr lang="en-US" sz="1400" dirty="0" smtClean="0">
                              <a:solidFill>
                                <a:schemeClr val="tx1"/>
                              </a:solidFill>
                              <a:latin typeface="Arial" pitchFamily="34" charset="0"/>
                              <a:cs typeface="Arial" pitchFamily="34" charset="0"/>
                            </a:rPr>
                            <a:t>Critical </a:t>
                          </a:r>
                          <a:r>
                            <a:rPr lang="en-US" sz="1400" dirty="0">
                              <a:solidFill>
                                <a:schemeClr val="tx1"/>
                              </a:solidFill>
                              <a:latin typeface="Arial" pitchFamily="34" charset="0"/>
                              <a:cs typeface="Arial" pitchFamily="34" charset="0"/>
                            </a:rPr>
                            <a:t>region</a:t>
                          </a:r>
                        </a:p>
                        <a:p>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a:t>
                          </a:r>
                          <a14:m>
                            <m:oMath xmlns:m="http://schemas.openxmlformats.org/officeDocument/2006/math">
                              <m:r>
                                <a:rPr lang="en-SG" sz="1400" i="1">
                                  <a:solidFill>
                                    <a:schemeClr val="tx1"/>
                                  </a:solidFill>
                                  <a:latin typeface="Cambria Math"/>
                                </a:rPr>
                                <m:t>𝑡</m:t>
                              </m:r>
                              <m:r>
                                <a:rPr lang="en-SG" sz="1400" i="1">
                                  <a:solidFill>
                                    <a:schemeClr val="tx1"/>
                                  </a:solidFill>
                                  <a:latin typeface="Cambria Math"/>
                                </a:rPr>
                                <m:t> </m:t>
                              </m:r>
                            </m:oMath>
                          </a14:m>
                          <a:r>
                            <a:rPr lang="en-US" sz="1400" dirty="0" smtClean="0">
                              <a:solidFill>
                                <a:schemeClr val="tx1"/>
                              </a:solidFill>
                              <a:latin typeface="Arial" pitchFamily="34" charset="0"/>
                              <a:cs typeface="Arial" pitchFamily="34" charset="0"/>
                            </a:rPr>
                            <a:t>: </a:t>
                          </a:r>
                          <a14:m>
                            <m:oMath xmlns:m="http://schemas.openxmlformats.org/officeDocument/2006/math">
                              <m:r>
                                <a:rPr lang="en-SG" sz="1400" i="1">
                                  <a:solidFill>
                                    <a:schemeClr val="tx1"/>
                                  </a:solidFill>
                                  <a:latin typeface="Cambria Math"/>
                                </a:rPr>
                                <m:t>𝑡</m:t>
                              </m:r>
                            </m:oMath>
                          </a14:m>
                          <a:r>
                            <a:rPr lang="en-US" sz="1400" dirty="0" smtClean="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&lt;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𝐿</m:t>
                              </m:r>
                            </m:oMath>
                          </a14:m>
                          <a:r>
                            <a:rPr lang="en-US" sz="1400" dirty="0" smtClean="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or </a:t>
                          </a:r>
                          <a14:m>
                            <m:oMath xmlns:m="http://schemas.openxmlformats.org/officeDocument/2006/math">
                              <m:r>
                                <a:rPr lang="en-SG" sz="1400" i="1">
                                  <a:solidFill>
                                    <a:schemeClr val="tx1"/>
                                  </a:solidFill>
                                  <a:latin typeface="Cambria Math"/>
                                </a:rPr>
                                <m:t>𝑡</m:t>
                              </m:r>
                            </m:oMath>
                          </a14:m>
                          <a:r>
                            <a:rPr lang="en-US" sz="1400" dirty="0" smtClean="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&gt; </a:t>
                          </a:r>
                          <a14:m>
                            <m:oMath xmlns:m="http://schemas.openxmlformats.org/officeDocument/2006/math">
                              <m:r>
                                <a:rPr lang="en-SG" sz="1400" b="0" i="1" smtClean="0">
                                  <a:solidFill>
                                    <a:schemeClr val="tx1"/>
                                  </a:solidFill>
                                  <a:latin typeface="Cambria Math" panose="02040503050406030204" pitchFamily="18" charset="0"/>
                                  <a:cs typeface="Arial" pitchFamily="34" charset="0"/>
                                </a:rPr>
                                <m:t>𝑈</m:t>
                              </m:r>
                            </m:oMath>
                          </a14:m>
                          <a:r>
                            <a:rPr lang="en-US" sz="1400" dirty="0" smtClean="0">
                              <a:solidFill>
                                <a:schemeClr val="tx1"/>
                              </a:solidFill>
                              <a:latin typeface="Arial" pitchFamily="34" charset="0"/>
                              <a:cs typeface="Arial" pitchFamily="34" charset="0"/>
                            </a:rPr>
                            <a:t>}</a:t>
                          </a:r>
                          <a:endParaRPr lang="en-US" sz="1400" dirty="0">
                            <a:solidFill>
                              <a:schemeClr val="tx1"/>
                            </a:solidFill>
                            <a:latin typeface="Arial" pitchFamily="34" charset="0"/>
                            <a:cs typeface="Arial" pitchFamily="34" charset="0"/>
                          </a:endParaRPr>
                        </a:p>
                        <a:p>
                          <a:r>
                            <a:rPr lang="en-US" dirty="0" smtClean="0"/>
                            <a:t/>
                          </a:r>
                          <a:br>
                            <a:rPr lang="en-US" dirty="0" smtClean="0"/>
                          </a:br>
                          <a:endParaRPr lang="en-SG" dirty="0"/>
                        </a:p>
                      </p:txBody>
                    </p:sp>
                  </mc:Choice>
                  <mc:Fallback xmlns="">
                    <p:sp>
                      <p:nvSpPr>
                        <p:cNvPr id="39" name="TextBox 38"/>
                        <p:cNvSpPr txBox="1">
                          <a:spLocks noRot="1" noChangeAspect="1" noMove="1" noResize="1" noEditPoints="1" noAdjustHandles="1" noChangeArrowheads="1" noChangeShapeType="1" noTextEdit="1"/>
                        </p:cNvSpPr>
                        <p:nvPr/>
                      </p:nvSpPr>
                      <p:spPr>
                        <a:xfrm>
                          <a:off x="3506076" y="4417914"/>
                          <a:ext cx="2729560" cy="2609552"/>
                        </a:xfrm>
                        <a:prstGeom prst="rect">
                          <a:avLst/>
                        </a:prstGeom>
                        <a:blipFill>
                          <a:blip r:embed="rId15"/>
                          <a:stretch>
                            <a:fillRect l="-704" t="-425"/>
                          </a:stretch>
                        </a:blipFill>
                      </p:spPr>
                      <p:txBody>
                        <a:bodyPr/>
                        <a:lstStyle/>
                        <a:p>
                          <a:r>
                            <a:rPr lang="en-SG">
                              <a:noFill/>
                            </a:rPr>
                            <a:t> </a:t>
                          </a:r>
                        </a:p>
                      </p:txBody>
                    </p:sp>
                  </mc:Fallback>
                </mc:AlternateContent>
                <p:cxnSp>
                  <p:nvCxnSpPr>
                    <p:cNvPr id="40" name="Straight Connector 39"/>
                    <p:cNvCxnSpPr/>
                    <p:nvPr/>
                  </p:nvCxnSpPr>
                  <p:spPr>
                    <a:xfrm flipH="1">
                      <a:off x="8361188" y="3917441"/>
                      <a:ext cx="17736" cy="1227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a:off x="340654" y="2617583"/>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9" name="Rectangle 28"/>
                  <p:cNvSpPr/>
                  <p:nvPr/>
                </p:nvSpPr>
                <p:spPr>
                  <a:xfrm>
                    <a:off x="3162540" y="2707399"/>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0" name="Rectangle 29"/>
                  <p:cNvSpPr/>
                  <p:nvPr/>
                </p:nvSpPr>
                <p:spPr>
                  <a:xfrm>
                    <a:off x="6077684" y="2647410"/>
                    <a:ext cx="324956" cy="152215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104" name="TextBox 103"/>
                    <p:cNvSpPr txBox="1"/>
                    <p:nvPr/>
                  </p:nvSpPr>
                  <p:spPr>
                    <a:xfrm>
                      <a:off x="6162806" y="5203473"/>
                      <a:ext cx="2617878" cy="928972"/>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Critical value, </a:t>
                      </a:r>
                      <a14:m>
                        <m:oMath xmlns:m="http://schemas.openxmlformats.org/officeDocument/2006/math">
                          <m:r>
                            <a:rPr lang="en-SG" sz="1400" b="0" i="1" smtClean="0">
                              <a:solidFill>
                                <a:schemeClr val="tx1"/>
                              </a:solidFill>
                              <a:latin typeface="Cambria Math" panose="02040503050406030204" pitchFamily="18" charset="0"/>
                              <a:cs typeface="Arial" panose="020B0604020202020204" pitchFamily="34" charset="0"/>
                            </a:rPr>
                            <m:t>𝑈</m:t>
                          </m:r>
                        </m:oMath>
                      </a14:m>
                      <a:r>
                        <a:rPr lang="en-US" sz="1400" dirty="0" smtClean="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a:t>
                      </a:r>
                      <a:r>
                        <a:rPr lang="en-SG" sz="1400" dirty="0">
                          <a:solidFill>
                            <a:schemeClr val="tx1"/>
                          </a:solidFill>
                          <a:latin typeface="Arial" panose="020B0604020202020204" pitchFamily="34" charset="0"/>
                          <a:cs typeface="Arial" panose="020B0604020202020204" pitchFamily="34" charset="0"/>
                        </a:rPr>
                        <a:t> </a:t>
                      </a:r>
                      <a:r>
                        <a:rPr lang="en-SG" sz="1400" dirty="0" smtClean="0">
                          <a:solidFill>
                            <a:schemeClr val="tx1"/>
                          </a:solidFill>
                          <a:latin typeface="Arial" panose="020B0604020202020204" pitchFamily="34" charset="0"/>
                          <a:cs typeface="Arial" panose="020B0604020202020204" pitchFamily="34" charset="0"/>
                        </a:rPr>
                        <a:t>T.INV(</a:t>
                      </a:r>
                      <a14:m>
                        <m:oMath xmlns:m="http://schemas.openxmlformats.org/officeDocument/2006/math">
                          <m:r>
                            <a:rPr lang="en-US" sz="1400" b="0" i="0" smtClean="0">
                              <a:solidFill>
                                <a:schemeClr val="tx1"/>
                              </a:solidFill>
                              <a:latin typeface="Cambria Math"/>
                              <a:ea typeface="Cambria Math"/>
                            </a:rPr>
                            <m:t>1−</m:t>
                          </m:r>
                          <m:r>
                            <a:rPr lang="en-SG" sz="1400" i="1" smtClean="0">
                              <a:solidFill>
                                <a:schemeClr val="tx1"/>
                              </a:solidFill>
                              <a:latin typeface="Cambria Math"/>
                              <a:ea typeface="Cambria Math"/>
                            </a:rPr>
                            <m:t>𝛼</m:t>
                          </m:r>
                        </m:oMath>
                      </a14:m>
                      <a:r>
                        <a:rPr lang="en-SG" sz="1400" dirty="0" smtClean="0">
                          <a:solidFill>
                            <a:schemeClr val="tx1"/>
                          </a:solidFill>
                          <a:latin typeface="Arial" panose="020B0604020202020204" pitchFamily="34" charset="0"/>
                          <a:cs typeface="Arial" panose="020B0604020202020204" pitchFamily="34" charset="0"/>
                        </a:rPr>
                        <a:t>,</a:t>
                      </a:r>
                      <a:r>
                        <a:rPr lang="en-SG" sz="1400" dirty="0">
                          <a:latin typeface="Arial" panose="020B0604020202020204" pitchFamily="34" charset="0"/>
                          <a:cs typeface="Arial" panose="020B0604020202020204" pitchFamily="34" charset="0"/>
                        </a:rPr>
                        <a:t> </a:t>
                      </a:r>
                      <a14:m>
                        <m:oMath xmlns:m="http://schemas.openxmlformats.org/officeDocument/2006/math">
                          <m:r>
                            <a:rPr lang="en-US" sz="1400" b="0" i="1" smtClean="0">
                              <a:latin typeface="Cambria Math"/>
                              <a:cs typeface="Arial" panose="020B0604020202020204" pitchFamily="34" charset="0"/>
                            </a:rPr>
                            <m:t>𝑛</m:t>
                          </m:r>
                          <m:r>
                            <a:rPr lang="en-US" sz="1400" b="0" i="1" smtClean="0">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 </a:t>
                      </a:r>
                    </a:p>
                    <a:p>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a:t>
                      </a:r>
                      <a:endParaRPr lang="en-SG" sz="1400" dirty="0" smtClean="0">
                        <a:solidFill>
                          <a:schemeClr val="tx1"/>
                        </a:solidFill>
                        <a:latin typeface="Arial" panose="020B0604020202020204" pitchFamily="34" charset="0"/>
                        <a:cs typeface="Arial" panose="020B0604020202020204" pitchFamily="34" charset="0"/>
                      </a:endParaRPr>
                    </a:p>
                    <a:p>
                      <a:r>
                        <a:rPr lang="en-US" sz="1400" dirty="0" smtClean="0">
                          <a:solidFill>
                            <a:schemeClr val="tx1"/>
                          </a:solidFill>
                          <a:latin typeface="Arial" panose="020B0604020202020204" pitchFamily="34" charset="0"/>
                          <a:cs typeface="Arial" panose="020B0604020202020204" pitchFamily="34" charset="0"/>
                        </a:rPr>
                        <a:t>Critical region</a:t>
                      </a:r>
                    </a:p>
                    <a:p>
                      <a:r>
                        <a:rPr lang="en-US" sz="140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r>
                            <a:rPr lang="en-SG" sz="1400" b="0" i="1" smtClean="0">
                              <a:solidFill>
                                <a:schemeClr val="tx1"/>
                              </a:solidFill>
                              <a:latin typeface="Cambria Math"/>
                            </a:rPr>
                            <m:t>𝑡</m:t>
                          </m:r>
                          <m:r>
                            <a:rPr lang="en-US" sz="1400" b="0" i="1" smtClean="0">
                              <a:solidFill>
                                <a:schemeClr val="tx1"/>
                              </a:solidFill>
                              <a:latin typeface="Cambria Math"/>
                            </a:rPr>
                            <m:t>:</m:t>
                          </m:r>
                          <m:r>
                            <a:rPr lang="en-SG" sz="1400" b="0" i="1" smtClean="0">
                              <a:solidFill>
                                <a:schemeClr val="tx1"/>
                              </a:solidFill>
                              <a:latin typeface="Cambria Math"/>
                            </a:rPr>
                            <m:t>𝑡</m:t>
                          </m:r>
                          <m:r>
                            <a:rPr lang="en-US" sz="1400" b="0" i="1" smtClean="0">
                              <a:solidFill>
                                <a:schemeClr val="tx1"/>
                              </a:solidFill>
                              <a:latin typeface="Cambria Math"/>
                            </a:rPr>
                            <m:t>&gt;</m:t>
                          </m:r>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SG" sz="1400" b="0" i="1" dirty="0" smtClean="0">
                              <a:solidFill>
                                <a:schemeClr val="tx1"/>
                              </a:solidFill>
                              <a:latin typeface="Cambria Math" panose="02040503050406030204" pitchFamily="18" charset="0"/>
                              <a:cs typeface="Arial" panose="020B0604020202020204" pitchFamily="34" charset="0"/>
                            </a:rPr>
                            <m:t>𝑈</m:t>
                          </m:r>
                        </m:oMath>
                      </a14:m>
                      <a:r>
                        <a:rPr lang="en-SG" sz="1400" dirty="0" smtClean="0">
                          <a:solidFill>
                            <a:schemeClr val="tx1"/>
                          </a:solidFill>
                          <a:latin typeface="Arial" panose="020B0604020202020204" pitchFamily="34" charset="0"/>
                          <a:cs typeface="Arial" panose="020B0604020202020204" pitchFamily="34" charset="0"/>
                        </a:rPr>
                        <a:t>}</a:t>
                      </a:r>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6162806" y="5203473"/>
                      <a:ext cx="2617878" cy="928972"/>
                    </a:xfrm>
                    <a:prstGeom prst="rect">
                      <a:avLst/>
                    </a:prstGeom>
                    <a:blipFill>
                      <a:blip r:embed="rId16"/>
                      <a:stretch>
                        <a:fillRect l="-698" t="-1042" b="-4688"/>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982250" y="4854267"/>
                    <a:ext cx="365741" cy="293360"/>
                  </a:xfrm>
                  <a:prstGeom prst="rect">
                    <a:avLst/>
                  </a:prstGeom>
                </p:spPr>
                <p:txBody>
                  <a:bodyPr wrap="none">
                    <a:spAutoFit/>
                  </a:bodyPr>
                  <a:lstStyle/>
                  <a:p>
                    <a:r>
                      <a:rPr lang="en-US" dirty="0" smtClean="0">
                        <a:solidFill>
                          <a:srgbClr val="FF0000"/>
                        </a:solidFill>
                      </a:rPr>
                      <a:t> </a:t>
                    </a:r>
                    <a14:m>
                      <m:oMath xmlns:m="http://schemas.openxmlformats.org/officeDocument/2006/math">
                        <m:r>
                          <a:rPr lang="en-SG" b="0" i="1" smtClean="0">
                            <a:solidFill>
                              <a:schemeClr val="tx1"/>
                            </a:solidFill>
                            <a:latin typeface="Cambria Math" panose="02040503050406030204" pitchFamily="18" charset="0"/>
                          </a:rPr>
                          <m:t>𝐿</m:t>
                        </m:r>
                      </m:oMath>
                    </a14:m>
                    <a:endParaRPr lang="en-SG"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982250" y="4854267"/>
                    <a:ext cx="365741" cy="293360"/>
                  </a:xfrm>
                  <a:prstGeom prst="rect">
                    <a:avLst/>
                  </a:prstGeom>
                  <a:blipFill>
                    <a:blip r:embed="rId17"/>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93" name="TextBox 92"/>
                <p:cNvSpPr txBox="1"/>
                <p:nvPr/>
              </p:nvSpPr>
              <p:spPr>
                <a:xfrm>
                  <a:off x="4702880" y="2386699"/>
                  <a:ext cx="111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93" name="TextBox 92"/>
                <p:cNvSpPr txBox="1">
                  <a:spLocks noRot="1" noChangeAspect="1" noMove="1" noResize="1" noEditPoints="1" noAdjustHandles="1" noChangeArrowheads="1" noChangeShapeType="1" noTextEdit="1"/>
                </p:cNvSpPr>
                <p:nvPr/>
              </p:nvSpPr>
              <p:spPr>
                <a:xfrm>
                  <a:off x="4702880" y="2386699"/>
                  <a:ext cx="1115137" cy="369332"/>
                </a:xfrm>
                <a:prstGeom prst="rect">
                  <a:avLst/>
                </a:prstGeom>
                <a:blipFill rotWithShape="1">
                  <a:blip r:embed="rId1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7413923" y="2398200"/>
                  <a:ext cx="111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105" name="TextBox 104"/>
                <p:cNvSpPr txBox="1">
                  <a:spLocks noRot="1" noChangeAspect="1" noMove="1" noResize="1" noEditPoints="1" noAdjustHandles="1" noChangeArrowheads="1" noChangeShapeType="1" noTextEdit="1"/>
                </p:cNvSpPr>
                <p:nvPr/>
              </p:nvSpPr>
              <p:spPr>
                <a:xfrm>
                  <a:off x="7413923" y="2398200"/>
                  <a:ext cx="1115137" cy="369332"/>
                </a:xfrm>
                <a:prstGeom prst="rect">
                  <a:avLst/>
                </a:prstGeom>
                <a:blipFill rotWithShape="1">
                  <a:blip r:embed="rId19"/>
                  <a:stretch>
                    <a:fillRect/>
                  </a:stretch>
                </a:blipFill>
              </p:spPr>
              <p:txBody>
                <a:bodyPr/>
                <a:lstStyle/>
                <a:p>
                  <a:r>
                    <a:rPr lang="en-SG">
                      <a:noFill/>
                    </a:rPr>
                    <a:t> </a:t>
                  </a:r>
                </a:p>
              </p:txBody>
            </p:sp>
          </mc:Fallback>
        </mc:AlternateContent>
      </p:grpSp>
      <p:sp>
        <p:nvSpPr>
          <p:cNvPr id="6" name="Slide Number Placeholder 5"/>
          <p:cNvSpPr>
            <a:spLocks noGrp="1"/>
          </p:cNvSpPr>
          <p:nvPr>
            <p:ph type="sldNum" sz="quarter" idx="12"/>
          </p:nvPr>
        </p:nvSpPr>
        <p:spPr/>
        <p:txBody>
          <a:bodyPr/>
          <a:lstStyle/>
          <a:p>
            <a:fld id="{6767FADE-2612-3649-B495-F644A23F288B}" type="slidenum">
              <a:rPr lang="en-US" smtClean="0"/>
              <a:pPr/>
              <a:t>36</a:t>
            </a:fld>
            <a:endParaRPr lang="en-US"/>
          </a:p>
        </p:txBody>
      </p:sp>
    </p:spTree>
    <p:extLst>
      <p:ext uri="{BB962C8B-B14F-4D97-AF65-F5344CB8AC3E}">
        <p14:creationId xmlns:p14="http://schemas.microsoft.com/office/powerpoint/2010/main" val="1084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65162" y="112073"/>
            <a:ext cx="7458929" cy="839903"/>
          </a:xfrm>
        </p:spPr>
        <p:txBody>
          <a:bodyPr>
            <a:normAutofit fontScale="90000"/>
          </a:bodyPr>
          <a:lstStyle/>
          <a:p>
            <a:r>
              <a:rPr lang="en-US" sz="2800" dirty="0"/>
              <a:t>Determination of </a:t>
            </a:r>
            <a:r>
              <a:rPr lang="en-US" sz="2800" dirty="0" smtClean="0"/>
              <a:t>P-Value for </a:t>
            </a:r>
            <a:r>
              <a:rPr lang="en-US" sz="2800" dirty="0"/>
              <a:t>Single-Sample t-test on Population Mean </a:t>
            </a:r>
            <a:endParaRPr lang="en-US" sz="2800" dirty="0" smtClean="0"/>
          </a:p>
        </p:txBody>
      </p:sp>
      <p:grpSp>
        <p:nvGrpSpPr>
          <p:cNvPr id="17" name="Group 16"/>
          <p:cNvGrpSpPr/>
          <p:nvPr/>
        </p:nvGrpSpPr>
        <p:grpSpPr>
          <a:xfrm>
            <a:off x="318149" y="1131068"/>
            <a:ext cx="8656562" cy="4898932"/>
            <a:chOff x="330199" y="1468192"/>
            <a:chExt cx="8656562" cy="3606084"/>
          </a:xfrm>
        </p:grpSpPr>
        <p:grpSp>
          <p:nvGrpSpPr>
            <p:cNvPr id="19" name="Group 18"/>
            <p:cNvGrpSpPr/>
            <p:nvPr/>
          </p:nvGrpSpPr>
          <p:grpSpPr>
            <a:xfrm>
              <a:off x="330199" y="1468192"/>
              <a:ext cx="8656562" cy="3606084"/>
              <a:chOff x="330199" y="1468192"/>
              <a:chExt cx="8656562" cy="3606084"/>
            </a:xfrm>
          </p:grpSpPr>
          <p:sp>
            <p:nvSpPr>
              <p:cNvPr id="24" name="Rectangle 23"/>
              <p:cNvSpPr/>
              <p:nvPr/>
            </p:nvSpPr>
            <p:spPr>
              <a:xfrm>
                <a:off x="330199" y="1468192"/>
                <a:ext cx="8556625" cy="3606084"/>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25" name="Group 24"/>
              <p:cNvGrpSpPr/>
              <p:nvPr/>
            </p:nvGrpSpPr>
            <p:grpSpPr>
              <a:xfrm>
                <a:off x="442354" y="1566639"/>
                <a:ext cx="2562895" cy="3045497"/>
                <a:chOff x="759854" y="1468192"/>
                <a:chExt cx="2562895" cy="3045497"/>
              </a:xfrm>
            </p:grpSpPr>
            <mc:AlternateContent xmlns:mc="http://schemas.openxmlformats.org/markup-compatibility/2006" xmlns:a14="http://schemas.microsoft.com/office/drawing/2010/main">
              <mc:Choice Requires="a14">
                <p:sp>
                  <p:nvSpPr>
                    <p:cNvPr id="79" name="TextBox 78"/>
                    <p:cNvSpPr txBox="1"/>
                    <p:nvPr/>
                  </p:nvSpPr>
                  <p:spPr>
                    <a:xfrm>
                      <a:off x="759854" y="1468192"/>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&lt;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6" name="TextBox 5"/>
                    <p:cNvSpPr txBox="1">
                      <a:spLocks noRot="1" noChangeAspect="1" noMove="1" noResize="1" noEditPoints="1" noAdjustHandles="1" noChangeArrowheads="1" noChangeShapeType="1" noTextEdit="1"/>
                    </p:cNvSpPr>
                    <p:nvPr/>
                  </p:nvSpPr>
                  <p:spPr>
                    <a:xfrm>
                      <a:off x="759854" y="1468192"/>
                      <a:ext cx="2562895" cy="646331"/>
                    </a:xfrm>
                    <a:prstGeom prst="rect">
                      <a:avLst/>
                    </a:prstGeom>
                    <a:blipFill rotWithShape="1">
                      <a:blip r:embed="rId4"/>
                      <a:stretch>
                        <a:fillRect b="-1887"/>
                      </a:stretch>
                    </a:blipFill>
                  </p:spPr>
                  <p:txBody>
                    <a:bodyPr/>
                    <a:lstStyle/>
                    <a:p>
                      <a:r>
                        <a:rPr lang="en-SG">
                          <a:noFill/>
                        </a:rPr>
                        <a:t> </a:t>
                      </a:r>
                    </a:p>
                  </p:txBody>
                </p:sp>
              </mc:Fallback>
            </mc:AlternateContent>
            <p:grpSp>
              <p:nvGrpSpPr>
                <p:cNvPr id="80" name="Group 79"/>
                <p:cNvGrpSpPr/>
                <p:nvPr/>
              </p:nvGrpSpPr>
              <p:grpSpPr>
                <a:xfrm>
                  <a:off x="897282" y="1943919"/>
                  <a:ext cx="2425467" cy="2569770"/>
                  <a:chOff x="897282" y="1943919"/>
                  <a:chExt cx="2425467" cy="2569770"/>
                </a:xfrm>
              </p:grpSpPr>
              <p:sp>
                <p:nvSpPr>
                  <p:cNvPr id="81" name="TextBox 80"/>
                  <p:cNvSpPr txBox="1"/>
                  <p:nvPr/>
                </p:nvSpPr>
                <p:spPr>
                  <a:xfrm>
                    <a:off x="1122815" y="1943919"/>
                    <a:ext cx="1957589" cy="249208"/>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(Lower-tailed test)</a:t>
                    </a:r>
                    <a:endParaRPr lang="en-SG" sz="1600" dirty="0">
                      <a:latin typeface="Arial" panose="020B0604020202020204" pitchFamily="34" charset="0"/>
                      <a:cs typeface="Arial" panose="020B0604020202020204" pitchFamily="34" charset="0"/>
                    </a:endParaRPr>
                  </a:p>
                </p:txBody>
              </p:sp>
              <p:grpSp>
                <p:nvGrpSpPr>
                  <p:cNvPr id="82" name="Group 81"/>
                  <p:cNvGrpSpPr/>
                  <p:nvPr/>
                </p:nvGrpSpPr>
                <p:grpSpPr>
                  <a:xfrm>
                    <a:off x="942840" y="2672881"/>
                    <a:ext cx="2379909" cy="1056869"/>
                    <a:chOff x="247508" y="2385086"/>
                    <a:chExt cx="3233261" cy="1865744"/>
                  </a:xfrm>
                </p:grpSpPr>
                <p:grpSp>
                  <p:nvGrpSpPr>
                    <p:cNvPr id="94" name="Group 25"/>
                    <p:cNvGrpSpPr>
                      <a:grpSpLocks/>
                    </p:cNvGrpSpPr>
                    <p:nvPr/>
                  </p:nvGrpSpPr>
                  <p:grpSpPr bwMode="auto">
                    <a:xfrm>
                      <a:off x="247508" y="2385086"/>
                      <a:ext cx="3173602" cy="1813799"/>
                      <a:chOff x="553" y="2537"/>
                      <a:chExt cx="2713" cy="1257"/>
                    </a:xfrm>
                  </p:grpSpPr>
                  <p:sp>
                    <p:nvSpPr>
                      <p:cNvPr id="96"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97"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95"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83" name="Straight Connector 82"/>
                  <p:cNvCxnSpPr/>
                  <p:nvPr/>
                </p:nvCxnSpPr>
                <p:spPr>
                  <a:xfrm flipH="1">
                    <a:off x="2091951" y="2483855"/>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1941489" y="3729750"/>
                    <a:ext cx="238260" cy="369332"/>
                  </a:xfrm>
                  <a:prstGeom prst="rect">
                    <a:avLst/>
                  </a:prstGeom>
                  <a:noFill/>
                </p:spPr>
                <p:txBody>
                  <a:bodyPr wrap="square" rtlCol="0">
                    <a:spAutoFit/>
                  </a:bodyPr>
                  <a:lstStyle/>
                  <a:p>
                    <a:r>
                      <a:rPr lang="en-US" dirty="0" smtClean="0"/>
                      <a:t>0</a:t>
                    </a:r>
                    <a:endParaRPr lang="en-SG" dirty="0"/>
                  </a:p>
                </p:txBody>
              </p:sp>
              <p:cxnSp>
                <p:nvCxnSpPr>
                  <p:cNvPr id="86" name="Straight Connector 85"/>
                  <p:cNvCxnSpPr/>
                  <p:nvPr/>
                </p:nvCxnSpPr>
                <p:spPr>
                  <a:xfrm>
                    <a:off x="1420325" y="3271234"/>
                    <a:ext cx="0" cy="45851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1303952" y="3703895"/>
                        <a:ext cx="406592" cy="2718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𝑡</m:t>
                                  </m:r>
                                </m:e>
                                <m:sub>
                                  <m:r>
                                    <a:rPr lang="en-US" b="0" i="1" smtClean="0">
                                      <a:latin typeface="Cambria Math"/>
                                    </a:rPr>
                                    <m:t>𝑐𝑎𝑙</m:t>
                                  </m:r>
                                </m:sub>
                              </m:sSub>
                            </m:oMath>
                          </m:oMathPara>
                        </a14:m>
                        <a:endParaRPr lang="en-SG" dirty="0"/>
                      </a:p>
                    </p:txBody>
                  </p:sp>
                </mc:Choice>
                <mc:Fallback xmlns="">
                  <p:sp>
                    <p:nvSpPr>
                      <p:cNvPr id="87" name="TextBox 86"/>
                      <p:cNvSpPr txBox="1">
                        <a:spLocks noRot="1" noChangeAspect="1" noMove="1" noResize="1" noEditPoints="1" noAdjustHandles="1" noChangeArrowheads="1" noChangeShapeType="1" noTextEdit="1"/>
                      </p:cNvSpPr>
                      <p:nvPr/>
                    </p:nvSpPr>
                    <p:spPr>
                      <a:xfrm>
                        <a:off x="1303952" y="3703895"/>
                        <a:ext cx="406592" cy="271864"/>
                      </a:xfrm>
                      <a:prstGeom prst="rect">
                        <a:avLst/>
                      </a:prstGeom>
                      <a:blipFill rotWithShape="1">
                        <a:blip r:embed="rId5"/>
                        <a:stretch>
                          <a:fillRect r="-21212"/>
                        </a:stretch>
                      </a:blipFill>
                    </p:spPr>
                    <p:txBody>
                      <a:bodyPr/>
                      <a:lstStyle/>
                      <a:p>
                        <a:r>
                          <a:rPr lang="en-SG">
                            <a:noFill/>
                          </a:rPr>
                          <a:t> </a:t>
                        </a:r>
                      </a:p>
                    </p:txBody>
                  </p:sp>
                </mc:Fallback>
              </mc:AlternateContent>
              <p:cxnSp>
                <p:nvCxnSpPr>
                  <p:cNvPr id="88" name="Straight Connector 87"/>
                  <p:cNvCxnSpPr/>
                  <p:nvPr/>
                </p:nvCxnSpPr>
                <p:spPr>
                  <a:xfrm flipH="1">
                    <a:off x="1303952" y="3560169"/>
                    <a:ext cx="110329" cy="1695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H="1">
                    <a:off x="1248787" y="3619104"/>
                    <a:ext cx="55166" cy="110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1136989" y="3662798"/>
                    <a:ext cx="55166" cy="8479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1136989" y="3025140"/>
                    <a:ext cx="166964" cy="6376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897282" y="2672881"/>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93" name="TextBox 92"/>
                      <p:cNvSpPr txBox="1"/>
                      <p:nvPr/>
                    </p:nvSpPr>
                    <p:spPr>
                      <a:xfrm>
                        <a:off x="897282" y="4128549"/>
                        <a:ext cx="1946501" cy="385140"/>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P-value</a:t>
                        </a:r>
                      </a:p>
                      <a:p>
                        <a:r>
                          <a:rPr lang="en-US" sz="1400" dirty="0" smtClean="0">
                            <a:solidFill>
                              <a:schemeClr val="tx1"/>
                            </a:solidFill>
                            <a:latin typeface="Arial" panose="020B0604020202020204" pitchFamily="34" charset="0"/>
                            <a:cs typeface="Arial" panose="020B0604020202020204" pitchFamily="34" charset="0"/>
                          </a:rPr>
                          <a:t>=T.DIST(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𝑡</m:t>
                                </m:r>
                              </m:e>
                              <m:sub>
                                <m:r>
                                  <a:rPr lang="en-US" sz="1400" b="0" i="1" smtClean="0">
                                    <a:solidFill>
                                      <a:schemeClr val="tx1"/>
                                    </a:solidFill>
                                    <a:latin typeface="Cambria Math"/>
                                  </a:rPr>
                                  <m:t>𝑐𝑎𝑙</m:t>
                                </m:r>
                              </m:sub>
                            </m:sSub>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 1)</a:t>
                        </a:r>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897282" y="4128549"/>
                        <a:ext cx="1946501" cy="385140"/>
                      </a:xfrm>
                      <a:prstGeom prst="rect">
                        <a:avLst/>
                      </a:prstGeom>
                      <a:blipFill rotWithShape="1">
                        <a:blip r:embed="rId6"/>
                        <a:stretch>
                          <a:fillRect l="-627" t="-1163" r="-313" b="-10465"/>
                        </a:stretch>
                      </a:blipFill>
                    </p:spPr>
                    <p:txBody>
                      <a:bodyPr/>
                      <a:lstStyle/>
                      <a:p>
                        <a:r>
                          <a:rPr lang="en-SG">
                            <a:noFill/>
                          </a:rPr>
                          <a:t> </a:t>
                        </a:r>
                      </a:p>
                    </p:txBody>
                  </p:sp>
                </mc:Fallback>
              </mc:AlternateContent>
            </p:grpSp>
          </p:grpSp>
          <p:grpSp>
            <p:nvGrpSpPr>
              <p:cNvPr id="26" name="Group 25"/>
              <p:cNvGrpSpPr/>
              <p:nvPr/>
            </p:nvGrpSpPr>
            <p:grpSpPr>
              <a:xfrm>
                <a:off x="3363173" y="1566637"/>
                <a:ext cx="2628427" cy="3344007"/>
                <a:chOff x="3363173" y="1566637"/>
                <a:chExt cx="2628427" cy="3344007"/>
              </a:xfrm>
            </p:grpSpPr>
            <mc:AlternateContent xmlns:mc="http://schemas.openxmlformats.org/markup-compatibility/2006" xmlns:a14="http://schemas.microsoft.com/office/drawing/2010/main">
              <mc:Choice Requires="a14">
                <p:sp>
                  <p:nvSpPr>
                    <p:cNvPr id="55" name="TextBox 54"/>
                    <p:cNvSpPr txBox="1"/>
                    <p:nvPr/>
                  </p:nvSpPr>
                  <p:spPr>
                    <a:xfrm>
                      <a:off x="3363173" y="1566637"/>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34" name="TextBox 33"/>
                    <p:cNvSpPr txBox="1">
                      <a:spLocks noRot="1" noChangeAspect="1" noMove="1" noResize="1" noEditPoints="1" noAdjustHandles="1" noChangeArrowheads="1" noChangeShapeType="1" noTextEdit="1"/>
                    </p:cNvSpPr>
                    <p:nvPr/>
                  </p:nvSpPr>
                  <p:spPr>
                    <a:xfrm>
                      <a:off x="3363173" y="1566637"/>
                      <a:ext cx="2562895" cy="646331"/>
                    </a:xfrm>
                    <a:prstGeom prst="rect">
                      <a:avLst/>
                    </a:prstGeom>
                    <a:blipFill rotWithShape="1">
                      <a:blip r:embed="rId7"/>
                      <a:stretch>
                        <a:fillRect b="-1887"/>
                      </a:stretch>
                    </a:blipFill>
                  </p:spPr>
                  <p:txBody>
                    <a:bodyPr/>
                    <a:lstStyle/>
                    <a:p>
                      <a:r>
                        <a:rPr lang="en-SG">
                          <a:noFill/>
                        </a:rPr>
                        <a:t> </a:t>
                      </a:r>
                    </a:p>
                  </p:txBody>
                </p:sp>
              </mc:Fallback>
            </mc:AlternateContent>
            <p:sp>
              <p:nvSpPr>
                <p:cNvPr id="56" name="TextBox 55"/>
                <p:cNvSpPr txBox="1"/>
                <p:nvPr/>
              </p:nvSpPr>
              <p:spPr>
                <a:xfrm>
                  <a:off x="3828298" y="2042367"/>
                  <a:ext cx="1708612" cy="249208"/>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(Two-tailed test)</a:t>
                  </a:r>
                  <a:endParaRPr lang="en-SG" sz="1600" dirty="0">
                    <a:latin typeface="Arial" panose="020B0604020202020204" pitchFamily="34" charset="0"/>
                    <a:cs typeface="Arial" panose="020B0604020202020204" pitchFamily="34" charset="0"/>
                  </a:endParaRPr>
                </a:p>
              </p:txBody>
            </p:sp>
            <p:grpSp>
              <p:nvGrpSpPr>
                <p:cNvPr id="57" name="Group 56"/>
                <p:cNvGrpSpPr/>
                <p:nvPr/>
              </p:nvGrpSpPr>
              <p:grpSpPr>
                <a:xfrm>
                  <a:off x="3417582" y="2771328"/>
                  <a:ext cx="2552618" cy="1078592"/>
                  <a:chOff x="247508" y="2385086"/>
                  <a:chExt cx="3233261" cy="1865744"/>
                </a:xfrm>
              </p:grpSpPr>
              <p:grpSp>
                <p:nvGrpSpPr>
                  <p:cNvPr id="75" name="Group 25"/>
                  <p:cNvGrpSpPr>
                    <a:grpSpLocks/>
                  </p:cNvGrpSpPr>
                  <p:nvPr/>
                </p:nvGrpSpPr>
                <p:grpSpPr bwMode="auto">
                  <a:xfrm>
                    <a:off x="247508" y="2385086"/>
                    <a:ext cx="3173602" cy="1813799"/>
                    <a:chOff x="553" y="2537"/>
                    <a:chExt cx="2713" cy="1257"/>
                  </a:xfrm>
                </p:grpSpPr>
                <p:sp>
                  <p:nvSpPr>
                    <p:cNvPr id="77"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78"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76"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58" name="Straight Connector 57"/>
                <p:cNvCxnSpPr/>
                <p:nvPr/>
              </p:nvCxnSpPr>
              <p:spPr>
                <a:xfrm flipH="1">
                  <a:off x="4634961" y="2608704"/>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4505369" y="3817080"/>
                  <a:ext cx="238260" cy="369332"/>
                </a:xfrm>
                <a:prstGeom prst="rect">
                  <a:avLst/>
                </a:prstGeom>
                <a:noFill/>
              </p:spPr>
              <p:txBody>
                <a:bodyPr wrap="square" rtlCol="0">
                  <a:spAutoFit/>
                </a:bodyPr>
                <a:lstStyle/>
                <a:p>
                  <a:r>
                    <a:rPr lang="en-US" dirty="0" smtClean="0"/>
                    <a:t>0</a:t>
                  </a:r>
                  <a:endParaRPr lang="en-SG" dirty="0"/>
                </a:p>
              </p:txBody>
            </p:sp>
            <p:cxnSp>
              <p:nvCxnSpPr>
                <p:cNvPr id="60" name="Straight Connector 59"/>
                <p:cNvCxnSpPr/>
                <p:nvPr/>
              </p:nvCxnSpPr>
              <p:spPr>
                <a:xfrm>
                  <a:off x="4042117" y="3387519"/>
                  <a:ext cx="0" cy="45851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5300006" y="3371438"/>
                  <a:ext cx="0" cy="45851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3670300" y="3872341"/>
                      <a:ext cx="835069" cy="271864"/>
                    </a:xfrm>
                    <a:prstGeom prst="rect">
                      <a:avLst/>
                    </a:prstGeom>
                    <a:noFill/>
                  </p:spPr>
                  <p:txBody>
                    <a:bodyPr wrap="square" rtlCol="0">
                      <a:spAutoFit/>
                    </a:bodyPr>
                    <a:lstStyle/>
                    <a:p>
                      <a:r>
                        <a:rPr lang="en-SG" dirty="0" smtClean="0"/>
                        <a:t>-</a:t>
                      </a:r>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m:t>
                              </m:r>
                              <m:r>
                                <a:rPr lang="en-US" b="0" i="1" smtClean="0">
                                  <a:latin typeface="Cambria Math"/>
                                </a:rPr>
                                <m:t>𝑡</m:t>
                              </m:r>
                            </m:e>
                            <m:sub>
                              <m:r>
                                <a:rPr lang="en-US" b="0" i="1" smtClean="0">
                                  <a:latin typeface="Cambria Math"/>
                                </a:rPr>
                                <m:t>𝑐𝑎𝑙</m:t>
                              </m:r>
                            </m:sub>
                          </m:sSub>
                          <m:r>
                            <a:rPr lang="en-US" b="0" i="1" smtClean="0">
                              <a:latin typeface="Cambria Math"/>
                            </a:rPr>
                            <m:t>|</m:t>
                          </m:r>
                        </m:oMath>
                      </a14:m>
                      <a:endParaRPr lang="en-SG" dirty="0"/>
                    </a:p>
                  </p:txBody>
                </p:sp>
              </mc:Choice>
              <mc:Fallback xmlns="">
                <p:sp>
                  <p:nvSpPr>
                    <p:cNvPr id="62" name="TextBox 61"/>
                    <p:cNvSpPr txBox="1">
                      <a:spLocks noRot="1" noChangeAspect="1" noMove="1" noResize="1" noEditPoints="1" noAdjustHandles="1" noChangeArrowheads="1" noChangeShapeType="1" noTextEdit="1"/>
                    </p:cNvSpPr>
                    <p:nvPr/>
                  </p:nvSpPr>
                  <p:spPr>
                    <a:xfrm>
                      <a:off x="3670300" y="3872341"/>
                      <a:ext cx="835069" cy="271864"/>
                    </a:xfrm>
                    <a:prstGeom prst="rect">
                      <a:avLst/>
                    </a:prstGeom>
                    <a:blipFill rotWithShape="1">
                      <a:blip r:embed="rId8"/>
                      <a:stretch>
                        <a:fillRect l="-5839" t="-8197" b="-245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915345" y="3884914"/>
                      <a:ext cx="835069" cy="2718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m:t>
                                </m:r>
                                <m:r>
                                  <a:rPr lang="en-US" b="0" i="1" smtClean="0">
                                    <a:latin typeface="Cambria Math"/>
                                  </a:rPr>
                                  <m:t>𝑡</m:t>
                                </m:r>
                              </m:e>
                              <m:sub>
                                <m:r>
                                  <a:rPr lang="en-US" b="0" i="1" smtClean="0">
                                    <a:latin typeface="Cambria Math"/>
                                  </a:rPr>
                                  <m:t>𝑐𝑎𝑙</m:t>
                                </m:r>
                              </m:sub>
                            </m:sSub>
                            <m:r>
                              <a:rPr lang="en-US" b="0" i="1" smtClean="0">
                                <a:latin typeface="Cambria Math"/>
                              </a:rPr>
                              <m:t>|</m:t>
                            </m:r>
                          </m:oMath>
                        </m:oMathPara>
                      </a14:m>
                      <a:endParaRPr lang="en-SG" dirty="0"/>
                    </a:p>
                  </p:txBody>
                </p:sp>
              </mc:Choice>
              <mc:Fallback xmlns="">
                <p:sp>
                  <p:nvSpPr>
                    <p:cNvPr id="63" name="TextBox 62"/>
                    <p:cNvSpPr txBox="1">
                      <a:spLocks noRot="1" noChangeAspect="1" noMove="1" noResize="1" noEditPoints="1" noAdjustHandles="1" noChangeArrowheads="1" noChangeShapeType="1" noTextEdit="1"/>
                    </p:cNvSpPr>
                    <p:nvPr/>
                  </p:nvSpPr>
                  <p:spPr>
                    <a:xfrm>
                      <a:off x="4915345" y="3884914"/>
                      <a:ext cx="835069" cy="271864"/>
                    </a:xfrm>
                    <a:prstGeom prst="rect">
                      <a:avLst/>
                    </a:prstGeom>
                    <a:blipFill rotWithShape="1">
                      <a:blip r:embed="rId9"/>
                      <a:stretch>
                        <a:fillRect b="-13333"/>
                      </a:stretch>
                    </a:blipFill>
                  </p:spPr>
                  <p:txBody>
                    <a:bodyPr/>
                    <a:lstStyle/>
                    <a:p>
                      <a:r>
                        <a:rPr lang="en-SG">
                          <a:noFill/>
                        </a:rPr>
                        <a:t> </a:t>
                      </a:r>
                    </a:p>
                  </p:txBody>
                </p:sp>
              </mc:Fallback>
            </mc:AlternateContent>
            <p:cxnSp>
              <p:nvCxnSpPr>
                <p:cNvPr id="64" name="Straight Connector 63"/>
                <p:cNvCxnSpPr>
                  <a:stCxn id="78" idx="7"/>
                </p:cNvCxnSpPr>
                <p:nvPr/>
              </p:nvCxnSpPr>
              <p:spPr>
                <a:xfrm flipH="1">
                  <a:off x="3939540" y="3551284"/>
                  <a:ext cx="70944" cy="298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792825" y="3649454"/>
                  <a:ext cx="70944" cy="2004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a:off x="3670300" y="3743406"/>
                  <a:ext cx="35472" cy="1111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5314093" y="3611927"/>
                  <a:ext cx="70944" cy="2341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5385037" y="3658616"/>
                  <a:ext cx="70944" cy="1913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5501437" y="3717551"/>
                  <a:ext cx="35472" cy="1370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3939540" y="2860965"/>
                  <a:ext cx="1463278" cy="8933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3828297" y="2860965"/>
                  <a:ext cx="111243" cy="93045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564791" y="2582300"/>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73" name="TextBox 72"/>
                    <p:cNvSpPr txBox="1"/>
                    <p:nvPr/>
                  </p:nvSpPr>
                  <p:spPr>
                    <a:xfrm>
                      <a:off x="3363174" y="4208330"/>
                      <a:ext cx="2628426" cy="702314"/>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P-value</a:t>
                      </a:r>
                    </a:p>
                    <a:p>
                      <a:r>
                        <a:rPr lang="en-US" sz="1400" dirty="0" smtClean="0">
                          <a:solidFill>
                            <a:schemeClr val="tx1"/>
                          </a:solidFill>
                          <a:latin typeface="Arial" panose="020B0604020202020204" pitchFamily="34" charset="0"/>
                          <a:cs typeface="Arial" panose="020B0604020202020204" pitchFamily="34" charset="0"/>
                        </a:rPr>
                        <a:t>=2*T.DIST(-|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𝑡</m:t>
                              </m:r>
                            </m:e>
                            <m:sub>
                              <m:r>
                                <a:rPr lang="en-US" sz="1400" b="0" i="1" smtClean="0">
                                  <a:solidFill>
                                    <a:schemeClr val="tx1"/>
                                  </a:solidFill>
                                  <a:latin typeface="Cambria Math"/>
                                </a:rPr>
                                <m:t>𝑐𝑎𝑙</m:t>
                              </m:r>
                            </m:sub>
                          </m:sSub>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,1) </a:t>
                      </a:r>
                    </a:p>
                    <a:p>
                      <a:r>
                        <a:rPr lang="en-SG" sz="1400" b="1" dirty="0" smtClean="0">
                          <a:solidFill>
                            <a:schemeClr val="tx1"/>
                          </a:solidFill>
                          <a:latin typeface="Arial" panose="020B0604020202020204" pitchFamily="34" charset="0"/>
                          <a:cs typeface="Arial" panose="020B0604020202020204" pitchFamily="34" charset="0"/>
                        </a:rPr>
                        <a:t>or</a:t>
                      </a:r>
                    </a:p>
                    <a:p>
                      <a:r>
                        <a:rPr lang="en-US" sz="1400" dirty="0" smtClean="0">
                          <a:solidFill>
                            <a:schemeClr val="tx1"/>
                          </a:solidFill>
                          <a:latin typeface="Arial" panose="020B0604020202020204" pitchFamily="34" charset="0"/>
                          <a:cs typeface="Arial" panose="020B0604020202020204" pitchFamily="34" charset="0"/>
                        </a:rPr>
                        <a:t>T.DIST.2T(</a:t>
                      </a:r>
                      <a:r>
                        <a:rPr lang="en-US" sz="1400" dirty="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b="0" i="1">
                                  <a:solidFill>
                                    <a:schemeClr val="tx1"/>
                                  </a:solidFill>
                                  <a:latin typeface="Cambria Math"/>
                                </a:rPr>
                                <m:t>𝑡</m:t>
                              </m:r>
                            </m:e>
                            <m:sub>
                              <m:r>
                                <a:rPr lang="en-US" sz="1400" b="0" i="1">
                                  <a:solidFill>
                                    <a:schemeClr val="tx1"/>
                                  </a:solidFill>
                                  <a:latin typeface="Cambria Math"/>
                                </a:rPr>
                                <m:t>𝑐𝑎𝑙</m:t>
                              </m:r>
                            </m:sub>
                          </m:sSub>
                        </m:oMath>
                      </a14:m>
                      <a:r>
                        <a:rPr lang="en-SG" sz="1400"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a:t>
                      </a:r>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3363174" y="4208330"/>
                      <a:ext cx="2628426" cy="702314"/>
                    </a:xfrm>
                    <a:prstGeom prst="rect">
                      <a:avLst/>
                    </a:prstGeom>
                    <a:blipFill rotWithShape="1">
                      <a:blip r:embed="rId10"/>
                      <a:stretch>
                        <a:fillRect l="-696" t="-637" b="-509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7" name="TextBox 26"/>
                  <p:cNvSpPr txBox="1"/>
                  <p:nvPr/>
                </p:nvSpPr>
                <p:spPr>
                  <a:xfrm>
                    <a:off x="6078468" y="1580701"/>
                    <a:ext cx="256289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oMath>
                      </m:oMathPara>
                    </a14:m>
                    <a:endParaRPr lang="en-US"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1</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&gt;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0</m:t>
                              </m:r>
                            </m:sub>
                          </m:sSub>
                          <m:r>
                            <a:rPr lang="en-US" b="0" i="1" smtClean="0">
                              <a:latin typeface="Cambria Math"/>
                              <a:ea typeface="Cambria Math"/>
                            </a:rPr>
                            <m:t> </m:t>
                          </m:r>
                        </m:oMath>
                      </m:oMathPara>
                    </a14:m>
                    <a:endParaRPr lang="en-SG" dirty="0"/>
                  </a:p>
                </p:txBody>
              </p:sp>
            </mc:Choice>
            <mc:Fallback xmlns="">
              <p:sp>
                <p:nvSpPr>
                  <p:cNvPr id="71" name="TextBox 70"/>
                  <p:cNvSpPr txBox="1">
                    <a:spLocks noRot="1" noChangeAspect="1" noMove="1" noResize="1" noEditPoints="1" noAdjustHandles="1" noChangeArrowheads="1" noChangeShapeType="1" noTextEdit="1"/>
                  </p:cNvSpPr>
                  <p:nvPr/>
                </p:nvSpPr>
                <p:spPr>
                  <a:xfrm>
                    <a:off x="6078468" y="1580701"/>
                    <a:ext cx="2562895" cy="646331"/>
                  </a:xfrm>
                  <a:prstGeom prst="rect">
                    <a:avLst/>
                  </a:prstGeom>
                  <a:blipFill rotWithShape="1">
                    <a:blip r:embed="rId11"/>
                    <a:stretch>
                      <a:fillRect b="-1887"/>
                    </a:stretch>
                  </a:blipFill>
                </p:spPr>
                <p:txBody>
                  <a:bodyPr/>
                  <a:lstStyle/>
                  <a:p>
                    <a:r>
                      <a:rPr lang="en-SG">
                        <a:noFill/>
                      </a:rPr>
                      <a:t> </a:t>
                    </a:r>
                  </a:p>
                </p:txBody>
              </p:sp>
            </mc:Fallback>
          </mc:AlternateContent>
          <p:sp>
            <p:nvSpPr>
              <p:cNvPr id="31" name="TextBox 30"/>
              <p:cNvSpPr txBox="1"/>
              <p:nvPr/>
            </p:nvSpPr>
            <p:spPr>
              <a:xfrm>
                <a:off x="6621282" y="2042366"/>
                <a:ext cx="1957589" cy="249208"/>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(Upper-tailed test)</a:t>
                </a:r>
                <a:endParaRPr lang="en-SG" sz="1600" dirty="0">
                  <a:latin typeface="Arial" panose="020B0604020202020204" pitchFamily="34" charset="0"/>
                  <a:cs typeface="Arial" panose="020B0604020202020204" pitchFamily="34" charset="0"/>
                </a:endParaRPr>
              </a:p>
            </p:txBody>
          </p:sp>
          <p:grpSp>
            <p:nvGrpSpPr>
              <p:cNvPr id="32" name="Group 31"/>
              <p:cNvGrpSpPr/>
              <p:nvPr/>
            </p:nvGrpSpPr>
            <p:grpSpPr>
              <a:xfrm>
                <a:off x="6191761" y="2697814"/>
                <a:ext cx="2449602" cy="1165937"/>
                <a:chOff x="247508" y="2385086"/>
                <a:chExt cx="3233261" cy="1865744"/>
              </a:xfrm>
            </p:grpSpPr>
            <p:grpSp>
              <p:nvGrpSpPr>
                <p:cNvPr id="51" name="Group 25"/>
                <p:cNvGrpSpPr>
                  <a:grpSpLocks/>
                </p:cNvGrpSpPr>
                <p:nvPr/>
              </p:nvGrpSpPr>
              <p:grpSpPr bwMode="auto">
                <a:xfrm>
                  <a:off x="247508" y="2385086"/>
                  <a:ext cx="3173602" cy="1813799"/>
                  <a:chOff x="553" y="2537"/>
                  <a:chExt cx="2713" cy="1257"/>
                </a:xfrm>
              </p:grpSpPr>
              <p:sp>
                <p:nvSpPr>
                  <p:cNvPr id="53" name="Freeform 27"/>
                  <p:cNvSpPr>
                    <a:spLocks/>
                  </p:cNvSpPr>
                  <p:nvPr/>
                </p:nvSpPr>
                <p:spPr bwMode="auto">
                  <a:xfrm>
                    <a:off x="1909" y="2546"/>
                    <a:ext cx="1357" cy="1248"/>
                  </a:xfrm>
                  <a:custGeom>
                    <a:avLst/>
                    <a:gdLst>
                      <a:gd name="T0" fmla="*/ 1356 w 1357"/>
                      <a:gd name="T1" fmla="*/ 1247 h 1248"/>
                      <a:gd name="T2" fmla="*/ 1213 w 1357"/>
                      <a:gd name="T3" fmla="*/ 1232 h 1248"/>
                      <a:gd name="T4" fmla="*/ 1141 w 1357"/>
                      <a:gd name="T5" fmla="*/ 1218 h 1248"/>
                      <a:gd name="T6" fmla="*/ 1070 w 1357"/>
                      <a:gd name="T7" fmla="*/ 1199 h 1248"/>
                      <a:gd name="T8" fmla="*/ 1000 w 1357"/>
                      <a:gd name="T9" fmla="*/ 1170 h 1248"/>
                      <a:gd name="T10" fmla="*/ 927 w 1357"/>
                      <a:gd name="T11" fmla="*/ 1132 h 1248"/>
                      <a:gd name="T12" fmla="*/ 857 w 1357"/>
                      <a:gd name="T13" fmla="*/ 1080 h 1248"/>
                      <a:gd name="T14" fmla="*/ 714 w 1357"/>
                      <a:gd name="T15" fmla="*/ 935 h 1248"/>
                      <a:gd name="T16" fmla="*/ 571 w 1357"/>
                      <a:gd name="T17" fmla="*/ 731 h 1248"/>
                      <a:gd name="T18" fmla="*/ 428 w 1357"/>
                      <a:gd name="T19" fmla="*/ 487 h 1248"/>
                      <a:gd name="T20" fmla="*/ 356 w 1357"/>
                      <a:gd name="T21" fmla="*/ 363 h 1248"/>
                      <a:gd name="T22" fmla="*/ 286 w 1357"/>
                      <a:gd name="T23" fmla="*/ 247 h 1248"/>
                      <a:gd name="T24" fmla="*/ 213 w 1357"/>
                      <a:gd name="T25" fmla="*/ 145 h 1248"/>
                      <a:gd name="T26" fmla="*/ 143 w 1357"/>
                      <a:gd name="T27" fmla="*/ 67 h 1248"/>
                      <a:gd name="T28" fmla="*/ 70 w 1357"/>
                      <a:gd name="T29" fmla="*/ 17 h 1248"/>
                      <a:gd name="T30" fmla="*/ 0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w="50800" cap="rnd">
                    <a:solidFill>
                      <a:schemeClr val="tx1"/>
                    </a:solidFill>
                    <a:round/>
                    <a:headEnd/>
                    <a:tailEnd/>
                  </a:ln>
                </p:spPr>
                <p:txBody>
                  <a:bodyPr/>
                  <a:lstStyle/>
                  <a:p>
                    <a:endParaRPr lang="en-GB"/>
                  </a:p>
                </p:txBody>
              </p:sp>
              <p:sp>
                <p:nvSpPr>
                  <p:cNvPr id="54" name="Freeform 28"/>
                  <p:cNvSpPr>
                    <a:spLocks/>
                  </p:cNvSpPr>
                  <p:nvPr/>
                </p:nvSpPr>
                <p:spPr bwMode="auto">
                  <a:xfrm>
                    <a:off x="553" y="2537"/>
                    <a:ext cx="1357" cy="1248"/>
                  </a:xfrm>
                  <a:custGeom>
                    <a:avLst/>
                    <a:gdLst>
                      <a:gd name="T0" fmla="*/ 0 w 1357"/>
                      <a:gd name="T1" fmla="*/ 1247 h 1248"/>
                      <a:gd name="T2" fmla="*/ 143 w 1357"/>
                      <a:gd name="T3" fmla="*/ 1232 h 1248"/>
                      <a:gd name="T4" fmla="*/ 213 w 1357"/>
                      <a:gd name="T5" fmla="*/ 1218 h 1248"/>
                      <a:gd name="T6" fmla="*/ 285 w 1357"/>
                      <a:gd name="T7" fmla="*/ 1199 h 1248"/>
                      <a:gd name="T8" fmla="*/ 356 w 1357"/>
                      <a:gd name="T9" fmla="*/ 1170 h 1248"/>
                      <a:gd name="T10" fmla="*/ 428 w 1357"/>
                      <a:gd name="T11" fmla="*/ 1132 h 1248"/>
                      <a:gd name="T12" fmla="*/ 499 w 1357"/>
                      <a:gd name="T13" fmla="*/ 1080 h 1248"/>
                      <a:gd name="T14" fmla="*/ 642 w 1357"/>
                      <a:gd name="T15" fmla="*/ 935 h 1248"/>
                      <a:gd name="T16" fmla="*/ 784 w 1357"/>
                      <a:gd name="T17" fmla="*/ 731 h 1248"/>
                      <a:gd name="T18" fmla="*/ 927 w 1357"/>
                      <a:gd name="T19" fmla="*/ 487 h 1248"/>
                      <a:gd name="T20" fmla="*/ 1000 w 1357"/>
                      <a:gd name="T21" fmla="*/ 363 h 1248"/>
                      <a:gd name="T22" fmla="*/ 1070 w 1357"/>
                      <a:gd name="T23" fmla="*/ 247 h 1248"/>
                      <a:gd name="T24" fmla="*/ 1141 w 1357"/>
                      <a:gd name="T25" fmla="*/ 145 h 1248"/>
                      <a:gd name="T26" fmla="*/ 1213 w 1357"/>
                      <a:gd name="T27" fmla="*/ 67 h 1248"/>
                      <a:gd name="T28" fmla="*/ 1284 w 1357"/>
                      <a:gd name="T29" fmla="*/ 17 h 1248"/>
                      <a:gd name="T30" fmla="*/ 1356 w 1357"/>
                      <a:gd name="T31" fmla="*/ 0 h 1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7"/>
                      <a:gd name="T49" fmla="*/ 0 h 1248"/>
                      <a:gd name="T50" fmla="*/ 1357 w 1357"/>
                      <a:gd name="T51" fmla="*/ 1248 h 1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7" h="1248">
                        <a:moveTo>
                          <a:pt x="0" y="1247"/>
                        </a:moveTo>
                        <a:lnTo>
                          <a:pt x="143" y="1232"/>
                        </a:lnTo>
                        <a:lnTo>
                          <a:pt x="213" y="1218"/>
                        </a:lnTo>
                        <a:lnTo>
                          <a:pt x="285" y="1199"/>
                        </a:lnTo>
                        <a:lnTo>
                          <a:pt x="356" y="1170"/>
                        </a:lnTo>
                        <a:lnTo>
                          <a:pt x="428" y="1132"/>
                        </a:lnTo>
                        <a:lnTo>
                          <a:pt x="499" y="1080"/>
                        </a:lnTo>
                        <a:lnTo>
                          <a:pt x="642" y="935"/>
                        </a:lnTo>
                        <a:lnTo>
                          <a:pt x="784" y="731"/>
                        </a:lnTo>
                        <a:lnTo>
                          <a:pt x="927" y="487"/>
                        </a:lnTo>
                        <a:lnTo>
                          <a:pt x="1000" y="363"/>
                        </a:lnTo>
                        <a:lnTo>
                          <a:pt x="1070" y="247"/>
                        </a:lnTo>
                        <a:lnTo>
                          <a:pt x="1141" y="145"/>
                        </a:lnTo>
                        <a:lnTo>
                          <a:pt x="1213" y="67"/>
                        </a:lnTo>
                        <a:lnTo>
                          <a:pt x="1284" y="17"/>
                        </a:lnTo>
                        <a:lnTo>
                          <a:pt x="1356" y="0"/>
                        </a:lnTo>
                      </a:path>
                    </a:pathLst>
                  </a:custGeom>
                  <a:noFill/>
                  <a:ln w="50800" cap="rnd">
                    <a:solidFill>
                      <a:schemeClr val="tx1"/>
                    </a:solidFill>
                    <a:round/>
                    <a:headEnd/>
                    <a:tailEnd/>
                  </a:ln>
                </p:spPr>
                <p:txBody>
                  <a:bodyPr/>
                  <a:lstStyle/>
                  <a:p>
                    <a:endParaRPr lang="en-GB"/>
                  </a:p>
                </p:txBody>
              </p:sp>
            </p:grpSp>
            <p:sp>
              <p:nvSpPr>
                <p:cNvPr id="52" name="Freeform 29"/>
                <p:cNvSpPr>
                  <a:spLocks/>
                </p:cNvSpPr>
                <p:nvPr/>
              </p:nvSpPr>
              <p:spPr bwMode="auto">
                <a:xfrm>
                  <a:off x="247508" y="2454347"/>
                  <a:ext cx="3233261" cy="1796483"/>
                </a:xfrm>
                <a:custGeom>
                  <a:avLst/>
                  <a:gdLst>
                    <a:gd name="T0" fmla="*/ 0 w 2764"/>
                    <a:gd name="T1" fmla="*/ 0 h 1245"/>
                    <a:gd name="T2" fmla="*/ 0 w 2764"/>
                    <a:gd name="T3" fmla="*/ 1244 h 1245"/>
                    <a:gd name="T4" fmla="*/ 2763 w 2764"/>
                    <a:gd name="T5" fmla="*/ 1244 h 1245"/>
                    <a:gd name="T6" fmla="*/ 0 60000 65536"/>
                    <a:gd name="T7" fmla="*/ 0 60000 65536"/>
                    <a:gd name="T8" fmla="*/ 0 60000 65536"/>
                    <a:gd name="T9" fmla="*/ 0 w 2764"/>
                    <a:gd name="T10" fmla="*/ 0 h 1245"/>
                    <a:gd name="T11" fmla="*/ 2764 w 2764"/>
                    <a:gd name="T12" fmla="*/ 1245 h 1245"/>
                  </a:gdLst>
                  <a:ahLst/>
                  <a:cxnLst>
                    <a:cxn ang="T6">
                      <a:pos x="T0" y="T1"/>
                    </a:cxn>
                    <a:cxn ang="T7">
                      <a:pos x="T2" y="T3"/>
                    </a:cxn>
                    <a:cxn ang="T8">
                      <a:pos x="T4" y="T5"/>
                    </a:cxn>
                  </a:cxnLst>
                  <a:rect l="T9" t="T10" r="T11" b="T12"/>
                  <a:pathLst>
                    <a:path w="2764" h="1245">
                      <a:moveTo>
                        <a:pt x="0" y="0"/>
                      </a:moveTo>
                      <a:lnTo>
                        <a:pt x="0" y="1244"/>
                      </a:lnTo>
                      <a:lnTo>
                        <a:pt x="2763" y="1244"/>
                      </a:lnTo>
                    </a:path>
                  </a:pathLst>
                </a:custGeom>
                <a:noFill/>
                <a:ln w="25400" cap="rnd">
                  <a:solidFill>
                    <a:schemeClr val="tx1"/>
                  </a:solidFill>
                  <a:round/>
                  <a:headEnd/>
                  <a:tailEnd/>
                </a:ln>
              </p:spPr>
              <p:txBody>
                <a:bodyPr/>
                <a:lstStyle/>
                <a:p>
                  <a:endParaRPr lang="en-GB"/>
                </a:p>
              </p:txBody>
            </p:sp>
          </p:grpSp>
          <p:cxnSp>
            <p:nvCxnSpPr>
              <p:cNvPr id="33" name="Straight Connector 32"/>
              <p:cNvCxnSpPr/>
              <p:nvPr/>
            </p:nvCxnSpPr>
            <p:spPr>
              <a:xfrm flipH="1">
                <a:off x="7359915" y="2645662"/>
                <a:ext cx="19318" cy="1245895"/>
              </a:xfrm>
              <a:prstGeom prst="line">
                <a:avLst/>
              </a:prstGeom>
              <a:ln w="12700">
                <a:prstDash val="dash"/>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7230073" y="3849920"/>
                <a:ext cx="238260" cy="369332"/>
              </a:xfrm>
              <a:prstGeom prst="rect">
                <a:avLst/>
              </a:prstGeom>
              <a:noFill/>
            </p:spPr>
            <p:txBody>
              <a:bodyPr wrap="square" rtlCol="0">
                <a:spAutoFit/>
              </a:bodyPr>
              <a:lstStyle/>
              <a:p>
                <a:r>
                  <a:rPr lang="en-US" dirty="0" smtClean="0"/>
                  <a:t>0</a:t>
                </a:r>
                <a:endParaRPr lang="en-SG" dirty="0"/>
              </a:p>
            </p:txBody>
          </p:sp>
          <p:cxnSp>
            <p:nvCxnSpPr>
              <p:cNvPr id="43" name="Straight Connector 42"/>
              <p:cNvCxnSpPr/>
              <p:nvPr/>
            </p:nvCxnSpPr>
            <p:spPr>
              <a:xfrm>
                <a:off x="7994841" y="3260494"/>
                <a:ext cx="0" cy="59410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791545" y="3863231"/>
                    <a:ext cx="406592" cy="2718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a:rPr>
                                <m:t>𝑡</m:t>
                              </m:r>
                            </m:e>
                            <m:sub>
                              <m:r>
                                <a:rPr lang="en-US" b="0" i="1" smtClean="0">
                                  <a:latin typeface="Cambria Math"/>
                                </a:rPr>
                                <m:t>𝑐𝑎𝑙</m:t>
                              </m:r>
                            </m:sub>
                          </m:sSub>
                        </m:oMath>
                      </m:oMathPara>
                    </a14:m>
                    <a:endParaRPr lang="en-SG" dirty="0"/>
                  </a:p>
                </p:txBody>
              </p:sp>
            </mc:Choice>
            <mc:Fallback xmlns="">
              <p:sp>
                <p:nvSpPr>
                  <p:cNvPr id="44" name="TextBox 43"/>
                  <p:cNvSpPr txBox="1">
                    <a:spLocks noRot="1" noChangeAspect="1" noMove="1" noResize="1" noEditPoints="1" noAdjustHandles="1" noChangeArrowheads="1" noChangeShapeType="1" noTextEdit="1"/>
                  </p:cNvSpPr>
                  <p:nvPr/>
                </p:nvSpPr>
                <p:spPr>
                  <a:xfrm>
                    <a:off x="7791545" y="3863231"/>
                    <a:ext cx="406592" cy="271864"/>
                  </a:xfrm>
                  <a:prstGeom prst="rect">
                    <a:avLst/>
                  </a:prstGeom>
                  <a:blipFill rotWithShape="1">
                    <a:blip r:embed="rId12"/>
                    <a:stretch>
                      <a:fillRect r="-20896"/>
                    </a:stretch>
                  </a:blipFill>
                </p:spPr>
                <p:txBody>
                  <a:bodyPr/>
                  <a:lstStyle/>
                  <a:p>
                    <a:r>
                      <a:rPr lang="en-SG">
                        <a:noFill/>
                      </a:rPr>
                      <a:t> </a:t>
                    </a:r>
                  </a:p>
                </p:txBody>
              </p:sp>
            </mc:Fallback>
          </mc:AlternateContent>
          <p:cxnSp>
            <p:nvCxnSpPr>
              <p:cNvPr id="45" name="Straight Connector 44"/>
              <p:cNvCxnSpPr/>
              <p:nvPr/>
            </p:nvCxnSpPr>
            <p:spPr>
              <a:xfrm flipH="1">
                <a:off x="7994841" y="3573705"/>
                <a:ext cx="70944" cy="298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8101257" y="3667762"/>
                <a:ext cx="35472" cy="1959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8214285" y="3742239"/>
                <a:ext cx="35472" cy="121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655760" y="2879544"/>
                <a:ext cx="1463233" cy="8933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183987" y="2582300"/>
                <a:ext cx="1046086" cy="369332"/>
              </a:xfrm>
              <a:prstGeom prst="rect">
                <a:avLst/>
              </a:prstGeom>
              <a:noFill/>
            </p:spPr>
            <p:txBody>
              <a:bodyPr wrap="square" rtlCol="0">
                <a:spAutoFit/>
              </a:bodyPr>
              <a:lstStyle/>
              <a:p>
                <a:r>
                  <a:rPr lang="en-US" dirty="0" smtClean="0">
                    <a:solidFill>
                      <a:srgbClr val="FF0000"/>
                    </a:solidFill>
                  </a:rPr>
                  <a:t>p-value</a:t>
                </a:r>
                <a:endParaRPr lang="en-SG" dirty="0">
                  <a:solidFill>
                    <a:srgbClr val="FF0000"/>
                  </a:solidFill>
                </a:endParaRPr>
              </a:p>
            </p:txBody>
          </p:sp>
          <mc:AlternateContent xmlns:mc="http://schemas.openxmlformats.org/markup-compatibility/2006" xmlns:a14="http://schemas.microsoft.com/office/drawing/2010/main">
            <mc:Choice Requires="a14">
              <p:sp>
                <p:nvSpPr>
                  <p:cNvPr id="50" name="TextBox 49"/>
                  <p:cNvSpPr txBox="1"/>
                  <p:nvPr/>
                </p:nvSpPr>
                <p:spPr>
                  <a:xfrm>
                    <a:off x="6222835" y="4208330"/>
                    <a:ext cx="2763926" cy="702314"/>
                  </a:xfrm>
                  <a:prstGeom prst="rect">
                    <a:avLst/>
                  </a:prstGeom>
                  <a:noFill/>
                </p:spPr>
                <p:txBody>
                  <a:bodyPr wrap="square" rtlCol="0">
                    <a:spAutoFit/>
                  </a:bodyPr>
                  <a:lstStyle/>
                  <a:p>
                    <a:r>
                      <a:rPr lang="en-US" sz="1400" dirty="0" smtClean="0">
                        <a:solidFill>
                          <a:schemeClr val="tx1"/>
                        </a:solidFill>
                        <a:latin typeface="Arial" panose="020B0604020202020204" pitchFamily="34" charset="0"/>
                        <a:cs typeface="Arial" panose="020B0604020202020204" pitchFamily="34" charset="0"/>
                      </a:rPr>
                      <a:t>P-value</a:t>
                    </a:r>
                  </a:p>
                  <a:p>
                    <a:r>
                      <a:rPr lang="en-US" sz="1400" dirty="0" smtClean="0">
                        <a:solidFill>
                          <a:schemeClr val="tx1"/>
                        </a:solidFill>
                        <a:latin typeface="Arial" panose="020B0604020202020204" pitchFamily="34" charset="0"/>
                        <a:cs typeface="Arial" panose="020B0604020202020204" pitchFamily="34" charset="0"/>
                      </a:rPr>
                      <a:t>=1-T.DIST(</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a:rPr>
                              <m:t>𝑡</m:t>
                            </m:r>
                          </m:e>
                          <m:sub>
                            <m:r>
                              <a:rPr lang="en-US" sz="1400" b="0" i="1" smtClean="0">
                                <a:solidFill>
                                  <a:schemeClr val="tx1"/>
                                </a:solidFill>
                                <a:latin typeface="Cambria Math"/>
                              </a:rPr>
                              <m:t>𝑐𝑎𝑙</m:t>
                            </m:r>
                          </m:sub>
                        </m:sSub>
                      </m:oMath>
                    </a14:m>
                    <a:r>
                      <a:rPr lang="en-SG" sz="140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 1)</a:t>
                    </a:r>
                    <a:r>
                      <a:rPr lang="en-SG" sz="1400" b="1" dirty="0" smtClean="0">
                        <a:solidFill>
                          <a:schemeClr val="tx1"/>
                        </a:solidFill>
                        <a:latin typeface="Arial" panose="020B0604020202020204" pitchFamily="34" charset="0"/>
                        <a:cs typeface="Arial" panose="020B0604020202020204" pitchFamily="34" charset="0"/>
                      </a:rPr>
                      <a:t> </a:t>
                    </a:r>
                  </a:p>
                  <a:p>
                    <a:r>
                      <a:rPr lang="en-SG" sz="1400" b="1" dirty="0" smtClean="0">
                        <a:solidFill>
                          <a:schemeClr val="tx1"/>
                        </a:solidFill>
                        <a:latin typeface="Arial" panose="020B0604020202020204" pitchFamily="34" charset="0"/>
                        <a:cs typeface="Arial" panose="020B0604020202020204" pitchFamily="34" charset="0"/>
                      </a:rPr>
                      <a:t>or</a:t>
                    </a:r>
                  </a:p>
                  <a:p>
                    <a:r>
                      <a:rPr lang="en-US" sz="1400" dirty="0" smtClean="0">
                        <a:solidFill>
                          <a:schemeClr val="tx1"/>
                        </a:solidFill>
                        <a:latin typeface="Arial" panose="020B0604020202020204" pitchFamily="34" charset="0"/>
                        <a:cs typeface="Arial" panose="020B0604020202020204" pitchFamily="34" charset="0"/>
                      </a:rPr>
                      <a:t>T.DIST.RT(</a:t>
                    </a:r>
                    <a14:m>
                      <m:oMath xmlns:m="http://schemas.openxmlformats.org/officeDocument/2006/math">
                        <m:sSub>
                          <m:sSubPr>
                            <m:ctrlPr>
                              <a:rPr lang="en-US" sz="1400" i="1">
                                <a:solidFill>
                                  <a:schemeClr val="tx1"/>
                                </a:solidFill>
                                <a:latin typeface="Cambria Math" panose="02040503050406030204" pitchFamily="18" charset="0"/>
                              </a:rPr>
                            </m:ctrlPr>
                          </m:sSubPr>
                          <m:e>
                            <m:r>
                              <a:rPr lang="en-US" sz="1400" b="0" i="1">
                                <a:solidFill>
                                  <a:schemeClr val="tx1"/>
                                </a:solidFill>
                                <a:latin typeface="Cambria Math"/>
                              </a:rPr>
                              <m:t>𝑡</m:t>
                            </m:r>
                          </m:e>
                          <m:sub>
                            <m:r>
                              <a:rPr lang="en-US" sz="1400" b="0" i="1">
                                <a:solidFill>
                                  <a:schemeClr val="tx1"/>
                                </a:solidFill>
                                <a:latin typeface="Cambria Math"/>
                              </a:rPr>
                              <m:t>𝑐𝑎𝑙</m:t>
                            </m:r>
                          </m:sub>
                        </m:sSub>
                      </m:oMath>
                    </a14:m>
                    <a:r>
                      <a:rPr lang="en-SG" sz="1400"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sz="1400" b="0" i="1" smtClean="0">
                            <a:solidFill>
                              <a:schemeClr val="tx1"/>
                            </a:solidFill>
                            <a:latin typeface="Cambria Math"/>
                            <a:cs typeface="Arial" panose="020B0604020202020204" pitchFamily="34" charset="0"/>
                          </a:rPr>
                          <m:t>𝑛</m:t>
                        </m:r>
                        <m:r>
                          <a:rPr lang="en-US" sz="1400" b="0" i="1" smtClean="0">
                            <a:solidFill>
                              <a:schemeClr val="tx1"/>
                            </a:solidFill>
                            <a:latin typeface="Cambria Math"/>
                            <a:cs typeface="Arial" panose="020B0604020202020204" pitchFamily="34" charset="0"/>
                          </a:rPr>
                          <m:t>−1</m:t>
                        </m:r>
                      </m:oMath>
                    </a14:m>
                    <a:r>
                      <a:rPr lang="en-SG" sz="1400" dirty="0" smtClean="0">
                        <a:solidFill>
                          <a:schemeClr val="tx1"/>
                        </a:solidFill>
                        <a:latin typeface="Arial" panose="020B0604020202020204" pitchFamily="34" charset="0"/>
                        <a:cs typeface="Arial" panose="020B0604020202020204" pitchFamily="34" charset="0"/>
                      </a:rPr>
                      <a:t>)</a:t>
                    </a:r>
                    <a:endParaRPr lang="en-SG" sz="1400" dirty="0">
                      <a:solidFill>
                        <a:schemeClr val="tx1"/>
                      </a:solidFill>
                      <a:latin typeface="Arial" panose="020B0604020202020204" pitchFamily="34" charset="0"/>
                      <a:cs typeface="Arial" panose="020B0604020202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222835" y="4208330"/>
                    <a:ext cx="2763926" cy="702314"/>
                  </a:xfrm>
                  <a:prstGeom prst="rect">
                    <a:avLst/>
                  </a:prstGeom>
                  <a:blipFill rotWithShape="1">
                    <a:blip r:embed="rId13"/>
                    <a:stretch>
                      <a:fillRect l="-662" t="-637" b="-5096"/>
                    </a:stretch>
                  </a:blipFill>
                </p:spPr>
                <p:txBody>
                  <a:bodyPr/>
                  <a:lstStyle/>
                  <a:p>
                    <a:r>
                      <a:rPr lang="en-SG">
                        <a:noFill/>
                      </a:rPr>
                      <a:t> </a:t>
                    </a:r>
                  </a:p>
                </p:txBody>
              </p:sp>
            </mc:Fallback>
          </mc:AlternateContent>
        </p:grpSp>
        <p:sp>
          <p:nvSpPr>
            <p:cNvPr id="21" name="Rectangle 20"/>
            <p:cNvSpPr/>
            <p:nvPr/>
          </p:nvSpPr>
          <p:spPr>
            <a:xfrm>
              <a:off x="340654" y="2608704"/>
              <a:ext cx="335411" cy="128285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2" name="Rectangle 21"/>
            <p:cNvSpPr/>
            <p:nvPr/>
          </p:nvSpPr>
          <p:spPr>
            <a:xfrm>
              <a:off x="3172675" y="2724097"/>
              <a:ext cx="335411" cy="128285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3" name="Rectangle 22"/>
            <p:cNvSpPr/>
            <p:nvPr/>
          </p:nvSpPr>
          <p:spPr>
            <a:xfrm>
              <a:off x="5941093" y="2645662"/>
              <a:ext cx="335411" cy="137618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74" name="TextBox 73"/>
              <p:cNvSpPr txBox="1"/>
              <p:nvPr/>
            </p:nvSpPr>
            <p:spPr>
              <a:xfrm>
                <a:off x="7566522" y="2975766"/>
                <a:ext cx="111513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74" name="TextBox 73"/>
              <p:cNvSpPr txBox="1">
                <a:spLocks noRot="1" noChangeAspect="1" noMove="1" noResize="1" noEditPoints="1" noAdjustHandles="1" noChangeArrowheads="1" noChangeShapeType="1" noTextEdit="1"/>
              </p:cNvSpPr>
              <p:nvPr/>
            </p:nvSpPr>
            <p:spPr>
              <a:xfrm>
                <a:off x="7566522" y="2975766"/>
                <a:ext cx="1115138" cy="369331"/>
              </a:xfrm>
              <a:prstGeom prst="rect">
                <a:avLst/>
              </a:prstGeom>
              <a:blipFill rotWithShape="1">
                <a:blip r:embed="rId1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864411" y="2975766"/>
                <a:ext cx="111513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85" name="TextBox 84"/>
              <p:cNvSpPr txBox="1">
                <a:spLocks noRot="1" noChangeAspect="1" noMove="1" noResize="1" noEditPoints="1" noAdjustHandles="1" noChangeArrowheads="1" noChangeShapeType="1" noTextEdit="1"/>
              </p:cNvSpPr>
              <p:nvPr/>
            </p:nvSpPr>
            <p:spPr>
              <a:xfrm>
                <a:off x="4864411" y="2975766"/>
                <a:ext cx="1115138" cy="369331"/>
              </a:xfrm>
              <a:prstGeom prst="rect">
                <a:avLst/>
              </a:prstGeom>
              <a:blipFill rotWithShape="1">
                <a:blip r:embed="rId1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1956664" y="2967608"/>
                <a:ext cx="111513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r>
                            <a:rPr lang="en-US" b="0" i="1" smtClean="0">
                              <a:latin typeface="Cambria Math"/>
                            </a:rPr>
                            <m:t>−1</m:t>
                          </m:r>
                        </m:sub>
                      </m:sSub>
                    </m:oMath>
                  </m:oMathPara>
                </a14:m>
                <a:endParaRPr lang="en-SG" dirty="0"/>
              </a:p>
            </p:txBody>
          </p:sp>
        </mc:Choice>
        <mc:Fallback xmlns="">
          <p:sp>
            <p:nvSpPr>
              <p:cNvPr id="101" name="TextBox 100"/>
              <p:cNvSpPr txBox="1">
                <a:spLocks noRot="1" noChangeAspect="1" noMove="1" noResize="1" noEditPoints="1" noAdjustHandles="1" noChangeArrowheads="1" noChangeShapeType="1" noTextEdit="1"/>
              </p:cNvSpPr>
              <p:nvPr/>
            </p:nvSpPr>
            <p:spPr>
              <a:xfrm>
                <a:off x="1956664" y="2967608"/>
                <a:ext cx="1115138" cy="369331"/>
              </a:xfrm>
              <a:prstGeom prst="rect">
                <a:avLst/>
              </a:prstGeom>
              <a:blipFill rotWithShape="1">
                <a:blip r:embed="rId16"/>
                <a:stretch>
                  <a:fillRect/>
                </a:stretch>
              </a:blipFill>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37</a:t>
            </a:fld>
            <a:endParaRPr lang="en-US"/>
          </a:p>
        </p:txBody>
      </p:sp>
    </p:spTree>
    <p:extLst>
      <p:ext uri="{BB962C8B-B14F-4D97-AF65-F5344CB8AC3E}">
        <p14:creationId xmlns:p14="http://schemas.microsoft.com/office/powerpoint/2010/main" val="199511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665163" y="1"/>
            <a:ext cx="6472237" cy="866136"/>
          </a:xfrm>
        </p:spPr>
        <p:txBody>
          <a:bodyPr>
            <a:noAutofit/>
          </a:bodyPr>
          <a:lstStyle/>
          <a:p>
            <a:pPr eaLnBrk="1" hangingPunct="1"/>
            <a:r>
              <a:rPr lang="en-US" sz="2400" dirty="0" smtClean="0"/>
              <a:t>Single-sample t-test for Population Mean </a:t>
            </a:r>
            <a:br>
              <a:rPr lang="en-US" sz="2400" dirty="0" smtClean="0"/>
            </a:br>
            <a:r>
              <a:rPr lang="en-US" sz="2400" dirty="0" smtClean="0"/>
              <a:t>-  Test Yourself </a:t>
            </a:r>
            <a:endParaRPr lang="en-US" sz="2400" i="1" dirty="0" smtClean="0">
              <a:solidFill>
                <a:srgbClr val="0066FF"/>
              </a:solidFill>
            </a:endParaRPr>
          </a:p>
        </p:txBody>
      </p:sp>
      <p:sp>
        <p:nvSpPr>
          <p:cNvPr id="14340" name="Rectangle 3"/>
          <p:cNvSpPr>
            <a:spLocks noGrp="1" noChangeArrowheads="1"/>
          </p:cNvSpPr>
          <p:nvPr>
            <p:ph sz="quarter" idx="13"/>
          </p:nvPr>
        </p:nvSpPr>
        <p:spPr>
          <a:xfrm>
            <a:off x="665610" y="1117601"/>
            <a:ext cx="7781518" cy="4318000"/>
          </a:xfrm>
        </p:spPr>
        <p:txBody>
          <a:bodyPr>
            <a:noAutofit/>
          </a:bodyPr>
          <a:lstStyle/>
          <a:p>
            <a:pPr marL="0" indent="0" algn="just">
              <a:buFontTx/>
              <a:buNone/>
            </a:pPr>
            <a:r>
              <a:rPr lang="en-US" sz="1800" dirty="0" smtClean="0"/>
              <a:t>A light bulb manufacturer claims that the mean lifespan of its light bulbs is 1200 hours. </a:t>
            </a:r>
          </a:p>
          <a:p>
            <a:pPr marL="0" indent="0" algn="just">
              <a:buFontTx/>
              <a:buNone/>
            </a:pPr>
            <a:endParaRPr lang="en-US" sz="1800" dirty="0" smtClean="0"/>
          </a:p>
          <a:p>
            <a:pPr marL="0" indent="0" algn="just">
              <a:buFontTx/>
              <a:buNone/>
            </a:pPr>
            <a:r>
              <a:rPr lang="en-US" sz="1800" dirty="0" smtClean="0"/>
              <a:t>A customer suspects that the manufacturer could be overstating the mean lifespan of the light bulbs and wants to conduct a hypothesis test to verify his suspicion.</a:t>
            </a:r>
          </a:p>
          <a:p>
            <a:pPr marL="0" indent="0" algn="just">
              <a:buFontTx/>
              <a:buNone/>
            </a:pPr>
            <a:endParaRPr lang="en-US" sz="1800" dirty="0" smtClean="0"/>
          </a:p>
          <a:p>
            <a:pPr marL="0" indent="0" algn="just">
              <a:buFontTx/>
              <a:buNone/>
            </a:pPr>
            <a:r>
              <a:rPr lang="en-US" sz="1800" dirty="0" smtClean="0"/>
              <a:t>He has collected a random sample of 15 bulbs and obtained a sample mean of 1180 hours and unbiased sample standard deviation of 12 hours.</a:t>
            </a:r>
          </a:p>
          <a:p>
            <a:pPr marL="0" indent="0" algn="just">
              <a:buFontTx/>
              <a:buNone/>
            </a:pPr>
            <a:endParaRPr lang="en-US" sz="1800" dirty="0"/>
          </a:p>
          <a:p>
            <a:pPr marL="0" indent="0" algn="just">
              <a:buFontTx/>
              <a:buNone/>
            </a:pPr>
            <a:r>
              <a:rPr lang="en-US" sz="1800" dirty="0" smtClean="0"/>
              <a:t>Help the customer conduct a suitable hypothesis test at 5% level of significance. State any assumption used for the test.</a:t>
            </a:r>
            <a:endParaRPr lang="en-US" sz="1800" dirty="0"/>
          </a:p>
          <a:p>
            <a:pPr marL="0" indent="0" algn="just">
              <a:buFontTx/>
              <a:buNone/>
            </a:pPr>
            <a:r>
              <a:rPr lang="en-US" sz="2800" dirty="0" smtClean="0"/>
              <a:t> </a:t>
            </a:r>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pic>
        <p:nvPicPr>
          <p:cNvPr id="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59" y="109142"/>
            <a:ext cx="979441" cy="60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38</a:t>
            </a:fld>
            <a:endParaRPr lang="en-US"/>
          </a:p>
        </p:txBody>
      </p:sp>
    </p:spTree>
    <p:extLst>
      <p:ext uri="{BB962C8B-B14F-4D97-AF65-F5344CB8AC3E}">
        <p14:creationId xmlns:p14="http://schemas.microsoft.com/office/powerpoint/2010/main" val="2940716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40" name="Rectangle 3"/>
              <p:cNvSpPr>
                <a:spLocks noGrp="1" noChangeArrowheads="1"/>
              </p:cNvSpPr>
              <p:nvPr>
                <p:ph sz="quarter" idx="13"/>
              </p:nvPr>
            </p:nvSpPr>
            <p:spPr>
              <a:xfrm>
                <a:off x="665610" y="961188"/>
                <a:ext cx="7781518" cy="5558365"/>
              </a:xfrm>
            </p:spPr>
            <p:txBody>
              <a:bodyPr/>
              <a:lstStyle/>
              <a:p>
                <a:pPr marL="0" indent="0" algn="just">
                  <a:buFontTx/>
                  <a:buNone/>
                </a:pPr>
                <a:r>
                  <a:rPr lang="en-US" sz="2000" b="1" dirty="0" smtClean="0">
                    <a:solidFill>
                      <a:schemeClr val="tx1"/>
                    </a:solidFill>
                    <a:latin typeface="Arial" pitchFamily="34" charset="0"/>
                    <a:cs typeface="Arial" pitchFamily="34" charset="0"/>
                  </a:rPr>
                  <a:t>[Solution]</a:t>
                </a:r>
              </a:p>
              <a:p>
                <a:pPr marL="0" indent="0" algn="just">
                  <a:buFontTx/>
                  <a:buNone/>
                </a:pPr>
                <a:r>
                  <a:rPr lang="en-US" sz="2000" dirty="0" smtClean="0">
                    <a:solidFill>
                      <a:schemeClr val="tx1"/>
                    </a:solidFill>
                    <a:latin typeface="Arial" pitchFamily="34" charset="0"/>
                    <a:cs typeface="Arial" pitchFamily="34" charset="0"/>
                  </a:rPr>
                  <a:t>Let </a:t>
                </a:r>
                <a14:m>
                  <m:oMath xmlns:m="http://schemas.openxmlformats.org/officeDocument/2006/math">
                    <m:r>
                      <a:rPr lang="en-US" sz="2000" b="0" i="1" smtClean="0">
                        <a:solidFill>
                          <a:schemeClr val="tx1"/>
                        </a:solidFill>
                        <a:latin typeface="Cambria Math"/>
                        <a:cs typeface="Arial" pitchFamily="34" charset="0"/>
                      </a:rPr>
                      <m:t>𝑋</m:t>
                    </m:r>
                  </m:oMath>
                </a14:m>
                <a:r>
                  <a:rPr lang="en-US" sz="2000" dirty="0" smtClean="0">
                    <a:solidFill>
                      <a:schemeClr val="tx1"/>
                    </a:solidFill>
                    <a:latin typeface="Arial" pitchFamily="34" charset="0"/>
                    <a:cs typeface="Arial" pitchFamily="34" charset="0"/>
                  </a:rPr>
                  <a:t> denote the lifespan (in hours) of a randomly chosen light bulb.</a:t>
                </a:r>
              </a:p>
              <a:p>
                <a:pPr marL="0" indent="0" algn="just">
                  <a:buFontTx/>
                  <a:buNone/>
                </a:pPr>
                <a:r>
                  <a:rPr lang="en-US" sz="2000" dirty="0" smtClean="0">
                    <a:latin typeface="Arial" pitchFamily="34" charset="0"/>
                    <a:cs typeface="Arial" pitchFamily="34" charset="0"/>
                  </a:rPr>
                  <a:t>Let </a:t>
                </a:r>
                <a14:m>
                  <m:oMath xmlns:m="http://schemas.openxmlformats.org/officeDocument/2006/math">
                    <m:r>
                      <a:rPr lang="en-US" sz="2000" i="1" smtClean="0">
                        <a:latin typeface="Cambria Math"/>
                        <a:ea typeface="Cambria Math"/>
                        <a:cs typeface="Arial" pitchFamily="34" charset="0"/>
                      </a:rPr>
                      <m:t>𝜇</m:t>
                    </m:r>
                  </m:oMath>
                </a14:m>
                <a:r>
                  <a:rPr lang="en-US" sz="2000" dirty="0" smtClean="0">
                    <a:solidFill>
                      <a:schemeClr val="tx1"/>
                    </a:solidFill>
                    <a:latin typeface="Arial" pitchFamily="34" charset="0"/>
                    <a:cs typeface="Arial" pitchFamily="34" charset="0"/>
                  </a:rPr>
                  <a:t> denote the population mean lifespan (in hours) of the light bulbs. </a:t>
                </a:r>
              </a:p>
              <a:p>
                <a:pPr marL="0" indent="0" algn="just">
                  <a:buFontTx/>
                  <a:buNone/>
                </a:pPr>
                <a:endParaRPr lang="en-US" sz="2000" dirty="0" smtClean="0">
                  <a:solidFill>
                    <a:schemeClr val="tx1"/>
                  </a:solidFill>
                  <a:latin typeface="Arial" pitchFamily="34" charset="0"/>
                  <a:cs typeface="Arial" pitchFamily="34" charset="0"/>
                </a:endParaRPr>
              </a:p>
              <a:p>
                <a:pPr marL="0" indent="0" algn="just">
                  <a:buFontTx/>
                  <a:buNone/>
                </a:pPr>
                <a14:m>
                  <m:oMathPara xmlns:m="http://schemas.openxmlformats.org/officeDocument/2006/math">
                    <m:oMathParaPr>
                      <m:jc m:val="left"/>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a:rPr>
                            <m:t>𝐻</m:t>
                          </m:r>
                        </m:e>
                        <m:sub>
                          <m:r>
                            <a:rPr lang="en-US" sz="2000" b="0" i="1" smtClean="0">
                              <a:solidFill>
                                <a:schemeClr val="tx1"/>
                              </a:solidFill>
                              <a:latin typeface="Cambria Math"/>
                            </a:rPr>
                            <m:t>0</m:t>
                          </m:r>
                        </m:sub>
                      </m:sSub>
                      <m:r>
                        <a:rPr lang="en-US" sz="2000" b="0" i="1" smtClean="0">
                          <a:solidFill>
                            <a:schemeClr val="tx1"/>
                          </a:solidFill>
                          <a:latin typeface="Cambria Math"/>
                        </a:rPr>
                        <m:t>:</m:t>
                      </m:r>
                      <m:r>
                        <a:rPr lang="en-US" sz="2000" b="0" i="1" smtClean="0">
                          <a:solidFill>
                            <a:schemeClr val="tx1"/>
                          </a:solidFill>
                          <a:latin typeface="Cambria Math"/>
                          <a:ea typeface="Cambria Math"/>
                        </a:rPr>
                        <m:t>𝜇</m:t>
                      </m:r>
                      <m:r>
                        <a:rPr lang="en-US" sz="2000" b="0" i="1" smtClean="0">
                          <a:solidFill>
                            <a:schemeClr val="tx1"/>
                          </a:solidFill>
                          <a:latin typeface="Cambria Math"/>
                          <a:ea typeface="Cambria Math"/>
                        </a:rPr>
                        <m:t>=1200</m:t>
                      </m:r>
                    </m:oMath>
                  </m:oMathPara>
                </a14:m>
                <a:endParaRPr lang="en-US" sz="2000" b="0" i="1" dirty="0" smtClean="0">
                  <a:solidFill>
                    <a:schemeClr val="tx1"/>
                  </a:solidFill>
                  <a:latin typeface="Cambria Math"/>
                  <a:ea typeface="Cambria Math"/>
                </a:endParaRPr>
              </a:p>
              <a:p>
                <a:pPr marL="0" indent="0" algn="just">
                  <a:buFontTx/>
                  <a:buNone/>
                </a:pPr>
                <a14:m>
                  <m:oMath xmlns:m="http://schemas.openxmlformats.org/officeDocument/2006/math">
                    <m:sSub>
                      <m:sSubPr>
                        <m:ctrlPr>
                          <a:rPr lang="en-US" sz="2000" b="0" i="1" smtClean="0">
                            <a:solidFill>
                              <a:schemeClr val="tx1"/>
                            </a:solidFill>
                            <a:latin typeface="Cambria Math" panose="02040503050406030204" pitchFamily="18" charset="0"/>
                            <a:ea typeface="Cambria Math"/>
                          </a:rPr>
                        </m:ctrlPr>
                      </m:sSubPr>
                      <m:e>
                        <m:r>
                          <a:rPr lang="en-US" sz="2000" b="0" i="1" smtClean="0">
                            <a:solidFill>
                              <a:schemeClr val="tx1"/>
                            </a:solidFill>
                            <a:latin typeface="Cambria Math"/>
                            <a:ea typeface="Cambria Math"/>
                          </a:rPr>
                          <m:t>𝐻</m:t>
                        </m:r>
                      </m:e>
                      <m:sub>
                        <m:r>
                          <a:rPr lang="en-US" sz="2000" b="0" i="1" smtClean="0">
                            <a:solidFill>
                              <a:schemeClr val="tx1"/>
                            </a:solidFill>
                            <a:latin typeface="Cambria Math"/>
                            <a:ea typeface="Cambria Math"/>
                          </a:rPr>
                          <m:t>1</m:t>
                        </m:r>
                      </m:sub>
                    </m:sSub>
                    <m:r>
                      <a:rPr lang="en-US" sz="2000" b="0" i="1" smtClean="0">
                        <a:solidFill>
                          <a:schemeClr val="tx1"/>
                        </a:solidFill>
                        <a:latin typeface="Cambria Math"/>
                        <a:ea typeface="Cambria Math"/>
                      </a:rPr>
                      <m:t>:</m:t>
                    </m:r>
                    <m:r>
                      <a:rPr lang="en-US" sz="2000" b="0" i="1" smtClean="0">
                        <a:solidFill>
                          <a:schemeClr val="tx1"/>
                        </a:solidFill>
                        <a:latin typeface="Cambria Math"/>
                        <a:ea typeface="Cambria Math"/>
                      </a:rPr>
                      <m:t>𝜇</m:t>
                    </m:r>
                    <m:r>
                      <a:rPr lang="en-US" sz="2000" b="0" i="1" smtClean="0">
                        <a:solidFill>
                          <a:schemeClr val="tx1"/>
                        </a:solidFill>
                        <a:latin typeface="Cambria Math"/>
                        <a:ea typeface="Cambria Math"/>
                      </a:rPr>
                      <m:t>&lt;1200</m:t>
                    </m:r>
                  </m:oMath>
                </a14:m>
                <a:r>
                  <a:rPr lang="en-US" sz="2000" dirty="0" smtClean="0">
                    <a:solidFill>
                      <a:schemeClr val="tx1"/>
                    </a:solidFill>
                  </a:rPr>
                  <a:t> (Lower-tailed test)</a:t>
                </a:r>
              </a:p>
              <a:p>
                <a:pPr marL="0" indent="0" algn="just">
                  <a:buFontTx/>
                  <a:buNone/>
                </a:pPr>
                <a:endParaRPr lang="en-US" sz="2000" dirty="0" smtClean="0">
                  <a:solidFill>
                    <a:schemeClr val="tx1"/>
                  </a:solidFill>
                </a:endParaRPr>
              </a:p>
              <a:p>
                <a:pPr marL="0" indent="0">
                  <a:buFontTx/>
                  <a:buNone/>
                </a:pPr>
                <a:r>
                  <a:rPr lang="en-US" sz="2000" dirty="0" smtClean="0">
                    <a:solidFill>
                      <a:schemeClr val="tx1"/>
                    </a:solidFill>
                  </a:rPr>
                  <a:t>Level of significance: </a:t>
                </a:r>
                <a14:m>
                  <m:oMath xmlns:m="http://schemas.openxmlformats.org/officeDocument/2006/math">
                    <m:r>
                      <a:rPr lang="en-US" sz="2000" i="1" smtClean="0">
                        <a:solidFill>
                          <a:schemeClr val="tx1"/>
                        </a:solidFill>
                        <a:latin typeface="Cambria Math"/>
                        <a:ea typeface="Cambria Math"/>
                      </a:rPr>
                      <m:t>𝛼</m:t>
                    </m:r>
                    <m:r>
                      <a:rPr lang="en-US" sz="2000" b="0" i="1" smtClean="0">
                        <a:solidFill>
                          <a:schemeClr val="tx1"/>
                        </a:solidFill>
                        <a:latin typeface="Cambria Math"/>
                        <a:ea typeface="Cambria Math"/>
                      </a:rPr>
                      <m:t>=0.05</m:t>
                    </m:r>
                  </m:oMath>
                </a14:m>
                <a:endParaRPr lang="en-US" sz="2000" b="0" dirty="0" smtClean="0">
                  <a:solidFill>
                    <a:schemeClr val="tx1"/>
                  </a:solidFill>
                  <a:ea typeface="Cambria Math"/>
                </a:endParaRPr>
              </a:p>
              <a:p>
                <a:pPr marL="0" indent="0">
                  <a:buFontTx/>
                  <a:buNone/>
                </a:pPr>
                <a:endParaRPr lang="en-US" sz="2000" dirty="0" smtClean="0">
                  <a:solidFill>
                    <a:schemeClr val="tx1"/>
                  </a:solidFill>
                </a:endParaRPr>
              </a:p>
              <a:p>
                <a:pPr marL="0" indent="0">
                  <a:buFontTx/>
                  <a:buNone/>
                </a:pPr>
                <a:r>
                  <a:rPr lang="en-US" sz="2000" dirty="0" smtClean="0">
                    <a:solidFill>
                      <a:schemeClr val="tx1"/>
                    </a:solidFill>
                  </a:rPr>
                  <a:t>Test statistic: </a:t>
                </a:r>
                <a14:m>
                  <m:oMath xmlns:m="http://schemas.openxmlformats.org/officeDocument/2006/math">
                    <m:r>
                      <a:rPr lang="en-SG" sz="2000" b="0" i="1" smtClean="0">
                        <a:solidFill>
                          <a:schemeClr val="tx1"/>
                        </a:solidFill>
                        <a:latin typeface="Cambria Math" panose="02040503050406030204" pitchFamily="18" charset="0"/>
                      </a:rPr>
                      <m:t>𝑇</m:t>
                    </m:r>
                    <m:r>
                      <a:rPr lang="en-US" sz="2000" b="0" i="1" smtClean="0">
                        <a:solidFill>
                          <a:schemeClr val="tx1"/>
                        </a:solidFill>
                        <a:latin typeface="Cambria Math"/>
                      </a:rPr>
                      <m:t>=</m:t>
                    </m:r>
                    <m:f>
                      <m:fPr>
                        <m:ctrlPr>
                          <a:rPr lang="en-US" sz="2000" b="0" i="1" smtClean="0">
                            <a:solidFill>
                              <a:schemeClr val="tx1"/>
                            </a:solidFill>
                            <a:latin typeface="Cambria Math" panose="02040503050406030204" pitchFamily="18" charset="0"/>
                          </a:rPr>
                        </m:ctrlPr>
                      </m:fPr>
                      <m:num>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a:rPr>
                              <m:t>𝑋</m:t>
                            </m:r>
                          </m:e>
                        </m:acc>
                        <m:r>
                          <a:rPr lang="en-US" sz="2000" b="0" i="1" smtClean="0">
                            <a:solidFill>
                              <a:schemeClr val="tx1"/>
                            </a:solidFill>
                            <a:latin typeface="Cambria Math"/>
                          </a:rPr>
                          <m:t>−</m:t>
                        </m:r>
                        <m:r>
                          <a:rPr lang="en-US" sz="2000" b="0" i="1" smtClean="0">
                            <a:solidFill>
                              <a:schemeClr val="tx1"/>
                            </a:solidFill>
                            <a:latin typeface="Cambria Math"/>
                            <a:ea typeface="Cambria Math"/>
                          </a:rPr>
                          <m:t>𝜇</m:t>
                        </m:r>
                      </m:num>
                      <m:den>
                        <m:f>
                          <m:fPr>
                            <m:ctrlPr>
                              <a:rPr lang="en-US" sz="2000" b="0" i="1" smtClean="0">
                                <a:solidFill>
                                  <a:schemeClr val="tx1"/>
                                </a:solidFill>
                                <a:latin typeface="Cambria Math" panose="02040503050406030204" pitchFamily="18" charset="0"/>
                              </a:rPr>
                            </m:ctrlPr>
                          </m:fPr>
                          <m:num>
                            <m:r>
                              <a:rPr lang="en-SG" sz="2000" b="0" i="1" smtClean="0">
                                <a:solidFill>
                                  <a:schemeClr val="tx1"/>
                                </a:solidFill>
                                <a:latin typeface="Cambria Math"/>
                                <a:ea typeface="Cambria Math"/>
                              </a:rPr>
                              <m:t>𝑠</m:t>
                            </m:r>
                          </m:num>
                          <m:den>
                            <m:rad>
                              <m:radPr>
                                <m:degHide m:val="on"/>
                                <m:ctrlPr>
                                  <a:rPr lang="en-US" sz="2000" b="0" i="1" smtClean="0">
                                    <a:solidFill>
                                      <a:schemeClr val="tx1"/>
                                    </a:solidFill>
                                    <a:latin typeface="Cambria Math" panose="02040503050406030204" pitchFamily="18" charset="0"/>
                                  </a:rPr>
                                </m:ctrlPr>
                              </m:radPr>
                              <m:deg/>
                              <m:e>
                                <m:r>
                                  <a:rPr lang="en-US" sz="2000" b="0" i="1" smtClean="0">
                                    <a:solidFill>
                                      <a:schemeClr val="tx1"/>
                                    </a:solidFill>
                                    <a:latin typeface="Cambria Math"/>
                                  </a:rPr>
                                  <m:t>𝑛</m:t>
                                </m:r>
                              </m:e>
                            </m:rad>
                          </m:den>
                        </m:f>
                      </m:den>
                    </m:f>
                    <m:r>
                      <a:rPr lang="en-US" sz="2000" b="0" i="0" smtClean="0">
                        <a:solidFill>
                          <a:schemeClr val="tx1"/>
                        </a:solidFill>
                        <a:latin typeface="Cambria Math"/>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𝑡</m:t>
                        </m:r>
                      </m:e>
                      <m:sub>
                        <m:r>
                          <a:rPr lang="en-US" sz="2000" b="0" i="1" smtClean="0">
                            <a:solidFill>
                              <a:schemeClr val="tx1"/>
                            </a:solidFill>
                            <a:latin typeface="Cambria Math"/>
                          </a:rPr>
                          <m:t>14</m:t>
                        </m:r>
                      </m:sub>
                    </m:sSub>
                  </m:oMath>
                </a14:m>
                <a:endParaRPr lang="en-US" sz="2000" dirty="0" smtClean="0">
                  <a:solidFill>
                    <a:schemeClr val="tx1"/>
                  </a:solidFill>
                </a:endParaRPr>
              </a:p>
              <a:p>
                <a:pPr marL="0" indent="0">
                  <a:buNone/>
                </a:pPr>
                <a:r>
                  <a:rPr lang="en-US" sz="2000" dirty="0" smtClean="0">
                    <a:latin typeface="Arial" pitchFamily="34" charset="0"/>
                    <a:cs typeface="Arial" pitchFamily="34" charset="0"/>
                  </a:rPr>
                  <a:t>Assumption: X </a:t>
                </a:r>
                <a:r>
                  <a:rPr lang="en-US" sz="2000" dirty="0">
                    <a:latin typeface="Arial" pitchFamily="34" charset="0"/>
                    <a:cs typeface="Arial" pitchFamily="34" charset="0"/>
                  </a:rPr>
                  <a:t>follows a normal distribution</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mc:Choice>
        <mc:Fallback xmlns="">
          <p:sp>
            <p:nvSpPr>
              <p:cNvPr id="14340" name="Rectangle 3"/>
              <p:cNvSpPr>
                <a:spLocks noGrp="1" noRot="1" noChangeAspect="1" noMove="1" noResize="1" noEditPoints="1" noAdjustHandles="1" noChangeArrowheads="1" noChangeShapeType="1" noTextEdit="1"/>
              </p:cNvSpPr>
              <p:nvPr>
                <p:ph sz="quarter" idx="13"/>
              </p:nvPr>
            </p:nvSpPr>
            <p:spPr>
              <a:xfrm>
                <a:off x="665610" y="961188"/>
                <a:ext cx="7781518" cy="5558365"/>
              </a:xfrm>
              <a:blipFill>
                <a:blip r:embed="rId3"/>
                <a:stretch>
                  <a:fillRect l="-783" t="-549" r="-783"/>
                </a:stretch>
              </a:blipFill>
            </p:spPr>
            <p:txBody>
              <a:bodyPr/>
              <a:lstStyle/>
              <a:p>
                <a:r>
                  <a:rPr lang="en-SG">
                    <a:noFill/>
                  </a:rPr>
                  <a:t> </a:t>
                </a:r>
              </a:p>
            </p:txBody>
          </p:sp>
        </mc:Fallback>
      </mc:AlternateContent>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sp>
        <p:nvSpPr>
          <p:cNvPr id="8" name="Rectangle 2"/>
          <p:cNvSpPr>
            <a:spLocks noGrp="1" noChangeArrowheads="1"/>
          </p:cNvSpPr>
          <p:nvPr>
            <p:ph type="title"/>
          </p:nvPr>
        </p:nvSpPr>
        <p:spPr>
          <a:xfrm>
            <a:off x="665163" y="1"/>
            <a:ext cx="6472237" cy="866136"/>
          </a:xfrm>
        </p:spPr>
        <p:txBody>
          <a:bodyPr>
            <a:noAutofit/>
          </a:bodyPr>
          <a:lstStyle/>
          <a:p>
            <a:pPr eaLnBrk="1" hangingPunct="1"/>
            <a:r>
              <a:rPr lang="en-US" sz="2400" dirty="0" smtClean="0"/>
              <a:t>Single-sample t-test for Population Mean </a:t>
            </a:r>
            <a:br>
              <a:rPr lang="en-US" sz="2400" dirty="0" smtClean="0"/>
            </a:br>
            <a:r>
              <a:rPr lang="en-US" sz="2400" dirty="0" smtClean="0"/>
              <a:t>-  Test Yourself </a:t>
            </a:r>
            <a:endParaRPr lang="en-US" sz="2400" i="1" dirty="0" smtClean="0">
              <a:solidFill>
                <a:srgbClr val="0066FF"/>
              </a:solidFill>
            </a:endParaRPr>
          </a:p>
        </p:txBody>
      </p:sp>
      <p:pic>
        <p:nvPicPr>
          <p:cNvPr id="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59" y="109142"/>
            <a:ext cx="979441" cy="60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39</a:t>
            </a:fld>
            <a:endParaRPr lang="en-US"/>
          </a:p>
        </p:txBody>
      </p:sp>
    </p:spTree>
    <p:extLst>
      <p:ext uri="{BB962C8B-B14F-4D97-AF65-F5344CB8AC3E}">
        <p14:creationId xmlns:p14="http://schemas.microsoft.com/office/powerpoint/2010/main" val="9678850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65610" y="259317"/>
            <a:ext cx="7781518" cy="604593"/>
          </a:xfrm>
        </p:spPr>
        <p:txBody>
          <a:bodyPr>
            <a:normAutofit/>
          </a:bodyPr>
          <a:lstStyle/>
          <a:p>
            <a:pPr eaLnBrk="1" hangingPunct="1"/>
            <a:r>
              <a:rPr lang="en-US" sz="2800" dirty="0" smtClean="0"/>
              <a:t>Statistical Hypotheses and Hypothesis Testing</a:t>
            </a:r>
          </a:p>
        </p:txBody>
      </p:sp>
      <p:sp>
        <p:nvSpPr>
          <p:cNvPr id="10244" name="Rectangle 3"/>
          <p:cNvSpPr>
            <a:spLocks noGrp="1" noChangeArrowheads="1"/>
          </p:cNvSpPr>
          <p:nvPr>
            <p:ph sz="quarter" idx="13"/>
          </p:nvPr>
        </p:nvSpPr>
        <p:spPr/>
        <p:txBody>
          <a:bodyPr>
            <a:normAutofit/>
          </a:bodyPr>
          <a:lstStyle/>
          <a:p>
            <a:pPr eaLnBrk="1" hangingPunct="1">
              <a:spcBef>
                <a:spcPts val="1200"/>
              </a:spcBef>
            </a:pPr>
            <a:r>
              <a:rPr lang="en-SG" dirty="0" smtClean="0">
                <a:solidFill>
                  <a:schemeClr val="tx1"/>
                </a:solidFill>
              </a:rPr>
              <a:t>Many problems in daily life require that we decide whether to accept or reject a statement about some population parameter such as the population mean.</a:t>
            </a:r>
          </a:p>
          <a:p>
            <a:pPr>
              <a:spcBef>
                <a:spcPts val="1200"/>
              </a:spcBef>
            </a:pPr>
            <a:r>
              <a:rPr lang="en-SG" dirty="0" smtClean="0">
                <a:solidFill>
                  <a:schemeClr val="tx1"/>
                </a:solidFill>
              </a:rPr>
              <a:t>The statement is called a </a:t>
            </a:r>
            <a:r>
              <a:rPr lang="en-SG" dirty="0" smtClean="0">
                <a:solidFill>
                  <a:srgbClr val="FF0000"/>
                </a:solidFill>
              </a:rPr>
              <a:t>hypothesis</a:t>
            </a:r>
            <a:r>
              <a:rPr lang="en-SG" dirty="0" smtClean="0">
                <a:solidFill>
                  <a:schemeClr val="tx1"/>
                </a:solidFill>
              </a:rPr>
              <a:t>, and the decision-making procedure about the hypothesis is called </a:t>
            </a:r>
            <a:r>
              <a:rPr lang="en-SG" dirty="0">
                <a:solidFill>
                  <a:srgbClr val="FF0000"/>
                </a:solidFill>
              </a:rPr>
              <a:t>hypothesis testing</a:t>
            </a:r>
            <a:r>
              <a:rPr lang="en-SG" dirty="0" smtClean="0">
                <a:solidFill>
                  <a:schemeClr val="tx1"/>
                </a:solidFill>
              </a:rPr>
              <a:t>.</a:t>
            </a:r>
          </a:p>
          <a:p>
            <a:pPr eaLnBrk="1" hangingPunct="1">
              <a:spcBef>
                <a:spcPts val="1200"/>
              </a:spcBef>
            </a:pPr>
            <a:r>
              <a:rPr lang="en-SG" dirty="0" smtClean="0">
                <a:solidFill>
                  <a:schemeClr val="tx1"/>
                </a:solidFill>
              </a:rPr>
              <a:t>A hypothesis is thus a claim or statement about a </a:t>
            </a:r>
            <a:r>
              <a:rPr lang="en-SG" dirty="0" smtClean="0">
                <a:solidFill>
                  <a:srgbClr val="FF0000"/>
                </a:solidFill>
              </a:rPr>
              <a:t>population parameter</a:t>
            </a:r>
            <a:r>
              <a:rPr lang="en-SG" dirty="0" smtClean="0"/>
              <a:t>.</a:t>
            </a:r>
          </a:p>
          <a:p>
            <a:pPr eaLnBrk="1" hangingPunct="1">
              <a:lnSpc>
                <a:spcPct val="80000"/>
              </a:lnSpc>
            </a:pPr>
            <a:endParaRPr lang="en-US" dirty="0" smtClean="0">
              <a:solidFill>
                <a:schemeClr val="tx1"/>
              </a:solidFill>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4</a:t>
            </a:fld>
            <a:endParaRPr lang="en-US"/>
          </a:p>
        </p:txBody>
      </p:sp>
    </p:spTree>
    <p:extLst>
      <p:ext uri="{BB962C8B-B14F-4D97-AF65-F5344CB8AC3E}">
        <p14:creationId xmlns:p14="http://schemas.microsoft.com/office/powerpoint/2010/main" val="390432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65163" y="1"/>
            <a:ext cx="6472237" cy="866136"/>
          </a:xfrm>
        </p:spPr>
        <p:txBody>
          <a:bodyPr>
            <a:noAutofit/>
          </a:bodyPr>
          <a:lstStyle/>
          <a:p>
            <a:pPr eaLnBrk="1" hangingPunct="1"/>
            <a:r>
              <a:rPr lang="en-US" sz="2400" dirty="0" smtClean="0"/>
              <a:t>Single-sample t-test for Population Mean </a:t>
            </a:r>
            <a:br>
              <a:rPr lang="en-US" sz="2400" dirty="0" smtClean="0"/>
            </a:br>
            <a:r>
              <a:rPr lang="en-US" sz="2400" dirty="0" smtClean="0"/>
              <a:t>-  Test Yourself </a:t>
            </a:r>
            <a:endParaRPr lang="en-US" sz="2400" i="1" dirty="0" smtClean="0">
              <a:solidFill>
                <a:srgbClr val="0066FF"/>
              </a:solidFill>
            </a:endParaRPr>
          </a:p>
        </p:txBody>
      </p:sp>
      <mc:AlternateContent xmlns:mc="http://schemas.openxmlformats.org/markup-compatibility/2006" xmlns:a14="http://schemas.microsoft.com/office/drawing/2010/main">
        <mc:Choice Requires="a14">
          <p:sp>
            <p:nvSpPr>
              <p:cNvPr id="14340" name="Rectangle 3"/>
              <p:cNvSpPr>
                <a:spLocks noGrp="1" noChangeArrowheads="1"/>
              </p:cNvSpPr>
              <p:nvPr>
                <p:ph sz="quarter" idx="13"/>
              </p:nvPr>
            </p:nvSpPr>
            <p:spPr>
              <a:xfrm>
                <a:off x="665610" y="961189"/>
                <a:ext cx="7781518" cy="4360112"/>
              </a:xfrm>
            </p:spPr>
            <p:txBody>
              <a:bodyPr/>
              <a:lstStyle/>
              <a:p>
                <a:pPr marL="0" indent="0">
                  <a:buFontTx/>
                  <a:buNone/>
                </a:pPr>
                <a:r>
                  <a:rPr lang="en-US" sz="2000" u="sng" dirty="0" smtClean="0"/>
                  <a:t>Computation:</a:t>
                </a:r>
                <a:endParaRPr lang="en-US" sz="2000" u="sng" dirty="0"/>
              </a:p>
              <a:p>
                <a:pPr marL="0" indent="0">
                  <a:buNone/>
                </a:pPr>
                <a:r>
                  <a:rPr lang="en-US" sz="2000" dirty="0" smtClean="0"/>
                  <a: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a:rPr>
                          <m:t>𝑥</m:t>
                        </m:r>
                      </m:e>
                    </m:acc>
                    <m:r>
                      <a:rPr lang="en-US" sz="2000" b="0" i="1" smtClean="0">
                        <a:latin typeface="Cambria Math"/>
                      </a:rPr>
                      <m:t>=1180,  </m:t>
                    </m:r>
                    <m:r>
                      <a:rPr lang="en-US" sz="2000" b="0" i="1" smtClean="0">
                        <a:latin typeface="Cambria Math"/>
                      </a:rPr>
                      <m:t>𝑛</m:t>
                    </m:r>
                    <m:r>
                      <a:rPr lang="en-US" sz="2000" b="0" i="1" smtClean="0">
                        <a:latin typeface="Cambria Math"/>
                      </a:rPr>
                      <m:t>=15,  </m:t>
                    </m:r>
                    <m:r>
                      <a:rPr lang="en-US" sz="2000" b="0" i="1" smtClean="0">
                        <a:latin typeface="Cambria Math"/>
                      </a:rPr>
                      <m:t>𝑠</m:t>
                    </m:r>
                    <m:r>
                      <a:rPr lang="en-US" sz="2000" b="0" i="1" smtClean="0">
                        <a:latin typeface="Cambria Math"/>
                      </a:rPr>
                      <m:t>=12</m:t>
                    </m:r>
                  </m:oMath>
                </a14:m>
                <a:endParaRPr lang="en-US" sz="2000" i="1" dirty="0" smtClean="0">
                  <a:latin typeface="Cambria Math"/>
                </a:endParaRPr>
              </a:p>
              <a:p>
                <a:pPr marL="0" indent="0">
                  <a:buNone/>
                </a:pPr>
                <a14:m>
                  <m:oMath xmlns:m="http://schemas.openxmlformats.org/officeDocument/2006/math">
                    <m:r>
                      <a:rPr lang="en-SG" sz="2000" i="1">
                        <a:latin typeface="Cambria Math"/>
                      </a:rPr>
                      <m:t>𝑡</m:t>
                    </m:r>
                    <m:r>
                      <a:rPr lang="en-SG" sz="2000" i="1" baseline="-25000">
                        <a:latin typeface="Cambria Math"/>
                      </a:rPr>
                      <m:t>𝑐𝑎𝑙</m:t>
                    </m:r>
                    <m:r>
                      <a:rPr lang="en-US" sz="2000" i="1">
                        <a:latin typeface="Cambria Math"/>
                      </a:rPr>
                      <m:t>=</m:t>
                    </m:r>
                    <m:f>
                      <m:fPr>
                        <m:ctrlPr>
                          <a:rPr lang="en-US" sz="2000" i="1">
                            <a:latin typeface="Cambria Math" panose="02040503050406030204" pitchFamily="18" charset="0"/>
                          </a:rPr>
                        </m:ctrlPr>
                      </m:fPr>
                      <m:num>
                        <m:r>
                          <a:rPr lang="en-US" sz="2000" i="1">
                            <a:latin typeface="Cambria Math"/>
                          </a:rPr>
                          <m:t>1180−12</m:t>
                        </m:r>
                        <m:r>
                          <a:rPr lang="en-SG" sz="2000" i="1">
                            <a:latin typeface="Cambria Math"/>
                          </a:rPr>
                          <m:t>00</m:t>
                        </m:r>
                      </m:num>
                      <m:den>
                        <m:f>
                          <m:fPr>
                            <m:ctrlPr>
                              <a:rPr lang="en-US" sz="2000" i="1">
                                <a:latin typeface="Cambria Math" panose="02040503050406030204" pitchFamily="18" charset="0"/>
                              </a:rPr>
                            </m:ctrlPr>
                          </m:fPr>
                          <m:num>
                            <m:r>
                              <a:rPr lang="en-US" sz="2000" i="1">
                                <a:latin typeface="Cambria Math"/>
                              </a:rPr>
                              <m:t>12</m:t>
                            </m:r>
                          </m:num>
                          <m:den>
                            <m:rad>
                              <m:radPr>
                                <m:degHide m:val="on"/>
                                <m:ctrlPr>
                                  <a:rPr lang="en-US" sz="2000" i="1">
                                    <a:latin typeface="Cambria Math" panose="02040503050406030204" pitchFamily="18" charset="0"/>
                                  </a:rPr>
                                </m:ctrlPr>
                              </m:radPr>
                              <m:deg/>
                              <m:e>
                                <m:r>
                                  <a:rPr lang="en-US" sz="2000" i="1">
                                    <a:latin typeface="Cambria Math"/>
                                  </a:rPr>
                                  <m:t>15</m:t>
                                </m:r>
                              </m:e>
                            </m:rad>
                          </m:den>
                        </m:f>
                      </m:den>
                    </m:f>
                  </m:oMath>
                </a14:m>
                <a:r>
                  <a:rPr lang="en-US" sz="2000" dirty="0"/>
                  <a:t> = −</a:t>
                </a:r>
                <a:r>
                  <a:rPr lang="en-US" sz="2000" dirty="0" smtClean="0"/>
                  <a:t>6.45497</a:t>
                </a:r>
                <a:endParaRPr lang="en-US" sz="2000" dirty="0"/>
              </a:p>
              <a:p>
                <a:pPr marL="0" indent="0">
                  <a:buNone/>
                </a:pPr>
                <a:endParaRPr lang="en-US" sz="2000" u="sng" dirty="0" smtClean="0"/>
              </a:p>
              <a:p>
                <a:pPr marL="0" indent="0">
                  <a:buNone/>
                </a:pPr>
                <a:r>
                  <a:rPr lang="en-US" sz="2000" u="sng" dirty="0" smtClean="0"/>
                  <a:t>Critical region method:</a:t>
                </a:r>
              </a:p>
              <a:p>
                <a:pPr marL="0" indent="0">
                  <a:buNone/>
                </a:pPr>
                <a:r>
                  <a:rPr lang="en-US" sz="2000" dirty="0" smtClean="0"/>
                  <a:t>Critical </a:t>
                </a:r>
                <a:r>
                  <a:rPr lang="en-US" sz="2000" dirty="0"/>
                  <a:t>value = T.INV(0.05,14) = -1.76</a:t>
                </a:r>
              </a:p>
              <a:p>
                <a:pPr marL="0" indent="0">
                  <a:buNone/>
                </a:pPr>
                <a:r>
                  <a:rPr lang="en-US" sz="2000" dirty="0" smtClean="0"/>
                  <a:t>Critical </a:t>
                </a:r>
                <a:r>
                  <a:rPr lang="en-US" sz="2000" dirty="0"/>
                  <a:t>region = </a:t>
                </a:r>
                <a14:m>
                  <m:oMath xmlns:m="http://schemas.openxmlformats.org/officeDocument/2006/math">
                    <m:r>
                      <a:rPr lang="en-US" sz="2000" b="0" i="1" smtClean="0">
                        <a:latin typeface="Cambria Math"/>
                      </a:rPr>
                      <m:t>{</m:t>
                    </m:r>
                    <m:r>
                      <a:rPr lang="en-US" sz="2000" b="0" i="1" smtClean="0">
                        <a:latin typeface="Cambria Math"/>
                      </a:rPr>
                      <m:t>𝑡</m:t>
                    </m:r>
                    <m:r>
                      <a:rPr lang="en-US" sz="2000" b="0" i="1" smtClean="0">
                        <a:latin typeface="Cambria Math"/>
                      </a:rPr>
                      <m:t>:</m:t>
                    </m:r>
                    <m:r>
                      <a:rPr lang="en-US" sz="2000" b="0" i="1" smtClean="0">
                        <a:latin typeface="Cambria Math"/>
                      </a:rPr>
                      <m:t>𝑡</m:t>
                    </m:r>
                    <m:r>
                      <a:rPr lang="en-US" sz="2000" b="0" i="1" smtClean="0">
                        <a:latin typeface="Cambria Math"/>
                      </a:rPr>
                      <m:t>&lt;−1.76}</m:t>
                    </m:r>
                  </m:oMath>
                </a14:m>
                <a:endParaRPr lang="en-US" sz="2000" dirty="0"/>
              </a:p>
              <a:p>
                <a:pPr marL="0" indent="0">
                  <a:buFontTx/>
                  <a:buNone/>
                </a:pPr>
                <a:endParaRPr lang="en-US" sz="2000" dirty="0"/>
              </a:p>
              <a:p>
                <a:pPr marL="0" indent="0">
                  <a:buNone/>
                </a:pPr>
                <a:r>
                  <a:rPr lang="en-US" sz="2000" u="sng" dirty="0" smtClean="0"/>
                  <a:t>P-value method:</a:t>
                </a:r>
              </a:p>
              <a:p>
                <a:pPr marL="0" indent="0">
                  <a:buNone/>
                </a:pPr>
                <a:r>
                  <a:rPr lang="en-US" sz="2000" dirty="0" smtClean="0">
                    <a:solidFill>
                      <a:schemeClr val="tx1"/>
                    </a:solidFill>
                  </a:rPr>
                  <a:t>p-value = T.DIST(-</a:t>
                </a:r>
                <a:r>
                  <a:rPr lang="en-US" sz="2000" dirty="0" smtClean="0"/>
                  <a:t>6.45497</a:t>
                </a:r>
                <a:r>
                  <a:rPr lang="en-US" sz="2000" dirty="0" smtClean="0">
                    <a:solidFill>
                      <a:schemeClr val="tx1"/>
                    </a:solidFill>
                  </a:rPr>
                  <a:t>,14) = </a:t>
                </a:r>
                <a:r>
                  <a:rPr lang="en-US" sz="2000" dirty="0"/>
                  <a:t>7.55E-06 </a:t>
                </a:r>
                <a:endParaRPr lang="en-US" sz="2000" dirty="0" smtClean="0">
                  <a:solidFill>
                    <a:schemeClr val="tx1"/>
                  </a:solidFill>
                </a:endParaRPr>
              </a:p>
              <a:p>
                <a:pPr marL="0" indent="0">
                  <a:buNone/>
                </a:pPr>
                <a:endParaRPr lang="en-US" sz="2000" dirty="0">
                  <a:solidFill>
                    <a:schemeClr val="tx1"/>
                  </a:solidFill>
                </a:endParaRPr>
              </a:p>
            </p:txBody>
          </p:sp>
        </mc:Choice>
        <mc:Fallback xmlns="">
          <p:sp>
            <p:nvSpPr>
              <p:cNvPr id="14340" name="Rectangle 3"/>
              <p:cNvSpPr>
                <a:spLocks noGrp="1" noRot="1" noChangeAspect="1" noMove="1" noResize="1" noEditPoints="1" noAdjustHandles="1" noChangeArrowheads="1" noChangeShapeType="1" noTextEdit="1"/>
              </p:cNvSpPr>
              <p:nvPr>
                <p:ph sz="quarter" idx="13"/>
              </p:nvPr>
            </p:nvSpPr>
            <p:spPr>
              <a:xfrm>
                <a:off x="665610" y="961189"/>
                <a:ext cx="7781518" cy="4360112"/>
              </a:xfrm>
              <a:blipFill rotWithShape="1">
                <a:blip r:embed="rId3"/>
                <a:stretch>
                  <a:fillRect l="-783" t="-559"/>
                </a:stretch>
              </a:blipFill>
            </p:spPr>
            <p:txBody>
              <a:bodyPr/>
              <a:lstStyle/>
              <a:p>
                <a:r>
                  <a:rPr lang="en-SG">
                    <a:noFill/>
                  </a:rPr>
                  <a:t> </a:t>
                </a:r>
              </a:p>
            </p:txBody>
          </p:sp>
        </mc:Fallback>
      </mc:AlternateContent>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pic>
        <p:nvPicPr>
          <p:cNvPr id="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59" y="109142"/>
            <a:ext cx="979441" cy="60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40</a:t>
            </a:fld>
            <a:endParaRPr lang="en-US"/>
          </a:p>
        </p:txBody>
      </p:sp>
    </p:spTree>
    <p:extLst>
      <p:ext uri="{BB962C8B-B14F-4D97-AF65-F5344CB8AC3E}">
        <p14:creationId xmlns:p14="http://schemas.microsoft.com/office/powerpoint/2010/main" val="183741673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pPr marL="0" indent="0">
                  <a:buNone/>
                </a:pPr>
                <a:r>
                  <a:rPr lang="en-US" sz="2000" u="sng" dirty="0" smtClean="0"/>
                  <a:t>Decision:</a:t>
                </a:r>
              </a:p>
              <a:p>
                <a:pPr marL="0" indent="0">
                  <a:buNone/>
                </a:pPr>
                <a:endParaRPr lang="en-US" sz="2000" u="sng" dirty="0" smtClean="0"/>
              </a:p>
              <a:p>
                <a:pPr marL="0" indent="0">
                  <a:buNone/>
                </a:pPr>
                <a:r>
                  <a:rPr lang="en-US" sz="2000" u="sng" dirty="0" smtClean="0"/>
                  <a:t>Critical </a:t>
                </a:r>
                <a:r>
                  <a:rPr lang="en-US" sz="2000" u="sng" dirty="0"/>
                  <a:t>region method:</a:t>
                </a:r>
              </a:p>
              <a:p>
                <a:pPr marL="0" indent="0">
                  <a:buNone/>
                </a:pPr>
                <a:r>
                  <a:rPr lang="en-US" sz="2000" dirty="0" smtClean="0"/>
                  <a:t>Since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𝑡</m:t>
                        </m:r>
                      </m:e>
                      <m:sub>
                        <m:r>
                          <a:rPr lang="en-US" sz="2000" i="1">
                            <a:latin typeface="Cambria Math"/>
                          </a:rPr>
                          <m:t>𝑐𝑎𝑙</m:t>
                        </m:r>
                      </m:sub>
                    </m:sSub>
                    <m:r>
                      <m:rPr>
                        <m:nor/>
                      </m:rPr>
                      <a:rPr lang="en-US" sz="2000" b="0" i="0" smtClean="0">
                        <a:latin typeface="Cambria Math"/>
                      </a:rPr>
                      <m:t>= </m:t>
                    </m:r>
                    <m:r>
                      <m:rPr>
                        <m:nor/>
                      </m:rPr>
                      <a:rPr lang="en-US" sz="2000" dirty="0"/>
                      <m:t>−6.45497</m:t>
                    </m:r>
                    <m:r>
                      <m:rPr>
                        <m:nor/>
                      </m:rPr>
                      <a:rPr lang="en-US" sz="2000" b="0" i="0" dirty="0" smtClean="0"/>
                      <m:t> </m:t>
                    </m:r>
                  </m:oMath>
                </a14:m>
                <a:r>
                  <a:rPr lang="en-US" sz="2000" dirty="0"/>
                  <a:t>lies within the critical </a:t>
                </a:r>
                <a:r>
                  <a:rPr lang="en-US" sz="2000" dirty="0" smtClean="0"/>
                  <a:t>region </a:t>
                </a:r>
                <a14:m>
                  <m:oMath xmlns:m="http://schemas.openxmlformats.org/officeDocument/2006/math">
                    <m:r>
                      <a:rPr lang="en-US" sz="2000" b="0" i="1" smtClean="0">
                        <a:latin typeface="Cambria Math"/>
                      </a:rPr>
                      <m:t>{</m:t>
                    </m:r>
                    <m:r>
                      <a:rPr lang="en-US" sz="2000" b="0" i="1" smtClean="0">
                        <a:latin typeface="Cambria Math"/>
                      </a:rPr>
                      <m:t>𝑡</m:t>
                    </m:r>
                    <m:r>
                      <a:rPr lang="en-US" sz="2000" b="0" i="1" smtClean="0">
                        <a:latin typeface="Cambria Math"/>
                      </a:rPr>
                      <m:t>:</m:t>
                    </m:r>
                    <m:r>
                      <a:rPr lang="en-US" sz="2000" b="0" i="1" smtClean="0">
                        <a:latin typeface="Cambria Math"/>
                      </a:rPr>
                      <m:t>𝑡</m:t>
                    </m:r>
                    <m:r>
                      <a:rPr lang="en-US" sz="2000" b="0" i="1" smtClean="0">
                        <a:latin typeface="Cambria Math"/>
                      </a:rPr>
                      <m:t>&lt;−1.76}</m:t>
                    </m:r>
                  </m:oMath>
                </a14:m>
                <a:r>
                  <a:rPr lang="en-US" sz="2000" dirty="0" smtClean="0"/>
                  <a:t>, we reject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𝐻</m:t>
                        </m:r>
                      </m:e>
                      <m:sub>
                        <m:r>
                          <a:rPr lang="en-US" sz="2000" i="1">
                            <a:latin typeface="Cambria Math"/>
                          </a:rPr>
                          <m:t>0</m:t>
                        </m:r>
                      </m:sub>
                    </m:sSub>
                    <m:r>
                      <a:rPr lang="en-US" sz="2000" i="1">
                        <a:latin typeface="Cambria Math"/>
                      </a:rPr>
                      <m:t>.</m:t>
                    </m:r>
                  </m:oMath>
                </a14:m>
                <a:endParaRPr lang="en-US" sz="2000" dirty="0" smtClean="0"/>
              </a:p>
              <a:p>
                <a:pPr marL="0" indent="0">
                  <a:buNone/>
                </a:pPr>
                <a:endParaRPr lang="en-US" sz="2000" dirty="0" smtClean="0"/>
              </a:p>
              <a:p>
                <a:pPr marL="0" indent="0">
                  <a:buNone/>
                </a:pPr>
                <a:r>
                  <a:rPr lang="en-US" sz="2000" u="sng" dirty="0" smtClean="0"/>
                  <a:t>P-value method:</a:t>
                </a:r>
              </a:p>
              <a:p>
                <a:pPr marL="0" indent="0">
                  <a:buNone/>
                </a:pPr>
                <a:r>
                  <a:rPr lang="en-US" sz="2000" dirty="0" smtClean="0"/>
                  <a:t>Since </a:t>
                </a:r>
                <a:r>
                  <a:rPr lang="en-US" sz="2000" dirty="0"/>
                  <a:t>p-value = 7.55E-06 &lt; </a:t>
                </a:r>
                <a14:m>
                  <m:oMath xmlns:m="http://schemas.openxmlformats.org/officeDocument/2006/math">
                    <m:r>
                      <a:rPr lang="en-US" sz="2000" i="1">
                        <a:latin typeface="Cambria Math"/>
                        <a:ea typeface="Cambria Math"/>
                      </a:rPr>
                      <m:t>𝛼</m:t>
                    </m:r>
                  </m:oMath>
                </a14:m>
                <a:r>
                  <a:rPr lang="en-US" sz="2000" dirty="0"/>
                  <a:t> (=0.05), </a:t>
                </a:r>
                <a:r>
                  <a:rPr lang="en-US" sz="2000" dirty="0" smtClean="0"/>
                  <a:t>we reject </a:t>
                </a:r>
                <a:r>
                  <a:rPr lang="en-US" sz="2000" dirty="0"/>
                  <a:t>H</a:t>
                </a:r>
                <a:r>
                  <a:rPr lang="en-US" sz="2000" baseline="-25000" dirty="0"/>
                  <a:t>0</a:t>
                </a:r>
                <a:r>
                  <a:rPr lang="en-US" sz="2000" dirty="0"/>
                  <a:t>.</a:t>
                </a:r>
              </a:p>
              <a:p>
                <a:pPr marL="0" lvl="1" indent="0">
                  <a:buNone/>
                </a:pPr>
                <a:endParaRPr lang="en-US" dirty="0"/>
              </a:p>
              <a:p>
                <a:pPr marL="0" lvl="1" indent="0">
                  <a:buNone/>
                </a:pPr>
                <a:r>
                  <a:rPr lang="en-US" u="sng" dirty="0"/>
                  <a:t>Conclusion:</a:t>
                </a:r>
              </a:p>
              <a:p>
                <a:pPr marL="0" lvl="1" indent="0" algn="just">
                  <a:buNone/>
                </a:pPr>
                <a:r>
                  <a:rPr lang="en-US" dirty="0"/>
                  <a:t>There is sufficient evidence at the 5% level of significance to </a:t>
                </a:r>
                <a:r>
                  <a:rPr lang="en-US" dirty="0" smtClean="0"/>
                  <a:t>reject the statement </a:t>
                </a:r>
                <a:r>
                  <a:rPr lang="en-US" dirty="0"/>
                  <a:t>that the </a:t>
                </a:r>
                <a:r>
                  <a:rPr lang="en-US" dirty="0" smtClean="0"/>
                  <a:t>mean </a:t>
                </a:r>
                <a:r>
                  <a:rPr lang="en-US" dirty="0"/>
                  <a:t>lifespan of </a:t>
                </a:r>
                <a:r>
                  <a:rPr lang="en-US" dirty="0" smtClean="0"/>
                  <a:t>the </a:t>
                </a:r>
                <a:r>
                  <a:rPr lang="en-US" dirty="0"/>
                  <a:t>light </a:t>
                </a:r>
                <a:r>
                  <a:rPr lang="en-US" dirty="0" smtClean="0"/>
                  <a:t>bulbs is 1200 hours. </a:t>
                </a:r>
                <a:endParaRPr lang="en-US" dirty="0"/>
              </a:p>
              <a:p>
                <a:pPr marL="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l="-783" t="-594" r="-783"/>
                </a:stretch>
              </a:blipFill>
            </p:spPr>
            <p:txBody>
              <a:bodyPr/>
              <a:lstStyle/>
              <a:p>
                <a:r>
                  <a:rPr lang="en-SG">
                    <a:noFill/>
                  </a:rPr>
                  <a:t> </a:t>
                </a:r>
              </a:p>
            </p:txBody>
          </p:sp>
        </mc:Fallback>
      </mc:AlternateContent>
      <p:sp>
        <p:nvSpPr>
          <p:cNvPr id="4" name="Rectangle 2"/>
          <p:cNvSpPr>
            <a:spLocks noGrp="1" noChangeArrowheads="1"/>
          </p:cNvSpPr>
          <p:nvPr>
            <p:ph type="title"/>
          </p:nvPr>
        </p:nvSpPr>
        <p:spPr>
          <a:xfrm>
            <a:off x="665163" y="1"/>
            <a:ext cx="6472237" cy="866136"/>
          </a:xfrm>
        </p:spPr>
        <p:txBody>
          <a:bodyPr>
            <a:noAutofit/>
          </a:bodyPr>
          <a:lstStyle/>
          <a:p>
            <a:pPr eaLnBrk="1" hangingPunct="1"/>
            <a:r>
              <a:rPr lang="en-US" sz="2400" dirty="0" smtClean="0"/>
              <a:t>Single-sample t-test for Population Mean </a:t>
            </a:r>
            <a:br>
              <a:rPr lang="en-US" sz="2400" dirty="0" smtClean="0"/>
            </a:br>
            <a:r>
              <a:rPr lang="en-US" sz="2400" dirty="0" smtClean="0"/>
              <a:t>-  Test Yourself </a:t>
            </a:r>
            <a:endParaRPr lang="en-US" sz="2400" i="1" dirty="0" smtClean="0">
              <a:solidFill>
                <a:srgbClr val="0066FF"/>
              </a:solidFill>
            </a:endParaRPr>
          </a:p>
        </p:txBody>
      </p:sp>
      <p:pic>
        <p:nvPicPr>
          <p:cNvPr id="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59" y="109142"/>
            <a:ext cx="979441" cy="60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41</a:t>
            </a:fld>
            <a:endParaRPr lang="en-US"/>
          </a:p>
        </p:txBody>
      </p:sp>
    </p:spTree>
    <p:extLst>
      <p:ext uri="{BB962C8B-B14F-4D97-AF65-F5344CB8AC3E}">
        <p14:creationId xmlns:p14="http://schemas.microsoft.com/office/powerpoint/2010/main" val="3494773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dirty="0" smtClean="0"/>
              <a:t>Single-sample Z-test for population mean </a:t>
            </a:r>
          </a:p>
          <a:p>
            <a:r>
              <a:rPr lang="en-US" sz="2400" dirty="0" smtClean="0"/>
              <a:t>Single-sample t-test for population mean</a:t>
            </a:r>
          </a:p>
          <a:p>
            <a:r>
              <a:rPr lang="en-US" dirty="0" smtClean="0"/>
              <a:t>Single-sample Z-test for population proportion</a:t>
            </a:r>
            <a:endParaRPr lang="en-US" sz="2400" dirty="0"/>
          </a:p>
        </p:txBody>
      </p:sp>
      <p:sp>
        <p:nvSpPr>
          <p:cNvPr id="10" name="Rectangle 9"/>
          <p:cNvSpPr/>
          <p:nvPr/>
        </p:nvSpPr>
        <p:spPr>
          <a:xfrm>
            <a:off x="39728" y="2285326"/>
            <a:ext cx="8991600" cy="4572674"/>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871507398"/>
                  </p:ext>
                </p:extLst>
              </p:nvPr>
            </p:nvGraphicFramePr>
            <p:xfrm>
              <a:off x="198478" y="2338559"/>
              <a:ext cx="8674100" cy="2758547"/>
            </p:xfrm>
            <a:graphic>
              <a:graphicData uri="http://schemas.openxmlformats.org/drawingml/2006/table">
                <a:tbl>
                  <a:tblPr firstRow="1" bandRow="1">
                    <a:tableStyleId>{5C22544A-7EE6-4342-B048-85BDC9FD1C3A}</a:tableStyleId>
                  </a:tblPr>
                  <a:tblGrid>
                    <a:gridCol w="1211620">
                      <a:extLst>
                        <a:ext uri="{9D8B030D-6E8A-4147-A177-3AD203B41FA5}">
                          <a16:colId xmlns:a16="http://schemas.microsoft.com/office/drawing/2014/main" xmlns="" val="20000"/>
                        </a:ext>
                      </a:extLst>
                    </a:gridCol>
                    <a:gridCol w="1848410">
                      <a:extLst>
                        <a:ext uri="{9D8B030D-6E8A-4147-A177-3AD203B41FA5}">
                          <a16:colId xmlns:a16="http://schemas.microsoft.com/office/drawing/2014/main" xmlns="" val="20001"/>
                        </a:ext>
                      </a:extLst>
                    </a:gridCol>
                    <a:gridCol w="1800220">
                      <a:extLst>
                        <a:ext uri="{9D8B030D-6E8A-4147-A177-3AD203B41FA5}">
                          <a16:colId xmlns:a16="http://schemas.microsoft.com/office/drawing/2014/main" xmlns="" val="20002"/>
                        </a:ext>
                      </a:extLst>
                    </a:gridCol>
                    <a:gridCol w="1972465">
                      <a:extLst>
                        <a:ext uri="{9D8B030D-6E8A-4147-A177-3AD203B41FA5}">
                          <a16:colId xmlns:a16="http://schemas.microsoft.com/office/drawing/2014/main" xmlns="" val="20003"/>
                        </a:ext>
                      </a:extLst>
                    </a:gridCol>
                    <a:gridCol w="1841385">
                      <a:extLst>
                        <a:ext uri="{9D8B030D-6E8A-4147-A177-3AD203B41FA5}">
                          <a16:colId xmlns:a16="http://schemas.microsoft.com/office/drawing/2014/main" xmlns="" val="20004"/>
                        </a:ext>
                      </a:extLst>
                    </a:gridCol>
                  </a:tblGrid>
                  <a:tr h="667347">
                    <a:tc>
                      <a:txBody>
                        <a:bodyPr/>
                        <a:lstStyle/>
                        <a:p>
                          <a:endParaRPr lang="en-SG" sz="1400" u="none"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r>
                            <a:rPr lang="en-US" sz="1400" u="none" dirty="0" smtClean="0">
                              <a:latin typeface="Arial" panose="020B0604020202020204" pitchFamily="34" charset="0"/>
                              <a:cs typeface="Arial" panose="020B0604020202020204" pitchFamily="34" charset="0"/>
                            </a:rPr>
                            <a:t>Sample</a:t>
                          </a:r>
                          <a:r>
                            <a:rPr lang="en-US" sz="1400" u="none" baseline="0" dirty="0" smtClean="0">
                              <a:latin typeface="Arial" panose="020B0604020202020204" pitchFamily="34" charset="0"/>
                              <a:cs typeface="Arial" panose="020B0604020202020204" pitchFamily="34" charset="0"/>
                            </a:rPr>
                            <a:t> Size, </a:t>
                          </a:r>
                          <a14:m>
                            <m:oMath xmlns:m="http://schemas.openxmlformats.org/officeDocument/2006/math">
                              <m:r>
                                <a:rPr lang="en-US" sz="1400" b="1" i="1" u="none" baseline="0" smtClean="0">
                                  <a:latin typeface="Cambria Math"/>
                                </a:rPr>
                                <m:t>𝒏</m:t>
                              </m:r>
                            </m:oMath>
                          </a14:m>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Assumptions needed</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Test Statistic</a:t>
                          </a:r>
                          <a:r>
                            <a:rPr lang="en-US" sz="1400" u="none" baseline="0" dirty="0" smtClean="0">
                              <a:latin typeface="Arial" panose="020B0604020202020204" pitchFamily="34" charset="0"/>
                              <a:cs typeface="Arial" panose="020B0604020202020204" pitchFamily="34" charset="0"/>
                            </a:rPr>
                            <a:t> </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solidFill>
                                <a:schemeClr val="bg1"/>
                              </a:solidFill>
                              <a:latin typeface="Arial" panose="020B0604020202020204" pitchFamily="34" charset="0"/>
                              <a:cs typeface="Arial" panose="020B0604020202020204" pitchFamily="34" charset="0"/>
                            </a:rPr>
                            <a:t>Name of Hypothesis</a:t>
                          </a:r>
                          <a:r>
                            <a:rPr lang="en-US" sz="1400" u="none" baseline="0" dirty="0" smtClean="0">
                              <a:solidFill>
                                <a:schemeClr val="bg1"/>
                              </a:solidFill>
                              <a:latin typeface="Arial" panose="020B0604020202020204" pitchFamily="34" charset="0"/>
                              <a:cs typeface="Arial" panose="020B0604020202020204" pitchFamily="34" charset="0"/>
                            </a:rPr>
                            <a:t> Test</a:t>
                          </a:r>
                          <a:endParaRPr lang="en-SG" sz="1400" u="none"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8078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dirty="0" smtClean="0">
                              <a:latin typeface="Arial" panose="020B0604020202020204" pitchFamily="34" charset="0"/>
                              <a:cs typeface="Arial" panose="020B0604020202020204" pitchFamily="34" charset="0"/>
                            </a:rPr>
                            <a:t>Population variance </a:t>
                          </a:r>
                          <a14:m>
                            <m:oMath xmlns:m="http://schemas.openxmlformats.org/officeDocument/2006/math">
                              <m:sSup>
                                <m:sSupPr>
                                  <m:ctrlPr>
                                    <a:rPr lang="en-US" sz="1400" b="0" i="1" u="none" smtClean="0">
                                      <a:latin typeface="Cambria Math" panose="02040503050406030204" pitchFamily="18" charset="0"/>
                                    </a:rPr>
                                  </m:ctrlPr>
                                </m:sSupPr>
                                <m:e>
                                  <m:r>
                                    <a:rPr lang="en-US" sz="1400" b="0" i="1" u="none" smtClean="0">
                                      <a:latin typeface="Cambria Math"/>
                                      <a:ea typeface="Cambria Math"/>
                                    </a:rPr>
                                    <m:t>𝜎</m:t>
                                  </m:r>
                                </m:e>
                                <m:sup>
                                  <m:r>
                                    <a:rPr lang="en-US" sz="1400" b="0" i="1" u="none" smtClean="0">
                                      <a:latin typeface="Cambria Math"/>
                                    </a:rPr>
                                    <m:t>2</m:t>
                                  </m:r>
                                </m:sup>
                              </m:sSup>
                            </m:oMath>
                          </a14:m>
                          <a:r>
                            <a:rPr lang="en-SG" sz="1400" u="none" dirty="0" smtClean="0">
                              <a:latin typeface="Arial" panose="020B0604020202020204" pitchFamily="34" charset="0"/>
                              <a:cs typeface="Arial" panose="020B0604020202020204" pitchFamily="34" charset="0"/>
                            </a:rPr>
                            <a:t> is known </a:t>
                          </a:r>
                          <a:endParaRPr lang="en-SG" sz="1400" u="none" dirty="0">
                            <a:latin typeface="Arial" panose="020B0604020202020204" pitchFamily="34" charset="0"/>
                            <a:cs typeface="Arial" panose="020B0604020202020204" pitchFamily="34" charset="0"/>
                          </a:endParaRPr>
                        </a:p>
                        <a:p>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large (</a:t>
                          </a:r>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a:t>
                          </a:r>
                          <a14:m>
                            <m:oMath xmlns:m="http://schemas.openxmlformats.org/officeDocument/2006/math">
                              <m:r>
                                <a:rPr lang="en-US" sz="1400" i="1" u="none" baseline="0" smtClean="0">
                                  <a:latin typeface="Cambria Math"/>
                                  <a:ea typeface="Cambria Math"/>
                                </a:rPr>
                                <m:t>≥</m:t>
                              </m:r>
                              <m:r>
                                <a:rPr lang="en-US" sz="1400" b="0" i="0" u="none" baseline="0" smtClean="0">
                                  <a:latin typeface="Cambria Math"/>
                                  <a:ea typeface="Cambria Math"/>
                                </a:rPr>
                                <m:t>3</m:t>
                              </m:r>
                            </m:oMath>
                          </a14:m>
                          <a:r>
                            <a:rPr lang="en-SG" sz="1400" u="none" dirty="0" smtClean="0">
                              <a:latin typeface="Arial" panose="020B0604020202020204" pitchFamily="34" charset="0"/>
                              <a:cs typeface="Arial" panose="020B0604020202020204" pitchFamily="34" charset="0"/>
                            </a:rPr>
                            <a:t>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14:m>
                            <m:oMathPara xmlns:m="http://schemas.openxmlformats.org/officeDocument/2006/math">
                              <m:oMathParaPr>
                                <m:jc m:val="centerGroup"/>
                              </m:oMathParaPr>
                              <m:oMath xmlns:m="http://schemas.openxmlformats.org/officeDocument/2006/math">
                                <m:r>
                                  <a:rPr lang="en-US" sz="1400" b="0" i="1" u="none" smtClean="0">
                                    <a:latin typeface="Cambria Math"/>
                                  </a:rPr>
                                  <m:t>𝑍</m:t>
                                </m:r>
                                <m:r>
                                  <a:rPr lang="en-US" sz="1400" b="0" i="1" u="none" smtClean="0">
                                    <a:latin typeface="Cambria Math"/>
                                  </a:rPr>
                                  <m:t>=</m:t>
                                </m:r>
                                <m:f>
                                  <m:fPr>
                                    <m:ctrlPr>
                                      <a:rPr lang="en-US" sz="1400" b="0" i="1" u="none" smtClean="0">
                                        <a:latin typeface="Cambria Math" panose="02040503050406030204" pitchFamily="18" charset="0"/>
                                      </a:rPr>
                                    </m:ctrlPr>
                                  </m:fPr>
                                  <m:num>
                                    <m:acc>
                                      <m:accPr>
                                        <m:chr m:val="̅"/>
                                        <m:ctrlPr>
                                          <a:rPr lang="en-US" sz="1400" b="0" i="1" u="none" smtClean="0">
                                            <a:latin typeface="Cambria Math" panose="02040503050406030204" pitchFamily="18" charset="0"/>
                                          </a:rPr>
                                        </m:ctrlPr>
                                      </m:accPr>
                                      <m:e>
                                        <m:r>
                                          <a:rPr lang="en-US" sz="1400" b="0" i="1" u="none" smtClean="0">
                                            <a:latin typeface="Cambria Math"/>
                                          </a:rPr>
                                          <m:t>𝑋</m:t>
                                        </m:r>
                                      </m:e>
                                    </m:acc>
                                    <m:r>
                                      <a:rPr lang="en-US" sz="1400" b="0" i="1" u="none" smtClean="0">
                                        <a:latin typeface="Cambria Math"/>
                                      </a:rPr>
                                      <m:t>−</m:t>
                                    </m:r>
                                    <m:r>
                                      <a:rPr lang="en-US" sz="1400" b="0" i="1" u="none" smtClean="0">
                                        <a:latin typeface="Cambria Math"/>
                                        <a:ea typeface="Cambria Math"/>
                                      </a:rPr>
                                      <m:t>𝜇</m:t>
                                    </m:r>
                                  </m:num>
                                  <m:den>
                                    <m:f>
                                      <m:fPr>
                                        <m:ctrlPr>
                                          <a:rPr lang="en-US" sz="1400" b="0" i="1" u="none" smtClean="0">
                                            <a:latin typeface="Cambria Math" panose="02040503050406030204" pitchFamily="18" charset="0"/>
                                          </a:rPr>
                                        </m:ctrlPr>
                                      </m:fPr>
                                      <m:num>
                                        <m:r>
                                          <a:rPr lang="en-US" sz="1400" b="0" i="1" u="none" smtClean="0">
                                            <a:latin typeface="Cambria Math"/>
                                            <a:ea typeface="Cambria Math"/>
                                          </a:rPr>
                                          <m:t>𝜎</m:t>
                                        </m:r>
                                      </m:num>
                                      <m:den>
                                        <m:rad>
                                          <m:radPr>
                                            <m:degHide m:val="on"/>
                                            <m:ctrlPr>
                                              <a:rPr lang="en-US" sz="1400" b="0" i="1" u="none" smtClean="0">
                                                <a:latin typeface="Cambria Math" panose="02040503050406030204" pitchFamily="18" charset="0"/>
                                              </a:rPr>
                                            </m:ctrlPr>
                                          </m:radPr>
                                          <m:deg/>
                                          <m:e>
                                            <m:r>
                                              <a:rPr lang="en-US" sz="1400" b="0" i="1" u="none" smtClean="0">
                                                <a:latin typeface="Cambria Math"/>
                                              </a:rPr>
                                              <m:t>𝑛</m:t>
                                            </m:r>
                                          </m:e>
                                        </m:rad>
                                      </m:den>
                                    </m:f>
                                  </m:den>
                                </m:f>
                                <m:r>
                                  <a:rPr lang="en-US" sz="1400" b="0" i="1" u="none" smtClean="0">
                                    <a:latin typeface="Cambria Math"/>
                                  </a:rPr>
                                  <m:t>~</m:t>
                                </m:r>
                                <m:r>
                                  <a:rPr lang="en-US" sz="1400" b="0" i="1" u="none" smtClean="0">
                                    <a:latin typeface="Cambria Math"/>
                                  </a:rPr>
                                  <m:t>𝑁</m:t>
                                </m:r>
                                <m:r>
                                  <a:rPr lang="en-US" sz="1400" b="0" i="1" u="none" smtClean="0">
                                    <a:latin typeface="Cambria Math"/>
                                  </a:rPr>
                                  <m:t>(0,1)</m:t>
                                </m:r>
                              </m:oMath>
                            </m:oMathPara>
                          </a14:m>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Z test for population mean </a:t>
                          </a:r>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80780">
                    <a:tc vMerge="1">
                      <a:txBody>
                        <a:bodyPr/>
                        <a:lstStyle/>
                        <a:p>
                          <a:endParaRPr lang="en-SG" dirty="0"/>
                        </a:p>
                      </a:txBody>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small (</a:t>
                          </a:r>
                          <a14:m>
                            <m:oMath xmlns:m="http://schemas.openxmlformats.org/officeDocument/2006/math">
                              <m:r>
                                <a:rPr lang="en-US" sz="1400" b="0" i="1" u="none" baseline="0" smtClean="0">
                                  <a:latin typeface="Cambria Math"/>
                                  <a:cs typeface="Arial" panose="020B0604020202020204" pitchFamily="34" charset="0"/>
                                </a:rPr>
                                <m:t>𝑛</m:t>
                              </m:r>
                              <m:r>
                                <a:rPr lang="en-US" sz="1400" b="0" i="1" u="none" baseline="0" smtClean="0">
                                  <a:latin typeface="Cambria Math"/>
                                  <a:cs typeface="Arial" panose="020B0604020202020204" pitchFamily="34" charset="0"/>
                                </a:rPr>
                                <m:t> </m:t>
                              </m:r>
                            </m:oMath>
                          </a14:m>
                          <a:r>
                            <a:rPr lang="en-US" sz="1400" u="none" baseline="0" dirty="0" smtClean="0">
                              <a:latin typeface="Arial" panose="020B0604020202020204" pitchFamily="34" charset="0"/>
                              <a:cs typeface="Arial" panose="020B0604020202020204" pitchFamily="34" charset="0"/>
                            </a:rPr>
                            <a:t>&lt; 30)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extLst>
                      <a:ext uri="{0D108BD9-81ED-4DB2-BD59-A6C34878D82A}">
                        <a16:rowId xmlns:a16="http://schemas.microsoft.com/office/drawing/2014/main" xmlns="" val="10002"/>
                      </a:ext>
                    </a:extLst>
                  </a:tr>
                  <a:tr h="41148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dirty="0" smtClean="0">
                              <a:latin typeface="Arial" panose="020B0604020202020204" pitchFamily="34" charset="0"/>
                              <a:cs typeface="Arial" panose="020B0604020202020204" pitchFamily="34" charset="0"/>
                            </a:rPr>
                            <a:t>Population variance </a:t>
                          </a:r>
                          <a14:m>
                            <m:oMath xmlns:m="http://schemas.openxmlformats.org/officeDocument/2006/math">
                              <m:sSup>
                                <m:sSupPr>
                                  <m:ctrlPr>
                                    <a:rPr lang="en-US" sz="1400" b="0" i="1" u="none" smtClean="0">
                                      <a:latin typeface="Cambria Math" panose="02040503050406030204" pitchFamily="18" charset="0"/>
                                    </a:rPr>
                                  </m:ctrlPr>
                                </m:sSupPr>
                                <m:e>
                                  <m:r>
                                    <a:rPr lang="en-US" sz="1400" b="0" i="1" u="none" smtClean="0">
                                      <a:latin typeface="Cambria Math"/>
                                      <a:ea typeface="Cambria Math"/>
                                    </a:rPr>
                                    <m:t>𝜎</m:t>
                                  </m:r>
                                </m:e>
                                <m:sup>
                                  <m:r>
                                    <a:rPr lang="en-US" sz="1400" b="0" i="1" u="none" smtClean="0">
                                      <a:latin typeface="Cambria Math"/>
                                    </a:rPr>
                                    <m:t>2</m:t>
                                  </m:r>
                                </m:sup>
                              </m:sSup>
                            </m:oMath>
                          </a14:m>
                          <a:r>
                            <a:rPr lang="en-SG" sz="1400" u="none" dirty="0" smtClean="0">
                              <a:latin typeface="Arial" panose="020B0604020202020204" pitchFamily="34" charset="0"/>
                              <a:cs typeface="Arial" panose="020B0604020202020204" pitchFamily="34" charset="0"/>
                            </a:rPr>
                            <a:t> is </a:t>
                          </a:r>
                          <a:r>
                            <a:rPr lang="en-SG" sz="1400" b="1" u="sng" dirty="0" smtClean="0">
                              <a:latin typeface="Arial" panose="020B0604020202020204" pitchFamily="34" charset="0"/>
                              <a:cs typeface="Arial" panose="020B0604020202020204" pitchFamily="34" charset="0"/>
                            </a:rPr>
                            <a:t>unknown</a:t>
                          </a:r>
                          <a:r>
                            <a:rPr lang="en-SG" sz="1400" u="none" dirty="0" smtClean="0">
                              <a:latin typeface="Arial" panose="020B0604020202020204" pitchFamily="34" charset="0"/>
                              <a:cs typeface="Arial" panose="020B0604020202020204" pitchFamily="34" charset="0"/>
                            </a:rPr>
                            <a:t> </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large (</a:t>
                          </a:r>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a:t>
                          </a:r>
                          <a14:m>
                            <m:oMath xmlns:m="http://schemas.openxmlformats.org/officeDocument/2006/math">
                              <m:r>
                                <a:rPr lang="en-US" sz="1400" i="1" u="none" baseline="0" smtClean="0">
                                  <a:latin typeface="Cambria Math"/>
                                  <a:ea typeface="Cambria Math"/>
                                </a:rPr>
                                <m:t>≥</m:t>
                              </m:r>
                              <m:r>
                                <a:rPr lang="en-US" sz="1400" b="0" i="0" u="none" baseline="0" smtClean="0">
                                  <a:latin typeface="Cambria Math"/>
                                  <a:ea typeface="Cambria Math"/>
                                </a:rPr>
                                <m:t>3</m:t>
                              </m:r>
                            </m:oMath>
                          </a14:m>
                          <a:r>
                            <a:rPr lang="en-SG" sz="1400" u="none" dirty="0" smtClean="0">
                              <a:latin typeface="Arial" panose="020B0604020202020204" pitchFamily="34" charset="0"/>
                              <a:cs typeface="Arial" panose="020B0604020202020204" pitchFamily="34" charset="0"/>
                            </a:rPr>
                            <a:t>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mtClean="0">
                                    <a:latin typeface="Cambria Math"/>
                                  </a:rPr>
                                  <m:t>𝑇</m:t>
                                </m:r>
                                <m:r>
                                  <a:rPr lang="en-US" sz="1400" b="0" i="1" u="none" smtClean="0">
                                    <a:latin typeface="Cambria Math"/>
                                  </a:rPr>
                                  <m:t>=</m:t>
                                </m:r>
                                <m:f>
                                  <m:fPr>
                                    <m:ctrlPr>
                                      <a:rPr lang="en-US" sz="1400" b="0" i="1" u="none" smtClean="0">
                                        <a:latin typeface="Cambria Math" panose="02040503050406030204" pitchFamily="18" charset="0"/>
                                      </a:rPr>
                                    </m:ctrlPr>
                                  </m:fPr>
                                  <m:num>
                                    <m:acc>
                                      <m:accPr>
                                        <m:chr m:val="̅"/>
                                        <m:ctrlPr>
                                          <a:rPr lang="en-US" sz="1400" b="0" i="1" u="none" smtClean="0">
                                            <a:latin typeface="Cambria Math" panose="02040503050406030204" pitchFamily="18" charset="0"/>
                                          </a:rPr>
                                        </m:ctrlPr>
                                      </m:accPr>
                                      <m:e>
                                        <m:r>
                                          <a:rPr lang="en-US" sz="1400" b="0" i="1" u="none" smtClean="0">
                                            <a:latin typeface="Cambria Math"/>
                                          </a:rPr>
                                          <m:t>𝑋</m:t>
                                        </m:r>
                                      </m:e>
                                    </m:acc>
                                    <m:r>
                                      <a:rPr lang="en-US" sz="1400" b="0" i="1" u="none" smtClean="0">
                                        <a:latin typeface="Cambria Math"/>
                                      </a:rPr>
                                      <m:t>−</m:t>
                                    </m:r>
                                    <m:r>
                                      <a:rPr lang="en-US" sz="1400" b="0" i="1" u="none" smtClean="0">
                                        <a:latin typeface="Cambria Math"/>
                                        <a:ea typeface="Cambria Math"/>
                                      </a:rPr>
                                      <m:t>𝜇</m:t>
                                    </m:r>
                                  </m:num>
                                  <m:den>
                                    <m:f>
                                      <m:fPr>
                                        <m:ctrlPr>
                                          <a:rPr lang="en-US" sz="1400" b="0" i="1" u="none" smtClean="0">
                                            <a:latin typeface="Cambria Math" panose="02040503050406030204" pitchFamily="18" charset="0"/>
                                          </a:rPr>
                                        </m:ctrlPr>
                                      </m:fPr>
                                      <m:num>
                                        <m:r>
                                          <a:rPr lang="en-US" sz="1400" b="0" i="1" u="none" smtClean="0">
                                            <a:latin typeface="Cambria Math"/>
                                          </a:rPr>
                                          <m:t>𝑠</m:t>
                                        </m:r>
                                      </m:num>
                                      <m:den>
                                        <m:rad>
                                          <m:radPr>
                                            <m:degHide m:val="on"/>
                                            <m:ctrlPr>
                                              <a:rPr lang="en-US" sz="1400" b="0" i="1" u="none" smtClean="0">
                                                <a:latin typeface="Cambria Math" panose="02040503050406030204" pitchFamily="18" charset="0"/>
                                              </a:rPr>
                                            </m:ctrlPr>
                                          </m:radPr>
                                          <m:deg/>
                                          <m:e>
                                            <m:r>
                                              <a:rPr lang="en-US" sz="1400" b="0" i="1" u="none" smtClean="0">
                                                <a:latin typeface="Cambria Math"/>
                                              </a:rPr>
                                              <m:t>𝑛</m:t>
                                            </m:r>
                                          </m:e>
                                        </m:rad>
                                      </m:den>
                                    </m:f>
                                  </m:den>
                                </m:f>
                                <m:r>
                                  <a:rPr lang="en-US" sz="1400" b="0" i="1" u="none" smtClean="0">
                                    <a:latin typeface="Cambria Math"/>
                                  </a:rPr>
                                  <m:t>~</m:t>
                                </m:r>
                                <m:sSub>
                                  <m:sSubPr>
                                    <m:ctrlPr>
                                      <a:rPr lang="en-US" sz="1400" b="0" i="1" u="none" smtClean="0">
                                        <a:latin typeface="Cambria Math" panose="02040503050406030204" pitchFamily="18" charset="0"/>
                                      </a:rPr>
                                    </m:ctrlPr>
                                  </m:sSubPr>
                                  <m:e>
                                    <m:r>
                                      <a:rPr lang="en-US" sz="1400" b="0" i="1" u="none" smtClean="0">
                                        <a:latin typeface="Cambria Math"/>
                                      </a:rPr>
                                      <m:t>𝑡</m:t>
                                    </m:r>
                                  </m:e>
                                  <m:sub>
                                    <m:r>
                                      <a:rPr lang="en-US" sz="1400" b="0" i="1" u="none" smtClean="0">
                                        <a:latin typeface="Cambria Math"/>
                                      </a:rPr>
                                      <m:t>𝑛</m:t>
                                    </m:r>
                                    <m:r>
                                      <a:rPr lang="en-US" sz="1400" b="0" i="1" u="none" smtClean="0">
                                        <a:latin typeface="Cambria Math"/>
                                      </a:rPr>
                                      <m:t>−1</m:t>
                                    </m:r>
                                  </m:sub>
                                </m:sSub>
                              </m:oMath>
                            </m:oMathPara>
                          </a14:m>
                          <a:endParaRPr lang="en-SG" sz="1400" u="none" dirty="0">
                            <a:latin typeface="Arial" panose="020B0604020202020204" pitchFamily="34" charset="0"/>
                            <a:cs typeface="Arial" panose="020B0604020202020204" pitchFamily="34" charset="0"/>
                          </a:endParaRPr>
                        </a:p>
                        <a:p>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t-test for population mean </a:t>
                          </a:r>
                          <a:endParaRPr lang="en-SG" sz="1400" u="none" dirty="0" smtClean="0">
                            <a:solidFill>
                              <a:schemeClr val="tx1"/>
                            </a:solidFill>
                            <a:latin typeface="Arial" panose="020B0604020202020204" pitchFamily="34" charset="0"/>
                            <a:cs typeface="Arial" panose="020B0604020202020204" pitchFamily="34" charset="0"/>
                          </a:endParaRPr>
                        </a:p>
                        <a:p>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11480">
                    <a:tc vMerge="1">
                      <a:txBody>
                        <a:bodyPr/>
                        <a:lstStyle/>
                        <a:p>
                          <a:endParaRPr lang="en-SG"/>
                        </a:p>
                      </a:txBody>
                      <a:tcPr/>
                    </a:tc>
                    <a:tc>
                      <a:txBody>
                        <a:bodyPr/>
                        <a:lstStyle/>
                        <a:p>
                          <a14:m>
                            <m:oMath xmlns:m="http://schemas.openxmlformats.org/officeDocument/2006/math">
                              <m:r>
                                <a:rPr lang="en-US" sz="1400" b="0" i="1" u="none" baseline="0" smtClean="0">
                                  <a:latin typeface="Cambria Math"/>
                                </a:rPr>
                                <m:t>𝑛</m:t>
                              </m:r>
                            </m:oMath>
                          </a14:m>
                          <a:r>
                            <a:rPr lang="en-US" sz="1400" u="none" baseline="0" dirty="0" smtClean="0">
                              <a:latin typeface="Arial" panose="020B0604020202020204" pitchFamily="34" charset="0"/>
                              <a:cs typeface="Arial" panose="020B0604020202020204" pitchFamily="34" charset="0"/>
                            </a:rPr>
                            <a:t> is small (</a:t>
                          </a:r>
                          <a14:m>
                            <m:oMath xmlns:m="http://schemas.openxmlformats.org/officeDocument/2006/math">
                              <m:r>
                                <a:rPr lang="en-US" sz="1400" b="0" i="1" u="none" baseline="0" smtClean="0">
                                  <a:latin typeface="Cambria Math"/>
                                  <a:cs typeface="Arial" panose="020B0604020202020204" pitchFamily="34" charset="0"/>
                                </a:rPr>
                                <m:t>𝑛</m:t>
                              </m:r>
                            </m:oMath>
                          </a14:m>
                          <a:r>
                            <a:rPr lang="en-US" sz="1400" u="none" baseline="0" dirty="0" smtClean="0">
                              <a:latin typeface="Arial" panose="020B0604020202020204" pitchFamily="34" charset="0"/>
                              <a:cs typeface="Arial" panose="020B0604020202020204" pitchFamily="34" charset="0"/>
                            </a:rPr>
                            <a:t> &lt; 30)</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a:p>
                      </a:txBody>
                      <a:tcPr/>
                    </a:tc>
                    <a:tc vMerge="1">
                      <a:txBody>
                        <a:bodyPr/>
                        <a:lstStyle/>
                        <a:p>
                          <a:endParaRPr lang="en-SG" dirty="0"/>
                        </a:p>
                      </a:txBody>
                      <a:tcPr/>
                    </a:tc>
                    <a:extLst>
                      <a:ext uri="{0D108BD9-81ED-4DB2-BD59-A6C34878D82A}">
                        <a16:rowId xmlns:a16="http://schemas.microsoft.com/office/drawing/2014/main" xmlns=""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871507398"/>
                  </p:ext>
                </p:extLst>
              </p:nvPr>
            </p:nvGraphicFramePr>
            <p:xfrm>
              <a:off x="198478" y="2338559"/>
              <a:ext cx="8674100" cy="2758547"/>
            </p:xfrm>
            <a:graphic>
              <a:graphicData uri="http://schemas.openxmlformats.org/drawingml/2006/table">
                <a:tbl>
                  <a:tblPr firstRow="1" bandRow="1">
                    <a:tableStyleId>{5C22544A-7EE6-4342-B048-85BDC9FD1C3A}</a:tableStyleId>
                  </a:tblPr>
                  <a:tblGrid>
                    <a:gridCol w="1211620"/>
                    <a:gridCol w="1848410"/>
                    <a:gridCol w="1800220"/>
                    <a:gridCol w="1972465"/>
                    <a:gridCol w="1841385"/>
                  </a:tblGrid>
                  <a:tr h="667347">
                    <a:tc>
                      <a:txBody>
                        <a:bodyPr/>
                        <a:lstStyle/>
                        <a:p>
                          <a:endParaRPr lang="en-SG" sz="1400" u="none"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6007" t="-917" r="-303960" b="-323853"/>
                          </a:stretch>
                        </a:blipFill>
                      </a:tcPr>
                    </a:tc>
                    <a:tc>
                      <a:txBody>
                        <a:bodyPr/>
                        <a:lstStyle/>
                        <a:p>
                          <a:r>
                            <a:rPr lang="en-US" sz="1400" u="none" dirty="0" smtClean="0">
                              <a:latin typeface="Arial" panose="020B0604020202020204" pitchFamily="34" charset="0"/>
                              <a:cs typeface="Arial" panose="020B0604020202020204" pitchFamily="34" charset="0"/>
                            </a:rPr>
                            <a:t>Assumptions needed</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latin typeface="Arial" panose="020B0604020202020204" pitchFamily="34" charset="0"/>
                              <a:cs typeface="Arial" panose="020B0604020202020204" pitchFamily="34" charset="0"/>
                            </a:rPr>
                            <a:t>Test Statistic</a:t>
                          </a:r>
                          <a:r>
                            <a:rPr lang="en-US" sz="1400" u="none" baseline="0" dirty="0" smtClean="0">
                              <a:latin typeface="Arial" panose="020B0604020202020204" pitchFamily="34" charset="0"/>
                              <a:cs typeface="Arial" panose="020B0604020202020204" pitchFamily="34" charset="0"/>
                            </a:rPr>
                            <a:t> </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dirty="0" smtClean="0">
                              <a:solidFill>
                                <a:schemeClr val="bg1"/>
                              </a:solidFill>
                              <a:latin typeface="Arial" panose="020B0604020202020204" pitchFamily="34" charset="0"/>
                              <a:cs typeface="Arial" panose="020B0604020202020204" pitchFamily="34" charset="0"/>
                            </a:rPr>
                            <a:t>Name of Hypothesis</a:t>
                          </a:r>
                          <a:r>
                            <a:rPr lang="en-US" sz="1400" u="none" baseline="0" dirty="0" smtClean="0">
                              <a:solidFill>
                                <a:schemeClr val="bg1"/>
                              </a:solidFill>
                              <a:latin typeface="Arial" panose="020B0604020202020204" pitchFamily="34" charset="0"/>
                              <a:cs typeface="Arial" panose="020B0604020202020204" pitchFamily="34" charset="0"/>
                            </a:rPr>
                            <a:t> Test</a:t>
                          </a:r>
                          <a:endParaRPr lang="en-SG" sz="1400" u="none"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0780">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03" t="-57592" r="-615075" b="-8481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6007" t="-114583" r="-303960" b="-267708"/>
                          </a:stretch>
                        </a:blipFill>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7059" t="-57592" r="-93808" b="-84817"/>
                          </a:stretch>
                        </a:blipFill>
                      </a:tcPr>
                    </a:tc>
                    <a:tc rowSpan="2">
                      <a:txBody>
                        <a:bodyPr/>
                        <a:lstStyle/>
                        <a:p>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Z test for population mean </a:t>
                          </a:r>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0780">
                    <a:tc vMerge="1">
                      <a:txBody>
                        <a:bodyPr/>
                        <a:lstStyle/>
                        <a:p>
                          <a:endParaRPr lang="en-SG"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6007" t="-216842" r="-303960" b="-170526"/>
                          </a:stretch>
                        </a:blipFill>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tr>
                  <a:tr h="411480">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03" t="-198026" r="-615075" b="-65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6007" t="-449254" r="-303960" b="-141791"/>
                          </a:stretch>
                        </a:blipFill>
                      </a:tcPr>
                    </a:tc>
                    <a:tc>
                      <a:txBody>
                        <a:bodyPr/>
                        <a:lstStyle/>
                        <a:p>
                          <a:r>
                            <a:rPr lang="en-US" sz="1400" u="none" dirty="0" smtClean="0">
                              <a:latin typeface="Arial" panose="020B0604020202020204" pitchFamily="34" charset="0"/>
                              <a:cs typeface="Arial" panose="020B0604020202020204" pitchFamily="34" charset="0"/>
                            </a:rPr>
                            <a:t>Nil</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7059" t="-198026" r="-93808" b="-6579"/>
                          </a:stretch>
                        </a:blipFill>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u="none" dirty="0" smtClean="0">
                              <a:solidFill>
                                <a:schemeClr val="tx1"/>
                              </a:solidFill>
                              <a:latin typeface="Arial" panose="020B0604020202020204" pitchFamily="34" charset="0"/>
                              <a:cs typeface="Arial" panose="020B0604020202020204" pitchFamily="34" charset="0"/>
                            </a:rPr>
                            <a:t>Single-sample</a:t>
                          </a:r>
                          <a:r>
                            <a:rPr lang="en-US" sz="1400" u="none" baseline="0" dirty="0" smtClean="0">
                              <a:solidFill>
                                <a:schemeClr val="tx1"/>
                              </a:solidFill>
                              <a:latin typeface="Arial" panose="020B0604020202020204" pitchFamily="34" charset="0"/>
                              <a:cs typeface="Arial" panose="020B0604020202020204" pitchFamily="34" charset="0"/>
                            </a:rPr>
                            <a:t> t-test for population mean </a:t>
                          </a:r>
                          <a:endParaRPr lang="en-SG" sz="1400" u="none" dirty="0" smtClean="0">
                            <a:solidFill>
                              <a:schemeClr val="tx1"/>
                            </a:solidFill>
                            <a:latin typeface="Arial" panose="020B0604020202020204" pitchFamily="34" charset="0"/>
                            <a:cs typeface="Arial" panose="020B0604020202020204" pitchFamily="34" charset="0"/>
                          </a:endParaRPr>
                        </a:p>
                        <a:p>
                          <a:endParaRPr lang="en-SG" sz="1400" u="none"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160">
                    <a:tc vMerge="1">
                      <a:txBody>
                        <a:bodyPr/>
                        <a:lstStyle/>
                        <a:p>
                          <a:endParaRPr lang="en-SG"/>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6007" t="-432941" r="-303960" b="-11765"/>
                          </a:stretch>
                        </a:blipFill>
                      </a:tcPr>
                    </a:tc>
                    <a:tc>
                      <a:txBody>
                        <a:bodyPr/>
                        <a:lstStyle/>
                        <a:p>
                          <a:r>
                            <a:rPr lang="en-US" sz="1400" u="none" dirty="0" smtClean="0">
                              <a:latin typeface="Arial" panose="020B0604020202020204" pitchFamily="34" charset="0"/>
                              <a:cs typeface="Arial" panose="020B0604020202020204" pitchFamily="34" charset="0"/>
                            </a:rPr>
                            <a:t>Assume X follows a normal distribution</a:t>
                          </a:r>
                          <a:endParaRPr lang="en-SG" sz="1400" u="non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a:p>
                      </a:txBody>
                      <a:tcPr/>
                    </a:tc>
                    <a:tc vMerge="1">
                      <a:txBody>
                        <a:bodyPr/>
                        <a:lstStyle/>
                        <a:p>
                          <a:endParaRPr lang="en-SG" dirty="0"/>
                        </a:p>
                      </a:txBody>
                      <a:tcPr/>
                    </a:tc>
                  </a:tr>
                </a:tbl>
              </a:graphicData>
            </a:graphic>
          </p:graphicFrame>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28" y="5211407"/>
            <a:ext cx="6743700" cy="154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42</a:t>
            </a:fld>
            <a:endParaRPr lang="en-US"/>
          </a:p>
        </p:txBody>
      </p:sp>
      <p:sp>
        <p:nvSpPr>
          <p:cNvPr id="9" name="Title 1"/>
          <p:cNvSpPr>
            <a:spLocks noGrp="1"/>
          </p:cNvSpPr>
          <p:nvPr>
            <p:ph type="title"/>
          </p:nvPr>
        </p:nvSpPr>
        <p:spPr>
          <a:xfrm>
            <a:off x="665163" y="261543"/>
            <a:ext cx="6211928" cy="604593"/>
          </a:xfrm>
        </p:spPr>
        <p:txBody>
          <a:bodyPr>
            <a:normAutofit/>
          </a:bodyPr>
          <a:lstStyle/>
          <a:p>
            <a:r>
              <a:rPr lang="en-SG" sz="2800" dirty="0"/>
              <a:t>Summary of Hypothesis Tests in L08</a:t>
            </a:r>
          </a:p>
        </p:txBody>
      </p:sp>
    </p:spTree>
    <p:extLst>
      <p:ext uri="{BB962C8B-B14F-4D97-AF65-F5344CB8AC3E}">
        <p14:creationId xmlns:p14="http://schemas.microsoft.com/office/powerpoint/2010/main" val="389086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en-US" sz="2800" dirty="0" smtClean="0"/>
              <a:t>Learning Objectives</a:t>
            </a:r>
          </a:p>
        </p:txBody>
      </p:sp>
      <p:sp>
        <p:nvSpPr>
          <p:cNvPr id="21508" name="Rectangle 3"/>
          <p:cNvSpPr>
            <a:spLocks noGrp="1" noChangeArrowheads="1"/>
          </p:cNvSpPr>
          <p:nvPr>
            <p:ph sz="quarter" idx="13"/>
          </p:nvPr>
        </p:nvSpPr>
        <p:spPr/>
        <p:txBody>
          <a:bodyPr/>
          <a:lstStyle/>
          <a:p>
            <a:pPr algn="just">
              <a:lnSpc>
                <a:spcPct val="150000"/>
              </a:lnSpc>
              <a:spcBef>
                <a:spcPts val="1200"/>
              </a:spcBef>
            </a:pPr>
            <a:r>
              <a:rPr lang="en-SG" dirty="0" smtClean="0"/>
              <a:t>Perform </a:t>
            </a:r>
            <a:r>
              <a:rPr lang="en-SG" dirty="0"/>
              <a:t>hypothesis testing for single-sample Z-test (population mean and proportion) and single-sample t-test (population mean</a:t>
            </a:r>
            <a:r>
              <a:rPr lang="en-SG" dirty="0" smtClean="0"/>
              <a:t>)</a:t>
            </a:r>
          </a:p>
          <a:p>
            <a:pPr algn="just">
              <a:lnSpc>
                <a:spcPct val="150000"/>
              </a:lnSpc>
              <a:spcBef>
                <a:spcPts val="1200"/>
              </a:spcBef>
            </a:pPr>
            <a:r>
              <a:rPr lang="en-SG" dirty="0" smtClean="0"/>
              <a:t>Identify </a:t>
            </a:r>
            <a:r>
              <a:rPr lang="en-SG" dirty="0"/>
              <a:t>Type I and II errors </a:t>
            </a:r>
          </a:p>
          <a:p>
            <a:pPr marL="0" indent="0" algn="just">
              <a:spcBef>
                <a:spcPts val="1200"/>
              </a:spcBef>
              <a:buNone/>
            </a:pPr>
            <a:endParaRPr lang="en-US" dirty="0"/>
          </a:p>
          <a:p>
            <a:pPr marL="0" indent="0" eaLnBrk="1" hangingPunct="1">
              <a:buNone/>
            </a:pPr>
            <a:endParaRPr lang="en-US" dirty="0" smtClean="0"/>
          </a:p>
        </p:txBody>
      </p:sp>
      <p:sp>
        <p:nvSpPr>
          <p:cNvPr id="5" name="Slide Number Placeholder 2"/>
          <p:cNvSpPr txBox="1">
            <a:spLocks/>
          </p:cNvSpPr>
          <p:nvPr/>
        </p:nvSpPr>
        <p:spPr>
          <a:xfrm>
            <a:off x="8728364" y="6428600"/>
            <a:ext cx="415636" cy="429400"/>
          </a:xfrm>
          <a:prstGeom prst="rect">
            <a:avLst/>
          </a:prstGeom>
        </p:spPr>
        <p:txBody>
          <a:bodyPr/>
          <a:lstStyle>
            <a:defPPr>
              <a:defRPr lang="en-US"/>
            </a:defPPr>
            <a:lvl1pPr marL="0" algn="r"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43</a:t>
            </a:r>
            <a:endParaRPr lang="en-US" dirty="0"/>
          </a:p>
        </p:txBody>
      </p:sp>
    </p:spTree>
    <p:extLst>
      <p:ext uri="{BB962C8B-B14F-4D97-AF65-F5344CB8AC3E}">
        <p14:creationId xmlns:p14="http://schemas.microsoft.com/office/powerpoint/2010/main" val="171565170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65163" y="261543"/>
            <a:ext cx="6211928" cy="604593"/>
          </a:xfrm>
          <a:prstGeom prst="rect">
            <a:avLst/>
          </a:prstGeom>
        </p:spPr>
        <p:txBody>
          <a:bodyPr>
            <a:normAutofit fontScale="97500" lnSpcReduction="10000"/>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600" dirty="0" smtClean="0"/>
              <a:t>E-Learning Videos</a:t>
            </a:r>
          </a:p>
        </p:txBody>
      </p:sp>
      <p:sp>
        <p:nvSpPr>
          <p:cNvPr id="4" name="Rectangle 3"/>
          <p:cNvSpPr txBox="1">
            <a:spLocks noChangeArrowheads="1"/>
          </p:cNvSpPr>
          <p:nvPr/>
        </p:nvSpPr>
        <p:spPr>
          <a:xfrm>
            <a:off x="665610" y="961188"/>
            <a:ext cx="7781518" cy="545249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1200"/>
              </a:spcBef>
              <a:spcAft>
                <a:spcPts val="600"/>
              </a:spcAft>
            </a:pPr>
            <a:r>
              <a:rPr lang="en-US" sz="2400" dirty="0" smtClean="0">
                <a:latin typeface="Arial" pitchFamily="34" charset="0"/>
                <a:cs typeface="Arial" pitchFamily="34" charset="0"/>
              </a:rPr>
              <a:t>You are strongly encouraged to watch the e-learning video prepared for P08 to enhance your understanding of the main learning objectives.</a:t>
            </a:r>
          </a:p>
          <a:p>
            <a:pPr>
              <a:lnSpc>
                <a:spcPct val="120000"/>
              </a:lnSpc>
              <a:spcBef>
                <a:spcPts val="1200"/>
              </a:spcBef>
              <a:spcAft>
                <a:spcPts val="600"/>
              </a:spcAft>
            </a:pPr>
            <a:r>
              <a:rPr lang="en-US" sz="2400" dirty="0" smtClean="0">
                <a:latin typeface="Arial" pitchFamily="34" charset="0"/>
                <a:cs typeface="Arial" pitchFamily="34" charset="0"/>
              </a:rPr>
              <a:t>You can access the e-learning videos from the following link:</a:t>
            </a:r>
          </a:p>
          <a:p>
            <a:pPr marL="400050" lvl="1" indent="0">
              <a:lnSpc>
                <a:spcPct val="120000"/>
              </a:lnSpc>
              <a:spcBef>
                <a:spcPts val="1200"/>
              </a:spcBef>
              <a:spcAft>
                <a:spcPts val="600"/>
              </a:spcAft>
              <a:buFont typeface="Arial"/>
              <a:buNone/>
            </a:pPr>
            <a:r>
              <a:rPr lang="en-US" sz="2400" u="sng" dirty="0" smtClean="0">
                <a:hlinkClick r:id="rId2"/>
              </a:rPr>
              <a:t>https://drive.google.com/file/d/0B0VVo-P5cYtqOUNxM1JuWFdFdTA/edit?usp=sharing</a:t>
            </a:r>
            <a:r>
              <a:rPr lang="en-US" sz="2400" u="sng" dirty="0" smtClean="0"/>
              <a:t> </a:t>
            </a:r>
          </a:p>
          <a:p>
            <a:pPr marL="400050" lvl="1" indent="0">
              <a:lnSpc>
                <a:spcPct val="120000"/>
              </a:lnSpc>
              <a:spcBef>
                <a:spcPts val="1200"/>
              </a:spcBef>
              <a:spcAft>
                <a:spcPts val="600"/>
              </a:spcAft>
              <a:buNone/>
            </a:pPr>
            <a:r>
              <a:rPr lang="en-US" dirty="0" smtClean="0">
                <a:latin typeface="Arial" pitchFamily="34" charset="0"/>
                <a:cs typeface="Arial" pitchFamily="34" charset="0"/>
                <a:hlinkClick r:id="rId3"/>
              </a:rPr>
              <a:t>http</a:t>
            </a:r>
            <a:r>
              <a:rPr lang="en-US" dirty="0">
                <a:latin typeface="Arial" pitchFamily="34" charset="0"/>
                <a:cs typeface="Arial" pitchFamily="34" charset="0"/>
                <a:hlinkClick r:id="rId3"/>
              </a:rPr>
              <a:t>://goo.gl/uDC8z7</a:t>
            </a:r>
            <a:endParaRPr lang="en-US" dirty="0">
              <a:latin typeface="Arial" pitchFamily="34" charset="0"/>
              <a:cs typeface="Arial" pitchFamily="34" charset="0"/>
            </a:endParaRPr>
          </a:p>
          <a:p>
            <a:pPr marL="400050" lvl="1" indent="0">
              <a:lnSpc>
                <a:spcPct val="120000"/>
              </a:lnSpc>
              <a:spcBef>
                <a:spcPts val="1200"/>
              </a:spcBef>
              <a:spcAft>
                <a:spcPts val="600"/>
              </a:spcAft>
              <a:buFont typeface="Arial"/>
              <a:buNone/>
            </a:pPr>
            <a:endParaRPr lang="en-US" sz="2400" dirty="0" smtClean="0">
              <a:latin typeface="Arial" pitchFamily="34" charset="0"/>
              <a:cs typeface="Arial" pitchFamily="34" charset="0"/>
            </a:endParaRPr>
          </a:p>
          <a:p>
            <a:pPr marL="400050" lvl="1" indent="0">
              <a:lnSpc>
                <a:spcPct val="120000"/>
              </a:lnSpc>
              <a:spcBef>
                <a:spcPts val="1200"/>
              </a:spcBef>
              <a:spcAft>
                <a:spcPts val="600"/>
              </a:spcAft>
              <a:buNone/>
            </a:pPr>
            <a:endParaRPr lang="en-US" sz="2400" dirty="0" smtClean="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6767FADE-2612-3649-B495-F644A23F288B}" type="slidenum">
              <a:rPr lang="en-US" smtClean="0"/>
              <a:pPr/>
              <a:t>44</a:t>
            </a:fld>
            <a:endParaRPr lang="en-US"/>
          </a:p>
        </p:txBody>
      </p:sp>
    </p:spTree>
    <p:extLst>
      <p:ext uri="{BB962C8B-B14F-4D97-AF65-F5344CB8AC3E}">
        <p14:creationId xmlns:p14="http://schemas.microsoft.com/office/powerpoint/2010/main" val="347116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2" y="293781"/>
            <a:ext cx="7781966" cy="604593"/>
          </a:xfrm>
        </p:spPr>
        <p:txBody>
          <a:bodyPr>
            <a:noAutofit/>
          </a:bodyPr>
          <a:lstStyle/>
          <a:p>
            <a:r>
              <a:rPr lang="en-US" sz="2800" dirty="0" smtClean="0"/>
              <a:t>Overview of Hypothesis Testing Procedure</a:t>
            </a:r>
            <a:endParaRPr lang="en-US" sz="2800" dirty="0"/>
          </a:p>
        </p:txBody>
      </p:sp>
      <p:sp>
        <p:nvSpPr>
          <p:cNvPr id="6" name="Rectangle 5"/>
          <p:cNvSpPr/>
          <p:nvPr/>
        </p:nvSpPr>
        <p:spPr>
          <a:xfrm>
            <a:off x="639761" y="1032939"/>
            <a:ext cx="7963325" cy="5632311"/>
          </a:xfrm>
          <a:prstGeom prst="rect">
            <a:avLst/>
          </a:prstGeom>
          <a:solidFill>
            <a:srgbClr val="FFFF00"/>
          </a:solidFill>
          <a:ln w="25400">
            <a:solidFill>
              <a:srgbClr val="FF0000"/>
            </a:solidFill>
          </a:ln>
        </p:spPr>
        <p:txBody>
          <a:bodyPr wrap="square">
            <a:spAutoFit/>
          </a:bodyPr>
          <a:lstStyle/>
          <a:p>
            <a:pPr marL="457200" lvl="0" indent="-457200">
              <a:buFont typeface="+mj-lt"/>
              <a:buAutoNum type="arabicPeriod"/>
            </a:pPr>
            <a:r>
              <a:rPr lang="en-US" sz="2000" dirty="0"/>
              <a:t>From </a:t>
            </a:r>
            <a:r>
              <a:rPr lang="en-US" sz="2000" dirty="0" smtClean="0"/>
              <a:t>the problem</a:t>
            </a:r>
            <a:r>
              <a:rPr lang="en-US" sz="2000" dirty="0"/>
              <a:t>, identify the population parameter of </a:t>
            </a:r>
            <a:r>
              <a:rPr lang="en-US" sz="2000" dirty="0" smtClean="0"/>
              <a:t>interest.</a:t>
            </a:r>
          </a:p>
          <a:p>
            <a:pPr marL="457200" lvl="0" indent="-457200">
              <a:buFont typeface="+mj-lt"/>
              <a:buAutoNum type="arabicPeriod"/>
            </a:pPr>
            <a:r>
              <a:rPr lang="en-US" sz="2000" dirty="0" smtClean="0"/>
              <a:t>State </a:t>
            </a:r>
            <a:r>
              <a:rPr lang="en-US" sz="2000" dirty="0"/>
              <a:t>clearly the null hypothesis H</a:t>
            </a:r>
            <a:r>
              <a:rPr lang="en-US" sz="2000" baseline="-25000" dirty="0"/>
              <a:t>0</a:t>
            </a:r>
            <a:r>
              <a:rPr lang="en-US" sz="2000" dirty="0"/>
              <a:t> and alternative hypothesis </a:t>
            </a:r>
            <a:r>
              <a:rPr lang="en-US" sz="2000" dirty="0" smtClean="0"/>
              <a:t>H</a:t>
            </a:r>
            <a:r>
              <a:rPr lang="en-US" sz="2000" baseline="-25000" dirty="0" smtClean="0"/>
              <a:t>1</a:t>
            </a:r>
            <a:r>
              <a:rPr lang="en-US" sz="2000" dirty="0" smtClean="0"/>
              <a:t>.</a:t>
            </a:r>
            <a:endParaRPr lang="en-US" sz="2000" dirty="0"/>
          </a:p>
          <a:p>
            <a:pPr marL="457200" lvl="0" indent="-457200">
              <a:buFont typeface="+mj-lt"/>
              <a:buAutoNum type="arabicPeriod"/>
            </a:pPr>
            <a:r>
              <a:rPr lang="en-US" sz="2000" dirty="0" smtClean="0"/>
              <a:t>State </a:t>
            </a:r>
            <a:r>
              <a:rPr lang="en-US" sz="2000" dirty="0"/>
              <a:t>clearly the level of significance of the test (if not given in problem, </a:t>
            </a:r>
            <a:r>
              <a:rPr lang="en-US" sz="2000" dirty="0" smtClean="0"/>
              <a:t>we can </a:t>
            </a:r>
            <a:r>
              <a:rPr lang="en-US" sz="2000" dirty="0" smtClean="0"/>
              <a:t>assume a </a:t>
            </a:r>
            <a:r>
              <a:rPr lang="en-US" sz="2000" dirty="0" smtClean="0"/>
              <a:t>typical value of 1%, 2% or 5%).</a:t>
            </a:r>
          </a:p>
          <a:p>
            <a:pPr marL="457200" lvl="0" indent="-457200">
              <a:buFont typeface="+mj-lt"/>
              <a:buAutoNum type="arabicPeriod"/>
            </a:pPr>
            <a:r>
              <a:rPr lang="en-US" sz="2000" dirty="0"/>
              <a:t>State the test </a:t>
            </a:r>
            <a:r>
              <a:rPr lang="en-US" sz="2000" dirty="0" smtClean="0"/>
              <a:t>statistic to </a:t>
            </a:r>
            <a:r>
              <a:rPr lang="en-US" sz="2000" dirty="0"/>
              <a:t>be </a:t>
            </a:r>
            <a:r>
              <a:rPr lang="en-US" sz="2000" dirty="0" smtClean="0"/>
              <a:t>used, together with any necessary assumptions made.</a:t>
            </a:r>
            <a:endParaRPr lang="en-SG" sz="2000" dirty="0"/>
          </a:p>
          <a:p>
            <a:pPr marL="457200" lvl="0" indent="-457200">
              <a:buFont typeface="+mj-lt"/>
              <a:buAutoNum type="arabicPeriod"/>
            </a:pPr>
            <a:r>
              <a:rPr lang="en-US" sz="2000" dirty="0" smtClean="0"/>
              <a:t>Compute the value </a:t>
            </a:r>
            <a:r>
              <a:rPr lang="en-US" sz="2000" dirty="0"/>
              <a:t>of the test statistic </a:t>
            </a:r>
            <a:r>
              <a:rPr lang="en-US" sz="2000" dirty="0" smtClean="0"/>
              <a:t>using the given sample data.</a:t>
            </a:r>
            <a:endParaRPr lang="en-SG" sz="2000" dirty="0"/>
          </a:p>
          <a:p>
            <a:pPr marL="903288" lvl="0" indent="-903288">
              <a:tabLst>
                <a:tab pos="903288" algn="l"/>
              </a:tabLst>
            </a:pPr>
            <a:r>
              <a:rPr lang="en-SG" sz="2000" dirty="0"/>
              <a:t>6</a:t>
            </a:r>
            <a:r>
              <a:rPr lang="en-SG" sz="2000" dirty="0" smtClean="0"/>
              <a:t>.     i)     </a:t>
            </a:r>
            <a:r>
              <a:rPr lang="en-US" sz="2000" dirty="0" smtClean="0"/>
              <a:t>If </a:t>
            </a:r>
            <a:r>
              <a:rPr lang="en-US" sz="2000" dirty="0"/>
              <a:t>using the critical </a:t>
            </a:r>
            <a:r>
              <a:rPr lang="en-US" sz="2000" dirty="0" smtClean="0"/>
              <a:t>region method</a:t>
            </a:r>
            <a:r>
              <a:rPr lang="en-US" sz="2000" dirty="0"/>
              <a:t>: based on the stated level </a:t>
            </a:r>
            <a:r>
              <a:rPr lang="en-US" sz="2000" dirty="0" smtClean="0"/>
              <a:t>of 		significance , determine </a:t>
            </a:r>
            <a:r>
              <a:rPr lang="en-US" sz="2000" dirty="0"/>
              <a:t>the critical </a:t>
            </a:r>
            <a:r>
              <a:rPr lang="en-US" sz="2000" dirty="0" smtClean="0"/>
              <a:t>value(s) and state the critical 	region.</a:t>
            </a:r>
            <a:endParaRPr lang="en-SG" sz="2000" dirty="0"/>
          </a:p>
          <a:p>
            <a:pPr lvl="0"/>
            <a:r>
              <a:rPr lang="en-SG" sz="2000" dirty="0"/>
              <a:t>	</a:t>
            </a:r>
            <a:r>
              <a:rPr lang="en-SG" sz="2000" dirty="0" smtClean="0"/>
              <a:t>ii)	If </a:t>
            </a:r>
            <a:r>
              <a:rPr lang="en-SG" sz="2000" dirty="0"/>
              <a:t>using p-value </a:t>
            </a:r>
            <a:r>
              <a:rPr lang="en-SG" sz="2000" dirty="0" smtClean="0"/>
              <a:t>method: </a:t>
            </a:r>
            <a:r>
              <a:rPr lang="en-SG" sz="2000" dirty="0"/>
              <a:t>based on the calculated value </a:t>
            </a:r>
            <a:r>
              <a:rPr lang="en-SG" sz="2000" dirty="0" smtClean="0"/>
              <a:t>of the </a:t>
            </a:r>
            <a:r>
              <a:rPr lang="en-SG" sz="2000" dirty="0"/>
              <a:t>test </a:t>
            </a:r>
            <a:r>
              <a:rPr lang="en-SG" sz="2000" dirty="0" smtClean="0"/>
              <a:t>			</a:t>
            </a:r>
            <a:r>
              <a:rPr lang="en-SG" sz="2000" dirty="0" smtClean="0"/>
              <a:t>statistic</a:t>
            </a:r>
            <a:r>
              <a:rPr lang="en-SG" sz="2000" dirty="0"/>
              <a:t>, </a:t>
            </a:r>
            <a:r>
              <a:rPr lang="en-US" sz="2000" dirty="0"/>
              <a:t>calculate </a:t>
            </a:r>
            <a:r>
              <a:rPr lang="en-US" sz="2000" dirty="0" smtClean="0"/>
              <a:t>the p-value.</a:t>
            </a:r>
            <a:endParaRPr lang="en-SG" sz="2000" dirty="0"/>
          </a:p>
          <a:p>
            <a:r>
              <a:rPr lang="en-SG" sz="2000" dirty="0" smtClean="0"/>
              <a:t>7.    Make a decision whether to reject H</a:t>
            </a:r>
            <a:r>
              <a:rPr lang="en-SG" sz="2000" baseline="-25000" dirty="0" smtClean="0"/>
              <a:t>0</a:t>
            </a:r>
            <a:r>
              <a:rPr lang="en-SG" sz="2000" dirty="0" smtClean="0"/>
              <a:t>:</a:t>
            </a:r>
          </a:p>
          <a:p>
            <a:r>
              <a:rPr lang="en-US" sz="2000" dirty="0" smtClean="0"/>
              <a:t>	i)	If </a:t>
            </a:r>
            <a:r>
              <a:rPr lang="en-US" sz="2000" dirty="0"/>
              <a:t>using critical </a:t>
            </a:r>
            <a:r>
              <a:rPr lang="en-US" sz="2000" dirty="0" smtClean="0"/>
              <a:t>region method: </a:t>
            </a:r>
            <a:r>
              <a:rPr lang="en-US" sz="2000" dirty="0"/>
              <a:t>Reject H</a:t>
            </a:r>
            <a:r>
              <a:rPr lang="en-US" sz="2000" baseline="-25000" dirty="0"/>
              <a:t>0</a:t>
            </a:r>
            <a:r>
              <a:rPr lang="en-US" sz="2000" dirty="0"/>
              <a:t> if calculated test statistic </a:t>
            </a:r>
            <a:r>
              <a:rPr lang="en-US" sz="2000" dirty="0" smtClean="0"/>
              <a:t>			falls inside </a:t>
            </a:r>
            <a:r>
              <a:rPr lang="en-US" sz="2000" dirty="0"/>
              <a:t>the critical </a:t>
            </a:r>
            <a:r>
              <a:rPr lang="en-US" sz="2000" dirty="0" smtClean="0"/>
              <a:t>region. Otherwise, do not </a:t>
            </a:r>
            <a:r>
              <a:rPr lang="en-US" sz="2000" dirty="0"/>
              <a:t>reject </a:t>
            </a:r>
            <a:r>
              <a:rPr lang="en-US" sz="2000" dirty="0" smtClean="0"/>
              <a:t>H</a:t>
            </a:r>
            <a:r>
              <a:rPr lang="en-US" sz="2000" baseline="-25000" dirty="0" smtClean="0"/>
              <a:t>0.</a:t>
            </a:r>
            <a:r>
              <a:rPr lang="en-US" sz="2000" dirty="0" smtClean="0"/>
              <a:t> </a:t>
            </a:r>
            <a:endParaRPr lang="en-SG" sz="2000" dirty="0"/>
          </a:p>
          <a:p>
            <a:r>
              <a:rPr lang="en-US" sz="2000" dirty="0" smtClean="0"/>
              <a:t>	ii)	If </a:t>
            </a:r>
            <a:r>
              <a:rPr lang="en-US" sz="2000" dirty="0"/>
              <a:t>using p-value approach: Reject H</a:t>
            </a:r>
            <a:r>
              <a:rPr lang="en-US" sz="2000" baseline="-25000" dirty="0"/>
              <a:t>0</a:t>
            </a:r>
            <a:r>
              <a:rPr lang="en-US" sz="2000" dirty="0"/>
              <a:t> if p-value &lt; level of </a:t>
            </a:r>
            <a:r>
              <a:rPr lang="en-US" sz="2000" dirty="0" smtClean="0"/>
              <a:t>					</a:t>
            </a:r>
            <a:r>
              <a:rPr lang="en-US" sz="2000" dirty="0"/>
              <a:t>significance. Otherwise, do not reject H</a:t>
            </a:r>
            <a:r>
              <a:rPr lang="en-US" sz="2000" baseline="-25000" dirty="0"/>
              <a:t>0.</a:t>
            </a:r>
            <a:r>
              <a:rPr lang="en-US" sz="2000" dirty="0"/>
              <a:t> </a:t>
            </a:r>
            <a:endParaRPr lang="en-SG" sz="2000" dirty="0"/>
          </a:p>
          <a:p>
            <a:r>
              <a:rPr lang="en-US" sz="2000" dirty="0" smtClean="0"/>
              <a:t>8.    Write </a:t>
            </a:r>
            <a:r>
              <a:rPr lang="en-US" sz="2000" dirty="0"/>
              <a:t>down </a:t>
            </a:r>
            <a:r>
              <a:rPr lang="en-US" sz="2000" dirty="0" smtClean="0"/>
              <a:t>a formal </a:t>
            </a:r>
            <a:r>
              <a:rPr lang="en-US" sz="2000" dirty="0"/>
              <a:t>conclusion </a:t>
            </a:r>
            <a:r>
              <a:rPr lang="en-US" sz="2000" dirty="0" smtClean="0"/>
              <a:t>for </a:t>
            </a:r>
            <a:r>
              <a:rPr lang="en-US" sz="2000" dirty="0" smtClean="0"/>
              <a:t>the problem in its </a:t>
            </a:r>
            <a:r>
              <a:rPr lang="en-US" sz="2000" dirty="0"/>
              <a:t>context.</a:t>
            </a:r>
            <a:endParaRPr lang="en-SG" sz="2000" dirty="0"/>
          </a:p>
        </p:txBody>
      </p:sp>
      <p:sp>
        <p:nvSpPr>
          <p:cNvPr id="5" name="Slide Number Placeholder 2"/>
          <p:cNvSpPr txBox="1">
            <a:spLocks/>
          </p:cNvSpPr>
          <p:nvPr/>
        </p:nvSpPr>
        <p:spPr>
          <a:xfrm>
            <a:off x="8728364" y="6428600"/>
            <a:ext cx="415636" cy="429400"/>
          </a:xfrm>
          <a:prstGeom prst="rect">
            <a:avLst/>
          </a:prstGeom>
        </p:spPr>
        <p:txBody>
          <a:bodyPr/>
          <a:lstStyle>
            <a:defPPr>
              <a:defRPr lang="en-US"/>
            </a:defPPr>
            <a:lvl1pPr marL="0" algn="r"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5</a:t>
            </a:r>
            <a:endParaRPr lang="en-US" dirty="0"/>
          </a:p>
        </p:txBody>
      </p:sp>
    </p:spTree>
    <p:extLst>
      <p:ext uri="{BB962C8B-B14F-4D97-AF65-F5344CB8AC3E}">
        <p14:creationId xmlns:p14="http://schemas.microsoft.com/office/powerpoint/2010/main" val="305017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500"/>
                                        <p:tgtEl>
                                          <p:spTgt spid="6">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7781517" cy="5134811"/>
              </a:xfrm>
            </p:spPr>
            <p:txBody>
              <a:bodyPr>
                <a:normAutofit fontScale="85000" lnSpcReduction="20000"/>
              </a:bodyPr>
              <a:lstStyle/>
              <a:p>
                <a:pPr algn="just"/>
                <a:r>
                  <a:rPr lang="en-US" dirty="0" smtClean="0"/>
                  <a:t>There are three different types of formulations for H</a:t>
                </a:r>
                <a:r>
                  <a:rPr lang="en-US" baseline="-25000" dirty="0" smtClean="0"/>
                  <a:t>0</a:t>
                </a:r>
                <a:r>
                  <a:rPr lang="en-US" dirty="0" smtClean="0"/>
                  <a:t> and H</a:t>
                </a:r>
                <a:r>
                  <a:rPr lang="en-US" baseline="-25000" dirty="0" smtClean="0"/>
                  <a:t>1</a:t>
                </a:r>
                <a:r>
                  <a:rPr lang="en-US" dirty="0" smtClean="0"/>
                  <a:t> </a:t>
                </a:r>
                <a:r>
                  <a:rPr lang="en-US" dirty="0" smtClean="0">
                    <a:solidFill>
                      <a:srgbClr val="FF0000"/>
                    </a:solidFill>
                  </a:rPr>
                  <a:t>(below example uses the population mean </a:t>
                </a:r>
                <a14:m>
                  <m:oMath xmlns:m="http://schemas.openxmlformats.org/officeDocument/2006/math">
                    <m:r>
                      <a:rPr lang="en-US" i="1" smtClean="0">
                        <a:solidFill>
                          <a:srgbClr val="FF0000"/>
                        </a:solidFill>
                        <a:latin typeface="Cambria Math"/>
                        <a:ea typeface="Cambria Math"/>
                      </a:rPr>
                      <m:t>𝜇</m:t>
                    </m:r>
                    <m:r>
                      <a:rPr lang="en-US" b="0" i="1" smtClean="0">
                        <a:solidFill>
                          <a:srgbClr val="FF0000"/>
                        </a:solidFill>
                        <a:latin typeface="Cambria Math"/>
                        <a:ea typeface="Cambria Math"/>
                      </a:rPr>
                      <m:t>;</m:t>
                    </m:r>
                  </m:oMath>
                </a14:m>
                <a:r>
                  <a:rPr lang="en-US" dirty="0" smtClean="0">
                    <a:solidFill>
                      <a:srgbClr val="FF0000"/>
                    </a:solidFill>
                  </a:rPr>
                  <a:t> for population proportion of “success”, we just change the symbol to </a:t>
                </a:r>
                <a14:m>
                  <m:oMath xmlns:m="http://schemas.openxmlformats.org/officeDocument/2006/math">
                    <m:r>
                      <a:rPr lang="en-US" b="0" i="1" smtClean="0">
                        <a:solidFill>
                          <a:srgbClr val="FF0000"/>
                        </a:solidFill>
                        <a:latin typeface="Cambria Math"/>
                      </a:rPr>
                      <m:t>𝑝</m:t>
                    </m:r>
                  </m:oMath>
                </a14:m>
                <a:r>
                  <a:rPr lang="en-US" dirty="0" smtClean="0">
                    <a:solidFill>
                      <a:srgbClr val="FF0000"/>
                    </a:solidFill>
                  </a:rPr>
                  <a:t>):</a:t>
                </a:r>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b="1" u="sng" dirty="0" smtClean="0"/>
              </a:p>
              <a:p>
                <a:pPr algn="just"/>
                <a:endParaRPr lang="en-US" b="1" u="sng" dirty="0" smtClean="0"/>
              </a:p>
              <a:p>
                <a:pPr algn="just"/>
                <a:endParaRPr lang="en-US" b="1" u="sng" dirty="0"/>
              </a:p>
              <a:p>
                <a:pPr algn="just"/>
                <a:r>
                  <a:rPr lang="en-US" b="1" u="sng" dirty="0" smtClean="0"/>
                  <a:t>Note:</a:t>
                </a:r>
              </a:p>
              <a:p>
                <a:pPr algn="just">
                  <a:buFont typeface="Wingdings" pitchFamily="2" charset="2"/>
                  <a:buChar char="Ø"/>
                </a:pPr>
                <a:r>
                  <a:rPr lang="en-US" dirty="0"/>
                  <a:t> </a:t>
                </a:r>
                <a:r>
                  <a:rPr lang="en-US" dirty="0" smtClean="0"/>
                  <a:t>   The equal sign is always in H</a:t>
                </a:r>
                <a:r>
                  <a:rPr lang="en-US" baseline="-25000" dirty="0" smtClean="0"/>
                  <a:t>0</a:t>
                </a:r>
                <a:r>
                  <a:rPr lang="en-US" dirty="0" smtClean="0"/>
                  <a:t>. </a:t>
                </a:r>
              </a:p>
              <a:p>
                <a:pPr algn="just">
                  <a:buFont typeface="Wingdings" pitchFamily="2" charset="2"/>
                  <a:buChar char="Ø"/>
                </a:pPr>
                <a:r>
                  <a:rPr lang="en-US" dirty="0"/>
                  <a:t> </a:t>
                </a:r>
                <a:r>
                  <a:rPr lang="en-US" dirty="0" smtClean="0"/>
                  <a:t>   For H</a:t>
                </a:r>
                <a:r>
                  <a:rPr lang="en-US" baseline="-25000" dirty="0" smtClean="0"/>
                  <a:t>1</a:t>
                </a:r>
                <a:r>
                  <a:rPr lang="en-US" dirty="0" smtClean="0"/>
                  <a:t>, it can take only one of 3 possible signs: ‘&lt;‘, ‘&gt;’, or ‘</a:t>
                </a:r>
                <a14:m>
                  <m:oMath xmlns:m="http://schemas.openxmlformats.org/officeDocument/2006/math">
                    <m:r>
                      <a:rPr lang="en-US" i="1" smtClean="0">
                        <a:latin typeface="Cambria Math"/>
                        <a:ea typeface="Cambria Math"/>
                      </a:rPr>
                      <m:t>≠</m:t>
                    </m:r>
                  </m:oMath>
                </a14:m>
                <a:r>
                  <a:rPr lang="en-US" dirty="0" smtClean="0"/>
                  <a:t>’</a:t>
                </a:r>
              </a:p>
              <a:p>
                <a:pPr marL="0" indent="0" algn="just">
                  <a:buNone/>
                </a:pPr>
                <a:r>
                  <a:rPr lang="en-US" dirty="0" smtClean="0"/>
                  <a:t>     </a:t>
                </a:r>
              </a:p>
              <a:p>
                <a:pPr marL="0" indent="0" algn="just">
                  <a:buNone/>
                </a:pPr>
                <a:endParaRPr lang="en-US" dirty="0" smtClean="0"/>
              </a:p>
              <a:p>
                <a:pPr marL="0" indent="0">
                  <a:buNone/>
                </a:pPr>
                <a:endParaRPr lang="en-US" dirty="0"/>
              </a:p>
              <a:p>
                <a:pPr marL="0" indent="0">
                  <a:buNone/>
                </a:pPr>
                <a:endParaRPr lang="en-US" dirty="0" smtClean="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7781517" cy="5134811"/>
              </a:xfrm>
              <a:blipFill rotWithShape="1">
                <a:blip r:embed="rId2"/>
                <a:stretch>
                  <a:fillRect l="-626" t="-1663" r="-78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33341" y="1815923"/>
                <a:ext cx="6991814" cy="2831544"/>
              </a:xfrm>
              <a:prstGeom prst="rect">
                <a:avLst/>
              </a:prstGeom>
              <a:solidFill>
                <a:srgbClr val="FFFF00"/>
              </a:solidFill>
              <a:ln w="25400">
                <a:solidFill>
                  <a:srgbClr val="FF0000"/>
                </a:solidFill>
              </a:ln>
            </p:spPr>
            <p:txBody>
              <a:bodyPr wrap="square" rtlCol="0">
                <a:spAutoFit/>
              </a:bodyPr>
              <a:lstStyle/>
              <a:p>
                <a:pPr algn="just"/>
                <a:r>
                  <a:rPr lang="en-US" sz="2000" dirty="0" smtClean="0">
                    <a:solidFill>
                      <a:schemeClr val="tx1"/>
                    </a:solidFill>
                    <a:latin typeface="Arial" pitchFamily="34" charset="0"/>
                    <a:cs typeface="Arial" pitchFamily="34" charset="0"/>
                  </a:rPr>
                  <a:t>(i)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0</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i="1">
                        <a:solidFill>
                          <a:schemeClr val="tx1"/>
                        </a:solidFill>
                        <a:latin typeface="Cambria Math"/>
                        <a:ea typeface="Cambria Math"/>
                      </a:rPr>
                      <m: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a:t>
                </a:r>
                <a14:m>
                  <m:oMath xmlns:m="http://schemas.openxmlformats.org/officeDocument/2006/math">
                    <m:sSub>
                      <m:sSubPr>
                        <m:ctrlPr>
                          <a:rPr lang="en-US" sz="1600" i="1" dirty="0" smtClean="0">
                            <a:solidFill>
                              <a:schemeClr val="tx1"/>
                            </a:solidFill>
                            <a:latin typeface="Cambria Math" panose="02040503050406030204" pitchFamily="18" charset="0"/>
                            <a:cs typeface="Arial" pitchFamily="34" charset="0"/>
                          </a:rPr>
                        </m:ctrlPr>
                      </m:sSubPr>
                      <m:e>
                        <m:r>
                          <a:rPr lang="en-US" sz="1600" i="1" dirty="0" smtClean="0">
                            <a:solidFill>
                              <a:schemeClr val="tx1"/>
                            </a:solidFill>
                            <a:latin typeface="Cambria Math"/>
                            <a:ea typeface="Cambria Math"/>
                            <a:cs typeface="Arial" pitchFamily="34" charset="0"/>
                          </a:rPr>
                          <m:t>𝜇</m:t>
                        </m:r>
                      </m:e>
                      <m:sub>
                        <m:r>
                          <a:rPr lang="en-US" sz="1600" b="0" i="1" dirty="0" smtClean="0">
                            <a:solidFill>
                              <a:schemeClr val="tx1"/>
                            </a:solidFill>
                            <a:latin typeface="Cambria Math"/>
                            <a:cs typeface="Arial" pitchFamily="34" charset="0"/>
                          </a:rPr>
                          <m:t>0</m:t>
                        </m:r>
                      </m:sub>
                    </m:sSub>
                  </m:oMath>
                </a14:m>
                <a:r>
                  <a:rPr lang="en-US" sz="1600" dirty="0" smtClean="0">
                    <a:solidFill>
                      <a:schemeClr val="tx1"/>
                    </a:solidFill>
                    <a:latin typeface="Arial" pitchFamily="34" charset="0"/>
                    <a:cs typeface="Arial" pitchFamily="34" charset="0"/>
                  </a:rPr>
                  <a:t> is a value that is usually provided in the question) </a:t>
                </a:r>
                <a:endParaRPr lang="en-US" sz="1600" dirty="0">
                  <a:solidFill>
                    <a:schemeClr val="tx1"/>
                  </a:solidFill>
                  <a:latin typeface="Arial" pitchFamily="34" charset="0"/>
                  <a:cs typeface="Arial" pitchFamily="34" charset="0"/>
                </a:endParaRPr>
              </a:p>
              <a:p>
                <a:pPr algn="just"/>
                <a:r>
                  <a:rPr lang="en-US" sz="2000" dirty="0">
                    <a:solidFill>
                      <a:schemeClr val="tx1"/>
                    </a:solidFill>
                    <a:latin typeface="Arial" pitchFamily="34" charset="0"/>
                    <a:cs typeface="Arial"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1</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b="1" i="1" smtClean="0">
                        <a:solidFill>
                          <a:srgbClr val="FF0000"/>
                        </a:solidFill>
                        <a:latin typeface="Cambria Math"/>
                        <a:ea typeface="Cambria Math"/>
                      </a:rPr>
                      <m:t>&lt;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r>
                  <a:rPr lang="en-US" sz="2000" dirty="0" smtClean="0">
                    <a:solidFill>
                      <a:schemeClr val="tx1"/>
                    </a:solidFill>
                    <a:latin typeface="Arial" pitchFamily="34" charset="0"/>
                    <a:cs typeface="Arial" pitchFamily="34" charset="0"/>
                  </a:rPr>
                  <a:t>(</a:t>
                </a:r>
                <a:r>
                  <a:rPr lang="en-US" sz="2000" dirty="0">
                    <a:solidFill>
                      <a:srgbClr val="FF0000"/>
                    </a:solidFill>
                    <a:latin typeface="Arial" pitchFamily="34" charset="0"/>
                    <a:cs typeface="Arial" pitchFamily="34" charset="0"/>
                  </a:rPr>
                  <a:t>Lower-tailed, or left-tailed test</a:t>
                </a:r>
                <a:r>
                  <a:rPr lang="en-US" sz="2000" dirty="0">
                    <a:solidFill>
                      <a:schemeClr val="tx1"/>
                    </a:solidFill>
                    <a:latin typeface="Arial" pitchFamily="34" charset="0"/>
                    <a:cs typeface="Arial" pitchFamily="34" charset="0"/>
                  </a:rPr>
                  <a:t>)</a:t>
                </a:r>
              </a:p>
              <a:p>
                <a:pPr algn="just"/>
                <a:endParaRPr lang="en-US" sz="2000" dirty="0">
                  <a:solidFill>
                    <a:schemeClr val="tx1"/>
                  </a:solidFill>
                  <a:latin typeface="Arial" pitchFamily="34" charset="0"/>
                  <a:cs typeface="Arial" pitchFamily="34" charset="0"/>
                </a:endParaRPr>
              </a:p>
              <a:p>
                <a:pPr algn="just"/>
                <a:r>
                  <a:rPr lang="en-US" sz="2000" dirty="0" smtClean="0">
                    <a:solidFill>
                      <a:schemeClr val="tx1"/>
                    </a:solidFill>
                    <a:latin typeface="Arial" pitchFamily="34" charset="0"/>
                    <a:cs typeface="Arial" pitchFamily="34" charset="0"/>
                  </a:rPr>
                  <a:t>(ii)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0</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i="1">
                        <a:solidFill>
                          <a:schemeClr val="tx1"/>
                        </a:solidFill>
                        <a:latin typeface="Cambria Math"/>
                        <a:ea typeface="Cambria Math"/>
                      </a:rPr>
                      <m: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p>
              <a:p>
                <a:pPr algn="just"/>
                <a:r>
                  <a:rPr lang="en-US" sz="2000" dirty="0">
                    <a:solidFill>
                      <a:schemeClr val="tx1"/>
                    </a:solidFill>
                    <a:latin typeface="Arial" pitchFamily="34" charset="0"/>
                    <a:cs typeface="Arial"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1</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b="1" i="1" smtClean="0">
                        <a:solidFill>
                          <a:srgbClr val="FF0000"/>
                        </a:solidFill>
                        <a:latin typeface="Cambria Math"/>
                        <a:ea typeface="Cambria Math"/>
                      </a:rPr>
                      <m:t>&gt;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r>
                  <a:rPr lang="en-US" sz="2000" dirty="0">
                    <a:solidFill>
                      <a:srgbClr val="FF0000"/>
                    </a:solidFill>
                    <a:latin typeface="Arial" pitchFamily="34" charset="0"/>
                    <a:cs typeface="Arial" pitchFamily="34" charset="0"/>
                  </a:rPr>
                  <a:t>Upper-tailed, </a:t>
                </a:r>
                <a:r>
                  <a:rPr lang="en-US" sz="2000" dirty="0" smtClean="0">
                    <a:solidFill>
                      <a:srgbClr val="FF0000"/>
                    </a:solidFill>
                    <a:latin typeface="Arial" pitchFamily="34" charset="0"/>
                    <a:cs typeface="Arial" pitchFamily="34" charset="0"/>
                  </a:rPr>
                  <a:t>or right-tailed </a:t>
                </a:r>
                <a:r>
                  <a:rPr lang="en-US" sz="2000" dirty="0">
                    <a:solidFill>
                      <a:srgbClr val="FF0000"/>
                    </a:solidFill>
                    <a:latin typeface="Arial" pitchFamily="34" charset="0"/>
                    <a:cs typeface="Arial" pitchFamily="34" charset="0"/>
                  </a:rPr>
                  <a:t>test</a:t>
                </a:r>
                <a:r>
                  <a:rPr lang="en-US" sz="2000" dirty="0">
                    <a:solidFill>
                      <a:schemeClr val="tx1"/>
                    </a:solidFill>
                    <a:latin typeface="Arial" pitchFamily="34" charset="0"/>
                    <a:cs typeface="Arial" pitchFamily="34" charset="0"/>
                  </a:rPr>
                  <a:t>)</a:t>
                </a:r>
              </a:p>
              <a:p>
                <a:pPr algn="just"/>
                <a:endParaRPr lang="en-US" sz="2000" dirty="0">
                  <a:solidFill>
                    <a:schemeClr val="tx1"/>
                  </a:solidFill>
                  <a:latin typeface="Arial" pitchFamily="34" charset="0"/>
                  <a:cs typeface="Arial" pitchFamily="34" charset="0"/>
                </a:endParaRPr>
              </a:p>
              <a:p>
                <a:pPr algn="just"/>
                <a:r>
                  <a:rPr lang="en-US" sz="2000" dirty="0" smtClean="0">
                    <a:solidFill>
                      <a:schemeClr val="tx1"/>
                    </a:solidFill>
                    <a:latin typeface="Arial" pitchFamily="34" charset="0"/>
                    <a:cs typeface="Arial" pitchFamily="34" charset="0"/>
                  </a:rPr>
                  <a:t>(</a:t>
                </a:r>
                <a:r>
                  <a:rPr lang="en-US" sz="2000" dirty="0">
                    <a:solidFill>
                      <a:schemeClr val="tx1"/>
                    </a:solidFill>
                    <a:latin typeface="Arial" pitchFamily="34" charset="0"/>
                    <a:cs typeface="Arial" pitchFamily="34" charset="0"/>
                  </a:rPr>
                  <a:t>iii)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0</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i="1">
                        <a:solidFill>
                          <a:schemeClr val="tx1"/>
                        </a:solidFill>
                        <a:latin typeface="Cambria Math"/>
                        <a:ea typeface="Cambria Math"/>
                      </a:rPr>
                      <m: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p>
              <a:p>
                <a:pPr algn="just"/>
                <a:r>
                  <a:rPr lang="en-US" sz="2000" dirty="0">
                    <a:solidFill>
                      <a:schemeClr val="tx1"/>
                    </a:solidFill>
                    <a:latin typeface="Arial" pitchFamily="34" charset="0"/>
                    <a:cs typeface="Arial"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𝐻</m:t>
                        </m:r>
                      </m:e>
                      <m:sub>
                        <m:r>
                          <a:rPr lang="en-US" sz="2000" i="1">
                            <a:solidFill>
                              <a:schemeClr val="tx1"/>
                            </a:solidFill>
                            <a:latin typeface="Cambria Math"/>
                          </a:rPr>
                          <m:t>1</m:t>
                        </m:r>
                      </m:sub>
                    </m:sSub>
                    <m:r>
                      <a:rPr lang="en-US" sz="2000" i="1">
                        <a:solidFill>
                          <a:schemeClr val="tx1"/>
                        </a:solidFill>
                        <a:latin typeface="Cambria Math"/>
                      </a:rPr>
                      <m:t>: </m:t>
                    </m:r>
                    <m:r>
                      <a:rPr lang="en-US" sz="2000" i="1">
                        <a:solidFill>
                          <a:schemeClr val="tx1"/>
                        </a:solidFill>
                        <a:latin typeface="Cambria Math"/>
                        <a:ea typeface="Cambria Math"/>
                      </a:rPr>
                      <m:t>𝜇</m:t>
                    </m:r>
                    <m:r>
                      <a:rPr lang="en-US" sz="2000" b="1" i="1" smtClean="0">
                        <a:solidFill>
                          <a:srgbClr val="FF0000"/>
                        </a:solidFill>
                        <a:latin typeface="Cambria Math"/>
                        <a:ea typeface="Cambria Math"/>
                      </a:rPr>
                      <m:t>≠</m:t>
                    </m:r>
                    <m:sSub>
                      <m:sSubPr>
                        <m:ctrlPr>
                          <a:rPr lang="en-US" sz="2000" i="1">
                            <a:solidFill>
                              <a:schemeClr val="tx1"/>
                            </a:solidFill>
                            <a:latin typeface="Cambria Math" panose="02040503050406030204" pitchFamily="18" charset="0"/>
                            <a:ea typeface="Cambria Math"/>
                          </a:rPr>
                        </m:ctrlPr>
                      </m:sSubPr>
                      <m:e>
                        <m:r>
                          <a:rPr lang="en-US" sz="2000" i="1">
                            <a:solidFill>
                              <a:schemeClr val="tx1"/>
                            </a:solidFill>
                            <a:latin typeface="Cambria Math"/>
                            <a:ea typeface="Cambria Math"/>
                          </a:rPr>
                          <m:t>𝜇</m:t>
                        </m:r>
                      </m:e>
                      <m:sub>
                        <m:r>
                          <a:rPr lang="en-US" sz="2000" i="1">
                            <a:solidFill>
                              <a:schemeClr val="tx1"/>
                            </a:solidFill>
                            <a:latin typeface="Cambria Math"/>
                            <a:ea typeface="Cambria Math"/>
                          </a:rPr>
                          <m:t>0</m:t>
                        </m:r>
                      </m:sub>
                    </m:sSub>
                  </m:oMath>
                </a14:m>
                <a:r>
                  <a:rPr lang="en-US" sz="2000" dirty="0">
                    <a:solidFill>
                      <a:schemeClr val="tx1"/>
                    </a:solidFill>
                    <a:latin typeface="Arial" pitchFamily="34" charset="0"/>
                    <a:cs typeface="Arial" pitchFamily="34" charset="0"/>
                  </a:rPr>
                  <a:t> (</a:t>
                </a:r>
                <a:r>
                  <a:rPr lang="en-US" sz="2000" dirty="0">
                    <a:solidFill>
                      <a:srgbClr val="FF0000"/>
                    </a:solidFill>
                    <a:latin typeface="Arial" pitchFamily="34" charset="0"/>
                    <a:cs typeface="Arial" pitchFamily="34" charset="0"/>
                  </a:rPr>
                  <a:t>Two-tailed test</a:t>
                </a:r>
                <a:r>
                  <a:rPr lang="en-US" sz="2000" dirty="0">
                    <a:solidFill>
                      <a:schemeClr val="tx1"/>
                    </a:solidFill>
                    <a:latin typeface="Arial" pitchFamily="34" charset="0"/>
                    <a:cs typeface="Arial" pitchFamily="34" charset="0"/>
                  </a:rPr>
                  <a:t>)</a:t>
                </a:r>
              </a:p>
              <a:p>
                <a:endParaRPr lang="en-SG" dirty="0"/>
              </a:p>
            </p:txBody>
          </p:sp>
        </mc:Choice>
        <mc:Fallback xmlns="">
          <p:sp>
            <p:nvSpPr>
              <p:cNvPr id="4" name="TextBox 3"/>
              <p:cNvSpPr txBox="1">
                <a:spLocks noRot="1" noChangeAspect="1" noMove="1" noResize="1" noEditPoints="1" noAdjustHandles="1" noChangeArrowheads="1" noChangeShapeType="1" noTextEdit="1"/>
              </p:cNvSpPr>
              <p:nvPr/>
            </p:nvSpPr>
            <p:spPr>
              <a:xfrm>
                <a:off x="1133341" y="1815923"/>
                <a:ext cx="6991814" cy="2831544"/>
              </a:xfrm>
              <a:prstGeom prst="rect">
                <a:avLst/>
              </a:prstGeom>
              <a:blipFill rotWithShape="1">
                <a:blip r:embed="rId3"/>
                <a:stretch>
                  <a:fillRect l="-782" t="-427"/>
                </a:stretch>
              </a:blipFill>
              <a:ln w="25400">
                <a:solidFill>
                  <a:srgbClr val="FF0000"/>
                </a:solidFill>
              </a:ln>
            </p:spPr>
            <p:txBody>
              <a:bodyPr/>
              <a:lstStyle/>
              <a:p>
                <a:r>
                  <a:rPr lang="en-SG">
                    <a:noFill/>
                  </a:rPr>
                  <a:t> </a:t>
                </a:r>
              </a:p>
            </p:txBody>
          </p:sp>
        </mc:Fallback>
      </mc:AlternateContent>
      <p:sp>
        <p:nvSpPr>
          <p:cNvPr id="6" name="Slide Number Placeholder 5"/>
          <p:cNvSpPr>
            <a:spLocks noGrp="1"/>
          </p:cNvSpPr>
          <p:nvPr>
            <p:ph type="sldNum" sz="quarter" idx="12"/>
          </p:nvPr>
        </p:nvSpPr>
        <p:spPr/>
        <p:txBody>
          <a:bodyPr/>
          <a:lstStyle/>
          <a:p>
            <a:fld id="{6767FADE-2612-3649-B495-F644A23F288B}" type="slidenum">
              <a:rPr lang="en-US" smtClean="0"/>
              <a:pPr/>
              <a:t>6</a:t>
            </a:fld>
            <a:endParaRPr lang="en-US" dirty="0"/>
          </a:p>
        </p:txBody>
      </p:sp>
      <p:sp>
        <p:nvSpPr>
          <p:cNvPr id="8" name="Rectangle 2"/>
          <p:cNvSpPr txBox="1">
            <a:spLocks noChangeArrowheads="1"/>
          </p:cNvSpPr>
          <p:nvPr/>
        </p:nvSpPr>
        <p:spPr>
          <a:xfrm>
            <a:off x="665163" y="179183"/>
            <a:ext cx="7476514" cy="719856"/>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z="2800" dirty="0" smtClean="0"/>
              <a:t>Steps 1&amp;2  – Null and Alternative Hypotheses</a:t>
            </a:r>
          </a:p>
        </p:txBody>
      </p:sp>
    </p:spTree>
    <p:extLst>
      <p:ext uri="{BB962C8B-B14F-4D97-AF65-F5344CB8AC3E}">
        <p14:creationId xmlns:p14="http://schemas.microsoft.com/office/powerpoint/2010/main" val="32861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500"/>
                                        <p:tgtEl>
                                          <p:spTgt spid="3">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65163" y="177303"/>
                <a:ext cx="7990106" cy="688834"/>
              </a:xfrm>
            </p:spPr>
            <p:txBody>
              <a:bodyPr>
                <a:normAutofit/>
              </a:bodyPr>
              <a:lstStyle/>
              <a:p>
                <a:r>
                  <a:rPr lang="en-US" dirty="0" smtClean="0"/>
                  <a:t>Step 3 – Level of Significance, </a:t>
                </a:r>
                <a14:m>
                  <m:oMath xmlns:m="http://schemas.openxmlformats.org/officeDocument/2006/math">
                    <m:r>
                      <a:rPr lang="en-US" i="1" smtClean="0">
                        <a:latin typeface="Cambria Math"/>
                        <a:ea typeface="Cambria Math"/>
                      </a:rPr>
                      <m:t>𝛼</m:t>
                    </m:r>
                  </m:oMath>
                </a14:m>
                <a:endParaRPr lang="en-SG"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65163" y="177303"/>
                <a:ext cx="7990106" cy="688834"/>
              </a:xfrm>
              <a:blipFill>
                <a:blip r:embed="rId3"/>
                <a:stretch>
                  <a:fillRect l="-1907" t="-11504" b="-13274"/>
                </a:stretch>
              </a:blipFill>
            </p:spPr>
            <p:txBody>
              <a:bodyPr/>
              <a:lstStyle/>
              <a:p>
                <a:r>
                  <a:rPr lang="en-SG">
                    <a:noFill/>
                  </a:rPr>
                  <a:t> </a:t>
                </a:r>
              </a:p>
            </p:txBody>
          </p:sp>
        </mc:Fallback>
      </mc:AlternateContent>
      <p:sp>
        <p:nvSpPr>
          <p:cNvPr id="3" name="Content Placeholder 2"/>
          <p:cNvSpPr>
            <a:spLocks noGrp="1"/>
          </p:cNvSpPr>
          <p:nvPr>
            <p:ph sz="quarter" idx="13"/>
          </p:nvPr>
        </p:nvSpPr>
        <p:spPr>
          <a:xfrm>
            <a:off x="665610" y="961189"/>
            <a:ext cx="7781518" cy="3331412"/>
          </a:xfrm>
        </p:spPr>
        <p:txBody>
          <a:bodyPr/>
          <a:lstStyle/>
          <a:p>
            <a:pPr algn="just"/>
            <a:r>
              <a:rPr lang="en-US" sz="1800" dirty="0" smtClean="0"/>
              <a:t>When we conduct a hypothesis test, the result can take on </a:t>
            </a:r>
            <a:r>
              <a:rPr lang="en-US" sz="1800" b="1" u="sng" dirty="0" smtClean="0"/>
              <a:t>one</a:t>
            </a:r>
            <a:r>
              <a:rPr lang="en-US" sz="1800" dirty="0" smtClean="0"/>
              <a:t> of the 4 possible scenarios below:	</a:t>
            </a:r>
            <a:endParaRPr lang="en-SG" sz="1800" dirty="0"/>
          </a:p>
          <a:p>
            <a:pPr marL="0" indent="0" algn="just">
              <a:buNone/>
            </a:pPr>
            <a:endParaRPr lang="en-US" sz="1800" dirty="0"/>
          </a:p>
          <a:p>
            <a:pPr marL="0" indent="0" algn="just">
              <a:buNone/>
            </a:pPr>
            <a:endParaRPr lang="en-US" sz="1800" dirty="0" smtClean="0"/>
          </a:p>
          <a:p>
            <a:pPr marL="0" indent="0" algn="just">
              <a:buNone/>
            </a:pPr>
            <a:r>
              <a:rPr lang="en-US" sz="1800" dirty="0"/>
              <a:t>	</a:t>
            </a:r>
            <a:endParaRPr lang="en-US" sz="1800" dirty="0" smtClean="0"/>
          </a:p>
          <a:p>
            <a:pPr marL="0" indent="0" algn="just">
              <a:buNone/>
            </a:pPr>
            <a:endParaRPr lang="en-US" sz="1800" dirty="0" smtClean="0"/>
          </a:p>
          <a:p>
            <a:pPr marL="0" indent="0" algn="just">
              <a:buNone/>
            </a:pPr>
            <a:endParaRPr lang="en-US" sz="1800" dirty="0"/>
          </a:p>
          <a:p>
            <a:pPr algn="just"/>
            <a:endParaRPr lang="en-US" sz="1800" dirty="0" smtClean="0"/>
          </a:p>
          <a:p>
            <a:pPr algn="just"/>
            <a:r>
              <a:rPr lang="en-US" sz="1800" dirty="0" smtClean="0"/>
              <a:t>Generally, there are two types of errors:</a:t>
            </a:r>
            <a:endParaRPr lang="en-US" sz="1800" dirty="0"/>
          </a:p>
          <a:p>
            <a:pPr marL="0" indent="0" algn="just">
              <a:buNone/>
            </a:pPr>
            <a:r>
              <a:rPr lang="en-US" sz="1800" dirty="0">
                <a:solidFill>
                  <a:srgbClr val="FF0000"/>
                </a:solidFill>
              </a:rPr>
              <a:t>	</a:t>
            </a:r>
            <a:r>
              <a:rPr lang="en-US" sz="1800" dirty="0" smtClean="0">
                <a:solidFill>
                  <a:srgbClr val="FF0000"/>
                </a:solidFill>
              </a:rPr>
              <a:t>Type I error: Reject H</a:t>
            </a:r>
            <a:r>
              <a:rPr lang="en-US" sz="1800" baseline="-25000" dirty="0" smtClean="0">
                <a:solidFill>
                  <a:srgbClr val="FF0000"/>
                </a:solidFill>
              </a:rPr>
              <a:t>0</a:t>
            </a:r>
            <a:r>
              <a:rPr lang="en-US" sz="1800" dirty="0" smtClean="0">
                <a:solidFill>
                  <a:srgbClr val="FF0000"/>
                </a:solidFill>
              </a:rPr>
              <a:t> given that H</a:t>
            </a:r>
            <a:r>
              <a:rPr lang="en-US" sz="1800" baseline="-25000" dirty="0" smtClean="0">
                <a:solidFill>
                  <a:srgbClr val="FF0000"/>
                </a:solidFill>
              </a:rPr>
              <a:t>0</a:t>
            </a:r>
            <a:r>
              <a:rPr lang="en-US" sz="1800" dirty="0" smtClean="0">
                <a:solidFill>
                  <a:srgbClr val="FF0000"/>
                </a:solidFill>
              </a:rPr>
              <a:t> is true </a:t>
            </a:r>
          </a:p>
          <a:p>
            <a:pPr marL="0" indent="0" algn="just">
              <a:buNone/>
            </a:pPr>
            <a:r>
              <a:rPr lang="en-US" sz="1800" dirty="0" smtClean="0"/>
              <a:t>	Type II error: Do not reject H</a:t>
            </a:r>
            <a:r>
              <a:rPr lang="en-US" sz="1800" baseline="-25000" dirty="0" smtClean="0"/>
              <a:t>0</a:t>
            </a:r>
            <a:r>
              <a:rPr lang="en-US" sz="1800" dirty="0" smtClean="0"/>
              <a:t> given that H</a:t>
            </a:r>
            <a:r>
              <a:rPr lang="en-US" sz="1800" baseline="-25000" dirty="0" smtClean="0"/>
              <a:t>0</a:t>
            </a:r>
            <a:r>
              <a:rPr lang="en-US" sz="1800" dirty="0" smtClean="0"/>
              <a:t> is false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651000" y="1498600"/>
              <a:ext cx="5956300" cy="1752600"/>
            </p:xfrm>
            <a:graphic>
              <a:graphicData uri="http://schemas.openxmlformats.org/drawingml/2006/table">
                <a:tbl>
                  <a:tblPr firstRow="1" bandRow="1">
                    <a:tableStyleId>{5C22544A-7EE6-4342-B048-85BDC9FD1C3A}</a:tableStyleId>
                  </a:tblPr>
                  <a:tblGrid>
                    <a:gridCol w="1489075">
                      <a:extLst>
                        <a:ext uri="{9D8B030D-6E8A-4147-A177-3AD203B41FA5}">
                          <a16:colId xmlns:a16="http://schemas.microsoft.com/office/drawing/2014/main" xmlns="" val="20000"/>
                        </a:ext>
                      </a:extLst>
                    </a:gridCol>
                    <a:gridCol w="1489075">
                      <a:extLst>
                        <a:ext uri="{9D8B030D-6E8A-4147-A177-3AD203B41FA5}">
                          <a16:colId xmlns:a16="http://schemas.microsoft.com/office/drawing/2014/main" xmlns="" val="20001"/>
                        </a:ext>
                      </a:extLst>
                    </a:gridCol>
                    <a:gridCol w="1489075">
                      <a:extLst>
                        <a:ext uri="{9D8B030D-6E8A-4147-A177-3AD203B41FA5}">
                          <a16:colId xmlns:a16="http://schemas.microsoft.com/office/drawing/2014/main" xmlns="" val="20002"/>
                        </a:ext>
                      </a:extLst>
                    </a:gridCol>
                    <a:gridCol w="1489075">
                      <a:extLst>
                        <a:ext uri="{9D8B030D-6E8A-4147-A177-3AD203B41FA5}">
                          <a16:colId xmlns:a16="http://schemas.microsoft.com/office/drawing/2014/main" xmlns="" val="20003"/>
                        </a:ext>
                      </a:extLst>
                    </a:gridCol>
                  </a:tblGrid>
                  <a:tr h="370840">
                    <a:tc>
                      <a:txBody>
                        <a:bodyPr/>
                        <a:lstStyle/>
                        <a:p>
                          <a:endParaRPr lang="en-SG" dirty="0"/>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dirty="0" smtClean="0"/>
                            <a:t>Reality</a:t>
                          </a:r>
                          <a:endParaRPr lang="en-SG" dirty="0"/>
                        </a:p>
                      </a:txBody>
                      <a:tcPr>
                        <a:lnB w="12700" cap="flat" cmpd="sng" algn="ctr">
                          <a:solidFill>
                            <a:schemeClr val="tx1"/>
                          </a:solidFill>
                          <a:prstDash val="solid"/>
                          <a:round/>
                          <a:headEnd type="none" w="med" len="med"/>
                          <a:tailEnd type="none" w="med" len="med"/>
                        </a:lnB>
                      </a:tcPr>
                    </a:tc>
                    <a:tc hMerge="1">
                      <a:txBody>
                        <a:bodyPr/>
                        <a:lstStyle/>
                        <a:p>
                          <a:endParaRPr lang="en-SG" dirty="0"/>
                        </a:p>
                      </a:txBody>
                      <a:tcPr/>
                    </a:tc>
                    <a:extLst>
                      <a:ext uri="{0D108BD9-81ED-4DB2-BD59-A6C34878D82A}">
                        <a16:rowId xmlns:a16="http://schemas.microsoft.com/office/drawing/2014/main" xmlns="" val="10000"/>
                      </a:ext>
                    </a:extLst>
                  </a:tr>
                  <a:tr h="370840">
                    <a:tc rowSpan="3">
                      <a:txBody>
                        <a:bodyPr/>
                        <a:lstStyle/>
                        <a:p>
                          <a:pPr algn="l"/>
                          <a:r>
                            <a:rPr lang="en-US" dirty="0" smtClean="0"/>
                            <a:t>Conclusion of</a:t>
                          </a:r>
                          <a:r>
                            <a:rPr lang="en-US" baseline="0" dirty="0" smtClean="0"/>
                            <a:t> hypothesis test</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sSub>
                                <m:sSubPr>
                                  <m:ctrlPr>
                                    <a:rPr lang="en-SG"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a14:m>
                          <a:r>
                            <a:rPr lang="en-SG" b="0" dirty="0" smtClean="0"/>
                            <a:t> is true </a:t>
                          </a:r>
                          <a:endParaRPr lang="en-SG"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sSub>
                                <m:sSubPr>
                                  <m:ctrlPr>
                                    <a:rPr lang="en-SG"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 </m:t>
                              </m:r>
                            </m:oMath>
                          </a14:m>
                          <a:r>
                            <a:rPr lang="en-SG" b="0" dirty="0" smtClean="0"/>
                            <a:t>is false </a:t>
                          </a:r>
                          <a:endParaRPr lang="en-SG"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vMerge="1">
                      <a:txBody>
                        <a:bodyPr/>
                        <a:lstStyle/>
                        <a:p>
                          <a:endParaRPr lang="en-SG" dirty="0"/>
                        </a:p>
                      </a:txBody>
                      <a:tcPr/>
                    </a:tc>
                    <a:tc>
                      <a:txBody>
                        <a:bodyPr/>
                        <a:lstStyle/>
                        <a:p>
                          <a:r>
                            <a:rPr lang="en-US" dirty="0" smtClean="0"/>
                            <a:t>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a14:m>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Type</a:t>
                          </a:r>
                          <a:r>
                            <a:rPr lang="en-US" b="1" baseline="0" dirty="0" smtClean="0">
                              <a:solidFill>
                                <a:schemeClr val="bg1"/>
                              </a:solidFill>
                            </a:rPr>
                            <a:t> I error</a:t>
                          </a:r>
                          <a:endParaRPr lang="en-SG"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No error</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vMerge="1">
                      <a:txBody>
                        <a:bodyPr/>
                        <a:lstStyle/>
                        <a:p>
                          <a:endParaRPr lang="en-SG" dirty="0"/>
                        </a:p>
                      </a:txBody>
                      <a:tcPr/>
                    </a:tc>
                    <a:tc>
                      <a:txBody>
                        <a:bodyPr/>
                        <a:lstStyle/>
                        <a:p>
                          <a:r>
                            <a:rPr lang="en-US" dirty="0" smtClean="0"/>
                            <a:t>Do not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a14:m>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error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Type II error</a:t>
                          </a:r>
                          <a:endParaRPr lang="en-SG" b="1" dirty="0" smtClean="0">
                            <a:solidFill>
                              <a:schemeClr val="bg1"/>
                            </a:solidFill>
                          </a:endParaRPr>
                        </a:p>
                        <a:p>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77907729"/>
                  </p:ext>
                </p:extLst>
              </p:nvPr>
            </p:nvGraphicFramePr>
            <p:xfrm>
              <a:off x="1651000" y="1498600"/>
              <a:ext cx="5956300" cy="1752600"/>
            </p:xfrm>
            <a:graphic>
              <a:graphicData uri="http://schemas.openxmlformats.org/drawingml/2006/table">
                <a:tbl>
                  <a:tblPr firstRow="1" bandRow="1">
                    <a:tableStyleId>{5C22544A-7EE6-4342-B048-85BDC9FD1C3A}</a:tableStyleId>
                  </a:tblPr>
                  <a:tblGrid>
                    <a:gridCol w="1489075"/>
                    <a:gridCol w="1489075"/>
                    <a:gridCol w="1489075"/>
                    <a:gridCol w="1489075"/>
                  </a:tblGrid>
                  <a:tr h="370840">
                    <a:tc>
                      <a:txBody>
                        <a:bodyPr/>
                        <a:lstStyle/>
                        <a:p>
                          <a:endParaRPr lang="en-SG" dirty="0"/>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dirty="0" smtClean="0"/>
                            <a:t>Reality</a:t>
                          </a:r>
                          <a:endParaRPr lang="en-SG" dirty="0"/>
                        </a:p>
                      </a:txBody>
                      <a:tcPr>
                        <a:lnB w="12700" cap="flat" cmpd="sng" algn="ctr">
                          <a:solidFill>
                            <a:schemeClr val="tx1"/>
                          </a:solidFill>
                          <a:prstDash val="solid"/>
                          <a:round/>
                          <a:headEnd type="none" w="med" len="med"/>
                          <a:tailEnd type="none" w="med" len="med"/>
                        </a:lnB>
                      </a:tcPr>
                    </a:tc>
                    <a:tc hMerge="1">
                      <a:txBody>
                        <a:bodyPr/>
                        <a:lstStyle/>
                        <a:p>
                          <a:endParaRPr lang="en-SG" dirty="0"/>
                        </a:p>
                      </a:txBody>
                      <a:tcPr/>
                    </a:tc>
                  </a:tr>
                  <a:tr h="370840">
                    <a:tc rowSpan="3">
                      <a:txBody>
                        <a:bodyPr/>
                        <a:lstStyle/>
                        <a:p>
                          <a:pPr algn="l"/>
                          <a:r>
                            <a:rPr lang="en-US" dirty="0" smtClean="0"/>
                            <a:t>Conclusion of</a:t>
                          </a:r>
                          <a:r>
                            <a:rPr lang="en-US" baseline="0" dirty="0" smtClean="0"/>
                            <a:t> hypothesis test</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0820" t="-110000" r="-100000" b="-278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300820" t="-110000" b="-278333"/>
                          </a:stretch>
                        </a:blipFill>
                      </a:tcPr>
                    </a:tc>
                  </a:tr>
                  <a:tr h="370840">
                    <a:tc vMerge="1">
                      <a:txBody>
                        <a:bodyPr/>
                        <a:lstStyle/>
                        <a:p>
                          <a:endParaRPr lang="en-SG"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000" t="-206557" r="-199184" b="-173770"/>
                          </a:stretch>
                        </a:blip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Type</a:t>
                          </a:r>
                          <a:r>
                            <a:rPr lang="en-US" b="1" baseline="0" dirty="0" smtClean="0">
                              <a:solidFill>
                                <a:schemeClr val="bg1"/>
                              </a:solidFill>
                            </a:rPr>
                            <a:t> I error</a:t>
                          </a:r>
                          <a:endParaRPr lang="en-SG"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No error</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vMerge="1">
                      <a:txBody>
                        <a:bodyPr/>
                        <a:lstStyle/>
                        <a:p>
                          <a:endParaRPr lang="en-SG"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000" t="-178095" r="-199184" b="-952"/>
                          </a:stretch>
                        </a:blipFill>
                      </a:tcPr>
                    </a:tc>
                    <a:tc>
                      <a:txBody>
                        <a:bodyPr/>
                        <a:lstStyle/>
                        <a:p>
                          <a:r>
                            <a:rPr lang="en-US" dirty="0" smtClean="0"/>
                            <a:t>No error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Type II error</a:t>
                          </a:r>
                          <a:endParaRPr lang="en-SG" b="1" dirty="0" smtClean="0">
                            <a:solidFill>
                              <a:schemeClr val="bg1"/>
                            </a:solidFill>
                          </a:endParaRPr>
                        </a:p>
                        <a:p>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825500" y="4940301"/>
                <a:ext cx="7621628" cy="1169551"/>
              </a:xfrm>
              <a:prstGeom prst="rect">
                <a:avLst/>
              </a:prstGeom>
              <a:solidFill>
                <a:srgbClr val="FFFF00"/>
              </a:solidFill>
              <a:ln w="25400">
                <a:solidFill>
                  <a:srgbClr val="FF0000"/>
                </a:solidFill>
              </a:ln>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The level of significance, </a:t>
                </a:r>
                <a14:m>
                  <m:oMath xmlns:m="http://schemas.openxmlformats.org/officeDocument/2006/math">
                    <m:r>
                      <a:rPr lang="en-US" i="1" smtClean="0">
                        <a:solidFill>
                          <a:srgbClr val="FF0000"/>
                        </a:solidFill>
                        <a:latin typeface="Cambria Math"/>
                        <a:ea typeface="Cambria Math"/>
                      </a:rPr>
                      <m:t>𝛼</m:t>
                    </m:r>
                  </m:oMath>
                </a14:m>
                <a:r>
                  <a:rPr lang="en-SG" dirty="0" smtClean="0">
                    <a:solidFill>
                      <a:srgbClr val="FF0000"/>
                    </a:solidFill>
                    <a:latin typeface="Arial" panose="020B0604020202020204" pitchFamily="34" charset="0"/>
                    <a:cs typeface="Arial" panose="020B0604020202020204" pitchFamily="34" charset="0"/>
                  </a:rPr>
                  <a:t>, is the probability of making a Type I error. </a:t>
                </a:r>
              </a:p>
              <a:p>
                <a:r>
                  <a:rPr lang="en-SG" dirty="0" smtClean="0">
                    <a:solidFill>
                      <a:schemeClr val="tx1"/>
                    </a:solidFill>
                    <a:latin typeface="Arial" panose="020B0604020202020204" pitchFamily="34" charset="0"/>
                    <a:cs typeface="Arial" panose="020B0604020202020204" pitchFamily="34" charset="0"/>
                  </a:rPr>
                  <a:t>In other words, </a:t>
                </a:r>
                <a14:m>
                  <m:oMath xmlns:m="http://schemas.openxmlformats.org/officeDocument/2006/math">
                    <m:r>
                      <a:rPr lang="en-SG" i="1" smtClean="0">
                        <a:solidFill>
                          <a:schemeClr val="tx1"/>
                        </a:solidFill>
                        <a:latin typeface="Cambria Math"/>
                        <a:ea typeface="Cambria Math"/>
                        <a:cs typeface="Arial" panose="020B0604020202020204" pitchFamily="34" charset="0"/>
                      </a:rPr>
                      <m:t>𝛼</m:t>
                    </m:r>
                  </m:oMath>
                </a14:m>
                <a:r>
                  <a:rPr lang="en-SG" dirty="0" smtClean="0">
                    <a:solidFill>
                      <a:schemeClr val="tx1"/>
                    </a:solidFill>
                    <a:latin typeface="Arial" panose="020B0604020202020204" pitchFamily="34" charset="0"/>
                    <a:cs typeface="Arial" panose="020B0604020202020204" pitchFamily="34" charset="0"/>
                  </a:rPr>
                  <a:t> = probability of rejecting </a:t>
                </a:r>
                <a14:m>
                  <m:oMath xmlns:m="http://schemas.openxmlformats.org/officeDocument/2006/math">
                    <m:sSub>
                      <m:sSubPr>
                        <m:ctrlPr>
                          <a:rPr lang="en-SG"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a:cs typeface="Arial" panose="020B0604020202020204" pitchFamily="34" charset="0"/>
                          </a:rPr>
                          <m:t>𝐻</m:t>
                        </m:r>
                      </m:e>
                      <m:sub>
                        <m:r>
                          <a:rPr lang="en-US" b="0" i="1" smtClean="0">
                            <a:solidFill>
                              <a:schemeClr val="tx1"/>
                            </a:solidFill>
                            <a:latin typeface="Cambria Math"/>
                            <a:cs typeface="Arial" panose="020B0604020202020204" pitchFamily="34" charset="0"/>
                          </a:rPr>
                          <m:t>0</m:t>
                        </m:r>
                      </m:sub>
                    </m:sSub>
                  </m:oMath>
                </a14:m>
                <a:r>
                  <a:rPr lang="en-SG" dirty="0" smtClean="0">
                    <a:solidFill>
                      <a:schemeClr val="tx1"/>
                    </a:solidFill>
                    <a:latin typeface="Arial" panose="020B0604020202020204" pitchFamily="34" charset="0"/>
                    <a:cs typeface="Arial" panose="020B0604020202020204" pitchFamily="34" charset="0"/>
                  </a:rPr>
                  <a:t> given that </a:t>
                </a:r>
                <a14:m>
                  <m:oMath xmlns:m="http://schemas.openxmlformats.org/officeDocument/2006/math">
                    <m:sSub>
                      <m:sSubPr>
                        <m:ctrlPr>
                          <a:rPr lang="en-SG"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a:cs typeface="Arial" panose="020B0604020202020204" pitchFamily="34" charset="0"/>
                          </a:rPr>
                          <m:t>𝐻</m:t>
                        </m:r>
                      </m:e>
                      <m:sub>
                        <m:r>
                          <a:rPr lang="en-US" b="0" i="1" smtClean="0">
                            <a:solidFill>
                              <a:schemeClr val="tx1"/>
                            </a:solidFill>
                            <a:latin typeface="Cambria Math"/>
                            <a:cs typeface="Arial" panose="020B0604020202020204" pitchFamily="34" charset="0"/>
                          </a:rPr>
                          <m:t>0</m:t>
                        </m:r>
                      </m:sub>
                    </m:sSub>
                  </m:oMath>
                </a14:m>
                <a:r>
                  <a:rPr lang="en-SG" dirty="0" smtClean="0">
                    <a:solidFill>
                      <a:schemeClr val="tx1"/>
                    </a:solidFill>
                    <a:latin typeface="Arial" panose="020B0604020202020204" pitchFamily="34" charset="0"/>
                    <a:cs typeface="Arial" panose="020B0604020202020204" pitchFamily="34" charset="0"/>
                  </a:rPr>
                  <a:t> is true</a:t>
                </a:r>
              </a:p>
              <a:p>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  			=</a:t>
                </a:r>
                <a:r>
                  <a:rPr lang="en-SG" dirty="0" smtClean="0">
                    <a:solidFill>
                      <a:schemeClr val="tx1"/>
                    </a:solidFill>
                    <a:latin typeface="Arial" panose="020B0604020202020204" pitchFamily="34" charset="0"/>
                    <a:cs typeface="Arial" panose="020B0604020202020204" pitchFamily="34" charset="0"/>
                  </a:rPr>
                  <a:t>P(reject </a:t>
                </a:r>
                <a14:m>
                  <m:oMath xmlns:m="http://schemas.openxmlformats.org/officeDocument/2006/math">
                    <m:sSub>
                      <m:sSubPr>
                        <m:ctrlPr>
                          <a:rPr lang="en-SG"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a:cs typeface="Arial" panose="020B0604020202020204" pitchFamily="34" charset="0"/>
                          </a:rPr>
                          <m:t>𝐻</m:t>
                        </m:r>
                      </m:e>
                      <m:sub>
                        <m:r>
                          <a:rPr lang="en-US" b="0" i="1" smtClean="0">
                            <a:solidFill>
                              <a:schemeClr val="tx1"/>
                            </a:solidFill>
                            <a:latin typeface="Cambria Math"/>
                            <a:cs typeface="Arial" panose="020B0604020202020204" pitchFamily="34" charset="0"/>
                          </a:rPr>
                          <m:t>0</m:t>
                        </m:r>
                      </m:sub>
                    </m:sSub>
                  </m:oMath>
                </a14:m>
                <a:r>
                  <a:rPr lang="en-SG" dirty="0" smtClean="0">
                    <a:solidFill>
                      <a:schemeClr val="tx1"/>
                    </a:solidFill>
                    <a:latin typeface="Arial" panose="020B0604020202020204" pitchFamily="34" charset="0"/>
                    <a:cs typeface="Arial" panose="020B0604020202020204" pitchFamily="34" charset="0"/>
                  </a:rPr>
                  <a:t> | </a:t>
                </a:r>
                <a14:m>
                  <m:oMath xmlns:m="http://schemas.openxmlformats.org/officeDocument/2006/math">
                    <m:sSub>
                      <m:sSubPr>
                        <m:ctrlPr>
                          <a:rPr lang="en-SG"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a:cs typeface="Arial" panose="020B0604020202020204" pitchFamily="34" charset="0"/>
                          </a:rPr>
                          <m:t>𝐻</m:t>
                        </m:r>
                      </m:e>
                      <m:sub>
                        <m:r>
                          <a:rPr lang="en-US" b="0" i="1" smtClean="0">
                            <a:solidFill>
                              <a:schemeClr val="tx1"/>
                            </a:solidFill>
                            <a:latin typeface="Cambria Math"/>
                            <a:cs typeface="Arial" panose="020B0604020202020204" pitchFamily="34" charset="0"/>
                          </a:rPr>
                          <m:t>0</m:t>
                        </m:r>
                      </m:sub>
                    </m:sSub>
                  </m:oMath>
                </a14:m>
                <a:r>
                  <a:rPr lang="en-SG" dirty="0" smtClean="0">
                    <a:solidFill>
                      <a:schemeClr val="tx1"/>
                    </a:solidFill>
                    <a:latin typeface="Arial" panose="020B0604020202020204" pitchFamily="34" charset="0"/>
                    <a:cs typeface="Arial" panose="020B0604020202020204" pitchFamily="34" charset="0"/>
                  </a:rPr>
                  <a:t> is true)</a:t>
                </a:r>
              </a:p>
              <a:p>
                <a:r>
                  <a:rPr lang="en-US" sz="1600" i="1" dirty="0" smtClean="0">
                    <a:latin typeface="Arial" panose="020B0604020202020204" pitchFamily="34" charset="0"/>
                    <a:cs typeface="Arial" panose="020B0604020202020204" pitchFamily="34" charset="0"/>
                  </a:rPr>
                  <a:t>*Note: For E214, we shall focus more on Type I error rather than Type II error.</a:t>
                </a:r>
                <a:endParaRPr lang="en-SG" sz="1600" i="1" dirty="0">
                  <a:solidFill>
                    <a:schemeClr val="tx1"/>
                  </a:solidFill>
                  <a:latin typeface="Arial" panose="020B0604020202020204" pitchFamily="34" charset="0"/>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25500" y="4940301"/>
                <a:ext cx="7621628" cy="1169551"/>
              </a:xfrm>
              <a:prstGeom prst="rect">
                <a:avLst/>
              </a:prstGeom>
              <a:blipFill rotWithShape="0">
                <a:blip r:embed="rId5"/>
                <a:stretch>
                  <a:fillRect l="-478" t="-1531" b="-4592"/>
                </a:stretch>
              </a:blipFill>
              <a:ln w="25400">
                <a:solidFill>
                  <a:srgbClr val="FF0000"/>
                </a:solidFill>
              </a:ln>
            </p:spPr>
            <p:txBody>
              <a:bodyPr/>
              <a:lstStyle/>
              <a:p>
                <a:r>
                  <a:rPr lang="en-SG">
                    <a:noFill/>
                  </a:rPr>
                  <a:t> </a:t>
                </a:r>
              </a:p>
            </p:txBody>
          </p:sp>
        </mc:Fallback>
      </mc:AlternateContent>
      <p:sp>
        <p:nvSpPr>
          <p:cNvPr id="7" name="Slide Number Placeholder 5"/>
          <p:cNvSpPr>
            <a:spLocks noGrp="1"/>
          </p:cNvSpPr>
          <p:nvPr>
            <p:ph type="sldNum" sz="quarter" idx="12"/>
          </p:nvPr>
        </p:nvSpPr>
        <p:spPr>
          <a:xfrm>
            <a:off x="6313528" y="6246038"/>
            <a:ext cx="2133600" cy="365125"/>
          </a:xfrm>
        </p:spPr>
        <p:txBody>
          <a:bodyPr/>
          <a:lstStyle/>
          <a:p>
            <a:r>
              <a:rPr lang="en-US" dirty="0"/>
              <a:t>7</a:t>
            </a:r>
          </a:p>
        </p:txBody>
      </p:sp>
    </p:spTree>
    <p:extLst>
      <p:ext uri="{BB962C8B-B14F-4D97-AF65-F5344CB8AC3E}">
        <p14:creationId xmlns:p14="http://schemas.microsoft.com/office/powerpoint/2010/main" val="23261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65163" y="177303"/>
                <a:ext cx="7990106" cy="688834"/>
              </a:xfrm>
            </p:spPr>
            <p:txBody>
              <a:bodyPr>
                <a:normAutofit/>
              </a:bodyPr>
              <a:lstStyle/>
              <a:p>
                <a:r>
                  <a:rPr lang="en-US" dirty="0" smtClean="0"/>
                  <a:t>Step 3 – Level of Significance, </a:t>
                </a:r>
                <a14:m>
                  <m:oMath xmlns:m="http://schemas.openxmlformats.org/officeDocument/2006/math">
                    <m:r>
                      <a:rPr lang="en-US" i="1" smtClean="0">
                        <a:latin typeface="Cambria Math"/>
                        <a:ea typeface="Cambria Math"/>
                      </a:rPr>
                      <m:t>𝛼</m:t>
                    </m:r>
                  </m:oMath>
                </a14:m>
                <a:endParaRPr lang="en-SG"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65163" y="177303"/>
                <a:ext cx="7990106" cy="688834"/>
              </a:xfrm>
              <a:blipFill>
                <a:blip r:embed="rId3"/>
                <a:stretch>
                  <a:fillRect l="-1907" t="-11504" b="-13274"/>
                </a:stretch>
              </a:blipFill>
            </p:spPr>
            <p:txBody>
              <a:bodyPr/>
              <a:lstStyle/>
              <a:p>
                <a:r>
                  <a:rPr lang="en-SG">
                    <a:noFill/>
                  </a:rPr>
                  <a:t> </a:t>
                </a:r>
              </a:p>
            </p:txBody>
          </p:sp>
        </mc:Fallback>
      </mc:AlternateContent>
      <p:sp>
        <p:nvSpPr>
          <p:cNvPr id="3" name="Content Placeholder 2"/>
          <p:cNvSpPr>
            <a:spLocks noGrp="1"/>
          </p:cNvSpPr>
          <p:nvPr>
            <p:ph sz="quarter" idx="13"/>
          </p:nvPr>
        </p:nvSpPr>
        <p:spPr>
          <a:xfrm>
            <a:off x="665610" y="961189"/>
            <a:ext cx="7781518" cy="3331412"/>
          </a:xfrm>
        </p:spPr>
        <p:txBody>
          <a:bodyPr/>
          <a:lstStyle/>
          <a:p>
            <a:pPr algn="just">
              <a:lnSpc>
                <a:spcPct val="114000"/>
              </a:lnSpc>
            </a:pPr>
            <a:r>
              <a:rPr lang="en-SG" sz="2000" dirty="0"/>
              <a:t>Before we conduct a hypothesis test, the level of 𝛼 must be stated clearly so as to limit the probability of making a Type I error.</a:t>
            </a:r>
          </a:p>
          <a:p>
            <a:pPr algn="just">
              <a:lnSpc>
                <a:spcPct val="114000"/>
              </a:lnSpc>
            </a:pPr>
            <a:r>
              <a:rPr lang="en-SG" sz="2000" dirty="0"/>
              <a:t>Setting the level of significance is largely subjective and it would depend on how much we are willing to accept the consequences of rejecting H0 when H0 is true (“Type 1 error”). </a:t>
            </a:r>
          </a:p>
          <a:p>
            <a:pPr algn="just">
              <a:lnSpc>
                <a:spcPct val="114000"/>
              </a:lnSpc>
            </a:pPr>
            <a:r>
              <a:rPr lang="en-SG" sz="2000" dirty="0"/>
              <a:t>For example, if we are only able to tolerate a small “Type 1 error”, like the effects of a certain medical treatment, we would set a low level of significance. On the other hand, if we can tolerate a higher “Type 1 error” like in making a business decision, we could set a higher level of significance. </a:t>
            </a:r>
          </a:p>
          <a:p>
            <a:pPr algn="just">
              <a:lnSpc>
                <a:spcPct val="114000"/>
              </a:lnSpc>
            </a:pPr>
            <a:r>
              <a:rPr lang="en-SG" sz="2000" dirty="0"/>
              <a:t>Traditionally, experimenters have used either the 0.05 level (sometimes called the 5% level) or the 0.01 level (1% level). The lower the significance level, the more the data must diverge from the null hypothesis to be significant. Therefore, the 0.01 level is more conservative than the 0.05 level</a:t>
            </a:r>
            <a:r>
              <a:rPr lang="en-SG" sz="2000" dirty="0" smtClean="0"/>
              <a:t>.</a:t>
            </a:r>
            <a:endParaRPr lang="en-SG" sz="2000" dirty="0"/>
          </a:p>
        </p:txBody>
      </p:sp>
      <p:sp>
        <p:nvSpPr>
          <p:cNvPr id="5" name="Slide Number Placeholder 5"/>
          <p:cNvSpPr>
            <a:spLocks noGrp="1"/>
          </p:cNvSpPr>
          <p:nvPr>
            <p:ph type="sldNum" sz="quarter" idx="12"/>
          </p:nvPr>
        </p:nvSpPr>
        <p:spPr>
          <a:xfrm>
            <a:off x="6313528" y="6496409"/>
            <a:ext cx="2133600" cy="365125"/>
          </a:xfrm>
        </p:spPr>
        <p:txBody>
          <a:bodyPr/>
          <a:lstStyle/>
          <a:p>
            <a:r>
              <a:rPr lang="en-US" dirty="0" smtClean="0"/>
              <a:t>8</a:t>
            </a:r>
            <a:endParaRPr lang="en-US" dirty="0"/>
          </a:p>
        </p:txBody>
      </p:sp>
    </p:spTree>
    <p:extLst>
      <p:ext uri="{BB962C8B-B14F-4D97-AF65-F5344CB8AC3E}">
        <p14:creationId xmlns:p14="http://schemas.microsoft.com/office/powerpoint/2010/main" val="314585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0" y="5042118"/>
                <a:ext cx="9144000" cy="1815882"/>
              </a:xfrm>
              <a:prstGeom prst="rect">
                <a:avLst/>
              </a:prstGeom>
              <a:solidFill>
                <a:schemeClr val="accent6">
                  <a:lumMod val="40000"/>
                  <a:lumOff val="60000"/>
                </a:schemeClr>
              </a:solidFill>
            </p:spPr>
            <p:txBody>
              <a:bodyPr wrap="square" rtlCol="0">
                <a:spAutoFit/>
              </a:bodyPr>
              <a:lstStyle/>
              <a:p>
                <a:r>
                  <a:rPr lang="en-US" sz="1400" dirty="0" smtClean="0">
                    <a:latin typeface="Arial" pitchFamily="34" charset="0"/>
                    <a:cs typeface="Arial" pitchFamily="34" charset="0"/>
                  </a:rPr>
                  <a:t>For the case where population variance is unknown, we will be conducting a single-sample t-test for population mean, which will be covered in the later half of L08 IS slides.</a:t>
                </a:r>
              </a:p>
              <a:p>
                <a:r>
                  <a:rPr lang="en-US" sz="1400" b="1" u="sng" dirty="0" smtClean="0">
                    <a:latin typeface="Arial" pitchFamily="34" charset="0"/>
                    <a:cs typeface="Arial" pitchFamily="34" charset="0"/>
                  </a:rPr>
                  <a:t>Note:</a:t>
                </a:r>
              </a:p>
              <a:p>
                <a:pPr marL="400050" indent="-400050">
                  <a:buAutoNum type="romanLcParenBoth"/>
                </a:pPr>
                <a:r>
                  <a:rPr lang="en-US" sz="1400" dirty="0" smtClean="0">
                    <a:solidFill>
                      <a:schemeClr val="tx1"/>
                    </a:solidFill>
                    <a:cs typeface="Arial" pitchFamily="34" charset="0"/>
                  </a:rPr>
                  <a:t> </a:t>
                </a:r>
                <a14:m>
                  <m:oMath xmlns:m="http://schemas.openxmlformats.org/officeDocument/2006/math">
                    <m:acc>
                      <m:accPr>
                        <m:chr m:val="̅"/>
                        <m:ctrlPr>
                          <a:rPr lang="en-US" sz="1400" i="1" smtClean="0">
                            <a:solidFill>
                              <a:schemeClr val="tx1"/>
                            </a:solidFill>
                            <a:latin typeface="Cambria Math" panose="02040503050406030204" pitchFamily="18" charset="0"/>
                            <a:cs typeface="Arial" pitchFamily="34" charset="0"/>
                          </a:rPr>
                        </m:ctrlPr>
                      </m:accPr>
                      <m:e>
                        <m:r>
                          <a:rPr lang="en-US" sz="1400" b="0" i="1" smtClean="0">
                            <a:solidFill>
                              <a:schemeClr val="tx1"/>
                            </a:solidFill>
                            <a:latin typeface="Cambria Math"/>
                            <a:cs typeface="Arial" pitchFamily="34" charset="0"/>
                          </a:rPr>
                          <m:t>𝑥</m:t>
                        </m:r>
                      </m:e>
                    </m:acc>
                  </m:oMath>
                </a14:m>
                <a:r>
                  <a:rPr lang="en-SG" sz="1400" dirty="0" smtClean="0">
                    <a:solidFill>
                      <a:schemeClr val="tx1"/>
                    </a:solidFill>
                    <a:latin typeface="Arial" pitchFamily="34" charset="0"/>
                    <a:cs typeface="Arial" pitchFamily="34" charset="0"/>
                  </a:rPr>
                  <a:t> denotes the sample mean, while </a:t>
                </a:r>
                <a14:m>
                  <m:oMath xmlns:m="http://schemas.openxmlformats.org/officeDocument/2006/math">
                    <m:r>
                      <a:rPr lang="en-SG" sz="1400" i="1" smtClean="0">
                        <a:solidFill>
                          <a:schemeClr val="tx1"/>
                        </a:solidFill>
                        <a:latin typeface="Cambria Math"/>
                        <a:ea typeface="Cambria Math"/>
                        <a:cs typeface="Arial" pitchFamily="34" charset="0"/>
                      </a:rPr>
                      <m:t>𝜇</m:t>
                    </m:r>
                  </m:oMath>
                </a14:m>
                <a:r>
                  <a:rPr lang="en-SG" sz="1400" dirty="0" smtClean="0">
                    <a:solidFill>
                      <a:schemeClr val="tx1"/>
                    </a:solidFill>
                    <a:latin typeface="Arial" pitchFamily="34" charset="0"/>
                    <a:cs typeface="Arial" pitchFamily="34" charset="0"/>
                  </a:rPr>
                  <a:t> denotes the population mean </a:t>
                </a:r>
              </a:p>
              <a:p>
                <a:pPr marL="400050" indent="-400050">
                  <a:buAutoNum type="romanLcParenBoth"/>
                </a:pPr>
                <a:r>
                  <a:rPr lang="en-SG" sz="1400" dirty="0" smtClean="0">
                    <a:solidFill>
                      <a:schemeClr val="tx1"/>
                    </a:solidFill>
                    <a:cs typeface="Arial" pitchFamily="34" charset="0"/>
                  </a:rPr>
                  <a:t> </a:t>
                </a:r>
                <a14:m>
                  <m:oMath xmlns:m="http://schemas.openxmlformats.org/officeDocument/2006/math">
                    <m:sSup>
                      <m:sSupPr>
                        <m:ctrlPr>
                          <a:rPr lang="en-SG" sz="1400" i="1" smtClean="0">
                            <a:solidFill>
                              <a:schemeClr val="tx1"/>
                            </a:solidFill>
                            <a:latin typeface="Cambria Math" panose="02040503050406030204" pitchFamily="18" charset="0"/>
                            <a:cs typeface="Arial" pitchFamily="34" charset="0"/>
                          </a:rPr>
                        </m:ctrlPr>
                      </m:sSupPr>
                      <m:e>
                        <m:r>
                          <a:rPr lang="en-SG" sz="1400" i="1" smtClean="0">
                            <a:solidFill>
                              <a:schemeClr val="tx1"/>
                            </a:solidFill>
                            <a:latin typeface="Cambria Math"/>
                            <a:ea typeface="Cambria Math"/>
                            <a:cs typeface="Arial" pitchFamily="34" charset="0"/>
                          </a:rPr>
                          <m:t>𝜎</m:t>
                        </m:r>
                      </m:e>
                      <m:sup>
                        <m:r>
                          <a:rPr lang="en-US" sz="1400" b="0" i="1" smtClean="0">
                            <a:solidFill>
                              <a:schemeClr val="tx1"/>
                            </a:solidFill>
                            <a:latin typeface="Cambria Math"/>
                            <a:cs typeface="Arial" pitchFamily="34" charset="0"/>
                          </a:rPr>
                          <m:t>2</m:t>
                        </m:r>
                      </m:sup>
                    </m:sSup>
                  </m:oMath>
                </a14:m>
                <a:r>
                  <a:rPr lang="en-SG" sz="1400" dirty="0" smtClean="0">
                    <a:solidFill>
                      <a:schemeClr val="tx1"/>
                    </a:solidFill>
                    <a:latin typeface="Arial" pitchFamily="34" charset="0"/>
                    <a:cs typeface="Arial" pitchFamily="34" charset="0"/>
                  </a:rPr>
                  <a:t> denotes the population variance, while </a:t>
                </a:r>
                <a14:m>
                  <m:oMath xmlns:m="http://schemas.openxmlformats.org/officeDocument/2006/math">
                    <m:r>
                      <a:rPr lang="en-SG" sz="1400" i="1" smtClean="0">
                        <a:solidFill>
                          <a:schemeClr val="tx1"/>
                        </a:solidFill>
                        <a:latin typeface="Cambria Math"/>
                        <a:ea typeface="Cambria Math"/>
                        <a:cs typeface="Arial" pitchFamily="34" charset="0"/>
                      </a:rPr>
                      <m:t>𝜎</m:t>
                    </m:r>
                  </m:oMath>
                </a14:m>
                <a:r>
                  <a:rPr lang="en-SG" sz="1400" dirty="0" smtClean="0">
                    <a:solidFill>
                      <a:schemeClr val="tx1"/>
                    </a:solidFill>
                    <a:latin typeface="Arial" pitchFamily="34" charset="0"/>
                    <a:cs typeface="Arial" pitchFamily="34" charset="0"/>
                  </a:rPr>
                  <a:t> denotes the population standard deviation. </a:t>
                </a:r>
                <a14:m>
                  <m:oMath xmlns:m="http://schemas.openxmlformats.org/officeDocument/2006/math">
                    <m:r>
                      <a:rPr lang="en-SG" sz="1400" i="1" smtClean="0">
                        <a:solidFill>
                          <a:schemeClr val="tx1"/>
                        </a:solidFill>
                        <a:latin typeface="Cambria Math"/>
                        <a:ea typeface="Cambria Math"/>
                        <a:cs typeface="Arial" pitchFamily="34" charset="0"/>
                      </a:rPr>
                      <m:t>𝜎</m:t>
                    </m:r>
                  </m:oMath>
                </a14:m>
                <a:r>
                  <a:rPr lang="en-SG" sz="1400" dirty="0" smtClean="0">
                    <a:solidFill>
                      <a:schemeClr val="tx1"/>
                    </a:solidFill>
                    <a:latin typeface="Arial" pitchFamily="34" charset="0"/>
                    <a:cs typeface="Arial" pitchFamily="34" charset="0"/>
                  </a:rPr>
                  <a:t> can be computed using Excel function </a:t>
                </a:r>
                <a:r>
                  <a:rPr lang="en-SG" sz="1400" b="1" dirty="0" smtClean="0">
                    <a:solidFill>
                      <a:schemeClr val="tx1"/>
                    </a:solidFill>
                    <a:latin typeface="Arial" pitchFamily="34" charset="0"/>
                    <a:cs typeface="Arial" pitchFamily="34" charset="0"/>
                  </a:rPr>
                  <a:t>STDEV.P</a:t>
                </a:r>
                <a:r>
                  <a:rPr lang="en-SG" sz="1400" dirty="0" smtClean="0">
                    <a:solidFill>
                      <a:schemeClr val="tx1"/>
                    </a:solidFill>
                    <a:latin typeface="Arial" pitchFamily="34" charset="0"/>
                    <a:cs typeface="Arial" pitchFamily="34" charset="0"/>
                  </a:rPr>
                  <a:t>.</a:t>
                </a:r>
              </a:p>
              <a:p>
                <a:pPr marL="400050" indent="-400050">
                  <a:buAutoNum type="romanLcParenBoth"/>
                </a:pPr>
                <a:r>
                  <a:rPr lang="en-US" sz="1400" b="0" dirty="0" smtClean="0">
                    <a:solidFill>
                      <a:schemeClr val="tx1"/>
                    </a:solidFill>
                    <a:cs typeface="Arial" pitchFamily="34" charset="0"/>
                  </a:rPr>
                  <a:t> </a:t>
                </a:r>
                <a14:m>
                  <m:oMath xmlns:m="http://schemas.openxmlformats.org/officeDocument/2006/math">
                    <m:r>
                      <a:rPr lang="en-US" sz="1400" b="0" i="1" smtClean="0">
                        <a:solidFill>
                          <a:schemeClr val="tx1"/>
                        </a:solidFill>
                        <a:latin typeface="Cambria Math"/>
                        <a:cs typeface="Arial" pitchFamily="34" charset="0"/>
                      </a:rPr>
                      <m:t>𝑛</m:t>
                    </m:r>
                  </m:oMath>
                </a14:m>
                <a:r>
                  <a:rPr lang="en-SG" sz="1400" dirty="0" smtClean="0">
                    <a:solidFill>
                      <a:schemeClr val="tx1"/>
                    </a:solidFill>
                    <a:latin typeface="Arial" pitchFamily="34" charset="0"/>
                    <a:cs typeface="Arial" pitchFamily="34" charset="0"/>
                  </a:rPr>
                  <a:t> denotes the sample size</a:t>
                </a:r>
              </a:p>
              <a:p>
                <a:pPr marL="400050" indent="-400050">
                  <a:buAutoNum type="romanLcParenBoth"/>
                </a:pPr>
                <a:r>
                  <a:rPr lang="en-SG" sz="1400" dirty="0" smtClean="0">
                    <a:solidFill>
                      <a:schemeClr val="tx1"/>
                    </a:solidFill>
                    <a:latin typeface="Arial" pitchFamily="34" charset="0"/>
                    <a:cs typeface="Arial" pitchFamily="34" charset="0"/>
                  </a:rPr>
                  <a:t> We use </a:t>
                </a:r>
                <a14:m>
                  <m:oMath xmlns:m="http://schemas.openxmlformats.org/officeDocument/2006/math">
                    <m:sSub>
                      <m:sSubPr>
                        <m:ctrlPr>
                          <a:rPr lang="en-SG" sz="1400" i="1" smtClean="0">
                            <a:solidFill>
                              <a:schemeClr val="tx1"/>
                            </a:solidFill>
                            <a:latin typeface="Cambria Math" panose="02040503050406030204" pitchFamily="18" charset="0"/>
                            <a:cs typeface="Arial" pitchFamily="34" charset="0"/>
                          </a:rPr>
                        </m:ctrlPr>
                      </m:sSubPr>
                      <m:e>
                        <m:r>
                          <a:rPr lang="en-US" sz="1400" b="0" i="1" smtClean="0">
                            <a:solidFill>
                              <a:schemeClr val="tx1"/>
                            </a:solidFill>
                            <a:latin typeface="Cambria Math"/>
                            <a:cs typeface="Arial" pitchFamily="34" charset="0"/>
                          </a:rPr>
                          <m:t>𝑧</m:t>
                        </m:r>
                      </m:e>
                      <m:sub>
                        <m:r>
                          <a:rPr lang="en-US" sz="1400" b="0" i="1" smtClean="0">
                            <a:solidFill>
                              <a:schemeClr val="tx1"/>
                            </a:solidFill>
                            <a:latin typeface="Cambria Math"/>
                            <a:cs typeface="Arial" pitchFamily="34" charset="0"/>
                          </a:rPr>
                          <m:t>𝑐𝑎𝑙</m:t>
                        </m:r>
                      </m:sub>
                    </m:sSub>
                  </m:oMath>
                </a14:m>
                <a:r>
                  <a:rPr lang="en-SG" sz="1400" dirty="0" smtClean="0">
                    <a:solidFill>
                      <a:schemeClr val="tx1"/>
                    </a:solidFill>
                    <a:latin typeface="Arial" pitchFamily="34" charset="0"/>
                    <a:cs typeface="Arial" pitchFamily="34" charset="0"/>
                  </a:rPr>
                  <a:t> to denote the computed Z test statistic value based on the sample data </a:t>
                </a:r>
                <a:endParaRPr lang="en-SG" sz="1400" dirty="0">
                  <a:solidFill>
                    <a:schemeClr val="tx1"/>
                  </a:solidFill>
                  <a:latin typeface="Arial" pitchFamily="34" charset="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5042118"/>
                <a:ext cx="9144000" cy="1815882"/>
              </a:xfrm>
              <a:prstGeom prst="rect">
                <a:avLst/>
              </a:prstGeom>
              <a:blipFill>
                <a:blip r:embed="rId2"/>
                <a:stretch>
                  <a:fillRect l="-200" t="-671" b="-2685"/>
                </a:stretch>
              </a:blipFill>
            </p:spPr>
            <p:txBody>
              <a:bodyPr/>
              <a:lstStyle/>
              <a:p>
                <a:r>
                  <a:rPr lang="en-SG">
                    <a:noFill/>
                  </a:rPr>
                  <a:t> </a:t>
                </a:r>
              </a:p>
            </p:txBody>
          </p:sp>
        </mc:Fallback>
      </mc:AlternateContent>
      <p:grpSp>
        <p:nvGrpSpPr>
          <p:cNvPr id="10" name="Group 9"/>
          <p:cNvGrpSpPr/>
          <p:nvPr/>
        </p:nvGrpSpPr>
        <p:grpSpPr>
          <a:xfrm>
            <a:off x="12293" y="2801873"/>
            <a:ext cx="8991600" cy="2287139"/>
            <a:chOff x="152400" y="3491361"/>
            <a:chExt cx="8991600" cy="2287139"/>
          </a:xfrm>
        </p:grpSpPr>
        <p:sp>
          <p:nvSpPr>
            <p:cNvPr id="3" name="Rectangle 2"/>
            <p:cNvSpPr/>
            <p:nvPr/>
          </p:nvSpPr>
          <p:spPr>
            <a:xfrm>
              <a:off x="152400" y="3492500"/>
              <a:ext cx="8991600" cy="2286000"/>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p:cNvSpPr txBox="1"/>
                <p:nvPr/>
              </p:nvSpPr>
              <p:spPr>
                <a:xfrm>
                  <a:off x="152400" y="3491361"/>
                  <a:ext cx="5410200" cy="369332"/>
                </a:xfrm>
                <a:prstGeom prst="rect">
                  <a:avLst/>
                </a:prstGeom>
                <a:noFill/>
              </p:spPr>
              <p:txBody>
                <a:bodyPr wrap="square" rtlCol="0">
                  <a:spAutoFit/>
                </a:bodyPr>
                <a:lstStyle/>
                <a:p>
                  <a:r>
                    <a:rPr lang="en-US" b="1" dirty="0" smtClean="0">
                      <a:solidFill>
                        <a:srgbClr val="FF0000"/>
                      </a:solidFill>
                    </a:rPr>
                    <a:t>Single-sample Z-test for Population Mean, </a:t>
                  </a:r>
                  <a14:m>
                    <m:oMath xmlns:m="http://schemas.openxmlformats.org/officeDocument/2006/math">
                      <m:r>
                        <a:rPr lang="en-US" b="1" i="1" smtClean="0">
                          <a:solidFill>
                            <a:srgbClr val="FF0000"/>
                          </a:solidFill>
                          <a:latin typeface="Cambria Math"/>
                          <a:ea typeface="Cambria Math"/>
                        </a:rPr>
                        <m:t>𝝁</m:t>
                      </m:r>
                    </m:oMath>
                  </a14:m>
                  <a:endParaRPr lang="en-SG"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2400" y="3491361"/>
                  <a:ext cx="5410200" cy="369332"/>
                </a:xfrm>
                <a:prstGeom prst="rect">
                  <a:avLst/>
                </a:prstGeom>
                <a:blipFill rotWithShape="1">
                  <a:blip r:embed="rId3"/>
                  <a:stretch>
                    <a:fillRect l="-901" t="-8333" b="-26667"/>
                  </a:stretch>
                </a:blipFill>
              </p:spPr>
              <p:txBody>
                <a:bodyPr/>
                <a:lstStyle/>
                <a:p>
                  <a:r>
                    <a:rPr lang="en-SG">
                      <a:noFill/>
                    </a:rPr>
                    <a:t> </a:t>
                  </a:r>
                </a:p>
              </p:txBody>
            </p:sp>
          </mc:Fallback>
        </mc:AlternateContent>
      </p:grpSp>
      <p:sp>
        <p:nvSpPr>
          <p:cNvPr id="7" name="Content Placeholder 6"/>
          <p:cNvSpPr>
            <a:spLocks noGrp="1"/>
          </p:cNvSpPr>
          <p:nvPr>
            <p:ph sz="quarter" idx="13"/>
          </p:nvPr>
        </p:nvSpPr>
        <p:spPr>
          <a:xfrm>
            <a:off x="665163" y="904134"/>
            <a:ext cx="7781518" cy="5216548"/>
          </a:xfrm>
        </p:spPr>
        <p:txBody>
          <a:bodyPr>
            <a:normAutofit/>
          </a:bodyPr>
          <a:lstStyle/>
          <a:p>
            <a:pPr>
              <a:lnSpc>
                <a:spcPct val="120000"/>
              </a:lnSpc>
              <a:spcBef>
                <a:spcPts val="1200"/>
              </a:spcBef>
            </a:pPr>
            <a:r>
              <a:rPr lang="en-US" sz="1600" dirty="0" smtClean="0"/>
              <a:t>A test statistic is a sample statistic used to determine whether the decision is to “do not reject H</a:t>
            </a:r>
            <a:r>
              <a:rPr lang="en-US" sz="1600" baseline="-25000" dirty="0" smtClean="0"/>
              <a:t>0</a:t>
            </a:r>
            <a:r>
              <a:rPr lang="en-US" sz="1600" dirty="0" smtClean="0"/>
              <a:t>” or “reject H</a:t>
            </a:r>
            <a:r>
              <a:rPr lang="en-US" sz="1600" baseline="-25000" dirty="0" smtClean="0"/>
              <a:t>0</a:t>
            </a:r>
            <a:r>
              <a:rPr lang="en-US" sz="1600" dirty="0" smtClean="0"/>
              <a:t>”. In L08, we will be focusing on the Z- and t- test statistics. There are  three types of hypothesis tests in L08: </a:t>
            </a:r>
          </a:p>
          <a:p>
            <a:pPr indent="279400">
              <a:spcBef>
                <a:spcPts val="0"/>
              </a:spcBef>
              <a:buFont typeface="Wingdings" pitchFamily="2" charset="2"/>
              <a:buChar char="Ø"/>
            </a:pPr>
            <a:r>
              <a:rPr lang="en-US" sz="1600" dirty="0" smtClean="0">
                <a:solidFill>
                  <a:srgbClr val="FF0000"/>
                </a:solidFill>
              </a:rPr>
              <a:t>   Single-sample Z-test for population mean</a:t>
            </a:r>
            <a:endParaRPr lang="en-US" sz="1600" dirty="0" smtClean="0">
              <a:solidFill>
                <a:srgbClr val="FF0000"/>
              </a:solidFill>
              <a:latin typeface="Arial" panose="020B0604020202020204" pitchFamily="34" charset="0"/>
              <a:cs typeface="Arial" panose="020B0604020202020204" pitchFamily="34" charset="0"/>
            </a:endParaRPr>
          </a:p>
          <a:p>
            <a:pPr indent="279400">
              <a:spcBef>
                <a:spcPts val="0"/>
              </a:spcBef>
              <a:buFont typeface="Wingdings" pitchFamily="2" charset="2"/>
              <a:buChar char="Ø"/>
            </a:pPr>
            <a:r>
              <a:rPr lang="en-US" sz="1600" dirty="0" smtClean="0">
                <a:solidFill>
                  <a:srgbClr val="FF0000"/>
                </a:solidFill>
                <a:latin typeface="Arial" panose="020B0604020202020204" pitchFamily="34" charset="0"/>
                <a:cs typeface="Arial" panose="020B0604020202020204" pitchFamily="34" charset="0"/>
              </a:rPr>
              <a:t>   Single-sample </a:t>
            </a:r>
            <a:r>
              <a:rPr lang="en-US" sz="1600" dirty="0">
                <a:solidFill>
                  <a:srgbClr val="FF0000"/>
                </a:solidFill>
                <a:latin typeface="Arial" panose="020B0604020202020204" pitchFamily="34" charset="0"/>
                <a:cs typeface="Arial" panose="020B0604020202020204" pitchFamily="34" charset="0"/>
              </a:rPr>
              <a:t>Z-test for population </a:t>
            </a:r>
            <a:r>
              <a:rPr lang="en-US" sz="1600" dirty="0" smtClean="0">
                <a:solidFill>
                  <a:srgbClr val="FF0000"/>
                </a:solidFill>
                <a:latin typeface="Arial" panose="020B0604020202020204" pitchFamily="34" charset="0"/>
                <a:cs typeface="Arial" panose="020B0604020202020204" pitchFamily="34" charset="0"/>
              </a:rPr>
              <a:t>proportion</a:t>
            </a:r>
          </a:p>
          <a:p>
            <a:pPr marL="812800" lvl="5" indent="-449263">
              <a:lnSpc>
                <a:spcPct val="120000"/>
              </a:lnSpc>
              <a:spcBef>
                <a:spcPts val="1200"/>
              </a:spcBef>
              <a:buFont typeface="Wingdings" pitchFamily="2" charset="2"/>
              <a:buChar char="Ø"/>
            </a:pPr>
            <a:r>
              <a:rPr lang="en-US" sz="1600" dirty="0">
                <a:solidFill>
                  <a:srgbClr val="FF0000"/>
                </a:solidFill>
                <a:latin typeface="Arial" panose="020B0604020202020204" pitchFamily="34" charset="0"/>
                <a:cs typeface="Arial" panose="020B0604020202020204" pitchFamily="34" charset="0"/>
              </a:rPr>
              <a:t>Single-sample t-test for </a:t>
            </a:r>
            <a:r>
              <a:rPr lang="en-US" sz="1600" dirty="0" smtClean="0">
                <a:solidFill>
                  <a:srgbClr val="FF0000"/>
                </a:solidFill>
                <a:latin typeface="Arial" panose="020B0604020202020204" pitchFamily="34" charset="0"/>
                <a:cs typeface="Arial" panose="020B0604020202020204" pitchFamily="34" charset="0"/>
              </a:rPr>
              <a:t>population mean</a:t>
            </a:r>
          </a:p>
        </p:txBody>
      </p:sp>
      <p:sp>
        <p:nvSpPr>
          <p:cNvPr id="5" name="Title 1"/>
          <p:cNvSpPr txBox="1">
            <a:spLocks/>
          </p:cNvSpPr>
          <p:nvPr/>
        </p:nvSpPr>
        <p:spPr>
          <a:xfrm>
            <a:off x="665163" y="31532"/>
            <a:ext cx="7781518" cy="866136"/>
          </a:xfrm>
          <a:prstGeom prst="rect">
            <a:avLst/>
          </a:prstGeom>
        </p:spPr>
        <p:txBody>
          <a:bodyPr>
            <a:normAutofit fontScale="97500"/>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Steps 4&amp;5 –Test Statistic </a:t>
            </a:r>
            <a:endParaRPr lang="en-SG"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43655755"/>
                  </p:ext>
                </p:extLst>
              </p:nvPr>
            </p:nvGraphicFramePr>
            <p:xfrm>
              <a:off x="177393" y="3171205"/>
              <a:ext cx="8674100" cy="1828907"/>
            </p:xfrm>
            <a:graphic>
              <a:graphicData uri="http://schemas.openxmlformats.org/drawingml/2006/table">
                <a:tbl>
                  <a:tblPr firstRow="1" bandRow="1">
                    <a:tableStyleId>{5C22544A-7EE6-4342-B048-85BDC9FD1C3A}</a:tableStyleId>
                  </a:tblPr>
                  <a:tblGrid>
                    <a:gridCol w="1211620">
                      <a:extLst>
                        <a:ext uri="{9D8B030D-6E8A-4147-A177-3AD203B41FA5}">
                          <a16:colId xmlns:a16="http://schemas.microsoft.com/office/drawing/2014/main" xmlns="" val="20000"/>
                        </a:ext>
                      </a:extLst>
                    </a:gridCol>
                    <a:gridCol w="1848410">
                      <a:extLst>
                        <a:ext uri="{9D8B030D-6E8A-4147-A177-3AD203B41FA5}">
                          <a16:colId xmlns:a16="http://schemas.microsoft.com/office/drawing/2014/main" xmlns="" val="20001"/>
                        </a:ext>
                      </a:extLst>
                    </a:gridCol>
                    <a:gridCol w="1800220">
                      <a:extLst>
                        <a:ext uri="{9D8B030D-6E8A-4147-A177-3AD203B41FA5}">
                          <a16:colId xmlns:a16="http://schemas.microsoft.com/office/drawing/2014/main" xmlns="" val="20002"/>
                        </a:ext>
                      </a:extLst>
                    </a:gridCol>
                    <a:gridCol w="1972465">
                      <a:extLst>
                        <a:ext uri="{9D8B030D-6E8A-4147-A177-3AD203B41FA5}">
                          <a16:colId xmlns:a16="http://schemas.microsoft.com/office/drawing/2014/main" xmlns="" val="20003"/>
                        </a:ext>
                      </a:extLst>
                    </a:gridCol>
                    <a:gridCol w="1841385">
                      <a:extLst>
                        <a:ext uri="{9D8B030D-6E8A-4147-A177-3AD203B41FA5}">
                          <a16:colId xmlns:a16="http://schemas.microsoft.com/office/drawing/2014/main" xmlns="" val="20004"/>
                        </a:ext>
                      </a:extLst>
                    </a:gridCol>
                  </a:tblGrid>
                  <a:tr h="667347">
                    <a:tc>
                      <a:txBody>
                        <a:bodyPr/>
                        <a:lstStyle/>
                        <a:p>
                          <a:endParaRPr lang="en-SG" sz="1600"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r>
                            <a:rPr lang="en-US" sz="1600" u="none" dirty="0" smtClean="0"/>
                            <a:t>Sample</a:t>
                          </a:r>
                          <a:r>
                            <a:rPr lang="en-US" sz="1600" u="none" baseline="0" dirty="0" smtClean="0"/>
                            <a:t> Size, </a:t>
                          </a:r>
                          <a14:m>
                            <m:oMath xmlns:m="http://schemas.openxmlformats.org/officeDocument/2006/math">
                              <m:r>
                                <a:rPr lang="en-US" sz="1600" b="1" i="1" u="none" baseline="0" smtClean="0">
                                  <a:latin typeface="Cambria Math"/>
                                </a:rPr>
                                <m:t>𝒏</m:t>
                              </m:r>
                            </m:oMath>
                          </a14:m>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Assumptions needed</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Test Statistic</a:t>
                          </a:r>
                          <a:r>
                            <a:rPr lang="en-US" sz="1600" u="none" baseline="0" dirty="0" smtClean="0"/>
                            <a:t> </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solidFill>
                                <a:schemeClr val="bg1"/>
                              </a:solidFill>
                            </a:rPr>
                            <a:t>Name of Hypothesis</a:t>
                          </a:r>
                          <a:r>
                            <a:rPr lang="en-US" sz="1600" u="none" baseline="0" dirty="0" smtClean="0">
                              <a:solidFill>
                                <a:schemeClr val="bg1"/>
                              </a:solidFill>
                            </a:rPr>
                            <a:t> Test</a:t>
                          </a:r>
                          <a:endParaRPr lang="en-SG" sz="1600" u="non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8078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u="none" dirty="0" smtClean="0"/>
                            <a:t>Population variance </a:t>
                          </a:r>
                          <a14:m>
                            <m:oMath xmlns:m="http://schemas.openxmlformats.org/officeDocument/2006/math">
                              <m:sSup>
                                <m:sSupPr>
                                  <m:ctrlPr>
                                    <a:rPr lang="en-US" sz="1600" b="0" i="1" u="none" smtClean="0">
                                      <a:latin typeface="Cambria Math" panose="02040503050406030204" pitchFamily="18" charset="0"/>
                                    </a:rPr>
                                  </m:ctrlPr>
                                </m:sSupPr>
                                <m:e>
                                  <m:r>
                                    <a:rPr lang="en-US" sz="1600" b="0" i="1" u="none" smtClean="0">
                                      <a:latin typeface="Cambria Math"/>
                                      <a:ea typeface="Cambria Math"/>
                                    </a:rPr>
                                    <m:t>𝜎</m:t>
                                  </m:r>
                                </m:e>
                                <m:sup>
                                  <m:r>
                                    <a:rPr lang="en-US" sz="1600" b="0" i="1" u="none" smtClean="0">
                                      <a:latin typeface="Cambria Math"/>
                                    </a:rPr>
                                    <m:t>2</m:t>
                                  </m:r>
                                </m:sup>
                              </m:sSup>
                            </m:oMath>
                          </a14:m>
                          <a:r>
                            <a:rPr lang="en-SG" sz="1600" u="none" dirty="0" smtClean="0"/>
                            <a:t> is known </a:t>
                          </a:r>
                          <a:endParaRPr lang="en-SG" sz="1600" u="none" dirty="0"/>
                        </a:p>
                        <a:p>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u="none" baseline="0" smtClean="0">
                                  <a:latin typeface="Cambria Math"/>
                                </a:rPr>
                                <m:t>𝑛</m:t>
                              </m:r>
                            </m:oMath>
                          </a14:m>
                          <a:r>
                            <a:rPr lang="en-US" sz="1600" u="none" baseline="0" dirty="0" smtClean="0"/>
                            <a:t> is large (</a:t>
                          </a:r>
                          <a14:m>
                            <m:oMath xmlns:m="http://schemas.openxmlformats.org/officeDocument/2006/math">
                              <m:r>
                                <a:rPr lang="en-US" sz="1600" b="0" i="1" u="none" baseline="0" smtClean="0">
                                  <a:latin typeface="Cambria Math"/>
                                </a:rPr>
                                <m:t>𝑛</m:t>
                              </m:r>
                            </m:oMath>
                          </a14:m>
                          <a:r>
                            <a:rPr lang="en-US" sz="1600" u="none" baseline="0" dirty="0" smtClean="0"/>
                            <a:t> </a:t>
                          </a:r>
                          <a14:m>
                            <m:oMath xmlns:m="http://schemas.openxmlformats.org/officeDocument/2006/math">
                              <m:r>
                                <a:rPr lang="en-US" sz="1600" i="1" u="none" baseline="0" smtClean="0">
                                  <a:latin typeface="Cambria Math"/>
                                  <a:ea typeface="Cambria Math"/>
                                </a:rPr>
                                <m:t>≥</m:t>
                              </m:r>
                              <m:r>
                                <a:rPr lang="en-US" sz="1600" b="0" i="0" u="none" baseline="0" smtClean="0">
                                  <a:latin typeface="Cambria Math"/>
                                  <a:ea typeface="Cambria Math"/>
                                </a:rPr>
                                <m:t>3</m:t>
                              </m:r>
                            </m:oMath>
                          </a14:m>
                          <a:r>
                            <a:rPr lang="en-SG" sz="1600" u="none" dirty="0" smtClean="0"/>
                            <a:t>0)</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Nil</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14:m>
                            <m:oMathPara xmlns:m="http://schemas.openxmlformats.org/officeDocument/2006/math">
                              <m:oMathParaPr>
                                <m:jc m:val="centerGroup"/>
                              </m:oMathParaPr>
                              <m:oMath xmlns:m="http://schemas.openxmlformats.org/officeDocument/2006/math">
                                <m:r>
                                  <a:rPr lang="en-US" sz="1600" b="0" i="1" u="none" smtClean="0">
                                    <a:latin typeface="Cambria Math"/>
                                  </a:rPr>
                                  <m:t>𝑍</m:t>
                                </m:r>
                                <m:r>
                                  <a:rPr lang="en-US" sz="1600" b="0" i="1" u="none" smtClean="0">
                                    <a:latin typeface="Cambria Math"/>
                                  </a:rPr>
                                  <m:t>=</m:t>
                                </m:r>
                                <m:f>
                                  <m:fPr>
                                    <m:ctrlPr>
                                      <a:rPr lang="en-US" sz="1600" b="0" i="1" u="none" smtClean="0">
                                        <a:latin typeface="Cambria Math" panose="02040503050406030204" pitchFamily="18" charset="0"/>
                                      </a:rPr>
                                    </m:ctrlPr>
                                  </m:fPr>
                                  <m:num>
                                    <m:acc>
                                      <m:accPr>
                                        <m:chr m:val="̅"/>
                                        <m:ctrlPr>
                                          <a:rPr lang="en-US" sz="1600" b="0" i="1" u="none" smtClean="0">
                                            <a:latin typeface="Cambria Math" panose="02040503050406030204" pitchFamily="18" charset="0"/>
                                          </a:rPr>
                                        </m:ctrlPr>
                                      </m:accPr>
                                      <m:e>
                                        <m:r>
                                          <a:rPr lang="en-US" sz="1600" b="0" i="1" u="none" smtClean="0">
                                            <a:latin typeface="Cambria Math"/>
                                          </a:rPr>
                                          <m:t>𝑋</m:t>
                                        </m:r>
                                      </m:e>
                                    </m:acc>
                                    <m:r>
                                      <a:rPr lang="en-US" sz="1600" b="0" i="1" u="none" smtClean="0">
                                        <a:latin typeface="Cambria Math"/>
                                      </a:rPr>
                                      <m:t>−</m:t>
                                    </m:r>
                                    <m:r>
                                      <a:rPr lang="en-US" sz="1600" b="0" i="1" u="none" smtClean="0">
                                        <a:latin typeface="Cambria Math"/>
                                        <a:ea typeface="Cambria Math"/>
                                      </a:rPr>
                                      <m:t>𝜇</m:t>
                                    </m:r>
                                  </m:num>
                                  <m:den>
                                    <m:f>
                                      <m:fPr>
                                        <m:ctrlPr>
                                          <a:rPr lang="en-US" sz="1600" b="0" i="1" u="none" smtClean="0">
                                            <a:latin typeface="Cambria Math" panose="02040503050406030204" pitchFamily="18" charset="0"/>
                                          </a:rPr>
                                        </m:ctrlPr>
                                      </m:fPr>
                                      <m:num>
                                        <m:r>
                                          <a:rPr lang="en-US" sz="1600" b="0" i="1" u="none" smtClean="0">
                                            <a:latin typeface="Cambria Math"/>
                                            <a:ea typeface="Cambria Math"/>
                                          </a:rPr>
                                          <m:t>𝜎</m:t>
                                        </m:r>
                                      </m:num>
                                      <m:den>
                                        <m:rad>
                                          <m:radPr>
                                            <m:degHide m:val="on"/>
                                            <m:ctrlPr>
                                              <a:rPr lang="en-US" sz="1600" b="0" i="1" u="none" smtClean="0">
                                                <a:latin typeface="Cambria Math" panose="02040503050406030204" pitchFamily="18" charset="0"/>
                                              </a:rPr>
                                            </m:ctrlPr>
                                          </m:radPr>
                                          <m:deg/>
                                          <m:e>
                                            <m:r>
                                              <a:rPr lang="en-US" sz="1600" b="0" i="1" u="none" smtClean="0">
                                                <a:latin typeface="Cambria Math"/>
                                              </a:rPr>
                                              <m:t>𝑛</m:t>
                                            </m:r>
                                          </m:e>
                                        </m:rad>
                                      </m:den>
                                    </m:f>
                                  </m:den>
                                </m:f>
                                <m:r>
                                  <a:rPr lang="en-US" sz="1600" b="0" i="1" u="none" smtClean="0">
                                    <a:latin typeface="Cambria Math"/>
                                  </a:rPr>
                                  <m:t>~</m:t>
                                </m:r>
                                <m:r>
                                  <a:rPr lang="en-US" sz="1600" b="0" i="1" u="none" smtClean="0">
                                    <a:latin typeface="Cambria Math"/>
                                  </a:rPr>
                                  <m:t>𝑁</m:t>
                                </m:r>
                                <m:r>
                                  <a:rPr lang="en-US" sz="1600" b="0" i="1" u="none" smtClean="0">
                                    <a:latin typeface="Cambria Math"/>
                                  </a:rPr>
                                  <m:t>(0,1)</m:t>
                                </m:r>
                              </m:oMath>
                            </m:oMathPara>
                          </a14:m>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600" u="none" dirty="0" smtClean="0">
                              <a:solidFill>
                                <a:schemeClr val="tx1"/>
                              </a:solidFill>
                            </a:rPr>
                            <a:t>Single-sample</a:t>
                          </a:r>
                          <a:r>
                            <a:rPr lang="en-US" sz="1600" u="none" baseline="0" dirty="0" smtClean="0">
                              <a:solidFill>
                                <a:schemeClr val="tx1"/>
                              </a:solidFill>
                            </a:rPr>
                            <a:t> Z test for population mean </a:t>
                          </a:r>
                          <a:endParaRPr lang="en-SG" sz="160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80780">
                    <a:tc vMerge="1">
                      <a:txBody>
                        <a:bodyPr/>
                        <a:lstStyle/>
                        <a:p>
                          <a:endParaRPr lang="en-SG" dirty="0"/>
                        </a:p>
                      </a:txBody>
                      <a:tcPr/>
                    </a:tc>
                    <a:tc>
                      <a:txBody>
                        <a:bodyPr/>
                        <a:lstStyle/>
                        <a:p>
                          <a14:m>
                            <m:oMath xmlns:m="http://schemas.openxmlformats.org/officeDocument/2006/math">
                              <m:r>
                                <a:rPr lang="en-US" sz="1600" b="0" i="1" u="none" baseline="0" smtClean="0">
                                  <a:latin typeface="Cambria Math"/>
                                </a:rPr>
                                <m:t>𝑛</m:t>
                              </m:r>
                            </m:oMath>
                          </a14:m>
                          <a:r>
                            <a:rPr lang="en-US" sz="1600" u="none" baseline="0" dirty="0" smtClean="0"/>
                            <a:t> is small (</a:t>
                          </a:r>
                          <a14:m>
                            <m:oMath xmlns:m="http://schemas.openxmlformats.org/officeDocument/2006/math">
                              <m:r>
                                <a:rPr lang="en-US" sz="1600" b="0" i="1" u="none" baseline="0" smtClean="0">
                                  <a:latin typeface="Cambria Math"/>
                                </a:rPr>
                                <m:t>𝑛</m:t>
                              </m:r>
                            </m:oMath>
                          </a14:m>
                          <a:r>
                            <a:rPr lang="en-US" sz="1600" u="none" baseline="0" dirty="0" smtClean="0"/>
                            <a:t> &lt; 30)</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Assume X follows a normal distribution</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extLst>
                      <a:ext uri="{0D108BD9-81ED-4DB2-BD59-A6C34878D82A}">
                        <a16:rowId xmlns:a16="http://schemas.microsoft.com/office/drawing/2014/main" xmlns=""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43655755"/>
                  </p:ext>
                </p:extLst>
              </p:nvPr>
            </p:nvGraphicFramePr>
            <p:xfrm>
              <a:off x="177393" y="3171205"/>
              <a:ext cx="8674100" cy="1828907"/>
            </p:xfrm>
            <a:graphic>
              <a:graphicData uri="http://schemas.openxmlformats.org/drawingml/2006/table">
                <a:tbl>
                  <a:tblPr firstRow="1" bandRow="1">
                    <a:tableStyleId>{5C22544A-7EE6-4342-B048-85BDC9FD1C3A}</a:tableStyleId>
                  </a:tblPr>
                  <a:tblGrid>
                    <a:gridCol w="1211620"/>
                    <a:gridCol w="1848410"/>
                    <a:gridCol w="1800220"/>
                    <a:gridCol w="1972465"/>
                    <a:gridCol w="1841385"/>
                  </a:tblGrid>
                  <a:tr h="667347">
                    <a:tc>
                      <a:txBody>
                        <a:bodyPr/>
                        <a:lstStyle/>
                        <a:p>
                          <a:endParaRPr lang="en-SG" sz="1600"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65677" t="-2752" r="-304290" b="-187156"/>
                          </a:stretch>
                        </a:blipFill>
                      </a:tcPr>
                    </a:tc>
                    <a:tc>
                      <a:txBody>
                        <a:bodyPr/>
                        <a:lstStyle/>
                        <a:p>
                          <a:r>
                            <a:rPr lang="en-US" sz="1600" u="none" dirty="0" smtClean="0"/>
                            <a:t>Assumptions needed</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t>Test Statistic</a:t>
                          </a:r>
                          <a:r>
                            <a:rPr lang="en-US" sz="1600" u="none" baseline="0" dirty="0" smtClean="0"/>
                            <a:t> </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u="none" dirty="0" smtClean="0">
                              <a:solidFill>
                                <a:schemeClr val="bg1"/>
                              </a:solidFill>
                            </a:rPr>
                            <a:t>Name of Hypothesis</a:t>
                          </a:r>
                          <a:r>
                            <a:rPr lang="en-US" sz="1600" u="none" baseline="0" dirty="0" smtClean="0">
                              <a:solidFill>
                                <a:schemeClr val="bg1"/>
                              </a:solidFill>
                            </a:rPr>
                            <a:t> Test</a:t>
                          </a:r>
                          <a:endParaRPr lang="en-SG" sz="1600" u="non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0780">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58639" r="-615578" b="-6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65677" t="-116667" r="-304290" b="-112500"/>
                          </a:stretch>
                        </a:blipFill>
                      </a:tcPr>
                    </a:tc>
                    <a:tc>
                      <a:txBody>
                        <a:bodyPr/>
                        <a:lstStyle/>
                        <a:p>
                          <a:r>
                            <a:rPr lang="en-US" sz="1600" u="none" dirty="0" smtClean="0"/>
                            <a:t>Nil</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45988" t="-58639" r="-93519" b="-6806"/>
                          </a:stretch>
                        </a:blipFill>
                      </a:tcPr>
                    </a:tc>
                    <a:tc rowSpan="2">
                      <a:txBody>
                        <a:bodyPr/>
                        <a:lstStyle/>
                        <a:p>
                          <a:r>
                            <a:rPr lang="en-US" sz="1600" u="none" dirty="0" smtClean="0">
                              <a:solidFill>
                                <a:schemeClr val="tx1"/>
                              </a:solidFill>
                            </a:rPr>
                            <a:t>Single-sample</a:t>
                          </a:r>
                          <a:r>
                            <a:rPr lang="en-US" sz="1600" u="none" baseline="0" dirty="0" smtClean="0">
                              <a:solidFill>
                                <a:schemeClr val="tx1"/>
                              </a:solidFill>
                            </a:rPr>
                            <a:t> Z test for population mean </a:t>
                          </a:r>
                          <a:endParaRPr lang="en-SG" sz="160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0780">
                    <a:tc vMerge="1">
                      <a:txBody>
                        <a:bodyPr/>
                        <a:lstStyle/>
                        <a:p>
                          <a:endParaRPr lang="en-SG"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65677" t="-218947" r="-304290" b="-13684"/>
                          </a:stretch>
                        </a:blipFill>
                      </a:tcPr>
                    </a:tc>
                    <a:tc>
                      <a:txBody>
                        <a:bodyPr/>
                        <a:lstStyle/>
                        <a:p>
                          <a:r>
                            <a:rPr lang="en-US" sz="1600" u="none" dirty="0" smtClean="0"/>
                            <a:t>Assume X follows a normal distribution</a:t>
                          </a:r>
                          <a:endParaRPr lang="en-SG" sz="16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SG" dirty="0"/>
                        </a:p>
                      </a:txBody>
                      <a:tcPr/>
                    </a:tc>
                    <a:tc vMerge="1">
                      <a:txBody>
                        <a:bodyPr/>
                        <a:lstStyle/>
                        <a:p>
                          <a:endParaRPr lang="en-SG"/>
                        </a:p>
                      </a:txBody>
                      <a:tcPr/>
                    </a:tc>
                  </a:tr>
                </a:tbl>
              </a:graphicData>
            </a:graphic>
          </p:graphicFrame>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9</a:t>
            </a:fld>
            <a:endParaRPr lang="en-US"/>
          </a:p>
        </p:txBody>
      </p:sp>
    </p:spTree>
    <p:extLst>
      <p:ext uri="{BB962C8B-B14F-4D97-AF65-F5344CB8AC3E}">
        <p14:creationId xmlns:p14="http://schemas.microsoft.com/office/powerpoint/2010/main" val="1876843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28A4016A0ED0FA4E811546472B2182F5" ma:contentTypeVersion="0" ma:contentTypeDescription="Create a new document." ma:contentTypeScope="" ma:versionID="b0c75e3a941c053e5b1f740c77c2c2fb">
  <xsd:schema xmlns:xsd="http://www.w3.org/2001/XMLSchema" xmlns:xs="http://www.w3.org/2001/XMLSchema" xmlns:p="http://schemas.microsoft.com/office/2006/metadata/properties" xmlns:ns2="f1c517e7-bd42-400b-be40-c506d97d1be6" targetNamespace="http://schemas.microsoft.com/office/2006/metadata/properties" ma:root="true" ma:fieldsID="cbcacc55af4be625a03ac8ba984dde74" ns2:_="">
    <xsd:import namespace="f1c517e7-bd42-400b-be40-c506d97d1be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c517e7-bd42-400b-be40-c506d97d1be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f1c517e7-bd42-400b-be40-c506d97d1be6">455EXKX6M4MF-1452358852-62</_dlc_DocId>
    <_dlc_DocIdUrl xmlns="f1c517e7-bd42-400b-be40-c506d97d1be6">
      <Url>https://rp-sp.rp.edu.sg/sites/LCMS_2017-2-E214-1/_layouts/15/DocIdRedir.aspx?ID=455EXKX6M4MF-1452358852-62</Url>
      <Description>455EXKX6M4MF-1452358852-62</Description>
    </_dlc_DocIdUrl>
  </documentManagement>
</p:properties>
</file>

<file path=customXml/itemProps1.xml><?xml version="1.0" encoding="utf-8"?>
<ds:datastoreItem xmlns:ds="http://schemas.openxmlformats.org/officeDocument/2006/customXml" ds:itemID="{EE24C0BB-9788-4DD6-9CE8-A671209001D4}"/>
</file>

<file path=customXml/itemProps2.xml><?xml version="1.0" encoding="utf-8"?>
<ds:datastoreItem xmlns:ds="http://schemas.openxmlformats.org/officeDocument/2006/customXml" ds:itemID="{94690AAB-AB87-44CC-8063-C5C489224E00}"/>
</file>

<file path=customXml/itemProps3.xml><?xml version="1.0" encoding="utf-8"?>
<ds:datastoreItem xmlns:ds="http://schemas.openxmlformats.org/officeDocument/2006/customXml" ds:itemID="{CF0A5AE7-44D9-4F72-A2C5-4D9594A3BB4C}"/>
</file>

<file path=customXml/itemProps4.xml><?xml version="1.0" encoding="utf-8"?>
<ds:datastoreItem xmlns:ds="http://schemas.openxmlformats.org/officeDocument/2006/customXml" ds:itemID="{9FEAD44F-7BC0-4195-AACB-964377A25AB2}"/>
</file>

<file path=docProps/app.xml><?xml version="1.0" encoding="utf-8"?>
<Properties xmlns="http://schemas.openxmlformats.org/officeDocument/2006/extended-properties" xmlns:vt="http://schemas.openxmlformats.org/officeDocument/2006/docPropsVTypes">
  <TotalTime>7267</TotalTime>
  <Words>3032</Words>
  <Application>Microsoft Office PowerPoint</Application>
  <PresentationFormat>On-screen Show (4:3)</PresentationFormat>
  <Paragraphs>698</Paragraphs>
  <Slides>44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Times New Roman</vt:lpstr>
      <vt:lpstr>Wingdings</vt:lpstr>
      <vt:lpstr>Office Theme</vt:lpstr>
      <vt:lpstr>Lesson 08  Single-Sample z-test and  t-test Concepts E214 – Statistical Methods for Engineering</vt:lpstr>
      <vt:lpstr>PowerPoint Presentation</vt:lpstr>
      <vt:lpstr>PowerPoint Presentation</vt:lpstr>
      <vt:lpstr>Statistical Hypotheses and Hypothesis Testing</vt:lpstr>
      <vt:lpstr>Overview of Hypothesis Testing Procedure</vt:lpstr>
      <vt:lpstr>PowerPoint Presentation</vt:lpstr>
      <vt:lpstr>Step 3 – Level of Significance, α</vt:lpstr>
      <vt:lpstr>Step 3 – Level of Significance, α</vt:lpstr>
      <vt:lpstr>PowerPoint Presentation</vt:lpstr>
      <vt:lpstr>PowerPoint Presentation</vt:lpstr>
      <vt:lpstr>Test Statistic – Example 1</vt:lpstr>
      <vt:lpstr>Test Statistic – Example 1</vt:lpstr>
      <vt:lpstr>Test Statistic – Example 2 </vt:lpstr>
      <vt:lpstr>Test Statistic – Example 2</vt:lpstr>
      <vt:lpstr>Test Statistic – Example 2</vt:lpstr>
      <vt:lpstr>Step 6(i) – Critical Value(s) and Critical Region</vt:lpstr>
      <vt:lpstr>Step 6(ii) – P-value </vt:lpstr>
      <vt:lpstr>Critical Value(s), Critical Region and P-value  – Example 3</vt:lpstr>
      <vt:lpstr>Critical Value(s), Critical Region and P-value  – Example 3</vt:lpstr>
      <vt:lpstr>Step 7 – Decision Rule</vt:lpstr>
      <vt:lpstr>Decision Rule – Example 4</vt:lpstr>
      <vt:lpstr>Decision Rule – Example 4</vt:lpstr>
      <vt:lpstr>Step 8 – Writing  a Formal Conclusion </vt:lpstr>
      <vt:lpstr>Single-sample Z-test for Population Mean – Example 5</vt:lpstr>
      <vt:lpstr>Single-sample Z-test for Population Mean – Example 5</vt:lpstr>
      <vt:lpstr>Single-sample Z-test for Population Mean – Example 5</vt:lpstr>
      <vt:lpstr>Single-sample Z-test for Population Mean – Example 5</vt:lpstr>
      <vt:lpstr>Single-sample Z-test for Population Mean – Example 5</vt:lpstr>
      <vt:lpstr>Single-sample Z-test for Population Proportion – Example 6</vt:lpstr>
      <vt:lpstr>Single-sample Z-test for Population Proportion – Example 6</vt:lpstr>
      <vt:lpstr>Single-sample Z-test for Population Proportion – Example 6</vt:lpstr>
      <vt:lpstr>Single-sample Z-test for Population Proportion – Example 6</vt:lpstr>
      <vt:lpstr>Single-sample t-test for Population Mean </vt:lpstr>
      <vt:lpstr>Introduction to t-distribution </vt:lpstr>
      <vt:lpstr>Introduction to t-distribution </vt:lpstr>
      <vt:lpstr>Determination of Critical Value(s) and Critical Region for Single-Sample t-test on Population Mean </vt:lpstr>
      <vt:lpstr>Determination of P-Value for Single-Sample t-test on Population Mean </vt:lpstr>
      <vt:lpstr>Single-sample t-test for Population Mean  -  Test Yourself </vt:lpstr>
      <vt:lpstr>Single-sample t-test for Population Mean  -  Test Yourself </vt:lpstr>
      <vt:lpstr>Single-sample t-test for Population Mean  -  Test Yourself </vt:lpstr>
      <vt:lpstr>Single-sample t-test for Population Mean  -  Test Yourself </vt:lpstr>
      <vt:lpstr>Summary of Hypothesis Tests in L08</vt:lpstr>
      <vt:lpstr>Learning Objectives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E214_P08_Interactive Seminar</dc:title>
  <dc:creator>Wilbur Tan (RP)</dc:creator>
  <cp:lastModifiedBy>Samuel Chua</cp:lastModifiedBy>
  <cp:revision>688</cp:revision>
  <dcterms:created xsi:type="dcterms:W3CDTF">2011-06-07T03:26:48Z</dcterms:created>
  <dcterms:modified xsi:type="dcterms:W3CDTF">2017-12-28T04:15:18Z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0x01010028A4016A0ED0FA4E811546472B2182F5</vt:lpwstr>
  </property>
  <property fmtid="{D5CDD505-2E9C-101B-9397-08002B2CF9AE}" pid="3" name="_dlc_DocIdItemGuid">
    <vt:lpwstr>e8c8b298-5201-480d-aa98-318e599a0974</vt:lpwstr>
  </property>
</Properties>
</file>