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23" r:id="rId2"/>
    <p:sldId id="438" r:id="rId3"/>
    <p:sldId id="379" r:id="rId4"/>
    <p:sldId id="366" r:id="rId5"/>
    <p:sldId id="424" r:id="rId6"/>
    <p:sldId id="445" r:id="rId7"/>
    <p:sldId id="441" r:id="rId8"/>
    <p:sldId id="360" r:id="rId9"/>
    <p:sldId id="361" r:id="rId10"/>
    <p:sldId id="359" r:id="rId11"/>
    <p:sldId id="381" r:id="rId12"/>
    <p:sldId id="399" r:id="rId13"/>
    <p:sldId id="400" r:id="rId14"/>
    <p:sldId id="427" r:id="rId15"/>
    <p:sldId id="439" r:id="rId16"/>
    <p:sldId id="440" r:id="rId17"/>
    <p:sldId id="442" r:id="rId18"/>
    <p:sldId id="425" r:id="rId19"/>
    <p:sldId id="449" r:id="rId20"/>
    <p:sldId id="402" r:id="rId21"/>
    <p:sldId id="404" r:id="rId22"/>
    <p:sldId id="450" r:id="rId23"/>
    <p:sldId id="447" r:id="rId24"/>
    <p:sldId id="432" r:id="rId25"/>
    <p:sldId id="434" r:id="rId26"/>
    <p:sldId id="426" r:id="rId27"/>
    <p:sldId id="448" r:id="rId28"/>
    <p:sldId id="403" r:id="rId29"/>
    <p:sldId id="383" r:id="rId30"/>
    <p:sldId id="451" r:id="rId31"/>
    <p:sldId id="428" r:id="rId32"/>
    <p:sldId id="431" r:id="rId33"/>
    <p:sldId id="435" r:id="rId34"/>
    <p:sldId id="443" r:id="rId35"/>
    <p:sldId id="444" r:id="rId36"/>
    <p:sldId id="436" r:id="rId37"/>
    <p:sldId id="35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B0F0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78792" autoAdjust="0"/>
  </p:normalViewPr>
  <p:slideViewPr>
    <p:cSldViewPr snapToGrid="0" snapToObjects="1">
      <p:cViewPr varScale="1">
        <p:scale>
          <a:sx n="52" d="100"/>
          <a:sy n="52" d="100"/>
        </p:scale>
        <p:origin x="9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Organize &amp; summarize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D030BBE6-0264-4262-9DC6-B1CE03F5DD2A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</a:p>
      </dgm:t>
    </dgm:pt>
    <dgm:pt modelId="{74FEE8D1-2EC5-4C98-B9E5-CEE5E7EB2825}" type="parTrans" cxnId="{4B0FD091-DFC8-4DE2-9815-8F07BD7240C6}">
      <dgm:prSet/>
      <dgm:spPr/>
      <dgm:t>
        <a:bodyPr/>
        <a:lstStyle/>
        <a:p>
          <a:endParaRPr lang="en-SG"/>
        </a:p>
      </dgm:t>
    </dgm:pt>
    <dgm:pt modelId="{E16872EA-46E1-491B-8144-BCFC705D97A1}" type="sibTrans" cxnId="{4B0FD091-DFC8-4DE2-9815-8F07BD7240C6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91A74353-F0D2-4F36-B6F8-63B8D7261E5D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dirty="0">
            <a:solidFill>
              <a:schemeClr val="tx1"/>
            </a:solidFill>
          </a:endParaRPr>
        </a:p>
      </dgm:t>
    </dgm:pt>
    <dgm:pt modelId="{EE915A77-119D-451A-8EC3-60C300A62043}" type="sibTrans" cxnId="{38D8C7CD-10A1-434E-AD37-26BC136DC85A}">
      <dgm:prSet/>
      <dgm:spPr/>
      <dgm:t>
        <a:bodyPr/>
        <a:lstStyle/>
        <a:p>
          <a:endParaRPr lang="en-SG"/>
        </a:p>
      </dgm:t>
    </dgm:pt>
    <dgm:pt modelId="{BE1F6CCF-F8F7-4B99-B135-89A01F24E1A0}" type="parTrans" cxnId="{38D8C7CD-10A1-434E-AD37-26BC136DC85A}">
      <dgm:prSet/>
      <dgm:spPr/>
      <dgm:t>
        <a:bodyPr/>
        <a:lstStyle/>
        <a:p>
          <a:endParaRPr lang="en-SG"/>
        </a:p>
      </dgm:t>
    </dgm:pt>
    <dgm:pt modelId="{49BC9D47-0434-477E-B647-AFE4E7FAA7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</a:p>
      </dgm:t>
    </dgm:pt>
    <dgm:pt modelId="{09216FA6-6A08-4B9F-BF69-41B93A12C9D9}" type="parTrans" cxnId="{0E892307-72C2-4B8F-8CB8-58C015E3F6E1}">
      <dgm:prSet/>
      <dgm:spPr/>
      <dgm:t>
        <a:bodyPr/>
        <a:lstStyle/>
        <a:p>
          <a:endParaRPr lang="en-SG"/>
        </a:p>
      </dgm:t>
    </dgm:pt>
    <dgm:pt modelId="{D0FAD455-BDFD-42F0-9159-7F6D43EB29EA}" type="sibTrans" cxnId="{0E892307-72C2-4B8F-8CB8-58C015E3F6E1}">
      <dgm:prSet/>
      <dgm:spPr/>
      <dgm:t>
        <a:bodyPr/>
        <a:lstStyle/>
        <a:p>
          <a:endParaRPr lang="en-SG"/>
        </a:p>
      </dgm:t>
    </dgm:pt>
    <dgm:pt modelId="{4C0BBC7A-75B8-44C4-90BF-F94A5ED85A8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</a:p>
      </dgm:t>
    </dgm:pt>
    <dgm:pt modelId="{0B5D87E8-3787-460D-AD7D-73CE6025C4B7}" type="parTrans" cxnId="{62366763-200A-4A8C-B552-8D74711F98C5}">
      <dgm:prSet/>
      <dgm:spPr/>
      <dgm:t>
        <a:bodyPr/>
        <a:lstStyle/>
        <a:p>
          <a:endParaRPr lang="en-SG"/>
        </a:p>
      </dgm:t>
    </dgm:pt>
    <dgm:pt modelId="{4DCFC7C5-8311-47E5-8269-ADA197796ADA}" type="sibTrans" cxnId="{62366763-200A-4A8C-B552-8D74711F98C5}">
      <dgm:prSet/>
      <dgm:spPr/>
      <dgm:t>
        <a:bodyPr/>
        <a:lstStyle/>
        <a:p>
          <a:endParaRPr lang="en-SG"/>
        </a:p>
      </dgm:t>
    </dgm:pt>
    <dgm:pt modelId="{58E2E227-DEF0-41DD-98F6-8552D98C437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Normal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DFC0DA03-EF17-458C-980D-7B27688E26AB}" type="parTrans" cxnId="{D3D5982D-6616-4DB5-8879-A06ACFDBA478}">
      <dgm:prSet/>
      <dgm:spPr/>
      <dgm:t>
        <a:bodyPr/>
        <a:lstStyle/>
        <a:p>
          <a:endParaRPr lang="en-SG"/>
        </a:p>
      </dgm:t>
    </dgm:pt>
    <dgm:pt modelId="{A73CEC18-C532-4E1C-9895-79BE164B50E4}" type="sibTrans" cxnId="{D3D5982D-6616-4DB5-8879-A06ACFDBA478}">
      <dgm:prSet/>
      <dgm:spPr/>
      <dgm:t>
        <a:bodyPr/>
        <a:lstStyle/>
        <a:p>
          <a:endParaRPr lang="en-SG"/>
        </a:p>
      </dgm:t>
    </dgm:pt>
    <dgm:pt modelId="{3309A8DF-FF1C-4E1E-9DC5-42A64B2F3BF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FDCEBC24-B871-4EB5-B406-0894371BCFE8}" type="parTrans" cxnId="{E4E315CC-4A84-41D7-9D23-BAED0384B570}">
      <dgm:prSet/>
      <dgm:spPr/>
      <dgm:t>
        <a:bodyPr/>
        <a:lstStyle/>
        <a:p>
          <a:endParaRPr lang="en-SG"/>
        </a:p>
      </dgm:t>
    </dgm:pt>
    <dgm:pt modelId="{8183666F-1AB7-4D47-AD90-89D822D079DC}" type="sibTrans" cxnId="{E4E315CC-4A84-41D7-9D23-BAED0384B570}">
      <dgm:prSet/>
      <dgm:spPr/>
      <dgm:t>
        <a:bodyPr/>
        <a:lstStyle/>
        <a:p>
          <a:endParaRPr lang="en-SG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Tree Diagram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89951" custLinFactNeighborY="323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200000" custLinFactNeighborX="218662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SG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X="46903" custLinFactNeighborX="100000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1A1317DC-5914-499B-A3D0-5C7B38084E51}" type="pres">
      <dgm:prSet presAssocID="{74FEE8D1-2EC5-4C98-B9E5-CEE5E7EB2825}" presName="Name23" presStyleLbl="parChTrans1D4" presStyleIdx="0" presStyleCnt="6"/>
      <dgm:spPr/>
      <dgm:t>
        <a:bodyPr/>
        <a:lstStyle/>
        <a:p>
          <a:endParaRPr lang="en-SG"/>
        </a:p>
      </dgm:t>
    </dgm:pt>
    <dgm:pt modelId="{9C651D8F-32EC-46BF-8750-4D4673D81164}" type="pres">
      <dgm:prSet presAssocID="{D030BBE6-0264-4262-9DC6-B1CE03F5DD2A}" presName="hierRoot4" presStyleCnt="0"/>
      <dgm:spPr/>
      <dgm:t>
        <a:bodyPr/>
        <a:lstStyle/>
        <a:p>
          <a:endParaRPr lang="en-SG"/>
        </a:p>
      </dgm:t>
    </dgm:pt>
    <dgm:pt modelId="{6C9B300C-A348-4414-A205-D049C6E4773B}" type="pres">
      <dgm:prSet presAssocID="{D030BBE6-0264-4262-9DC6-B1CE03F5DD2A}" presName="composite4" presStyleCnt="0"/>
      <dgm:spPr/>
      <dgm:t>
        <a:bodyPr/>
        <a:lstStyle/>
        <a:p>
          <a:endParaRPr lang="en-SG"/>
        </a:p>
      </dgm:t>
    </dgm:pt>
    <dgm:pt modelId="{9A0885A4-A9D5-4064-9D02-5D78314DD7F9}" type="pres">
      <dgm:prSet presAssocID="{D030BBE6-0264-4262-9DC6-B1CE03F5DD2A}" presName="background4" presStyleLbl="node4" presStyleIdx="0" presStyleCnt="6"/>
      <dgm:spPr/>
      <dgm:t>
        <a:bodyPr/>
        <a:lstStyle/>
        <a:p>
          <a:endParaRPr lang="en-SG"/>
        </a:p>
      </dgm:t>
    </dgm:pt>
    <dgm:pt modelId="{8AB136B9-FC8C-4117-8AC4-4D958FD7A63B}" type="pres">
      <dgm:prSet presAssocID="{D030BBE6-0264-4262-9DC6-B1CE03F5DD2A}" presName="text4" presStyleLbl="fgAcc4" presStyleIdx="0" presStyleCnt="6" custScaleX="119385" custScaleY="155427" custLinFactX="89886" custLinFactNeighborX="100000" custLinFactNeighborY="4398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44AF300-0071-47AB-8999-98D120319422}" type="pres">
      <dgm:prSet presAssocID="{D030BBE6-0264-4262-9DC6-B1CE03F5DD2A}" presName="hierChild5" presStyleCnt="0"/>
      <dgm:spPr/>
      <dgm:t>
        <a:bodyPr/>
        <a:lstStyle/>
        <a:p>
          <a:endParaRPr lang="en-SG"/>
        </a:p>
      </dgm:t>
    </dgm:pt>
    <dgm:pt modelId="{1E6DE59F-5628-4B6D-BC22-FFC1445AAD1C}" type="pres">
      <dgm:prSet presAssocID="{0B5D87E8-3787-460D-AD7D-73CE6025C4B7}" presName="Name23" presStyleLbl="parChTrans1D4" presStyleIdx="1" presStyleCnt="6"/>
      <dgm:spPr/>
      <dgm:t>
        <a:bodyPr/>
        <a:lstStyle/>
        <a:p>
          <a:endParaRPr lang="en-SG"/>
        </a:p>
      </dgm:t>
    </dgm:pt>
    <dgm:pt modelId="{D3049F06-54C1-4F56-A5CE-063AC8329291}" type="pres">
      <dgm:prSet presAssocID="{4C0BBC7A-75B8-44C4-90BF-F94A5ED85A8E}" presName="hierRoot4" presStyleCnt="0"/>
      <dgm:spPr/>
    </dgm:pt>
    <dgm:pt modelId="{3D8A6048-CA79-48DB-A75D-FFCCBA0F40BF}" type="pres">
      <dgm:prSet presAssocID="{4C0BBC7A-75B8-44C4-90BF-F94A5ED85A8E}" presName="composite4" presStyleCnt="0"/>
      <dgm:spPr/>
    </dgm:pt>
    <dgm:pt modelId="{A8BD87E6-9CFA-47A0-A21D-195EB0C5A683}" type="pres">
      <dgm:prSet presAssocID="{4C0BBC7A-75B8-44C4-90BF-F94A5ED85A8E}" presName="background4" presStyleLbl="node4" presStyleIdx="1" presStyleCnt="6"/>
      <dgm:spPr/>
    </dgm:pt>
    <dgm:pt modelId="{C7EC5EBB-DBD4-4EFB-96E4-22A37641AD46}" type="pres">
      <dgm:prSet presAssocID="{4C0BBC7A-75B8-44C4-90BF-F94A5ED85A8E}" presName="text4" presStyleLbl="fgAcc4" presStyleIdx="1" presStyleCnt="6" custLinFactX="110095" custLinFactNeighborX="200000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E5DAF73-9F35-4638-BD71-02B80E088B5D}" type="pres">
      <dgm:prSet presAssocID="{4C0BBC7A-75B8-44C4-90BF-F94A5ED85A8E}" presName="hierChild5" presStyleCnt="0"/>
      <dgm:spPr/>
    </dgm:pt>
    <dgm:pt modelId="{7F586104-EBF3-4EA8-953B-98E17F5F208C}" type="pres">
      <dgm:prSet presAssocID="{09216FA6-6A08-4B9F-BF69-41B93A12C9D9}" presName="Name23" presStyleLbl="parChTrans1D4" presStyleIdx="2" presStyleCnt="6"/>
      <dgm:spPr/>
      <dgm:t>
        <a:bodyPr/>
        <a:lstStyle/>
        <a:p>
          <a:endParaRPr lang="en-SG"/>
        </a:p>
      </dgm:t>
    </dgm:pt>
    <dgm:pt modelId="{F22DC806-7A57-4303-8320-B0B7F3674051}" type="pres">
      <dgm:prSet presAssocID="{49BC9D47-0434-477E-B647-AFE4E7FAA728}" presName="hierRoot4" presStyleCnt="0"/>
      <dgm:spPr/>
    </dgm:pt>
    <dgm:pt modelId="{7931236D-BF06-4AE1-B008-142DED9F0CA4}" type="pres">
      <dgm:prSet presAssocID="{49BC9D47-0434-477E-B647-AFE4E7FAA728}" presName="composite4" presStyleCnt="0"/>
      <dgm:spPr/>
    </dgm:pt>
    <dgm:pt modelId="{FD74E762-7061-453B-8563-231646A8CAD6}" type="pres">
      <dgm:prSet presAssocID="{49BC9D47-0434-477E-B647-AFE4E7FAA728}" presName="background4" presStyleLbl="node4" presStyleIdx="2" presStyleCnt="6"/>
      <dgm:spPr/>
    </dgm:pt>
    <dgm:pt modelId="{EF51EBBF-2885-4F14-BD60-E693721A84C0}" type="pres">
      <dgm:prSet presAssocID="{49BC9D47-0434-477E-B647-AFE4E7FAA728}" presName="text4" presStyleLbl="fgAcc4" presStyleIdx="2" presStyleCnt="6" custLinFactNeighborX="51026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1952DE-3E01-4578-BA7D-58024E12912A}" type="pres">
      <dgm:prSet presAssocID="{49BC9D47-0434-477E-B647-AFE4E7FAA728}" presName="hierChild5" presStyleCnt="0"/>
      <dgm:spPr/>
    </dgm:pt>
    <dgm:pt modelId="{EE87CE1D-4C3C-451E-9524-51B07B269B0F}" type="pres">
      <dgm:prSet presAssocID="{BE1F6CCF-F8F7-4B99-B135-89A01F24E1A0}" presName="Name23" presStyleLbl="parChTrans1D4" presStyleIdx="3" presStyleCnt="6"/>
      <dgm:spPr/>
      <dgm:t>
        <a:bodyPr/>
        <a:lstStyle/>
        <a:p>
          <a:endParaRPr lang="en-SG"/>
        </a:p>
      </dgm:t>
    </dgm:pt>
    <dgm:pt modelId="{3711A312-6B1F-4EB6-BC25-26307EA6B18F}" type="pres">
      <dgm:prSet presAssocID="{91A74353-F0D2-4F36-B6F8-63B8D7261E5D}" presName="hierRoot4" presStyleCnt="0"/>
      <dgm:spPr/>
      <dgm:t>
        <a:bodyPr/>
        <a:lstStyle/>
        <a:p>
          <a:endParaRPr lang="en-SG"/>
        </a:p>
      </dgm:t>
    </dgm:pt>
    <dgm:pt modelId="{F880F96F-46B5-4E10-8695-B7513901D7C0}" type="pres">
      <dgm:prSet presAssocID="{91A74353-F0D2-4F36-B6F8-63B8D7261E5D}" presName="composite4" presStyleCnt="0"/>
      <dgm:spPr/>
      <dgm:t>
        <a:bodyPr/>
        <a:lstStyle/>
        <a:p>
          <a:endParaRPr lang="en-SG"/>
        </a:p>
      </dgm:t>
    </dgm:pt>
    <dgm:pt modelId="{956B3AD0-FA9C-4B65-967C-17B2ADCE839A}" type="pres">
      <dgm:prSet presAssocID="{91A74353-F0D2-4F36-B6F8-63B8D7261E5D}" presName="background4" presStyleLbl="node4" presStyleIdx="3" presStyleCnt="6"/>
      <dgm:spPr/>
      <dgm:t>
        <a:bodyPr/>
        <a:lstStyle/>
        <a:p>
          <a:endParaRPr lang="en-SG"/>
        </a:p>
      </dgm:t>
    </dgm:pt>
    <dgm:pt modelId="{6CAA109A-E3AB-464C-A722-AC6B71DDC443}" type="pres">
      <dgm:prSet presAssocID="{91A74353-F0D2-4F36-B6F8-63B8D7261E5D}" presName="text4" presStyleLbl="fgAcc4" presStyleIdx="3" presStyleCnt="6" custScaleX="126086" custScaleY="153027" custLinFactX="93136" custLinFactNeighborX="100000" custLinFactNeighborY="463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9287A1-CE9B-4D92-8278-E5EC8ACE4291}" type="pres">
      <dgm:prSet presAssocID="{91A74353-F0D2-4F36-B6F8-63B8D7261E5D}" presName="hierChild5" presStyleCnt="0"/>
      <dgm:spPr/>
      <dgm:t>
        <a:bodyPr/>
        <a:lstStyle/>
        <a:p>
          <a:endParaRPr lang="en-SG"/>
        </a:p>
      </dgm:t>
    </dgm:pt>
    <dgm:pt modelId="{2F6FECD3-F7CC-4FA4-97B4-878321D1F600}" type="pres">
      <dgm:prSet presAssocID="{DFC0DA03-EF17-458C-980D-7B27688E26AB}" presName="Name23" presStyleLbl="parChTrans1D4" presStyleIdx="4" presStyleCnt="6"/>
      <dgm:spPr/>
      <dgm:t>
        <a:bodyPr/>
        <a:lstStyle/>
        <a:p>
          <a:endParaRPr lang="en-SG"/>
        </a:p>
      </dgm:t>
    </dgm:pt>
    <dgm:pt modelId="{09B5D480-1AA3-4AE7-9522-23E204ED604E}" type="pres">
      <dgm:prSet presAssocID="{58E2E227-DEF0-41DD-98F6-8552D98C4374}" presName="hierRoot4" presStyleCnt="0"/>
      <dgm:spPr/>
    </dgm:pt>
    <dgm:pt modelId="{49D2A1DB-902B-4313-9C39-DFEF6A1BDA2D}" type="pres">
      <dgm:prSet presAssocID="{58E2E227-DEF0-41DD-98F6-8552D98C4374}" presName="composite4" presStyleCnt="0"/>
      <dgm:spPr/>
    </dgm:pt>
    <dgm:pt modelId="{14BE7DF1-BD5B-4C80-AB45-2F59973AB001}" type="pres">
      <dgm:prSet presAssocID="{58E2E227-DEF0-41DD-98F6-8552D98C4374}" presName="background4" presStyleLbl="node4" presStyleIdx="4" presStyleCnt="6"/>
      <dgm:spPr/>
    </dgm:pt>
    <dgm:pt modelId="{9942E4AF-530A-4037-A160-960FD750484D}" type="pres">
      <dgm:prSet presAssocID="{58E2E227-DEF0-41DD-98F6-8552D98C4374}" presName="text4" presStyleLbl="fgAcc4" presStyleIdx="4" presStyleCnt="6" custLinFactX="100000" custLinFactNeighborX="112227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39E03ED-36E3-455E-A0CD-C3FB7046188D}" type="pres">
      <dgm:prSet presAssocID="{58E2E227-DEF0-41DD-98F6-8552D98C4374}" presName="hierChild5" presStyleCnt="0"/>
      <dgm:spPr/>
    </dgm:pt>
    <dgm:pt modelId="{BFD68C90-E09A-4094-900F-8CF9A1608F18}" type="pres">
      <dgm:prSet presAssocID="{FDCEBC24-B871-4EB5-B406-0894371BCFE8}" presName="Name23" presStyleLbl="parChTrans1D4" presStyleIdx="5" presStyleCnt="6"/>
      <dgm:spPr/>
      <dgm:t>
        <a:bodyPr/>
        <a:lstStyle/>
        <a:p>
          <a:endParaRPr lang="en-SG"/>
        </a:p>
      </dgm:t>
    </dgm:pt>
    <dgm:pt modelId="{8679619A-CF3E-42AD-AF6F-0E84F88D4A0C}" type="pres">
      <dgm:prSet presAssocID="{3309A8DF-FF1C-4E1E-9DC5-42A64B2F3BF0}" presName="hierRoot4" presStyleCnt="0"/>
      <dgm:spPr/>
    </dgm:pt>
    <dgm:pt modelId="{9FB9F939-C3A9-4C47-9546-0FA02F38C6AE}" type="pres">
      <dgm:prSet presAssocID="{3309A8DF-FF1C-4E1E-9DC5-42A64B2F3BF0}" presName="composite4" presStyleCnt="0"/>
      <dgm:spPr/>
    </dgm:pt>
    <dgm:pt modelId="{57D62B91-CB0C-487F-BFDC-A34FBAB0967F}" type="pres">
      <dgm:prSet presAssocID="{3309A8DF-FF1C-4E1E-9DC5-42A64B2F3BF0}" presName="background4" presStyleLbl="node4" presStyleIdx="5" presStyleCnt="6"/>
      <dgm:spPr/>
    </dgm:pt>
    <dgm:pt modelId="{B0B2DC8E-C2C7-4BD2-AFCD-2E9768585C5D}" type="pres">
      <dgm:prSet presAssocID="{3309A8DF-FF1C-4E1E-9DC5-42A64B2F3BF0}" presName="text4" presStyleLbl="fgAcc4" presStyleIdx="5" presStyleCnt="6" custLinFactX="100000" custLinFactNeighborX="110113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B97C35DF-70B1-442F-BD42-745B6973A0F4}" type="pres">
      <dgm:prSet presAssocID="{3309A8DF-FF1C-4E1E-9DC5-42A64B2F3BF0}" presName="hierChild5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200000" custLinFactNeighborX="-211665" custLinFactNeighborY="-179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EDD29FA1-4C9D-4ED5-B6B2-0F757FFB651F}" type="presOf" srcId="{3D2A5E53-CE18-4823-9CAF-BCC74DDEF430}" destId="{FED077A6-3916-4C81-9200-B6DC9FA40E1F}" srcOrd="0" destOrd="0" presId="urn:microsoft.com/office/officeart/2005/8/layout/hierarchy1"/>
    <dgm:cxn modelId="{8E439B83-A522-48D0-88C8-CB49C97602F8}" type="presOf" srcId="{91A74353-F0D2-4F36-B6F8-63B8D7261E5D}" destId="{6CAA109A-E3AB-464C-A722-AC6B71DDC443}" srcOrd="0" destOrd="0" presId="urn:microsoft.com/office/officeart/2005/8/layout/hierarchy1"/>
    <dgm:cxn modelId="{75892EE3-9553-43A9-88B0-65314B3AA8B0}" type="presOf" srcId="{8A76AD7F-3C09-4964-9F2D-05A2DA08F800}" destId="{3D13FE19-0199-41D4-ACC4-986D68C37EF7}" srcOrd="0" destOrd="0" presId="urn:microsoft.com/office/officeart/2005/8/layout/hierarchy1"/>
    <dgm:cxn modelId="{59036468-8819-4BF8-8F06-77A0D5DCCFCD}" type="presOf" srcId="{290D2CB2-C22B-4F16-ABD8-70E480924B44}" destId="{D6DC3AD9-7D21-4628-807E-20AF9A5D95C6}" srcOrd="0" destOrd="0" presId="urn:microsoft.com/office/officeart/2005/8/layout/hierarchy1"/>
    <dgm:cxn modelId="{E4E315CC-4A84-41D7-9D23-BAED0384B570}" srcId="{91A74353-F0D2-4F36-B6F8-63B8D7261E5D}" destId="{3309A8DF-FF1C-4E1E-9DC5-42A64B2F3BF0}" srcOrd="1" destOrd="0" parTransId="{FDCEBC24-B871-4EB5-B406-0894371BCFE8}" sibTransId="{8183666F-1AB7-4D47-AD90-89D822D079DC}"/>
    <dgm:cxn modelId="{3881161D-8757-4578-BB06-0398C37AFB0F}" type="presOf" srcId="{5333E470-D25C-4778-B345-E397459207ED}" destId="{2E6A3642-B74F-4C0A-B277-63F79CF0699C}" srcOrd="0" destOrd="0" presId="urn:microsoft.com/office/officeart/2005/8/layout/hierarchy1"/>
    <dgm:cxn modelId="{4F1DA185-1615-4507-996A-94D14C446901}" type="presOf" srcId="{6245DC25-8F54-48E0-8328-0B21E882E1E6}" destId="{7EEB1D7A-9B6E-4ACE-A709-E5C3F4D7334A}" srcOrd="0" destOrd="0" presId="urn:microsoft.com/office/officeart/2005/8/layout/hierarchy1"/>
    <dgm:cxn modelId="{4B0FD091-DFC8-4DE2-9815-8F07BD7240C6}" srcId="{8A76AD7F-3C09-4964-9F2D-05A2DA08F800}" destId="{D030BBE6-0264-4262-9DC6-B1CE03F5DD2A}" srcOrd="0" destOrd="0" parTransId="{74FEE8D1-2EC5-4C98-B9E5-CEE5E7EB2825}" sibTransId="{E16872EA-46E1-491B-8144-BCFC705D97A1}"/>
    <dgm:cxn modelId="{DAF323D4-30A1-4C15-BAEE-9314BAA78184}" type="presOf" srcId="{58E2E227-DEF0-41DD-98F6-8552D98C4374}" destId="{9942E4AF-530A-4037-A160-960FD750484D}" srcOrd="0" destOrd="0" presId="urn:microsoft.com/office/officeart/2005/8/layout/hierarchy1"/>
    <dgm:cxn modelId="{E3358A79-2846-49A8-916F-E2ABCC6D8CA6}" type="presOf" srcId="{E5FF91C8-DE04-44E1-B19E-720EAA0C8E0E}" destId="{01FDADDF-B09D-44E7-B819-E9E17B1FFD3D}" srcOrd="0" destOrd="0" presId="urn:microsoft.com/office/officeart/2005/8/layout/hierarchy1"/>
    <dgm:cxn modelId="{8B21E3EE-623D-4FF6-B6C7-B2C873DA04F4}" type="presOf" srcId="{7AD06F08-A90E-42C7-AB53-D3ECAFD6F620}" destId="{CD01080D-5FDF-493E-AC43-98CDEEA3CAEA}" srcOrd="0" destOrd="0" presId="urn:microsoft.com/office/officeart/2005/8/layout/hierarchy1"/>
    <dgm:cxn modelId="{FE3BABBB-3171-4CA3-9F8B-EC415F79890B}" type="presOf" srcId="{FDCEBC24-B871-4EB5-B406-0894371BCFE8}" destId="{BFD68C90-E09A-4094-900F-8CF9A1608F18}" srcOrd="0" destOrd="0" presId="urn:microsoft.com/office/officeart/2005/8/layout/hierarchy1"/>
    <dgm:cxn modelId="{FDAEC760-AE23-4419-8088-97BC6C72C888}" type="presOf" srcId="{BE1F6CCF-F8F7-4B99-B135-89A01F24E1A0}" destId="{EE87CE1D-4C3C-451E-9524-51B07B269B0F}" srcOrd="0" destOrd="0" presId="urn:microsoft.com/office/officeart/2005/8/layout/hierarchy1"/>
    <dgm:cxn modelId="{839F47E6-0633-466D-9E65-4929F456931A}" type="presOf" srcId="{A1B28FF8-AA55-4A96-91F7-22A555F2FC4C}" destId="{69C889D6-F940-40FE-A245-7E6D95364A32}" srcOrd="0" destOrd="0" presId="urn:microsoft.com/office/officeart/2005/8/layout/hierarchy1"/>
    <dgm:cxn modelId="{52B8EB37-D5C1-4847-BDD8-D71D08302698}" type="presOf" srcId="{F2C39B4C-18FB-49F5-BBB8-DE9A997AAC07}" destId="{488F69EB-2488-44DF-B93A-3991642E2E8C}" srcOrd="0" destOrd="0" presId="urn:microsoft.com/office/officeart/2005/8/layout/hierarchy1"/>
    <dgm:cxn modelId="{D3D5982D-6616-4DB5-8879-A06ACFDBA478}" srcId="{91A74353-F0D2-4F36-B6F8-63B8D7261E5D}" destId="{58E2E227-DEF0-41DD-98F6-8552D98C4374}" srcOrd="0" destOrd="0" parTransId="{DFC0DA03-EF17-458C-980D-7B27688E26AB}" sibTransId="{A73CEC18-C532-4E1C-9895-79BE164B50E4}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54AF9423-B627-449B-B02E-8493484AAEBD}" type="presOf" srcId="{37614911-028E-4D37-8FA2-44F16462855E}" destId="{A29C7532-80BF-4D3A-B5AD-2061A567A208}" srcOrd="0" destOrd="0" presId="urn:microsoft.com/office/officeart/2005/8/layout/hierarchy1"/>
    <dgm:cxn modelId="{62366763-200A-4A8C-B552-8D74711F98C5}" srcId="{D030BBE6-0264-4262-9DC6-B1CE03F5DD2A}" destId="{4C0BBC7A-75B8-44C4-90BF-F94A5ED85A8E}" srcOrd="0" destOrd="0" parTransId="{0B5D87E8-3787-460D-AD7D-73CE6025C4B7}" sibTransId="{4DCFC7C5-8311-47E5-8269-ADA197796ADA}"/>
    <dgm:cxn modelId="{67BAD41B-BADE-4D23-BF29-CDE6EFD7AA0D}" type="presOf" srcId="{C6959BFF-BFFC-4261-9398-A3FDDA9499DC}" destId="{476A89FE-7C92-44B3-B85B-C361C4A2BD15}" srcOrd="0" destOrd="0" presId="urn:microsoft.com/office/officeart/2005/8/layout/hierarchy1"/>
    <dgm:cxn modelId="{38D8C7CD-10A1-434E-AD37-26BC136DC85A}" srcId="{8A76AD7F-3C09-4964-9F2D-05A2DA08F800}" destId="{91A74353-F0D2-4F36-B6F8-63B8D7261E5D}" srcOrd="1" destOrd="0" parTransId="{BE1F6CCF-F8F7-4B99-B135-89A01F24E1A0}" sibTransId="{EE915A77-119D-451A-8EC3-60C300A62043}"/>
    <dgm:cxn modelId="{EFA87B33-1D0C-4A17-AF3A-476BA59F3D6E}" type="presOf" srcId="{8467722B-48E5-4A5B-8C78-6D6A3E489616}" destId="{471DBFB9-9B0B-45CC-B636-0B948F9F6188}" srcOrd="0" destOrd="0" presId="urn:microsoft.com/office/officeart/2005/8/layout/hierarchy1"/>
    <dgm:cxn modelId="{55659EA2-F8D8-43CF-A066-6E90507322EB}" type="presOf" srcId="{09216FA6-6A08-4B9F-BF69-41B93A12C9D9}" destId="{7F586104-EBF3-4EA8-953B-98E17F5F208C}" srcOrd="0" destOrd="0" presId="urn:microsoft.com/office/officeart/2005/8/layout/hierarchy1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74099000-7B0F-4821-8AE3-8C88475893F4}" type="presOf" srcId="{CFE4AB47-0E86-4A47-93A1-D733CC6A6065}" destId="{9D7A3B54-C666-47DC-AA23-A98BF8B9475F}" srcOrd="0" destOrd="0" presId="urn:microsoft.com/office/officeart/2005/8/layout/hierarchy1"/>
    <dgm:cxn modelId="{C260EF32-49F6-476A-8007-0F658A87BA2E}" type="presOf" srcId="{3A43CF89-B241-4564-9CC3-56EFD9840038}" destId="{432F6F11-C633-4C46-B571-1F72C2806F22}" srcOrd="0" destOrd="0" presId="urn:microsoft.com/office/officeart/2005/8/layout/hierarchy1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270B11D4-3FA5-4986-91BE-D8A0C453E4A7}" type="presOf" srcId="{0B5D87E8-3787-460D-AD7D-73CE6025C4B7}" destId="{1E6DE59F-5628-4B6D-BC22-FFC1445AAD1C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09DD0BEB-1FF3-43A6-95A4-0A1C274A16B3}" type="presOf" srcId="{753CFE54-FE4E-4508-9535-FB40E5F26FA3}" destId="{218EF3C6-5366-48AD-8556-20F7D058C5D7}" srcOrd="0" destOrd="0" presId="urn:microsoft.com/office/officeart/2005/8/layout/hierarchy1"/>
    <dgm:cxn modelId="{0E892307-72C2-4B8F-8CB8-58C015E3F6E1}" srcId="{D030BBE6-0264-4262-9DC6-B1CE03F5DD2A}" destId="{49BC9D47-0434-477E-B647-AFE4E7FAA728}" srcOrd="1" destOrd="0" parTransId="{09216FA6-6A08-4B9F-BF69-41B93A12C9D9}" sibTransId="{D0FAD455-BDFD-42F0-9159-7F6D43EB29EA}"/>
    <dgm:cxn modelId="{2DCCBA9F-C8AB-464E-B88B-DDBAC526BD04}" type="presOf" srcId="{49BC9D47-0434-477E-B647-AFE4E7FAA728}" destId="{EF51EBBF-2885-4F14-BD60-E693721A84C0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3820A992-75D3-46E5-AE36-5226E6314576}" type="presOf" srcId="{A4B8614A-60BC-4693-8676-99FB904814CD}" destId="{4E7AE6D7-8F67-4237-BA4E-C53636A5F1D5}" srcOrd="0" destOrd="0" presId="urn:microsoft.com/office/officeart/2005/8/layout/hierarchy1"/>
    <dgm:cxn modelId="{93E4E6D3-F0FB-4ACE-975D-3EACC04F799A}" type="presOf" srcId="{4C42792A-A011-4339-9EDE-AFFB2BBE882F}" destId="{85399620-B7E7-4332-BDF9-002FB677B0B9}" srcOrd="0" destOrd="0" presId="urn:microsoft.com/office/officeart/2005/8/layout/hierarchy1"/>
    <dgm:cxn modelId="{DE02CA54-B3FE-4F35-AD5C-38A86D7CB4A9}" type="presOf" srcId="{64792F93-8C80-4F88-87B5-6E475617FF4D}" destId="{313B8278-0A01-4803-A15B-E042D00EFE27}" srcOrd="0" destOrd="0" presId="urn:microsoft.com/office/officeart/2005/8/layout/hierarchy1"/>
    <dgm:cxn modelId="{B7EC715A-C61C-47AF-B6E2-389E36BA34C6}" type="presOf" srcId="{62F1AD04-79D7-482C-8638-F3DF0AF9E12D}" destId="{287F44F0-C3EA-430E-A22D-879176D45D20}" srcOrd="0" destOrd="0" presId="urn:microsoft.com/office/officeart/2005/8/layout/hierarchy1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56C67E09-17BD-4A5B-9AED-CED277F434B9}" type="presOf" srcId="{3309A8DF-FF1C-4E1E-9DC5-42A64B2F3BF0}" destId="{B0B2DC8E-C2C7-4BD2-AFCD-2E9768585C5D}" srcOrd="0" destOrd="0" presId="urn:microsoft.com/office/officeart/2005/8/layout/hierarchy1"/>
    <dgm:cxn modelId="{18D7FCDA-7610-4AA3-AD0C-F282852439C0}" type="presOf" srcId="{24FEF719-45EC-4272-8C70-D8C28FFF9D5E}" destId="{FF02C46A-59CD-43C2-A35A-33D19FBEBDD9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0076DF32-E0EF-481E-9A90-5461E8F0E8FE}" type="presOf" srcId="{DFC0DA03-EF17-458C-980D-7B27688E26AB}" destId="{2F6FECD3-F7CC-4FA4-97B4-878321D1F600}" srcOrd="0" destOrd="0" presId="urn:microsoft.com/office/officeart/2005/8/layout/hierarchy1"/>
    <dgm:cxn modelId="{54591664-9137-4CB2-9D48-D1116DD3C3B7}" type="presOf" srcId="{74FEE8D1-2EC5-4C98-B9E5-CEE5E7EB2825}" destId="{1A1317DC-5914-499B-A3D0-5C7B38084E51}" srcOrd="0" destOrd="0" presId="urn:microsoft.com/office/officeart/2005/8/layout/hierarchy1"/>
    <dgm:cxn modelId="{C52C87E9-D983-4C0E-9ED9-5CABAB4760FA}" type="presOf" srcId="{4C0BBC7A-75B8-44C4-90BF-F94A5ED85A8E}" destId="{C7EC5EBB-DBD4-4EFB-96E4-22A37641AD46}" srcOrd="0" destOrd="0" presId="urn:microsoft.com/office/officeart/2005/8/layout/hierarchy1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E981AB33-7272-4F72-8AB4-71C6BF603732}" type="presOf" srcId="{D030BBE6-0264-4262-9DC6-B1CE03F5DD2A}" destId="{8AB136B9-FC8C-4117-8AC4-4D958FD7A63B}" srcOrd="0" destOrd="0" presId="urn:microsoft.com/office/officeart/2005/8/layout/hierarchy1"/>
    <dgm:cxn modelId="{7971EB4E-DFD0-4ADA-B3B1-9F5CF560A801}" type="presParOf" srcId="{2E6A3642-B74F-4C0A-B277-63F79CF0699C}" destId="{C4FBE6F1-A09F-46A4-BA91-848B6BF00397}" srcOrd="0" destOrd="0" presId="urn:microsoft.com/office/officeart/2005/8/layout/hierarchy1"/>
    <dgm:cxn modelId="{3B3B85C6-3D76-4E97-96A8-255AF6681975}" type="presParOf" srcId="{C4FBE6F1-A09F-46A4-BA91-848B6BF00397}" destId="{E44A000C-BACE-4FAE-9A63-79287EF8F8BA}" srcOrd="0" destOrd="0" presId="urn:microsoft.com/office/officeart/2005/8/layout/hierarchy1"/>
    <dgm:cxn modelId="{F3D309AB-0112-466C-9AF6-570F29D25FE6}" type="presParOf" srcId="{E44A000C-BACE-4FAE-9A63-79287EF8F8BA}" destId="{27CC3A02-9BDF-469E-8E02-5FBF0BA97272}" srcOrd="0" destOrd="0" presId="urn:microsoft.com/office/officeart/2005/8/layout/hierarchy1"/>
    <dgm:cxn modelId="{51C239A1-8078-4EF7-88FC-B6007DC45939}" type="presParOf" srcId="{E44A000C-BACE-4FAE-9A63-79287EF8F8BA}" destId="{287F44F0-C3EA-430E-A22D-879176D45D20}" srcOrd="1" destOrd="0" presId="urn:microsoft.com/office/officeart/2005/8/layout/hierarchy1"/>
    <dgm:cxn modelId="{E0C84315-DDE9-4EB5-9EEE-1A17C9A0D510}" type="presParOf" srcId="{C4FBE6F1-A09F-46A4-BA91-848B6BF00397}" destId="{64D7A31D-DCCD-490E-8DD0-9D1093EAB9D3}" srcOrd="1" destOrd="0" presId="urn:microsoft.com/office/officeart/2005/8/layout/hierarchy1"/>
    <dgm:cxn modelId="{6F663A11-B772-4918-B35A-9CF2C5B70FF3}" type="presParOf" srcId="{64D7A31D-DCCD-490E-8DD0-9D1093EAB9D3}" destId="{4E7AE6D7-8F67-4237-BA4E-C53636A5F1D5}" srcOrd="0" destOrd="0" presId="urn:microsoft.com/office/officeart/2005/8/layout/hierarchy1"/>
    <dgm:cxn modelId="{FB4618FE-9057-472E-B0CD-25467D5D958A}" type="presParOf" srcId="{64D7A31D-DCCD-490E-8DD0-9D1093EAB9D3}" destId="{A6D50DA4-6D6B-437B-844E-E46082C5F2B3}" srcOrd="1" destOrd="0" presId="urn:microsoft.com/office/officeart/2005/8/layout/hierarchy1"/>
    <dgm:cxn modelId="{862DA950-B8E2-47EC-8F65-54D1F8B65CF7}" type="presParOf" srcId="{A6D50DA4-6D6B-437B-844E-E46082C5F2B3}" destId="{F89795FF-3219-4D25-B14B-11C5C28CEA0C}" srcOrd="0" destOrd="0" presId="urn:microsoft.com/office/officeart/2005/8/layout/hierarchy1"/>
    <dgm:cxn modelId="{6E6F2BA3-DDE8-4E68-B5DB-EA9DFC015D98}" type="presParOf" srcId="{F89795FF-3219-4D25-B14B-11C5C28CEA0C}" destId="{3329DA71-D576-4B5D-AC21-638F5D3D2A22}" srcOrd="0" destOrd="0" presId="urn:microsoft.com/office/officeart/2005/8/layout/hierarchy1"/>
    <dgm:cxn modelId="{231B89ED-C415-49ED-B5B0-1BB0269D73D2}" type="presParOf" srcId="{F89795FF-3219-4D25-B14B-11C5C28CEA0C}" destId="{9D7A3B54-C666-47DC-AA23-A98BF8B9475F}" srcOrd="1" destOrd="0" presId="urn:microsoft.com/office/officeart/2005/8/layout/hierarchy1"/>
    <dgm:cxn modelId="{0A376850-9F4D-48D5-874C-74A8DDBEE648}" type="presParOf" srcId="{A6D50DA4-6D6B-437B-844E-E46082C5F2B3}" destId="{1A2E63D9-8394-4038-89FC-61A09DE782DB}" srcOrd="1" destOrd="0" presId="urn:microsoft.com/office/officeart/2005/8/layout/hierarchy1"/>
    <dgm:cxn modelId="{992820D1-86FE-40A2-A844-78D235460BF7}" type="presParOf" srcId="{1A2E63D9-8394-4038-89FC-61A09DE782DB}" destId="{471DBFB9-9B0B-45CC-B636-0B948F9F6188}" srcOrd="0" destOrd="0" presId="urn:microsoft.com/office/officeart/2005/8/layout/hierarchy1"/>
    <dgm:cxn modelId="{98C6EF0E-FEA1-4B9E-AFBD-6530E079A06A}" type="presParOf" srcId="{1A2E63D9-8394-4038-89FC-61A09DE782DB}" destId="{042F8CA8-4650-4BB2-B10D-51216760812A}" srcOrd="1" destOrd="0" presId="urn:microsoft.com/office/officeart/2005/8/layout/hierarchy1"/>
    <dgm:cxn modelId="{3FB472D1-D3FE-4EAD-A140-467CF5102F8D}" type="presParOf" srcId="{042F8CA8-4650-4BB2-B10D-51216760812A}" destId="{990B3828-7C5C-426B-8699-5477EFB68E9A}" srcOrd="0" destOrd="0" presId="urn:microsoft.com/office/officeart/2005/8/layout/hierarchy1"/>
    <dgm:cxn modelId="{5D934E61-4859-4CCA-B117-329A8361C3A4}" type="presParOf" srcId="{990B3828-7C5C-426B-8699-5477EFB68E9A}" destId="{C3811229-6B73-4377-A072-11A91DAB4B25}" srcOrd="0" destOrd="0" presId="urn:microsoft.com/office/officeart/2005/8/layout/hierarchy1"/>
    <dgm:cxn modelId="{FAEE6DEC-1F91-4C31-9DB8-29D907D4A301}" type="presParOf" srcId="{990B3828-7C5C-426B-8699-5477EFB68E9A}" destId="{218EF3C6-5366-48AD-8556-20F7D058C5D7}" srcOrd="1" destOrd="0" presId="urn:microsoft.com/office/officeart/2005/8/layout/hierarchy1"/>
    <dgm:cxn modelId="{AB764D2F-5BE3-4CC7-A9F2-CB0A0ED0D1D7}" type="presParOf" srcId="{042F8CA8-4650-4BB2-B10D-51216760812A}" destId="{16F2AEC1-A115-4216-8D16-92702B98750F}" srcOrd="1" destOrd="0" presId="urn:microsoft.com/office/officeart/2005/8/layout/hierarchy1"/>
    <dgm:cxn modelId="{CF9DBB06-936D-4409-BCD0-742E797EF38C}" type="presParOf" srcId="{1A2E63D9-8394-4038-89FC-61A09DE782DB}" destId="{69C889D6-F940-40FE-A245-7E6D95364A32}" srcOrd="2" destOrd="0" presId="urn:microsoft.com/office/officeart/2005/8/layout/hierarchy1"/>
    <dgm:cxn modelId="{C026ACAA-67F5-4CD2-B9A0-913BC306F864}" type="presParOf" srcId="{1A2E63D9-8394-4038-89FC-61A09DE782DB}" destId="{2F971B8E-2992-4269-9983-4E2DCEECBD87}" srcOrd="3" destOrd="0" presId="urn:microsoft.com/office/officeart/2005/8/layout/hierarchy1"/>
    <dgm:cxn modelId="{D4DF5C0D-FE0D-4BCE-BBB3-8DC57083437D}" type="presParOf" srcId="{2F971B8E-2992-4269-9983-4E2DCEECBD87}" destId="{8E5D9DE1-0FE7-4612-A050-B80CCC0471BE}" srcOrd="0" destOrd="0" presId="urn:microsoft.com/office/officeart/2005/8/layout/hierarchy1"/>
    <dgm:cxn modelId="{CE9F6A08-6C8B-4C48-B378-F838A8446014}" type="presParOf" srcId="{8E5D9DE1-0FE7-4612-A050-B80CCC0471BE}" destId="{403286F5-B64D-4F9A-9048-E5ABA31C729E}" srcOrd="0" destOrd="0" presId="urn:microsoft.com/office/officeart/2005/8/layout/hierarchy1"/>
    <dgm:cxn modelId="{A7B3A54C-96F5-498E-816E-52DC5B9E8DE9}" type="presParOf" srcId="{8E5D9DE1-0FE7-4612-A050-B80CCC0471BE}" destId="{488F69EB-2488-44DF-B93A-3991642E2E8C}" srcOrd="1" destOrd="0" presId="urn:microsoft.com/office/officeart/2005/8/layout/hierarchy1"/>
    <dgm:cxn modelId="{AFE01231-52A1-47E7-807D-5D55DCE10E0C}" type="presParOf" srcId="{2F971B8E-2992-4269-9983-4E2DCEECBD87}" destId="{56F1F99C-4C75-42D1-9C2B-796BEA7B4DF8}" srcOrd="1" destOrd="0" presId="urn:microsoft.com/office/officeart/2005/8/layout/hierarchy1"/>
    <dgm:cxn modelId="{AA88F091-D16A-4220-80B1-A936582DB8DD}" type="presParOf" srcId="{1A2E63D9-8394-4038-89FC-61A09DE782DB}" destId="{432F6F11-C633-4C46-B571-1F72C2806F22}" srcOrd="4" destOrd="0" presId="urn:microsoft.com/office/officeart/2005/8/layout/hierarchy1"/>
    <dgm:cxn modelId="{8EF6A6FB-D11B-42F2-9D76-35CF0C80FF88}" type="presParOf" srcId="{1A2E63D9-8394-4038-89FC-61A09DE782DB}" destId="{404B5E73-F96D-42BA-80BB-F91CB10550B4}" srcOrd="5" destOrd="0" presId="urn:microsoft.com/office/officeart/2005/8/layout/hierarchy1"/>
    <dgm:cxn modelId="{BC5CE622-3C80-4D25-8CCE-6B1C11335BDA}" type="presParOf" srcId="{404B5E73-F96D-42BA-80BB-F91CB10550B4}" destId="{03A8AAC6-04A4-4A6E-BE7C-7B3E10346334}" srcOrd="0" destOrd="0" presId="urn:microsoft.com/office/officeart/2005/8/layout/hierarchy1"/>
    <dgm:cxn modelId="{08AF18C4-F4F8-44F8-B1B5-840135839113}" type="presParOf" srcId="{03A8AAC6-04A4-4A6E-BE7C-7B3E10346334}" destId="{2C82D3EB-1114-42A1-9C8D-5FDF3CADC053}" srcOrd="0" destOrd="0" presId="urn:microsoft.com/office/officeart/2005/8/layout/hierarchy1"/>
    <dgm:cxn modelId="{C0D752D9-4E76-44D1-B461-D5349A8E4A6C}" type="presParOf" srcId="{03A8AAC6-04A4-4A6E-BE7C-7B3E10346334}" destId="{3D13FE19-0199-41D4-ACC4-986D68C37EF7}" srcOrd="1" destOrd="0" presId="urn:microsoft.com/office/officeart/2005/8/layout/hierarchy1"/>
    <dgm:cxn modelId="{0FFE2569-89B2-4D3B-AF07-D106D1766934}" type="presParOf" srcId="{404B5E73-F96D-42BA-80BB-F91CB10550B4}" destId="{C22C05EA-50E6-4124-AD85-EF2883010D92}" srcOrd="1" destOrd="0" presId="urn:microsoft.com/office/officeart/2005/8/layout/hierarchy1"/>
    <dgm:cxn modelId="{2BC85DAB-54FF-4EF6-AC45-309CE0222586}" type="presParOf" srcId="{C22C05EA-50E6-4124-AD85-EF2883010D92}" destId="{1A1317DC-5914-499B-A3D0-5C7B38084E51}" srcOrd="0" destOrd="0" presId="urn:microsoft.com/office/officeart/2005/8/layout/hierarchy1"/>
    <dgm:cxn modelId="{CE2AE5C9-6550-43C6-B921-2B10D1CC8472}" type="presParOf" srcId="{C22C05EA-50E6-4124-AD85-EF2883010D92}" destId="{9C651D8F-32EC-46BF-8750-4D4673D81164}" srcOrd="1" destOrd="0" presId="urn:microsoft.com/office/officeart/2005/8/layout/hierarchy1"/>
    <dgm:cxn modelId="{5052EB58-7ACE-43EC-A120-F1C5B970C455}" type="presParOf" srcId="{9C651D8F-32EC-46BF-8750-4D4673D81164}" destId="{6C9B300C-A348-4414-A205-D049C6E4773B}" srcOrd="0" destOrd="0" presId="urn:microsoft.com/office/officeart/2005/8/layout/hierarchy1"/>
    <dgm:cxn modelId="{DDA5B97D-139D-4A0E-B8BE-F2C79D8DE5E9}" type="presParOf" srcId="{6C9B300C-A348-4414-A205-D049C6E4773B}" destId="{9A0885A4-A9D5-4064-9D02-5D78314DD7F9}" srcOrd="0" destOrd="0" presId="urn:microsoft.com/office/officeart/2005/8/layout/hierarchy1"/>
    <dgm:cxn modelId="{4BB0314A-5BEF-4B72-857D-135CF1C66464}" type="presParOf" srcId="{6C9B300C-A348-4414-A205-D049C6E4773B}" destId="{8AB136B9-FC8C-4117-8AC4-4D958FD7A63B}" srcOrd="1" destOrd="0" presId="urn:microsoft.com/office/officeart/2005/8/layout/hierarchy1"/>
    <dgm:cxn modelId="{DBEE7699-D067-4A6A-BFC8-EDB19541345D}" type="presParOf" srcId="{9C651D8F-32EC-46BF-8750-4D4673D81164}" destId="{E44AF300-0071-47AB-8999-98D120319422}" srcOrd="1" destOrd="0" presId="urn:microsoft.com/office/officeart/2005/8/layout/hierarchy1"/>
    <dgm:cxn modelId="{97F2186F-94FA-4F6D-93FE-91B1A7491128}" type="presParOf" srcId="{E44AF300-0071-47AB-8999-98D120319422}" destId="{1E6DE59F-5628-4B6D-BC22-FFC1445AAD1C}" srcOrd="0" destOrd="0" presId="urn:microsoft.com/office/officeart/2005/8/layout/hierarchy1"/>
    <dgm:cxn modelId="{48969D90-A2E7-4F1C-B809-23F9FADF87BF}" type="presParOf" srcId="{E44AF300-0071-47AB-8999-98D120319422}" destId="{D3049F06-54C1-4F56-A5CE-063AC8329291}" srcOrd="1" destOrd="0" presId="urn:microsoft.com/office/officeart/2005/8/layout/hierarchy1"/>
    <dgm:cxn modelId="{05DEC4BB-B430-4A9B-B36F-9EDA6050EEBD}" type="presParOf" srcId="{D3049F06-54C1-4F56-A5CE-063AC8329291}" destId="{3D8A6048-CA79-48DB-A75D-FFCCBA0F40BF}" srcOrd="0" destOrd="0" presId="urn:microsoft.com/office/officeart/2005/8/layout/hierarchy1"/>
    <dgm:cxn modelId="{EA7D5E9C-BCD7-4D51-B306-0AE1C2C9F2E0}" type="presParOf" srcId="{3D8A6048-CA79-48DB-A75D-FFCCBA0F40BF}" destId="{A8BD87E6-9CFA-47A0-A21D-195EB0C5A683}" srcOrd="0" destOrd="0" presId="urn:microsoft.com/office/officeart/2005/8/layout/hierarchy1"/>
    <dgm:cxn modelId="{E39533CA-A0FB-4563-B90E-1B8506822C72}" type="presParOf" srcId="{3D8A6048-CA79-48DB-A75D-FFCCBA0F40BF}" destId="{C7EC5EBB-DBD4-4EFB-96E4-22A37641AD46}" srcOrd="1" destOrd="0" presId="urn:microsoft.com/office/officeart/2005/8/layout/hierarchy1"/>
    <dgm:cxn modelId="{2BAC8ECE-4469-436C-86C9-7214FE7AB1E3}" type="presParOf" srcId="{D3049F06-54C1-4F56-A5CE-063AC8329291}" destId="{5E5DAF73-9F35-4638-BD71-02B80E088B5D}" srcOrd="1" destOrd="0" presId="urn:microsoft.com/office/officeart/2005/8/layout/hierarchy1"/>
    <dgm:cxn modelId="{21ECF80D-6A0D-4DCA-9536-A4698DE87987}" type="presParOf" srcId="{E44AF300-0071-47AB-8999-98D120319422}" destId="{7F586104-EBF3-4EA8-953B-98E17F5F208C}" srcOrd="2" destOrd="0" presId="urn:microsoft.com/office/officeart/2005/8/layout/hierarchy1"/>
    <dgm:cxn modelId="{89D4CD67-F28C-42E8-B588-89663F8C84B7}" type="presParOf" srcId="{E44AF300-0071-47AB-8999-98D120319422}" destId="{F22DC806-7A57-4303-8320-B0B7F3674051}" srcOrd="3" destOrd="0" presId="urn:microsoft.com/office/officeart/2005/8/layout/hierarchy1"/>
    <dgm:cxn modelId="{3A1B78F1-DC16-4599-A2D0-06578FD2728D}" type="presParOf" srcId="{F22DC806-7A57-4303-8320-B0B7F3674051}" destId="{7931236D-BF06-4AE1-B008-142DED9F0CA4}" srcOrd="0" destOrd="0" presId="urn:microsoft.com/office/officeart/2005/8/layout/hierarchy1"/>
    <dgm:cxn modelId="{17452FAE-9BFF-4C7D-A17F-85B88C192C26}" type="presParOf" srcId="{7931236D-BF06-4AE1-B008-142DED9F0CA4}" destId="{FD74E762-7061-453B-8563-231646A8CAD6}" srcOrd="0" destOrd="0" presId="urn:microsoft.com/office/officeart/2005/8/layout/hierarchy1"/>
    <dgm:cxn modelId="{5D910AAF-E05E-42DD-B7EF-031751E3749E}" type="presParOf" srcId="{7931236D-BF06-4AE1-B008-142DED9F0CA4}" destId="{EF51EBBF-2885-4F14-BD60-E693721A84C0}" srcOrd="1" destOrd="0" presId="urn:microsoft.com/office/officeart/2005/8/layout/hierarchy1"/>
    <dgm:cxn modelId="{2A3D68A6-472D-4257-A3D6-71E8C673E26D}" type="presParOf" srcId="{F22DC806-7A57-4303-8320-B0B7F3674051}" destId="{061952DE-3E01-4578-BA7D-58024E12912A}" srcOrd="1" destOrd="0" presId="urn:microsoft.com/office/officeart/2005/8/layout/hierarchy1"/>
    <dgm:cxn modelId="{94E43E54-50FB-4045-A7D3-CAE853EAF80A}" type="presParOf" srcId="{C22C05EA-50E6-4124-AD85-EF2883010D92}" destId="{EE87CE1D-4C3C-451E-9524-51B07B269B0F}" srcOrd="2" destOrd="0" presId="urn:microsoft.com/office/officeart/2005/8/layout/hierarchy1"/>
    <dgm:cxn modelId="{98B09BF7-FAF5-42A8-9BBA-851668FC0845}" type="presParOf" srcId="{C22C05EA-50E6-4124-AD85-EF2883010D92}" destId="{3711A312-6B1F-4EB6-BC25-26307EA6B18F}" srcOrd="3" destOrd="0" presId="urn:microsoft.com/office/officeart/2005/8/layout/hierarchy1"/>
    <dgm:cxn modelId="{54F3C59D-CB48-470A-9203-721E722DF8C7}" type="presParOf" srcId="{3711A312-6B1F-4EB6-BC25-26307EA6B18F}" destId="{F880F96F-46B5-4E10-8695-B7513901D7C0}" srcOrd="0" destOrd="0" presId="urn:microsoft.com/office/officeart/2005/8/layout/hierarchy1"/>
    <dgm:cxn modelId="{C8233369-57C6-4F6D-A6C8-BDA246234048}" type="presParOf" srcId="{F880F96F-46B5-4E10-8695-B7513901D7C0}" destId="{956B3AD0-FA9C-4B65-967C-17B2ADCE839A}" srcOrd="0" destOrd="0" presId="urn:microsoft.com/office/officeart/2005/8/layout/hierarchy1"/>
    <dgm:cxn modelId="{D053036E-B4B8-40AA-9893-6DB401EBA95F}" type="presParOf" srcId="{F880F96F-46B5-4E10-8695-B7513901D7C0}" destId="{6CAA109A-E3AB-464C-A722-AC6B71DDC443}" srcOrd="1" destOrd="0" presId="urn:microsoft.com/office/officeart/2005/8/layout/hierarchy1"/>
    <dgm:cxn modelId="{6AE9A448-255D-428D-9F41-386250A41F49}" type="presParOf" srcId="{3711A312-6B1F-4EB6-BC25-26307EA6B18F}" destId="{3D9287A1-CE9B-4D92-8278-E5EC8ACE4291}" srcOrd="1" destOrd="0" presId="urn:microsoft.com/office/officeart/2005/8/layout/hierarchy1"/>
    <dgm:cxn modelId="{2A8363BF-F7BD-4284-8D21-362B81F19F59}" type="presParOf" srcId="{3D9287A1-CE9B-4D92-8278-E5EC8ACE4291}" destId="{2F6FECD3-F7CC-4FA4-97B4-878321D1F600}" srcOrd="0" destOrd="0" presId="urn:microsoft.com/office/officeart/2005/8/layout/hierarchy1"/>
    <dgm:cxn modelId="{04F03919-E1CD-484E-8924-805EA63D08CC}" type="presParOf" srcId="{3D9287A1-CE9B-4D92-8278-E5EC8ACE4291}" destId="{09B5D480-1AA3-4AE7-9522-23E204ED604E}" srcOrd="1" destOrd="0" presId="urn:microsoft.com/office/officeart/2005/8/layout/hierarchy1"/>
    <dgm:cxn modelId="{01C20AD4-1E50-4108-BDEC-780E18CA3CFF}" type="presParOf" srcId="{09B5D480-1AA3-4AE7-9522-23E204ED604E}" destId="{49D2A1DB-902B-4313-9C39-DFEF6A1BDA2D}" srcOrd="0" destOrd="0" presId="urn:microsoft.com/office/officeart/2005/8/layout/hierarchy1"/>
    <dgm:cxn modelId="{E9E4B9B2-9A65-4AC9-99B8-CD7F0AF6F6B7}" type="presParOf" srcId="{49D2A1DB-902B-4313-9C39-DFEF6A1BDA2D}" destId="{14BE7DF1-BD5B-4C80-AB45-2F59973AB001}" srcOrd="0" destOrd="0" presId="urn:microsoft.com/office/officeart/2005/8/layout/hierarchy1"/>
    <dgm:cxn modelId="{2C27173B-2131-49F5-9977-2789DCB2A799}" type="presParOf" srcId="{49D2A1DB-902B-4313-9C39-DFEF6A1BDA2D}" destId="{9942E4AF-530A-4037-A160-960FD750484D}" srcOrd="1" destOrd="0" presId="urn:microsoft.com/office/officeart/2005/8/layout/hierarchy1"/>
    <dgm:cxn modelId="{F54260F1-8190-4B55-84AF-C0B64E81B930}" type="presParOf" srcId="{09B5D480-1AA3-4AE7-9522-23E204ED604E}" destId="{A39E03ED-36E3-455E-A0CD-C3FB7046188D}" srcOrd="1" destOrd="0" presId="urn:microsoft.com/office/officeart/2005/8/layout/hierarchy1"/>
    <dgm:cxn modelId="{8F15F529-04E4-4D90-9E8F-A29A9612A835}" type="presParOf" srcId="{3D9287A1-CE9B-4D92-8278-E5EC8ACE4291}" destId="{BFD68C90-E09A-4094-900F-8CF9A1608F18}" srcOrd="2" destOrd="0" presId="urn:microsoft.com/office/officeart/2005/8/layout/hierarchy1"/>
    <dgm:cxn modelId="{D6BD1FFA-1846-4342-8FC6-0890740E1B1C}" type="presParOf" srcId="{3D9287A1-CE9B-4D92-8278-E5EC8ACE4291}" destId="{8679619A-CF3E-42AD-AF6F-0E84F88D4A0C}" srcOrd="3" destOrd="0" presId="urn:microsoft.com/office/officeart/2005/8/layout/hierarchy1"/>
    <dgm:cxn modelId="{1E3272D1-4435-4038-8034-DBEB06DE438A}" type="presParOf" srcId="{8679619A-CF3E-42AD-AF6F-0E84F88D4A0C}" destId="{9FB9F939-C3A9-4C47-9546-0FA02F38C6AE}" srcOrd="0" destOrd="0" presId="urn:microsoft.com/office/officeart/2005/8/layout/hierarchy1"/>
    <dgm:cxn modelId="{740BA7EF-7267-40C4-891B-201DF7601012}" type="presParOf" srcId="{9FB9F939-C3A9-4C47-9546-0FA02F38C6AE}" destId="{57D62B91-CB0C-487F-BFDC-A34FBAB0967F}" srcOrd="0" destOrd="0" presId="urn:microsoft.com/office/officeart/2005/8/layout/hierarchy1"/>
    <dgm:cxn modelId="{E3EACD7A-284F-4150-AC2F-BD1FB2894741}" type="presParOf" srcId="{9FB9F939-C3A9-4C47-9546-0FA02F38C6AE}" destId="{B0B2DC8E-C2C7-4BD2-AFCD-2E9768585C5D}" srcOrd="1" destOrd="0" presId="urn:microsoft.com/office/officeart/2005/8/layout/hierarchy1"/>
    <dgm:cxn modelId="{1A17B476-A100-4B68-8E85-95FEEADA9AEF}" type="presParOf" srcId="{8679619A-CF3E-42AD-AF6F-0E84F88D4A0C}" destId="{B97C35DF-70B1-442F-BD42-745B6973A0F4}" srcOrd="1" destOrd="0" presId="urn:microsoft.com/office/officeart/2005/8/layout/hierarchy1"/>
    <dgm:cxn modelId="{E506E4DC-4F1E-4AC0-A587-3B1B3E2F7430}" type="presParOf" srcId="{64D7A31D-DCCD-490E-8DD0-9D1093EAB9D3}" destId="{313B8278-0A01-4803-A15B-E042D00EFE27}" srcOrd="2" destOrd="0" presId="urn:microsoft.com/office/officeart/2005/8/layout/hierarchy1"/>
    <dgm:cxn modelId="{BC7BC400-1F1D-409F-933F-A61F4781CDBB}" type="presParOf" srcId="{64D7A31D-DCCD-490E-8DD0-9D1093EAB9D3}" destId="{B412CAA0-B242-4AE9-8536-7FF173D8F5DE}" srcOrd="3" destOrd="0" presId="urn:microsoft.com/office/officeart/2005/8/layout/hierarchy1"/>
    <dgm:cxn modelId="{4D9BBFB2-164B-4A57-9CE3-5CA18411D367}" type="presParOf" srcId="{B412CAA0-B242-4AE9-8536-7FF173D8F5DE}" destId="{23DD05AF-F556-405F-BC53-B9E44871B595}" srcOrd="0" destOrd="0" presId="urn:microsoft.com/office/officeart/2005/8/layout/hierarchy1"/>
    <dgm:cxn modelId="{A770E77D-D009-4FE1-BADF-A581CB2BEE48}" type="presParOf" srcId="{23DD05AF-F556-405F-BC53-B9E44871B595}" destId="{6CE6FD6E-52D9-4410-9605-BA96A901AA06}" srcOrd="0" destOrd="0" presId="urn:microsoft.com/office/officeart/2005/8/layout/hierarchy1"/>
    <dgm:cxn modelId="{D1D932CA-2B79-43D3-9FD8-023E381A2D9F}" type="presParOf" srcId="{23DD05AF-F556-405F-BC53-B9E44871B595}" destId="{A29C7532-80BF-4D3A-B5AD-2061A567A208}" srcOrd="1" destOrd="0" presId="urn:microsoft.com/office/officeart/2005/8/layout/hierarchy1"/>
    <dgm:cxn modelId="{8FC9A330-78A1-43E5-8761-821BF9BB12B2}" type="presParOf" srcId="{B412CAA0-B242-4AE9-8536-7FF173D8F5DE}" destId="{50B73B8C-103A-4F5A-9639-138B7A19EF97}" srcOrd="1" destOrd="0" presId="urn:microsoft.com/office/officeart/2005/8/layout/hierarchy1"/>
    <dgm:cxn modelId="{D0CAF051-0883-4AC9-8890-EEC8234F5231}" type="presParOf" srcId="{50B73B8C-103A-4F5A-9639-138B7A19EF97}" destId="{CD01080D-5FDF-493E-AC43-98CDEEA3CAEA}" srcOrd="0" destOrd="0" presId="urn:microsoft.com/office/officeart/2005/8/layout/hierarchy1"/>
    <dgm:cxn modelId="{21C3A6AF-8E3E-4FA3-AC9E-050F8AEEE7B0}" type="presParOf" srcId="{50B73B8C-103A-4F5A-9639-138B7A19EF97}" destId="{2A01200A-43C2-4653-8BC0-014940E37561}" srcOrd="1" destOrd="0" presId="urn:microsoft.com/office/officeart/2005/8/layout/hierarchy1"/>
    <dgm:cxn modelId="{2BE8BEB4-B7E2-434F-AF7D-C36401AAEF3A}" type="presParOf" srcId="{2A01200A-43C2-4653-8BC0-014940E37561}" destId="{7CFB3C1E-E49A-462C-8A52-1AC860BA2230}" srcOrd="0" destOrd="0" presId="urn:microsoft.com/office/officeart/2005/8/layout/hierarchy1"/>
    <dgm:cxn modelId="{0FB5CA4B-3D54-497D-9352-9C201C87465C}" type="presParOf" srcId="{7CFB3C1E-E49A-462C-8A52-1AC860BA2230}" destId="{AB330F2E-7A74-4527-BDEC-C9B7B7A93D81}" srcOrd="0" destOrd="0" presId="urn:microsoft.com/office/officeart/2005/8/layout/hierarchy1"/>
    <dgm:cxn modelId="{B1B5D964-5931-4A6A-A84D-DB5425EFE3B3}" type="presParOf" srcId="{7CFB3C1E-E49A-462C-8A52-1AC860BA2230}" destId="{7EEB1D7A-9B6E-4ACE-A709-E5C3F4D7334A}" srcOrd="1" destOrd="0" presId="urn:microsoft.com/office/officeart/2005/8/layout/hierarchy1"/>
    <dgm:cxn modelId="{D1D5C771-26AB-4DF1-9479-42A017935691}" type="presParOf" srcId="{2A01200A-43C2-4653-8BC0-014940E37561}" destId="{1AEBFB25-BE92-45D8-9FEB-97EA5BC950F3}" srcOrd="1" destOrd="0" presId="urn:microsoft.com/office/officeart/2005/8/layout/hierarchy1"/>
    <dgm:cxn modelId="{C6A4FA6B-F4C7-4B31-8BD0-A1A094DE673D}" type="presParOf" srcId="{64D7A31D-DCCD-490E-8DD0-9D1093EAB9D3}" destId="{FF02C46A-59CD-43C2-A35A-33D19FBEBDD9}" srcOrd="4" destOrd="0" presId="urn:microsoft.com/office/officeart/2005/8/layout/hierarchy1"/>
    <dgm:cxn modelId="{88A62D9E-79A4-491C-A4FB-FB77D184F574}" type="presParOf" srcId="{64D7A31D-DCCD-490E-8DD0-9D1093EAB9D3}" destId="{E2273421-D11E-4B2B-ACFC-16CB19787E15}" srcOrd="5" destOrd="0" presId="urn:microsoft.com/office/officeart/2005/8/layout/hierarchy1"/>
    <dgm:cxn modelId="{02CF0212-CA6F-46D1-B105-18D3124212B1}" type="presParOf" srcId="{E2273421-D11E-4B2B-ACFC-16CB19787E15}" destId="{EFA41C0C-BA38-4C9C-8AED-1BFB5E5B786E}" srcOrd="0" destOrd="0" presId="urn:microsoft.com/office/officeart/2005/8/layout/hierarchy1"/>
    <dgm:cxn modelId="{84DEC3D5-97CB-4EA0-A7A3-55B86DA68B9E}" type="presParOf" srcId="{EFA41C0C-BA38-4C9C-8AED-1BFB5E5B786E}" destId="{E66692CA-E5EC-4871-8147-175121861046}" srcOrd="0" destOrd="0" presId="urn:microsoft.com/office/officeart/2005/8/layout/hierarchy1"/>
    <dgm:cxn modelId="{0B7CA0E1-F421-4A05-B77D-68AF19C8F243}" type="presParOf" srcId="{EFA41C0C-BA38-4C9C-8AED-1BFB5E5B786E}" destId="{FED077A6-3916-4C81-9200-B6DC9FA40E1F}" srcOrd="1" destOrd="0" presId="urn:microsoft.com/office/officeart/2005/8/layout/hierarchy1"/>
    <dgm:cxn modelId="{419C5BD7-D6F2-40AC-91AF-8F00D1795457}" type="presParOf" srcId="{E2273421-D11E-4B2B-ACFC-16CB19787E15}" destId="{A69AAA81-F9BC-4437-A039-9046115C8943}" srcOrd="1" destOrd="0" presId="urn:microsoft.com/office/officeart/2005/8/layout/hierarchy1"/>
    <dgm:cxn modelId="{DFD08869-842C-40F5-84E6-BD0394304A3F}" type="presParOf" srcId="{A69AAA81-F9BC-4437-A039-9046115C8943}" destId="{85399620-B7E7-4332-BDF9-002FB677B0B9}" srcOrd="0" destOrd="0" presId="urn:microsoft.com/office/officeart/2005/8/layout/hierarchy1"/>
    <dgm:cxn modelId="{2AE7406F-B537-49F4-9A68-879C51982D6F}" type="presParOf" srcId="{A69AAA81-F9BC-4437-A039-9046115C8943}" destId="{6B252A66-2A5A-4B36-8557-A4D5F29D9787}" srcOrd="1" destOrd="0" presId="urn:microsoft.com/office/officeart/2005/8/layout/hierarchy1"/>
    <dgm:cxn modelId="{4E3992E8-4A59-47EF-B982-4C093E9A7774}" type="presParOf" srcId="{6B252A66-2A5A-4B36-8557-A4D5F29D9787}" destId="{0C4540E8-7C6D-46D9-B5D1-51B5C4E95511}" srcOrd="0" destOrd="0" presId="urn:microsoft.com/office/officeart/2005/8/layout/hierarchy1"/>
    <dgm:cxn modelId="{B9F1578E-4C8E-4904-A710-BDE58D6A528F}" type="presParOf" srcId="{0C4540E8-7C6D-46D9-B5D1-51B5C4E95511}" destId="{E5CC09D9-C7DF-4153-B42B-4E1BE3FCEA41}" srcOrd="0" destOrd="0" presId="urn:microsoft.com/office/officeart/2005/8/layout/hierarchy1"/>
    <dgm:cxn modelId="{78D6AA8B-4F49-48DC-9290-595E0119EE6D}" type="presParOf" srcId="{0C4540E8-7C6D-46D9-B5D1-51B5C4E95511}" destId="{D6DC3AD9-7D21-4628-807E-20AF9A5D95C6}" srcOrd="1" destOrd="0" presId="urn:microsoft.com/office/officeart/2005/8/layout/hierarchy1"/>
    <dgm:cxn modelId="{FC65668D-0386-4BDD-B7CF-2F3AE3D712B2}" type="presParOf" srcId="{6B252A66-2A5A-4B36-8557-A4D5F29D9787}" destId="{621D5640-40D5-4C34-B0F9-DABC701B116C}" srcOrd="1" destOrd="0" presId="urn:microsoft.com/office/officeart/2005/8/layout/hierarchy1"/>
    <dgm:cxn modelId="{714C1777-50A1-4D24-B5ED-4BA899AF582B}" type="presParOf" srcId="{A69AAA81-F9BC-4437-A039-9046115C8943}" destId="{476A89FE-7C92-44B3-B85B-C361C4A2BD15}" srcOrd="2" destOrd="0" presId="urn:microsoft.com/office/officeart/2005/8/layout/hierarchy1"/>
    <dgm:cxn modelId="{34663E1B-FDAA-4783-B345-F787CDC40101}" type="presParOf" srcId="{A69AAA81-F9BC-4437-A039-9046115C8943}" destId="{1BF00F38-A480-4D14-BF3F-A0A08B34200B}" srcOrd="3" destOrd="0" presId="urn:microsoft.com/office/officeart/2005/8/layout/hierarchy1"/>
    <dgm:cxn modelId="{76FD8024-B572-43CB-854C-2DE6203B8D2A}" type="presParOf" srcId="{1BF00F38-A480-4D14-BF3F-A0A08B34200B}" destId="{3273DFDE-F063-41C4-AF9E-CF7413A313C2}" srcOrd="0" destOrd="0" presId="urn:microsoft.com/office/officeart/2005/8/layout/hierarchy1"/>
    <dgm:cxn modelId="{FD02DCF2-3C47-4599-BB78-36B55A004853}" type="presParOf" srcId="{3273DFDE-F063-41C4-AF9E-CF7413A313C2}" destId="{5B73E72F-CF55-405B-B379-1AF5D0049654}" srcOrd="0" destOrd="0" presId="urn:microsoft.com/office/officeart/2005/8/layout/hierarchy1"/>
    <dgm:cxn modelId="{DAE4FB08-ABDB-4150-86FE-7983E09DD233}" type="presParOf" srcId="{3273DFDE-F063-41C4-AF9E-CF7413A313C2}" destId="{01FDADDF-B09D-44E7-B819-E9E17B1FFD3D}" srcOrd="1" destOrd="0" presId="urn:microsoft.com/office/officeart/2005/8/layout/hierarchy1"/>
    <dgm:cxn modelId="{D2A5C6C1-3581-4616-83D1-D5D61401B6E0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89FE-7C92-44B3-B85B-C361C4A2BD15}">
      <dsp:nvSpPr>
        <dsp:cNvPr id="0" name=""/>
        <dsp:cNvSpPr/>
      </dsp:nvSpPr>
      <dsp:spPr>
        <a:xfrm>
          <a:off x="7710026" y="2386330"/>
          <a:ext cx="606870" cy="2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6"/>
              </a:lnTo>
              <a:lnTo>
                <a:pt x="606870" y="180446"/>
              </a:lnTo>
              <a:lnTo>
                <a:pt x="60687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620-B7E7-4332-BDF9-002FB677B0B9}">
      <dsp:nvSpPr>
        <dsp:cNvPr id="0" name=""/>
        <dsp:cNvSpPr/>
      </dsp:nvSpPr>
      <dsp:spPr>
        <a:xfrm>
          <a:off x="7148150" y="2386330"/>
          <a:ext cx="561875" cy="264789"/>
        </a:xfrm>
        <a:custGeom>
          <a:avLst/>
          <a:gdLst/>
          <a:ahLst/>
          <a:cxnLst/>
          <a:rect l="0" t="0" r="0" b="0"/>
          <a:pathLst>
            <a:path>
              <a:moveTo>
                <a:pt x="561875" y="0"/>
              </a:moveTo>
              <a:lnTo>
                <a:pt x="561875" y="180446"/>
              </a:lnTo>
              <a:lnTo>
                <a:pt x="0" y="180446"/>
              </a:lnTo>
              <a:lnTo>
                <a:pt x="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2C46A-59CD-43C2-A35A-33D19FBEBDD9}">
      <dsp:nvSpPr>
        <dsp:cNvPr id="0" name=""/>
        <dsp:cNvSpPr/>
      </dsp:nvSpPr>
      <dsp:spPr>
        <a:xfrm>
          <a:off x="4630456" y="1280083"/>
          <a:ext cx="3079569" cy="52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769"/>
              </a:lnTo>
              <a:lnTo>
                <a:pt x="3079569" y="443769"/>
              </a:lnTo>
              <a:lnTo>
                <a:pt x="3079569" y="5281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080D-5FDF-493E-AC43-98CDEEA3CAEA}">
      <dsp:nvSpPr>
        <dsp:cNvPr id="0" name=""/>
        <dsp:cNvSpPr/>
      </dsp:nvSpPr>
      <dsp:spPr>
        <a:xfrm>
          <a:off x="1618566" y="2413861"/>
          <a:ext cx="398312" cy="171668"/>
        </a:xfrm>
        <a:custGeom>
          <a:avLst/>
          <a:gdLst/>
          <a:ahLst/>
          <a:cxnLst/>
          <a:rect l="0" t="0" r="0" b="0"/>
          <a:pathLst>
            <a:path>
              <a:moveTo>
                <a:pt x="398312" y="0"/>
              </a:moveTo>
              <a:lnTo>
                <a:pt x="398312" y="87325"/>
              </a:lnTo>
              <a:lnTo>
                <a:pt x="0" y="87325"/>
              </a:lnTo>
              <a:lnTo>
                <a:pt x="0" y="17166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8278-0A01-4803-A15B-E042D00EFE27}">
      <dsp:nvSpPr>
        <dsp:cNvPr id="0" name=""/>
        <dsp:cNvSpPr/>
      </dsp:nvSpPr>
      <dsp:spPr>
        <a:xfrm>
          <a:off x="2016879" y="1280083"/>
          <a:ext cx="2613577" cy="517324"/>
        </a:xfrm>
        <a:custGeom>
          <a:avLst/>
          <a:gdLst/>
          <a:ahLst/>
          <a:cxnLst/>
          <a:rect l="0" t="0" r="0" b="0"/>
          <a:pathLst>
            <a:path>
              <a:moveTo>
                <a:pt x="2613577" y="0"/>
              </a:moveTo>
              <a:lnTo>
                <a:pt x="2613577" y="432981"/>
              </a:lnTo>
              <a:lnTo>
                <a:pt x="0" y="432981"/>
              </a:lnTo>
              <a:lnTo>
                <a:pt x="0" y="51732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68C90-E09A-4094-900F-8CF9A1608F18}">
      <dsp:nvSpPr>
        <dsp:cNvPr id="0" name=""/>
        <dsp:cNvSpPr/>
      </dsp:nvSpPr>
      <dsp:spPr>
        <a:xfrm>
          <a:off x="5935485" y="4646510"/>
          <a:ext cx="710952" cy="437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30"/>
              </a:lnTo>
              <a:lnTo>
                <a:pt x="710952" y="353030"/>
              </a:lnTo>
              <a:lnTo>
                <a:pt x="710952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FECD3-F7CC-4FA4-97B4-878321D1F600}">
      <dsp:nvSpPr>
        <dsp:cNvPr id="0" name=""/>
        <dsp:cNvSpPr/>
      </dsp:nvSpPr>
      <dsp:spPr>
        <a:xfrm>
          <a:off x="5552913" y="4646510"/>
          <a:ext cx="382571" cy="437374"/>
        </a:xfrm>
        <a:custGeom>
          <a:avLst/>
          <a:gdLst/>
          <a:ahLst/>
          <a:cxnLst/>
          <a:rect l="0" t="0" r="0" b="0"/>
          <a:pathLst>
            <a:path>
              <a:moveTo>
                <a:pt x="382571" y="0"/>
              </a:moveTo>
              <a:lnTo>
                <a:pt x="382571" y="353030"/>
              </a:lnTo>
              <a:lnTo>
                <a:pt x="0" y="353030"/>
              </a:lnTo>
              <a:lnTo>
                <a:pt x="0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7CE1D-4C3C-451E-9524-51B07B269B0F}">
      <dsp:nvSpPr>
        <dsp:cNvPr id="0" name=""/>
        <dsp:cNvSpPr/>
      </dsp:nvSpPr>
      <dsp:spPr>
        <a:xfrm>
          <a:off x="4417038" y="3240262"/>
          <a:ext cx="1518447" cy="52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01"/>
              </a:lnTo>
              <a:lnTo>
                <a:pt x="1518447" y="437201"/>
              </a:lnTo>
              <a:lnTo>
                <a:pt x="1518447" y="52154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86104-EBF3-4EA8-953B-98E17F5F208C}">
      <dsp:nvSpPr>
        <dsp:cNvPr id="0" name=""/>
        <dsp:cNvSpPr/>
      </dsp:nvSpPr>
      <dsp:spPr>
        <a:xfrm>
          <a:off x="2972488" y="4646898"/>
          <a:ext cx="707864" cy="436986"/>
        </a:xfrm>
        <a:custGeom>
          <a:avLst/>
          <a:gdLst/>
          <a:ahLst/>
          <a:cxnLst/>
          <a:rect l="0" t="0" r="0" b="0"/>
          <a:pathLst>
            <a:path>
              <a:moveTo>
                <a:pt x="707864" y="0"/>
              </a:moveTo>
              <a:lnTo>
                <a:pt x="707864" y="352643"/>
              </a:lnTo>
              <a:lnTo>
                <a:pt x="0" y="352643"/>
              </a:lnTo>
              <a:lnTo>
                <a:pt x="0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E59F-5628-4B6D-BC22-FFC1445AAD1C}">
      <dsp:nvSpPr>
        <dsp:cNvPr id="0" name=""/>
        <dsp:cNvSpPr/>
      </dsp:nvSpPr>
      <dsp:spPr>
        <a:xfrm>
          <a:off x="3680352" y="4646898"/>
          <a:ext cx="538056" cy="436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43"/>
              </a:lnTo>
              <a:lnTo>
                <a:pt x="538056" y="352643"/>
              </a:lnTo>
              <a:lnTo>
                <a:pt x="538056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317DC-5914-499B-A3D0-5C7B38084E51}">
      <dsp:nvSpPr>
        <dsp:cNvPr id="0" name=""/>
        <dsp:cNvSpPr/>
      </dsp:nvSpPr>
      <dsp:spPr>
        <a:xfrm>
          <a:off x="3680352" y="3240262"/>
          <a:ext cx="736685" cy="508056"/>
        </a:xfrm>
        <a:custGeom>
          <a:avLst/>
          <a:gdLst/>
          <a:ahLst/>
          <a:cxnLst/>
          <a:rect l="0" t="0" r="0" b="0"/>
          <a:pathLst>
            <a:path>
              <a:moveTo>
                <a:pt x="736685" y="0"/>
              </a:moveTo>
              <a:lnTo>
                <a:pt x="736685" y="423713"/>
              </a:lnTo>
              <a:lnTo>
                <a:pt x="0" y="423713"/>
              </a:lnTo>
              <a:lnTo>
                <a:pt x="0" y="5080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F6F11-C633-4C46-B571-1F72C2806F22}">
      <dsp:nvSpPr>
        <dsp:cNvPr id="0" name=""/>
        <dsp:cNvSpPr/>
      </dsp:nvSpPr>
      <dsp:spPr>
        <a:xfrm>
          <a:off x="4223069" y="2386504"/>
          <a:ext cx="193968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93968" y="191280"/>
              </a:lnTo>
              <a:lnTo>
                <a:pt x="193968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889D6-F940-40FE-A245-7E6D95364A32}">
      <dsp:nvSpPr>
        <dsp:cNvPr id="0" name=""/>
        <dsp:cNvSpPr/>
      </dsp:nvSpPr>
      <dsp:spPr>
        <a:xfrm>
          <a:off x="4223069" y="2386504"/>
          <a:ext cx="1451347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451347" y="191280"/>
              </a:lnTo>
              <a:lnTo>
                <a:pt x="1451347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DBFB9-9B0B-45CC-B636-0B948F9F6188}">
      <dsp:nvSpPr>
        <dsp:cNvPr id="0" name=""/>
        <dsp:cNvSpPr/>
      </dsp:nvSpPr>
      <dsp:spPr>
        <a:xfrm>
          <a:off x="3191805" y="2386504"/>
          <a:ext cx="1031263" cy="283324"/>
        </a:xfrm>
        <a:custGeom>
          <a:avLst/>
          <a:gdLst/>
          <a:ahLst/>
          <a:cxnLst/>
          <a:rect l="0" t="0" r="0" b="0"/>
          <a:pathLst>
            <a:path>
              <a:moveTo>
                <a:pt x="1031263" y="0"/>
              </a:moveTo>
              <a:lnTo>
                <a:pt x="1031263" y="198981"/>
              </a:lnTo>
              <a:lnTo>
                <a:pt x="0" y="198981"/>
              </a:lnTo>
              <a:lnTo>
                <a:pt x="0" y="28332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AE6D7-8F67-4237-BA4E-C53636A5F1D5}">
      <dsp:nvSpPr>
        <dsp:cNvPr id="0" name=""/>
        <dsp:cNvSpPr/>
      </dsp:nvSpPr>
      <dsp:spPr>
        <a:xfrm>
          <a:off x="4223069" y="1280083"/>
          <a:ext cx="407387" cy="528285"/>
        </a:xfrm>
        <a:custGeom>
          <a:avLst/>
          <a:gdLst/>
          <a:ahLst/>
          <a:cxnLst/>
          <a:rect l="0" t="0" r="0" b="0"/>
          <a:pathLst>
            <a:path>
              <a:moveTo>
                <a:pt x="407387" y="0"/>
              </a:moveTo>
              <a:lnTo>
                <a:pt x="407387" y="443942"/>
              </a:lnTo>
              <a:lnTo>
                <a:pt x="0" y="443942"/>
              </a:lnTo>
              <a:lnTo>
                <a:pt x="0" y="5282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3A02-9BDF-469E-8E02-5FBF0BA97272}">
      <dsp:nvSpPr>
        <dsp:cNvPr id="0" name=""/>
        <dsp:cNvSpPr/>
      </dsp:nvSpPr>
      <dsp:spPr>
        <a:xfrm>
          <a:off x="1250722" y="380157"/>
          <a:ext cx="6759467" cy="899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7F44F0-C3EA-430E-A22D-879176D45D20}">
      <dsp:nvSpPr>
        <dsp:cNvPr id="0" name=""/>
        <dsp:cNvSpPr/>
      </dsp:nvSpPr>
      <dsp:spPr>
        <a:xfrm>
          <a:off x="1351883" y="476260"/>
          <a:ext cx="6759467" cy="89992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rgbClr val="002060"/>
              </a:solidFill>
            </a:rPr>
            <a:t>E214 – Statistical Methods for Engineering</a:t>
          </a:r>
          <a:endParaRPr lang="en-US" sz="2800" b="1" kern="1200" dirty="0">
            <a:solidFill>
              <a:srgbClr val="002060"/>
            </a:solidFill>
          </a:endParaRPr>
        </a:p>
      </dsp:txBody>
      <dsp:txXfrm>
        <a:off x="1378241" y="502618"/>
        <a:ext cx="6706751" cy="847209"/>
      </dsp:txXfrm>
    </dsp:sp>
    <dsp:sp modelId="{3329DA71-D576-4B5D-AC21-638F5D3D2A22}">
      <dsp:nvSpPr>
        <dsp:cNvPr id="0" name=""/>
        <dsp:cNvSpPr/>
      </dsp:nvSpPr>
      <dsp:spPr>
        <a:xfrm>
          <a:off x="3303037" y="1808368"/>
          <a:ext cx="1840063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7A3B54-C666-47DC-AA23-A98BF8B9475F}">
      <dsp:nvSpPr>
        <dsp:cNvPr id="0" name=""/>
        <dsp:cNvSpPr/>
      </dsp:nvSpPr>
      <dsp:spPr>
        <a:xfrm>
          <a:off x="3404198" y="1904471"/>
          <a:ext cx="1840063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Probability and Distributions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421131" y="1921404"/>
        <a:ext cx="1806197" cy="544269"/>
      </dsp:txXfrm>
    </dsp:sp>
    <dsp:sp modelId="{C3811229-6B73-4377-A072-11A91DAB4B25}">
      <dsp:nvSpPr>
        <dsp:cNvPr id="0" name=""/>
        <dsp:cNvSpPr/>
      </dsp:nvSpPr>
      <dsp:spPr>
        <a:xfrm>
          <a:off x="2642668" y="2669828"/>
          <a:ext cx="1098275" cy="57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8EF3C6-5366-48AD-8556-20F7D058C5D7}">
      <dsp:nvSpPr>
        <dsp:cNvPr id="0" name=""/>
        <dsp:cNvSpPr/>
      </dsp:nvSpPr>
      <dsp:spPr>
        <a:xfrm>
          <a:off x="2743829" y="2765931"/>
          <a:ext cx="1098275" cy="57044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Venn Diagram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760537" y="2782639"/>
        <a:ext cx="1064859" cy="537024"/>
      </dsp:txXfrm>
    </dsp:sp>
    <dsp:sp modelId="{403286F5-B64D-4F9A-9048-E5ABA31C729E}">
      <dsp:nvSpPr>
        <dsp:cNvPr id="0" name=""/>
        <dsp:cNvSpPr/>
      </dsp:nvSpPr>
      <dsp:spPr>
        <a:xfrm>
          <a:off x="5115114" y="2662127"/>
          <a:ext cx="1118605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8F69EB-2488-44DF-B93A-3991642E2E8C}">
      <dsp:nvSpPr>
        <dsp:cNvPr id="0" name=""/>
        <dsp:cNvSpPr/>
      </dsp:nvSpPr>
      <dsp:spPr>
        <a:xfrm>
          <a:off x="5216275" y="2758230"/>
          <a:ext cx="1118605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Probability Distributions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5233208" y="2775163"/>
        <a:ext cx="1084739" cy="544269"/>
      </dsp:txXfrm>
    </dsp:sp>
    <dsp:sp modelId="{2C82D3EB-1114-42A1-9C8D-5FDF3CADC053}">
      <dsp:nvSpPr>
        <dsp:cNvPr id="0" name=""/>
        <dsp:cNvSpPr/>
      </dsp:nvSpPr>
      <dsp:spPr>
        <a:xfrm>
          <a:off x="3961813" y="2662127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13FE19-0199-41D4-ACC4-986D68C37EF7}">
      <dsp:nvSpPr>
        <dsp:cNvPr id="0" name=""/>
        <dsp:cNvSpPr/>
      </dsp:nvSpPr>
      <dsp:spPr>
        <a:xfrm>
          <a:off x="4062974" y="2758230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Tree Diagram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4079907" y="2775163"/>
        <a:ext cx="876583" cy="544269"/>
      </dsp:txXfrm>
    </dsp:sp>
    <dsp:sp modelId="{9A0885A4-A9D5-4064-9D02-5D78314DD7F9}">
      <dsp:nvSpPr>
        <dsp:cNvPr id="0" name=""/>
        <dsp:cNvSpPr/>
      </dsp:nvSpPr>
      <dsp:spPr>
        <a:xfrm>
          <a:off x="3136882" y="3748319"/>
          <a:ext cx="1086940" cy="898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B136B9-FC8C-4117-8AC4-4D958FD7A63B}">
      <dsp:nvSpPr>
        <dsp:cNvPr id="0" name=""/>
        <dsp:cNvSpPr/>
      </dsp:nvSpPr>
      <dsp:spPr>
        <a:xfrm>
          <a:off x="3238043" y="3844422"/>
          <a:ext cx="1086940" cy="8985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Discrete Random Variables and Probability Distributions</a:t>
          </a:r>
        </a:p>
      </dsp:txBody>
      <dsp:txXfrm>
        <a:off x="3264361" y="3870740"/>
        <a:ext cx="1034304" cy="845942"/>
      </dsp:txXfrm>
    </dsp:sp>
    <dsp:sp modelId="{A8BD87E6-9CFA-47A0-A21D-195EB0C5A683}">
      <dsp:nvSpPr>
        <dsp:cNvPr id="0" name=""/>
        <dsp:cNvSpPr/>
      </dsp:nvSpPr>
      <dsp:spPr>
        <a:xfrm>
          <a:off x="3763184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EC5EBB-DBD4-4EFB-96E4-22A37641AD46}">
      <dsp:nvSpPr>
        <dsp:cNvPr id="0" name=""/>
        <dsp:cNvSpPr/>
      </dsp:nvSpPr>
      <dsp:spPr>
        <a:xfrm>
          <a:off x="3864345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Poisson Distribution</a:t>
          </a:r>
        </a:p>
      </dsp:txBody>
      <dsp:txXfrm>
        <a:off x="3881278" y="5196920"/>
        <a:ext cx="876583" cy="544269"/>
      </dsp:txXfrm>
    </dsp:sp>
    <dsp:sp modelId="{FD74E762-7061-453B-8563-231646A8CAD6}">
      <dsp:nvSpPr>
        <dsp:cNvPr id="0" name=""/>
        <dsp:cNvSpPr/>
      </dsp:nvSpPr>
      <dsp:spPr>
        <a:xfrm>
          <a:off x="251726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51EBBF-2885-4F14-BD60-E693721A84C0}">
      <dsp:nvSpPr>
        <dsp:cNvPr id="0" name=""/>
        <dsp:cNvSpPr/>
      </dsp:nvSpPr>
      <dsp:spPr>
        <a:xfrm>
          <a:off x="261842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Binomial Distribution</a:t>
          </a:r>
        </a:p>
      </dsp:txBody>
      <dsp:txXfrm>
        <a:off x="2635357" y="5196920"/>
        <a:ext cx="876583" cy="544269"/>
      </dsp:txXfrm>
    </dsp:sp>
    <dsp:sp modelId="{956B3AD0-FA9C-4B65-967C-17B2ADCE839A}">
      <dsp:nvSpPr>
        <dsp:cNvPr id="0" name=""/>
        <dsp:cNvSpPr/>
      </dsp:nvSpPr>
      <dsp:spPr>
        <a:xfrm>
          <a:off x="5361510" y="3761807"/>
          <a:ext cx="1147949" cy="88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A109A-E3AB-464C-A722-AC6B71DDC443}">
      <dsp:nvSpPr>
        <dsp:cNvPr id="0" name=""/>
        <dsp:cNvSpPr/>
      </dsp:nvSpPr>
      <dsp:spPr>
        <a:xfrm>
          <a:off x="5462671" y="3857910"/>
          <a:ext cx="1147949" cy="88470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488583" y="3883822"/>
        <a:ext cx="1096125" cy="832879"/>
      </dsp:txXfrm>
    </dsp:sp>
    <dsp:sp modelId="{14BE7DF1-BD5B-4C80-AB45-2F59973AB001}">
      <dsp:nvSpPr>
        <dsp:cNvPr id="0" name=""/>
        <dsp:cNvSpPr/>
      </dsp:nvSpPr>
      <dsp:spPr>
        <a:xfrm>
          <a:off x="5097688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42E4AF-530A-4037-A160-960FD750484D}">
      <dsp:nvSpPr>
        <dsp:cNvPr id="0" name=""/>
        <dsp:cNvSpPr/>
      </dsp:nvSpPr>
      <dsp:spPr>
        <a:xfrm>
          <a:off x="5198849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Normal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215782" y="5196920"/>
        <a:ext cx="876583" cy="544269"/>
      </dsp:txXfrm>
    </dsp:sp>
    <dsp:sp modelId="{57D62B91-CB0C-487F-BFDC-A34FBAB0967F}">
      <dsp:nvSpPr>
        <dsp:cNvPr id="0" name=""/>
        <dsp:cNvSpPr/>
      </dsp:nvSpPr>
      <dsp:spPr>
        <a:xfrm>
          <a:off x="619121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B2DC8E-C2C7-4BD2-AFCD-2E9768585C5D}">
      <dsp:nvSpPr>
        <dsp:cNvPr id="0" name=""/>
        <dsp:cNvSpPr/>
      </dsp:nvSpPr>
      <dsp:spPr>
        <a:xfrm>
          <a:off x="629237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Exponential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309307" y="5196920"/>
        <a:ext cx="876583" cy="544269"/>
      </dsp:txXfrm>
    </dsp:sp>
    <dsp:sp modelId="{6CE6FD6E-52D9-4410-9605-BA96A901AA06}">
      <dsp:nvSpPr>
        <dsp:cNvPr id="0" name=""/>
        <dsp:cNvSpPr/>
      </dsp:nvSpPr>
      <dsp:spPr>
        <a:xfrm>
          <a:off x="954862" y="1797407"/>
          <a:ext cx="2124032" cy="61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9C7532-80BF-4D3A-B5AD-2061A567A208}">
      <dsp:nvSpPr>
        <dsp:cNvPr id="0" name=""/>
        <dsp:cNvSpPr/>
      </dsp:nvSpPr>
      <dsp:spPr>
        <a:xfrm>
          <a:off x="1056023" y="1893510"/>
          <a:ext cx="2124032" cy="61645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Descriptive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074078" y="1911565"/>
        <a:ext cx="2087922" cy="580344"/>
      </dsp:txXfrm>
    </dsp:sp>
    <dsp:sp modelId="{AB330F2E-7A74-4527-BDEC-C9B7B7A93D81}">
      <dsp:nvSpPr>
        <dsp:cNvPr id="0" name=""/>
        <dsp:cNvSpPr/>
      </dsp:nvSpPr>
      <dsp:spPr>
        <a:xfrm>
          <a:off x="1003052" y="2585530"/>
          <a:ext cx="1231027" cy="745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EB1D7A-9B6E-4ACE-A709-E5C3F4D7334A}">
      <dsp:nvSpPr>
        <dsp:cNvPr id="0" name=""/>
        <dsp:cNvSpPr/>
      </dsp:nvSpPr>
      <dsp:spPr>
        <a:xfrm>
          <a:off x="1104213" y="2681633"/>
          <a:ext cx="1231027" cy="7456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Organize &amp; summarize data collected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26054" y="2703474"/>
        <a:ext cx="1187345" cy="702008"/>
      </dsp:txXfrm>
    </dsp:sp>
    <dsp:sp modelId="{E66692CA-E5EC-4871-8147-175121861046}">
      <dsp:nvSpPr>
        <dsp:cNvPr id="0" name=""/>
        <dsp:cNvSpPr/>
      </dsp:nvSpPr>
      <dsp:spPr>
        <a:xfrm>
          <a:off x="6631589" y="1808195"/>
          <a:ext cx="2156872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D077A6-3916-4C81-9200-B6DC9FA40E1F}">
      <dsp:nvSpPr>
        <dsp:cNvPr id="0" name=""/>
        <dsp:cNvSpPr/>
      </dsp:nvSpPr>
      <dsp:spPr>
        <a:xfrm>
          <a:off x="6732750" y="1904298"/>
          <a:ext cx="2156872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Inferential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749683" y="1921231"/>
        <a:ext cx="2123006" cy="544269"/>
      </dsp:txXfrm>
    </dsp:sp>
    <dsp:sp modelId="{E5CC09D9-C7DF-4153-B42B-4E1BE3FCEA41}">
      <dsp:nvSpPr>
        <dsp:cNvPr id="0" name=""/>
        <dsp:cNvSpPr/>
      </dsp:nvSpPr>
      <dsp:spPr>
        <a:xfrm>
          <a:off x="6641758" y="2651119"/>
          <a:ext cx="1012783" cy="674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DC3AD9-7D21-4628-807E-20AF9A5D95C6}">
      <dsp:nvSpPr>
        <dsp:cNvPr id="0" name=""/>
        <dsp:cNvSpPr/>
      </dsp:nvSpPr>
      <dsp:spPr>
        <a:xfrm>
          <a:off x="6742919" y="2747222"/>
          <a:ext cx="1012783" cy="6740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Hypothesis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762662" y="2766965"/>
        <a:ext cx="973297" cy="634602"/>
      </dsp:txXfrm>
    </dsp:sp>
    <dsp:sp modelId="{5B73E72F-CF55-405B-B379-1AF5D0049654}">
      <dsp:nvSpPr>
        <dsp:cNvPr id="0" name=""/>
        <dsp:cNvSpPr/>
      </dsp:nvSpPr>
      <dsp:spPr>
        <a:xfrm>
          <a:off x="7856864" y="2651119"/>
          <a:ext cx="920063" cy="671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FDADDF-B09D-44E7-B819-E9E17B1FFD3D}">
      <dsp:nvSpPr>
        <dsp:cNvPr id="0" name=""/>
        <dsp:cNvSpPr/>
      </dsp:nvSpPr>
      <dsp:spPr>
        <a:xfrm>
          <a:off x="7958025" y="2747222"/>
          <a:ext cx="920063" cy="67102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Parameter Estimation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977679" y="2766876"/>
        <a:ext cx="880755" cy="63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05A50-FE34-4A79-957F-252D5261EE5C}" type="datetimeFigureOut">
              <a:rPr lang="en-SG" smtClean="0"/>
              <a:t>4/1/2018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FE68F-2693-4A87-8952-56AE0C2E1D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04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4/1/2018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6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96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383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57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6130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C7465-6A00-4E00-B705-FCD7024B3B5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0553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C7465-6A00-4E00-B705-FCD7024B3B5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014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655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688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35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6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SG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What are the steps involved in Hypothesis test?</a:t>
                </a:r>
              </a:p>
              <a:p>
                <a:r>
                  <a:rPr lang="en-SG" dirty="0" smtClean="0"/>
                  <a:t>-W09 Concept</a:t>
                </a:r>
                <a:r>
                  <a:rPr lang="en-SG" baseline="0" dirty="0" smtClean="0"/>
                  <a:t> slides #4</a:t>
                </a:r>
                <a:endParaRPr lang="en-SG" dirty="0" smtClean="0"/>
              </a:p>
              <a:p>
                <a:endParaRPr lang="en-SG" dirty="0" smtClean="0"/>
              </a:p>
              <a:p>
                <a:r>
                  <a:rPr lang="en-SG" dirty="0" smtClean="0"/>
                  <a:t>What are the conditions to use Z-test or t-test?</a:t>
                </a:r>
              </a:p>
              <a:p>
                <a:r>
                  <a:rPr lang="en-SG" dirty="0" smtClean="0"/>
                  <a:t>- W08 Concept slides #41</a:t>
                </a:r>
              </a:p>
              <a:p>
                <a:endParaRPr lang="en-SG" dirty="0" smtClean="0"/>
              </a:p>
              <a:p>
                <a:r>
                  <a:rPr lang="en-SG" dirty="0" smtClean="0"/>
                  <a:t>What do you understand by two sample hypothesis testing?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1200" dirty="0" smtClean="0">
                    <a:solidFill>
                      <a:srgbClr val="000099"/>
                    </a:solidFill>
                  </a:rPr>
                  <a:t>Independent data sources</a:t>
                </a:r>
                <a:endParaRPr lang="en-US" sz="1600" dirty="0" smtClean="0">
                  <a:solidFill>
                    <a:srgbClr val="000099"/>
                  </a:solidFill>
                </a:endParaRPr>
              </a:p>
              <a:p>
                <a:pPr marL="342900" indent="-342900">
                  <a:spcBef>
                    <a:spcPct val="11000"/>
                  </a:spcBef>
                  <a:buFontTx/>
                  <a:buChar char="•"/>
                </a:pPr>
                <a:r>
                  <a:rPr lang="en-US" sz="1200" dirty="0" smtClean="0">
                    <a:solidFill>
                      <a:srgbClr val="000099"/>
                    </a:solidFill>
                  </a:rPr>
                  <a:t>Test statistic uses difference between the 2 sample means </a:t>
                </a:r>
                <a:r>
                  <a:rPr lang="en-US" sz="1200" b="1" i="0" smtClean="0">
                    <a:latin typeface="Cambria Math"/>
                  </a:rPr>
                  <a:t>𝑿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 ̅</a:t>
                </a:r>
                <a:r>
                  <a:rPr lang="en-US" sz="1200" b="1" i="0">
                    <a:latin typeface="Cambria Math"/>
                  </a:rPr>
                  <a:t>−</a:t>
                </a:r>
                <a:r>
                  <a:rPr lang="en-US" sz="1200" b="1" i="0" smtClean="0">
                    <a:latin typeface="Cambria Math"/>
                  </a:rPr>
                  <a:t>𝒀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 ̅</a:t>
                </a:r>
                <a:endParaRPr lang="en-US" sz="1200" dirty="0" smtClean="0">
                  <a:solidFill>
                    <a:srgbClr val="000099"/>
                  </a:solidFill>
                </a:endParaRPr>
              </a:p>
              <a:p>
                <a:pPr marL="342900" indent="-342900">
                  <a:spcBef>
                    <a:spcPct val="11000"/>
                  </a:spcBef>
                  <a:buFontTx/>
                  <a:buChar char="•"/>
                </a:pPr>
                <a:r>
                  <a:rPr lang="en-US" sz="1200" dirty="0" smtClean="0">
                    <a:solidFill>
                      <a:srgbClr val="000099"/>
                    </a:solidFill>
                  </a:rPr>
                  <a:t>The population parameter of interest is </a:t>
                </a:r>
                <a:r>
                  <a:rPr lang="el-GR" sz="1200" b="1" i="0" smtClean="0">
                    <a:latin typeface="Cambria Math"/>
                    <a:ea typeface="Cambria Math"/>
                  </a:rPr>
                  <a:t>𝝁</a:t>
                </a:r>
                <a:r>
                  <a:rPr lang="el-GR" sz="1200" b="1" i="0" smtClean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n-US" sz="1200" b="1" i="0" smtClean="0">
                    <a:latin typeface="Cambria Math"/>
                  </a:rPr>
                  <a:t>𝑿−</a:t>
                </a:r>
                <a:r>
                  <a:rPr lang="en-US" sz="1200" b="1" i="0" smtClean="0">
                    <a:latin typeface="Cambria Math"/>
                    <a:ea typeface="Cambria Math"/>
                  </a:rPr>
                  <a:t>𝝁</a:t>
                </a:r>
                <a:r>
                  <a:rPr lang="en-US" sz="1200" b="1" i="0" smtClean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n-US" sz="1200" b="1" i="0" smtClean="0">
                    <a:latin typeface="Cambria Math"/>
                  </a:rPr>
                  <a:t>𝒀</a:t>
                </a:r>
                <a:endParaRPr lang="en-US" sz="1200" dirty="0" smtClean="0">
                  <a:solidFill>
                    <a:srgbClr val="000099"/>
                  </a:solidFill>
                </a:endParaRPr>
              </a:p>
              <a:p>
                <a:pPr marL="342900" indent="-342900">
                  <a:spcBef>
                    <a:spcPct val="11000"/>
                  </a:spcBef>
                  <a:buFontTx/>
                  <a:buChar char="•"/>
                </a:pPr>
                <a:r>
                  <a:rPr lang="en-US" sz="1200" dirty="0" smtClean="0">
                    <a:solidFill>
                      <a:srgbClr val="000099"/>
                    </a:solidFill>
                  </a:rPr>
                  <a:t>Hypothesis test is called </a:t>
                </a:r>
                <a:r>
                  <a:rPr lang="en-US" sz="1200" b="1" dirty="0" smtClean="0"/>
                  <a:t>two-sample test</a:t>
                </a:r>
              </a:p>
              <a:p>
                <a:endParaRPr lang="en-SG" dirty="0" smtClean="0"/>
              </a:p>
              <a:p>
                <a:r>
                  <a:rPr lang="en-SG" dirty="0" smtClean="0"/>
                  <a:t>Give an example for when should we use the paired-t test?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SG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SG" dirty="0" smtClean="0"/>
                  <a:t>Before-and-after observations on the same subjects (e.g. students’ diagnostic test results before and after a particular module or course).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SG" dirty="0" smtClean="0"/>
                  <a:t>•    A comparison of two different methods of measurement or two different treatments where the measurements/treatments are applied to the same subjects (e.g. blood pressure measurements using a stethoscope and a </a:t>
                </a:r>
                <a:r>
                  <a:rPr lang="en-SG" dirty="0" err="1" smtClean="0"/>
                  <a:t>dynamap</a:t>
                </a:r>
                <a:r>
                  <a:rPr lang="en-SG" dirty="0" smtClean="0"/>
                  <a:t>)</a:t>
                </a:r>
                <a:endParaRPr lang="en-SG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84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105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40604-41BF-4E88-B0AB-3F1D6EFB7A98}" type="slidenum">
              <a:rPr lang="en-US"/>
              <a:pPr/>
              <a:t>27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1053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92494-B4D7-4877-9826-BA00D368103B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33210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7559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927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34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391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393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4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FB9B8-94A4-45A9-84D8-E0EA5B5D12A4}" type="slidenum">
              <a:rPr lang="en-US"/>
              <a:pPr/>
              <a:t>36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0407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F8F32-EB5D-47A0-9BC3-7B74920210E9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24720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CDEEB-AD63-438F-BE3C-DC5EDB76E213}" type="slidenum">
              <a:rPr lang="en-US"/>
              <a:pPr/>
              <a:t>37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39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40604-41BF-4E88-B0AB-3F1D6EFB7A98}" type="slidenum">
              <a:rPr lang="en-US"/>
              <a:pPr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1362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92494-B4D7-4877-9826-BA00D368103B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5338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14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C7465-6A00-4E00-B705-FCD7024B3B5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4686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C7465-6A00-4E00-B705-FCD7024B3B5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898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85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1ECFDD7-FFE4-40CC-8333-FE2320E4DF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2741949-ACB7-4DE4-9C3E-6E796C589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1278090-328F-4E09-8DA6-7970B2F27C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BA098E4-7E67-4A70-9FEE-FEAB108123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466F3B82-BA8E-498E-B9BD-16E23817B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927224EE-D9CB-4591-A87A-E789BD830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37A27203-43B6-40CB-A15E-8ED99FF84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94C8DC68-7F5B-4C50-A221-BA1E6DECBC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7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06603" y="6381750"/>
            <a:ext cx="10668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C1977D6-28C5-4846-A47C-E1A85FE91A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00.png"/><Relationship Id="rId3" Type="http://schemas.openxmlformats.org/officeDocument/2006/relationships/image" Target="../media/image160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80.png"/><Relationship Id="rId5" Type="http://schemas.openxmlformats.org/officeDocument/2006/relationships/image" Target="../media/image220.png"/><Relationship Id="rId15" Type="http://schemas.openxmlformats.org/officeDocument/2006/relationships/image" Target="../media/image24.png"/><Relationship Id="rId10" Type="http://schemas.openxmlformats.org/officeDocument/2006/relationships/image" Target="../media/image270.png"/><Relationship Id="rId9" Type="http://schemas.openxmlformats.org/officeDocument/2006/relationships/image" Target="../media/image22.png"/><Relationship Id="rId14" Type="http://schemas.openxmlformats.org/officeDocument/2006/relationships/image" Target="../media/image3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59.png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110.png"/><Relationship Id="rId15" Type="http://schemas.openxmlformats.org/officeDocument/2006/relationships/image" Target="../media/image170.png"/><Relationship Id="rId10" Type="http://schemas.openxmlformats.org/officeDocument/2006/relationships/image" Target="../media/image57.png"/><Relationship Id="rId9" Type="http://schemas.openxmlformats.org/officeDocument/2006/relationships/image" Target="../media/image150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Worksheet2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71.png"/><Relationship Id="rId5" Type="http://schemas.openxmlformats.org/officeDocument/2006/relationships/image" Target="../media/image29.png"/><Relationship Id="rId15" Type="http://schemas.openxmlformats.org/officeDocument/2006/relationships/image" Target="../media/image13.jp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250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0.png"/><Relationship Id="rId15" Type="http://schemas.openxmlformats.org/officeDocument/2006/relationships/image" Target="../media/image41.png"/><Relationship Id="rId10" Type="http://schemas.openxmlformats.org/officeDocument/2006/relationships/image" Target="../media/image360.png"/><Relationship Id="rId4" Type="http://schemas.openxmlformats.org/officeDocument/2006/relationships/image" Target="../media/image30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6.wmf"/><Relationship Id="rId4" Type="http://schemas.openxmlformats.org/officeDocument/2006/relationships/package" Target="../embeddings/Microsoft_Word_Document4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460" y="1990893"/>
            <a:ext cx="7533068" cy="2533950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tx1"/>
                </a:solidFill>
              </a:rPr>
              <a:t>Lesson </a:t>
            </a:r>
            <a:r>
              <a:rPr lang="en-US" sz="4300" dirty="0" smtClean="0">
                <a:solidFill>
                  <a:schemeClr val="tx1"/>
                </a:solidFill>
              </a:rPr>
              <a:t>09 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4300" dirty="0" smtClean="0"/>
              <a:t>Two Sample Z-test and t-test</a:t>
            </a:r>
            <a:br>
              <a:rPr lang="en-US" sz="4300" dirty="0" smtClean="0"/>
            </a:br>
            <a:r>
              <a:rPr lang="en-US" sz="3600" dirty="0" smtClean="0"/>
              <a:t>Interactive Seminar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200" dirty="0">
                <a:solidFill>
                  <a:schemeClr val="tx1"/>
                </a:solidFill>
              </a:rPr>
              <a:t>E214 – Statistical Methods for Engineering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5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0"/>
            <a:ext cx="7296476" cy="8661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SG" sz="2400" dirty="0" smtClean="0"/>
              <a:t>Two-sample Tests for Difference Between  Two Population Means (for Independent Populations): Formulation of Null and Alternative Hypotheses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48155" y="1088571"/>
                <a:ext cx="7871731" cy="467820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denote the distributions of two independent populations.</a:t>
                </a:r>
              </a:p>
              <a:p>
                <a:pPr algn="just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denote the population means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respectively.</a:t>
                </a:r>
              </a:p>
              <a:p>
                <a:pPr algn="just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For two-sample tests, the population parameter of interest is the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difference between two population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(i)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is a constant value provided or inferred in the question)</a:t>
                </a:r>
                <a:endPara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&lt;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Lower-tailed, or left-tailed test)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(ii)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endParaRPr lang="en-US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&gt;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(Upper-tailed,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or right-tailed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test)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iii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	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𝑌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  <a:cs typeface="Arial" pitchFamily="34" charset="0"/>
                      </a:rPr>
                      <m:t>≠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(Two-tailed test)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55" y="1088571"/>
                <a:ext cx="7871731" cy="4678204"/>
              </a:xfrm>
              <a:prstGeom prst="rect">
                <a:avLst/>
              </a:prstGeom>
              <a:blipFill rotWithShape="0">
                <a:blip r:embed="rId3"/>
                <a:stretch>
                  <a:fillRect l="-617" t="-389" r="-61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629" y="942336"/>
            <a:ext cx="8911771" cy="597248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72236434"/>
                  </p:ext>
                </p:extLst>
              </p:nvPr>
            </p:nvGraphicFramePr>
            <p:xfrm>
              <a:off x="246743" y="1008884"/>
              <a:ext cx="8636001" cy="5753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565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3496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8228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36548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08819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951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Population variances are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Sample sizes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600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) are 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Assumption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Test Statistic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Name of hypothesis test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37794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effectLst/>
                            </a:rPr>
                            <a:t>Both known (i.e.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SG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are known)</a:t>
                          </a:r>
                          <a:endParaRPr lang="en-SG" sz="1400" dirty="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large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SG" sz="120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oMath>
                          </a14:m>
                          <a:r>
                            <a:rPr lang="en-SG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SG" sz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Z-test for difference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35321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</a:p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(&lt;30)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populations follow independent normal distributions</a:t>
                          </a:r>
                          <a:endParaRPr lang="en-SG" sz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1286939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Both </a:t>
                          </a:r>
                          <a:r>
                            <a:rPr lang="en-US" sz="1400" u="sng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unknown</a:t>
                          </a:r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large 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SG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*Note: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SG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are unbiased sample variances of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respectively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528524">
                    <a:tc vMerge="1">
                      <a:txBody>
                        <a:bodyPr/>
                        <a:lstStyle/>
                        <a:p>
                          <a:pPr algn="l"/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 populations follow independent normal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distributions</a:t>
                          </a:r>
                        </a:p>
                        <a:p>
                          <a:pPr marL="228600" indent="-228600">
                            <a:buAutoNum type="arabicPeriod"/>
                          </a:pPr>
                          <a:endParaRPr lang="en-US" sz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variances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are unknown but equal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𝑇</m:t>
                                </m:r>
                                <m:r>
                                  <a:rPr lang="en-US" sz="12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*Note: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is called the unbiased pooled sample standard deviation, where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+(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−1)</m:t>
                                        </m:r>
                                        <m:sSubSup>
                                          <m:sSubSup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−2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SG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are unbiased sample variances of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respectively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pooled t-test for difference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 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72236434"/>
                  </p:ext>
                </p:extLst>
              </p:nvPr>
            </p:nvGraphicFramePr>
            <p:xfrm>
              <a:off x="246743" y="1008884"/>
              <a:ext cx="8636001" cy="5753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5657"/>
                    <a:gridCol w="1234966"/>
                    <a:gridCol w="1482287"/>
                    <a:gridCol w="3654894"/>
                    <a:gridCol w="1088197"/>
                  </a:tblGrid>
                  <a:tr h="951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Population variances are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5074" t="-6410" r="-503448" b="-5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Assumption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Test Statistic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Name of hypothesis test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7794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02469" r="-634715" b="-39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5074" t="-230556" r="-503448" b="-10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06678" t="-102469" r="-30050" b="-39074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Z-test for difference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</a:p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(&lt;30)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populations follow independent normal distributions</a:t>
                          </a:r>
                          <a:endParaRPr lang="en-SG" sz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1286939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Both </a:t>
                          </a:r>
                          <a:r>
                            <a:rPr lang="en-US" sz="1400" u="sng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unknown</a:t>
                          </a:r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large 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06678" t="-155450" r="-30050" b="-2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528524">
                    <a:tc vMerge="1">
                      <a:txBody>
                        <a:bodyPr/>
                        <a:lstStyle/>
                        <a:p>
                          <a:pPr algn="l"/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 populations follow independent normal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distributions</a:t>
                          </a:r>
                        </a:p>
                        <a:p>
                          <a:pPr marL="228600" indent="-228600">
                            <a:buAutoNum type="arabicPeriod"/>
                          </a:pPr>
                          <a:endParaRPr lang="en-US" sz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variances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are unknown but equal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06678" t="-129880" r="-30050" b="-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pooled t-test for difference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 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610" y="0"/>
            <a:ext cx="7535858" cy="100888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SG" sz="2400" dirty="0" smtClean="0"/>
              <a:t>Two-sample Tests for Difference Between Two Population Means (for Independent Populations): Test Statistics</a:t>
            </a:r>
            <a:endParaRPr lang="en-US" sz="2400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96465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112073"/>
            <a:ext cx="7458929" cy="839903"/>
          </a:xfrm>
        </p:spPr>
        <p:txBody>
          <a:bodyPr>
            <a:normAutofit fontScale="90000"/>
          </a:bodyPr>
          <a:lstStyle/>
          <a:p>
            <a:r>
              <a:rPr lang="en-SG" sz="2800" dirty="0" smtClean="0"/>
              <a:t>Critical Value(s) and Critical Region for Z Test Statistic</a:t>
            </a:r>
            <a:endParaRPr lang="en-US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02522" y="1116611"/>
            <a:ext cx="8691096" cy="4386816"/>
            <a:chOff x="452904" y="2608372"/>
            <a:chExt cx="8289950" cy="4386816"/>
          </a:xfrm>
        </p:grpSpPr>
        <p:grpSp>
          <p:nvGrpSpPr>
            <p:cNvPr id="3" name="Group 2"/>
            <p:cNvGrpSpPr/>
            <p:nvPr/>
          </p:nvGrpSpPr>
          <p:grpSpPr>
            <a:xfrm>
              <a:off x="452904" y="2608372"/>
              <a:ext cx="8289950" cy="4386816"/>
              <a:chOff x="452904" y="2608372"/>
              <a:chExt cx="8289950" cy="438681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52904" y="2608372"/>
                <a:ext cx="8146509" cy="4386816"/>
                <a:chOff x="327554" y="1433762"/>
                <a:chExt cx="8561750" cy="5165206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27554" y="1433762"/>
                  <a:ext cx="8561750" cy="5165206"/>
                  <a:chOff x="327554" y="1434371"/>
                  <a:chExt cx="8561750" cy="5017400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327554" y="1434371"/>
                    <a:ext cx="8561750" cy="4860490"/>
                    <a:chOff x="330199" y="1451846"/>
                    <a:chExt cx="8561750" cy="3851109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30199" y="1468192"/>
                      <a:ext cx="8556625" cy="3834763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401373" y="1468192"/>
                      <a:ext cx="2771302" cy="3589647"/>
                      <a:chOff x="718873" y="1369745"/>
                      <a:chExt cx="2771302" cy="3589647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5" name="TextBox 84"/>
                          <p:cNvSpPr txBox="1"/>
                          <p:nvPr/>
                        </p:nvSpPr>
                        <p:spPr>
                          <a:xfrm>
                            <a:off x="790073" y="1369745"/>
                            <a:ext cx="2562895" cy="8367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oMath>
                              </m:oMathPara>
                            </a14:m>
                            <a:endParaRPr lang="en-US" b="0" dirty="0" smtClean="0">
                              <a:ea typeface="Cambria Math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oMath>
                              </m:oMathPara>
                            </a14:m>
                            <a:endParaRPr lang="en-US" dirty="0">
                              <a:ea typeface="Cambria Math"/>
                            </a:endParaRPr>
                          </a:p>
                          <a:p>
                            <a:endParaRPr lang="en-SG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5" name="TextBox 8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0073" y="1369745"/>
                            <a:ext cx="2562895" cy="836743"/>
                          </a:xfrm>
                          <a:prstGeom prst="rect">
                            <a:avLst/>
                          </a:prstGeom>
                          <a:blipFill rotWithShape="1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86" name="Group 85"/>
                      <p:cNvGrpSpPr/>
                      <p:nvPr/>
                    </p:nvGrpSpPr>
                    <p:grpSpPr>
                      <a:xfrm>
                        <a:off x="718873" y="1891132"/>
                        <a:ext cx="2771302" cy="3068260"/>
                        <a:chOff x="718873" y="1891132"/>
                        <a:chExt cx="2771302" cy="3068260"/>
                      </a:xfrm>
                    </p:grpSpPr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1121028" y="1891132"/>
                          <a:ext cx="2245762" cy="33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(Lower-tailed test)</a:t>
                          </a:r>
                          <a:endParaRPr lang="en-SG" dirty="0"/>
                        </a:p>
                      </p:txBody>
                    </p:sp>
                    <p:grpSp>
                      <p:nvGrpSpPr>
                        <p:cNvPr id="88" name="Group 87"/>
                        <p:cNvGrpSpPr/>
                        <p:nvPr/>
                      </p:nvGrpSpPr>
                      <p:grpSpPr>
                        <a:xfrm>
                          <a:off x="958580" y="2323860"/>
                          <a:ext cx="2379909" cy="1081738"/>
                          <a:chOff x="268892" y="1768942"/>
                          <a:chExt cx="3233261" cy="1909647"/>
                        </a:xfrm>
                      </p:grpSpPr>
                      <p:grpSp>
                        <p:nvGrpSpPr>
                          <p:cNvPr id="100" name="Group 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262" y="1768942"/>
                            <a:ext cx="3174771" cy="1805141"/>
                            <a:chOff x="581" y="2110"/>
                            <a:chExt cx="2714" cy="1251"/>
                          </a:xfrm>
                        </p:grpSpPr>
                        <p:sp>
                          <p:nvSpPr>
                            <p:cNvPr id="102" name="Freeform 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938" y="2110"/>
                              <a:ext cx="1357" cy="1248"/>
                            </a:xfrm>
                            <a:custGeom>
                              <a:avLst/>
                              <a:gdLst>
                                <a:gd name="T0" fmla="*/ 1356 w 1357"/>
                                <a:gd name="T1" fmla="*/ 1247 h 1248"/>
                                <a:gd name="T2" fmla="*/ 1213 w 1357"/>
                                <a:gd name="T3" fmla="*/ 1232 h 1248"/>
                                <a:gd name="T4" fmla="*/ 1141 w 1357"/>
                                <a:gd name="T5" fmla="*/ 1218 h 1248"/>
                                <a:gd name="T6" fmla="*/ 1070 w 1357"/>
                                <a:gd name="T7" fmla="*/ 1199 h 1248"/>
                                <a:gd name="T8" fmla="*/ 1000 w 1357"/>
                                <a:gd name="T9" fmla="*/ 1170 h 1248"/>
                                <a:gd name="T10" fmla="*/ 927 w 1357"/>
                                <a:gd name="T11" fmla="*/ 1132 h 1248"/>
                                <a:gd name="T12" fmla="*/ 857 w 1357"/>
                                <a:gd name="T13" fmla="*/ 1080 h 1248"/>
                                <a:gd name="T14" fmla="*/ 714 w 1357"/>
                                <a:gd name="T15" fmla="*/ 935 h 1248"/>
                                <a:gd name="T16" fmla="*/ 571 w 1357"/>
                                <a:gd name="T17" fmla="*/ 731 h 1248"/>
                                <a:gd name="T18" fmla="*/ 428 w 1357"/>
                                <a:gd name="T19" fmla="*/ 487 h 1248"/>
                                <a:gd name="T20" fmla="*/ 356 w 1357"/>
                                <a:gd name="T21" fmla="*/ 363 h 1248"/>
                                <a:gd name="T22" fmla="*/ 286 w 1357"/>
                                <a:gd name="T23" fmla="*/ 247 h 1248"/>
                                <a:gd name="T24" fmla="*/ 213 w 1357"/>
                                <a:gd name="T25" fmla="*/ 145 h 1248"/>
                                <a:gd name="T26" fmla="*/ 143 w 1357"/>
                                <a:gd name="T27" fmla="*/ 67 h 1248"/>
                                <a:gd name="T28" fmla="*/ 70 w 1357"/>
                                <a:gd name="T29" fmla="*/ 17 h 1248"/>
                                <a:gd name="T30" fmla="*/ 0 w 1357"/>
                                <a:gd name="T31" fmla="*/ 0 h 1248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w 1357"/>
                                <a:gd name="T49" fmla="*/ 0 h 1248"/>
                                <a:gd name="T50" fmla="*/ 1357 w 1357"/>
                                <a:gd name="T51" fmla="*/ 1248 h 1248"/>
                              </a:gdLst>
                              <a:ahLst/>
                              <a:cxnLst>
                                <a:cxn ang="T32">
                                  <a:pos x="T0" y="T1"/>
                                </a:cxn>
                                <a:cxn ang="T33">
                                  <a:pos x="T2" y="T3"/>
                                </a:cxn>
                                <a:cxn ang="T34">
                                  <a:pos x="T4" y="T5"/>
                                </a:cxn>
                                <a:cxn ang="T35">
                                  <a:pos x="T6" y="T7"/>
                                </a:cxn>
                                <a:cxn ang="T36">
                                  <a:pos x="T8" y="T9"/>
                                </a:cxn>
                                <a:cxn ang="T37">
                                  <a:pos x="T10" y="T11"/>
                                </a:cxn>
                                <a:cxn ang="T38">
                                  <a:pos x="T12" y="T13"/>
                                </a:cxn>
                                <a:cxn ang="T39">
                                  <a:pos x="T14" y="T15"/>
                                </a:cxn>
                                <a:cxn ang="T40">
                                  <a:pos x="T16" y="T17"/>
                                </a:cxn>
                                <a:cxn ang="T41">
                                  <a:pos x="T18" y="T19"/>
                                </a:cxn>
                                <a:cxn ang="T42">
                                  <a:pos x="T20" y="T21"/>
                                </a:cxn>
                                <a:cxn ang="T43">
                                  <a:pos x="T22" y="T23"/>
                                </a:cxn>
                                <a:cxn ang="T44">
                                  <a:pos x="T24" y="T25"/>
                                </a:cxn>
                                <a:cxn ang="T45">
                                  <a:pos x="T26" y="T27"/>
                                </a:cxn>
                                <a:cxn ang="T46">
                                  <a:pos x="T28" y="T29"/>
                                </a:cxn>
                                <a:cxn ang="T47">
                                  <a:pos x="T30" y="T31"/>
                                </a:cxn>
                              </a:cxnLst>
                              <a:rect l="T48" t="T49" r="T50" b="T51"/>
                              <a:pathLst>
                                <a:path w="1357" h="1248">
                                  <a:moveTo>
                                    <a:pt x="1356" y="1247"/>
                                  </a:moveTo>
                                  <a:lnTo>
                                    <a:pt x="1213" y="1232"/>
                                  </a:lnTo>
                                  <a:lnTo>
                                    <a:pt x="1141" y="1218"/>
                                  </a:lnTo>
                                  <a:lnTo>
                                    <a:pt x="1070" y="1199"/>
                                  </a:lnTo>
                                  <a:lnTo>
                                    <a:pt x="1000" y="1170"/>
                                  </a:lnTo>
                                  <a:lnTo>
                                    <a:pt x="927" y="1132"/>
                                  </a:lnTo>
                                  <a:lnTo>
                                    <a:pt x="857" y="1080"/>
                                  </a:lnTo>
                                  <a:lnTo>
                                    <a:pt x="714" y="935"/>
                                  </a:lnTo>
                                  <a:lnTo>
                                    <a:pt x="571" y="731"/>
                                  </a:lnTo>
                                  <a:lnTo>
                                    <a:pt x="428" y="487"/>
                                  </a:lnTo>
                                  <a:lnTo>
                                    <a:pt x="356" y="363"/>
                                  </a:lnTo>
                                  <a:lnTo>
                                    <a:pt x="286" y="247"/>
                                  </a:lnTo>
                                  <a:lnTo>
                                    <a:pt x="213" y="145"/>
                                  </a:lnTo>
                                  <a:lnTo>
                                    <a:pt x="143" y="67"/>
                                  </a:lnTo>
                                  <a:lnTo>
                                    <a:pt x="70" y="17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noFill/>
                            <a:ln w="508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3" name="Freeform 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81" y="2113"/>
                              <a:ext cx="1357" cy="1248"/>
                            </a:xfrm>
                            <a:custGeom>
                              <a:avLst/>
                              <a:gdLst>
                                <a:gd name="T0" fmla="*/ 0 w 1357"/>
                                <a:gd name="T1" fmla="*/ 1247 h 1248"/>
                                <a:gd name="T2" fmla="*/ 143 w 1357"/>
                                <a:gd name="T3" fmla="*/ 1232 h 1248"/>
                                <a:gd name="T4" fmla="*/ 213 w 1357"/>
                                <a:gd name="T5" fmla="*/ 1218 h 1248"/>
                                <a:gd name="T6" fmla="*/ 285 w 1357"/>
                                <a:gd name="T7" fmla="*/ 1199 h 1248"/>
                                <a:gd name="T8" fmla="*/ 356 w 1357"/>
                                <a:gd name="T9" fmla="*/ 1170 h 1248"/>
                                <a:gd name="T10" fmla="*/ 428 w 1357"/>
                                <a:gd name="T11" fmla="*/ 1132 h 1248"/>
                                <a:gd name="T12" fmla="*/ 499 w 1357"/>
                                <a:gd name="T13" fmla="*/ 1080 h 1248"/>
                                <a:gd name="T14" fmla="*/ 642 w 1357"/>
                                <a:gd name="T15" fmla="*/ 935 h 1248"/>
                                <a:gd name="T16" fmla="*/ 784 w 1357"/>
                                <a:gd name="T17" fmla="*/ 731 h 1248"/>
                                <a:gd name="T18" fmla="*/ 927 w 1357"/>
                                <a:gd name="T19" fmla="*/ 487 h 1248"/>
                                <a:gd name="T20" fmla="*/ 1000 w 1357"/>
                                <a:gd name="T21" fmla="*/ 363 h 1248"/>
                                <a:gd name="T22" fmla="*/ 1070 w 1357"/>
                                <a:gd name="T23" fmla="*/ 247 h 1248"/>
                                <a:gd name="T24" fmla="*/ 1141 w 1357"/>
                                <a:gd name="T25" fmla="*/ 145 h 1248"/>
                                <a:gd name="T26" fmla="*/ 1213 w 1357"/>
                                <a:gd name="T27" fmla="*/ 67 h 1248"/>
                                <a:gd name="T28" fmla="*/ 1284 w 1357"/>
                                <a:gd name="T29" fmla="*/ 17 h 1248"/>
                                <a:gd name="T30" fmla="*/ 1356 w 1357"/>
                                <a:gd name="T31" fmla="*/ 0 h 1248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w 1357"/>
                                <a:gd name="T49" fmla="*/ 0 h 1248"/>
                                <a:gd name="T50" fmla="*/ 1357 w 1357"/>
                                <a:gd name="T51" fmla="*/ 1248 h 1248"/>
                              </a:gdLst>
                              <a:ahLst/>
                              <a:cxnLst>
                                <a:cxn ang="T32">
                                  <a:pos x="T0" y="T1"/>
                                </a:cxn>
                                <a:cxn ang="T33">
                                  <a:pos x="T2" y="T3"/>
                                </a:cxn>
                                <a:cxn ang="T34">
                                  <a:pos x="T4" y="T5"/>
                                </a:cxn>
                                <a:cxn ang="T35">
                                  <a:pos x="T6" y="T7"/>
                                </a:cxn>
                                <a:cxn ang="T36">
                                  <a:pos x="T8" y="T9"/>
                                </a:cxn>
                                <a:cxn ang="T37">
                                  <a:pos x="T10" y="T11"/>
                                </a:cxn>
                                <a:cxn ang="T38">
                                  <a:pos x="T12" y="T13"/>
                                </a:cxn>
                                <a:cxn ang="T39">
                                  <a:pos x="T14" y="T15"/>
                                </a:cxn>
                                <a:cxn ang="T40">
                                  <a:pos x="T16" y="T17"/>
                                </a:cxn>
                                <a:cxn ang="T41">
                                  <a:pos x="T18" y="T19"/>
                                </a:cxn>
                                <a:cxn ang="T42">
                                  <a:pos x="T20" y="T21"/>
                                </a:cxn>
                                <a:cxn ang="T43">
                                  <a:pos x="T22" y="T23"/>
                                </a:cxn>
                                <a:cxn ang="T44">
                                  <a:pos x="T24" y="T25"/>
                                </a:cxn>
                                <a:cxn ang="T45">
                                  <a:pos x="T26" y="T27"/>
                                </a:cxn>
                                <a:cxn ang="T46">
                                  <a:pos x="T28" y="T29"/>
                                </a:cxn>
                                <a:cxn ang="T47">
                                  <a:pos x="T30" y="T31"/>
                                </a:cxn>
                              </a:cxnLst>
                              <a:rect l="T48" t="T49" r="T50" b="T51"/>
                              <a:pathLst>
                                <a:path w="1357" h="1248">
                                  <a:moveTo>
                                    <a:pt x="0" y="1247"/>
                                  </a:moveTo>
                                  <a:lnTo>
                                    <a:pt x="143" y="1232"/>
                                  </a:lnTo>
                                  <a:lnTo>
                                    <a:pt x="213" y="1218"/>
                                  </a:lnTo>
                                  <a:lnTo>
                                    <a:pt x="285" y="1199"/>
                                  </a:lnTo>
                                  <a:lnTo>
                                    <a:pt x="356" y="1170"/>
                                  </a:lnTo>
                                  <a:lnTo>
                                    <a:pt x="428" y="1132"/>
                                  </a:lnTo>
                                  <a:lnTo>
                                    <a:pt x="499" y="1080"/>
                                  </a:lnTo>
                                  <a:lnTo>
                                    <a:pt x="642" y="935"/>
                                  </a:lnTo>
                                  <a:lnTo>
                                    <a:pt x="784" y="731"/>
                                  </a:lnTo>
                                  <a:lnTo>
                                    <a:pt x="927" y="487"/>
                                  </a:lnTo>
                                  <a:lnTo>
                                    <a:pt x="1000" y="363"/>
                                  </a:lnTo>
                                  <a:lnTo>
                                    <a:pt x="1070" y="247"/>
                                  </a:lnTo>
                                  <a:lnTo>
                                    <a:pt x="1141" y="145"/>
                                  </a:lnTo>
                                  <a:lnTo>
                                    <a:pt x="1213" y="67"/>
                                  </a:lnTo>
                                  <a:lnTo>
                                    <a:pt x="1284" y="17"/>
                                  </a:lnTo>
                                  <a:lnTo>
                                    <a:pt x="1356" y="0"/>
                                  </a:lnTo>
                                </a:path>
                              </a:pathLst>
                            </a:custGeom>
                            <a:noFill/>
                            <a:ln w="508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01" name="Freeform 2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68892" y="1882106"/>
                            <a:ext cx="3233261" cy="1796483"/>
                          </a:xfrm>
                          <a:custGeom>
                            <a:avLst/>
                            <a:gdLst>
                              <a:gd name="T0" fmla="*/ 0 w 2764"/>
                              <a:gd name="T1" fmla="*/ 0 h 1245"/>
                              <a:gd name="T2" fmla="*/ 0 w 2764"/>
                              <a:gd name="T3" fmla="*/ 1244 h 1245"/>
                              <a:gd name="T4" fmla="*/ 2763 w 2764"/>
                              <a:gd name="T5" fmla="*/ 1244 h 1245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764"/>
                              <a:gd name="T10" fmla="*/ 0 h 1245"/>
                              <a:gd name="T11" fmla="*/ 2764 w 2764"/>
                              <a:gd name="T12" fmla="*/ 1245 h 1245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764" h="1245">
                                <a:moveTo>
                                  <a:pt x="0" y="0"/>
                                </a:moveTo>
                                <a:lnTo>
                                  <a:pt x="0" y="1244"/>
                                </a:lnTo>
                                <a:lnTo>
                                  <a:pt x="2763" y="1244"/>
                                </a:lnTo>
                              </a:path>
                            </a:pathLst>
                          </a:custGeom>
                          <a:noFill/>
                          <a:ln w="254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cxnSp>
                      <p:nvCxnSpPr>
                        <p:cNvPr id="89" name="Straight Connector 88"/>
                        <p:cNvCxnSpPr/>
                        <p:nvPr/>
                      </p:nvCxnSpPr>
                      <p:spPr>
                        <a:xfrm flipH="1">
                          <a:off x="2104679" y="2229363"/>
                          <a:ext cx="19318" cy="1245895"/>
                        </a:xfrm>
                        <a:prstGeom prst="line">
                          <a:avLst/>
                        </a:prstGeom>
                        <a:ln w="12700">
                          <a:prstDash val="dash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0" name="TextBox 89"/>
                        <p:cNvSpPr txBox="1"/>
                        <p:nvPr/>
                      </p:nvSpPr>
                      <p:spPr>
                        <a:xfrm>
                          <a:off x="1952392" y="3439910"/>
                          <a:ext cx="2382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SG" dirty="0"/>
                        </a:p>
                      </p:txBody>
                    </p:sp>
                    <p:sp>
                      <p:nvSpPr>
                        <p:cNvPr id="91" name="TextBox 90"/>
                        <p:cNvSpPr txBox="1"/>
                        <p:nvPr/>
                      </p:nvSpPr>
                      <p:spPr>
                        <a:xfrm>
                          <a:off x="2318197" y="2287491"/>
                          <a:ext cx="1171978" cy="2789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 smtClean="0"/>
                            <a:t>Z~N(0,1)</a:t>
                          </a:r>
                          <a:endParaRPr lang="en-SG" sz="1400" dirty="0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>
                          <a:off x="1420325" y="2947082"/>
                          <a:ext cx="0" cy="45851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>
                          <a:off x="1309996" y="3236018"/>
                          <a:ext cx="110329" cy="16958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Straight Connector 94"/>
                        <p:cNvCxnSpPr/>
                        <p:nvPr/>
                      </p:nvCxnSpPr>
                      <p:spPr>
                        <a:xfrm flipH="1">
                          <a:off x="1248787" y="3272991"/>
                          <a:ext cx="61535" cy="12905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6" name="Straight Connector 95"/>
                        <p:cNvCxnSpPr/>
                        <p:nvPr/>
                      </p:nvCxnSpPr>
                      <p:spPr>
                        <a:xfrm flipH="1">
                          <a:off x="1109406" y="3308184"/>
                          <a:ext cx="55166" cy="8479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Arrow Connector 96"/>
                        <p:cNvCxnSpPr/>
                        <p:nvPr/>
                      </p:nvCxnSpPr>
                      <p:spPr>
                        <a:xfrm>
                          <a:off x="1081823" y="2712921"/>
                          <a:ext cx="166964" cy="63765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718873" y="2467464"/>
                              <a:ext cx="701452" cy="3136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oMath>
                                </m:oMathPara>
                              </a14:m>
                              <a:endParaRPr lang="en-SG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4" name="TextBox 6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18873" y="2467464"/>
                              <a:ext cx="701452" cy="313633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SG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9" name="TextBox 98"/>
                            <p:cNvSpPr txBox="1"/>
                            <p:nvPr/>
                          </p:nvSpPr>
                          <p:spPr>
                            <a:xfrm>
                              <a:off x="786189" y="3704278"/>
                              <a:ext cx="2570661" cy="125511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Critical value, 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SG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oMath>
                              </a14:m>
                              <a:r>
                                <a:rPr lang="en-US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 </a:t>
                              </a:r>
                            </a:p>
                            <a:p>
                              <a:r>
                                <a:rPr lang="en-US" sz="14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=</a:t>
                              </a:r>
                              <a:r>
                                <a:rPr lang="en-SG" sz="14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 </a:t>
                              </a:r>
                              <a:r>
                                <a:rPr lang="en-SG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NORM.INV(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SG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oMath>
                              </a14:m>
                              <a:r>
                                <a:rPr lang="en-SG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,0,1) or </a:t>
                              </a:r>
                            </a:p>
                            <a:p>
                              <a:r>
                                <a:rPr lang="en-US" sz="14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 </a:t>
                              </a:r>
                              <a:r>
                                <a:rPr lang="en-US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  NORM.S.INV(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SG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oMath>
                              </a14:m>
                              <a:r>
                                <a:rPr lang="en-SG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)</a:t>
                              </a:r>
                            </a:p>
                            <a:p>
                              <a:endParaRPr lang="en-US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  <a:p>
                              <a:r>
                                <a:rPr lang="en-US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Critical region</a:t>
                              </a:r>
                            </a:p>
                            <a:p>
                              <a:r>
                                <a:rPr lang="en-US" sz="14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={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SG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}</m:t>
                                  </m:r>
                                </m:oMath>
                              </a14:m>
                              <a:endParaRPr lang="en-SG" sz="14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9" name="TextBox 9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6189" y="3704278"/>
                              <a:ext cx="2570661" cy="125511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 l="-713" t="-881" b="-352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SG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3351667" y="1468192"/>
                      <a:ext cx="2717394" cy="2395559"/>
                      <a:chOff x="3351667" y="1468192"/>
                      <a:chExt cx="2717394" cy="239555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2" name="TextBox 61"/>
                          <p:cNvSpPr txBox="1"/>
                          <p:nvPr/>
                        </p:nvSpPr>
                        <p:spPr>
                          <a:xfrm>
                            <a:off x="3374548" y="1468192"/>
                            <a:ext cx="2562895" cy="585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oMath>
                              </m:oMathPara>
                            </a14:m>
                            <a:endParaRPr lang="en-US" dirty="0">
                              <a:ea typeface="Cambria Math"/>
                            </a:endParaRP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oMath>
                              </m:oMathPara>
                            </a14:m>
                            <a:endParaRPr lang="en-US" dirty="0">
                              <a:ea typeface="Cambria Math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2" name="TextBox 6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374548" y="1468192"/>
                            <a:ext cx="2562895" cy="585720"/>
                          </a:xfrm>
                          <a:prstGeom prst="rect">
                            <a:avLst/>
                          </a:prstGeom>
                          <a:blipFill rotWithShape="1">
                            <a:blip r:embed="rId7"/>
                            <a:stretch>
                              <a:fillRect b="-188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3796341" y="1954944"/>
                        <a:ext cx="19575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(Two-tailed test)</a:t>
                        </a:r>
                        <a:endParaRPr lang="en-SG" dirty="0"/>
                      </a:p>
                    </p:txBody>
                  </p:sp>
                  <p:grpSp>
                    <p:nvGrpSpPr>
                      <p:cNvPr id="64" name="Group 63"/>
                      <p:cNvGrpSpPr/>
                      <p:nvPr/>
                    </p:nvGrpSpPr>
                    <p:grpSpPr>
                      <a:xfrm>
                        <a:off x="3400959" y="2385938"/>
                        <a:ext cx="2569241" cy="1118108"/>
                        <a:chOff x="226452" y="1718439"/>
                        <a:chExt cx="3254317" cy="1934099"/>
                      </a:xfrm>
                    </p:grpSpPr>
                    <p:grpSp>
                      <p:nvGrpSpPr>
                        <p:cNvPr id="81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6452" y="1718439"/>
                          <a:ext cx="3194658" cy="1821014"/>
                          <a:chOff x="535" y="2075"/>
                          <a:chExt cx="2731" cy="1262"/>
                        </a:xfrm>
                      </p:grpSpPr>
                      <p:sp>
                        <p:nvSpPr>
                          <p:cNvPr id="83" name="Freeform 2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99" y="2075"/>
                            <a:ext cx="1367" cy="1262"/>
                          </a:xfrm>
                          <a:custGeom>
                            <a:avLst/>
                            <a:gdLst>
                              <a:gd name="T0" fmla="*/ 1356 w 1357"/>
                              <a:gd name="T1" fmla="*/ 1247 h 1248"/>
                              <a:gd name="T2" fmla="*/ 1213 w 1357"/>
                              <a:gd name="T3" fmla="*/ 1232 h 1248"/>
                              <a:gd name="T4" fmla="*/ 1141 w 1357"/>
                              <a:gd name="T5" fmla="*/ 1218 h 1248"/>
                              <a:gd name="T6" fmla="*/ 1070 w 1357"/>
                              <a:gd name="T7" fmla="*/ 1199 h 1248"/>
                              <a:gd name="T8" fmla="*/ 1000 w 1357"/>
                              <a:gd name="T9" fmla="*/ 1170 h 1248"/>
                              <a:gd name="T10" fmla="*/ 927 w 1357"/>
                              <a:gd name="T11" fmla="*/ 1132 h 1248"/>
                              <a:gd name="T12" fmla="*/ 857 w 1357"/>
                              <a:gd name="T13" fmla="*/ 1080 h 1248"/>
                              <a:gd name="T14" fmla="*/ 714 w 1357"/>
                              <a:gd name="T15" fmla="*/ 935 h 1248"/>
                              <a:gd name="T16" fmla="*/ 571 w 1357"/>
                              <a:gd name="T17" fmla="*/ 731 h 1248"/>
                              <a:gd name="T18" fmla="*/ 428 w 1357"/>
                              <a:gd name="T19" fmla="*/ 487 h 1248"/>
                              <a:gd name="T20" fmla="*/ 356 w 1357"/>
                              <a:gd name="T21" fmla="*/ 363 h 1248"/>
                              <a:gd name="T22" fmla="*/ 286 w 1357"/>
                              <a:gd name="T23" fmla="*/ 247 h 1248"/>
                              <a:gd name="T24" fmla="*/ 213 w 1357"/>
                              <a:gd name="T25" fmla="*/ 145 h 1248"/>
                              <a:gd name="T26" fmla="*/ 143 w 1357"/>
                              <a:gd name="T27" fmla="*/ 67 h 1248"/>
                              <a:gd name="T28" fmla="*/ 70 w 1357"/>
                              <a:gd name="T29" fmla="*/ 17 h 1248"/>
                              <a:gd name="T30" fmla="*/ 0 w 1357"/>
                              <a:gd name="T31" fmla="*/ 0 h 1248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w 1357"/>
                              <a:gd name="T49" fmla="*/ 0 h 1248"/>
                              <a:gd name="T50" fmla="*/ 1357 w 1357"/>
                              <a:gd name="T51" fmla="*/ 1248 h 1248"/>
                            </a:gdLst>
                            <a:ahLst/>
                            <a:cxnLst>
                              <a:cxn ang="T32">
                                <a:pos x="T0" y="T1"/>
                              </a:cxn>
                              <a:cxn ang="T33">
                                <a:pos x="T2" y="T3"/>
                              </a:cxn>
                              <a:cxn ang="T34">
                                <a:pos x="T4" y="T5"/>
                              </a:cxn>
                              <a:cxn ang="T35">
                                <a:pos x="T6" y="T7"/>
                              </a:cxn>
                              <a:cxn ang="T36">
                                <a:pos x="T8" y="T9"/>
                              </a:cxn>
                              <a:cxn ang="T37">
                                <a:pos x="T10" y="T11"/>
                              </a:cxn>
                              <a:cxn ang="T38">
                                <a:pos x="T12" y="T13"/>
                              </a:cxn>
                              <a:cxn ang="T39">
                                <a:pos x="T14" y="T15"/>
                              </a:cxn>
                              <a:cxn ang="T40">
                                <a:pos x="T16" y="T17"/>
                              </a:cxn>
                              <a:cxn ang="T41">
                                <a:pos x="T18" y="T19"/>
                              </a:cxn>
                              <a:cxn ang="T42">
                                <a:pos x="T20" y="T21"/>
                              </a:cxn>
                              <a:cxn ang="T43">
                                <a:pos x="T22" y="T23"/>
                              </a:cxn>
                              <a:cxn ang="T44">
                                <a:pos x="T24" y="T25"/>
                              </a:cxn>
                              <a:cxn ang="T45">
                                <a:pos x="T26" y="T27"/>
                              </a:cxn>
                              <a:cxn ang="T46">
                                <a:pos x="T28" y="T29"/>
                              </a:cxn>
                              <a:cxn ang="T47">
                                <a:pos x="T30" y="T31"/>
                              </a:cxn>
                            </a:cxnLst>
                            <a:rect l="T48" t="T49" r="T50" b="T51"/>
                            <a:pathLst>
                              <a:path w="1357" h="1248">
                                <a:moveTo>
                                  <a:pt x="1356" y="1247"/>
                                </a:moveTo>
                                <a:lnTo>
                                  <a:pt x="1213" y="1232"/>
                                </a:lnTo>
                                <a:lnTo>
                                  <a:pt x="1141" y="1218"/>
                                </a:lnTo>
                                <a:lnTo>
                                  <a:pt x="1070" y="1199"/>
                                </a:lnTo>
                                <a:lnTo>
                                  <a:pt x="1000" y="1170"/>
                                </a:lnTo>
                                <a:lnTo>
                                  <a:pt x="927" y="1132"/>
                                </a:lnTo>
                                <a:lnTo>
                                  <a:pt x="857" y="1080"/>
                                </a:lnTo>
                                <a:lnTo>
                                  <a:pt x="714" y="935"/>
                                </a:lnTo>
                                <a:lnTo>
                                  <a:pt x="571" y="731"/>
                                </a:lnTo>
                                <a:lnTo>
                                  <a:pt x="428" y="487"/>
                                </a:lnTo>
                                <a:lnTo>
                                  <a:pt x="356" y="363"/>
                                </a:lnTo>
                                <a:lnTo>
                                  <a:pt x="286" y="247"/>
                                </a:lnTo>
                                <a:lnTo>
                                  <a:pt x="213" y="145"/>
                                </a:lnTo>
                                <a:lnTo>
                                  <a:pt x="143" y="67"/>
                                </a:lnTo>
                                <a:lnTo>
                                  <a:pt x="70" y="17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508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84" name="Freeform 2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35" y="2075"/>
                            <a:ext cx="1357" cy="1248"/>
                          </a:xfrm>
                          <a:custGeom>
                            <a:avLst/>
                            <a:gdLst>
                              <a:gd name="T0" fmla="*/ 0 w 1357"/>
                              <a:gd name="T1" fmla="*/ 1247 h 1248"/>
                              <a:gd name="T2" fmla="*/ 143 w 1357"/>
                              <a:gd name="T3" fmla="*/ 1232 h 1248"/>
                              <a:gd name="T4" fmla="*/ 213 w 1357"/>
                              <a:gd name="T5" fmla="*/ 1218 h 1248"/>
                              <a:gd name="T6" fmla="*/ 285 w 1357"/>
                              <a:gd name="T7" fmla="*/ 1199 h 1248"/>
                              <a:gd name="T8" fmla="*/ 356 w 1357"/>
                              <a:gd name="T9" fmla="*/ 1170 h 1248"/>
                              <a:gd name="T10" fmla="*/ 428 w 1357"/>
                              <a:gd name="T11" fmla="*/ 1132 h 1248"/>
                              <a:gd name="T12" fmla="*/ 499 w 1357"/>
                              <a:gd name="T13" fmla="*/ 1080 h 1248"/>
                              <a:gd name="T14" fmla="*/ 642 w 1357"/>
                              <a:gd name="T15" fmla="*/ 935 h 1248"/>
                              <a:gd name="T16" fmla="*/ 784 w 1357"/>
                              <a:gd name="T17" fmla="*/ 731 h 1248"/>
                              <a:gd name="T18" fmla="*/ 927 w 1357"/>
                              <a:gd name="T19" fmla="*/ 487 h 1248"/>
                              <a:gd name="T20" fmla="*/ 1000 w 1357"/>
                              <a:gd name="T21" fmla="*/ 363 h 1248"/>
                              <a:gd name="T22" fmla="*/ 1070 w 1357"/>
                              <a:gd name="T23" fmla="*/ 247 h 1248"/>
                              <a:gd name="T24" fmla="*/ 1141 w 1357"/>
                              <a:gd name="T25" fmla="*/ 145 h 1248"/>
                              <a:gd name="T26" fmla="*/ 1213 w 1357"/>
                              <a:gd name="T27" fmla="*/ 67 h 1248"/>
                              <a:gd name="T28" fmla="*/ 1284 w 1357"/>
                              <a:gd name="T29" fmla="*/ 17 h 1248"/>
                              <a:gd name="T30" fmla="*/ 1356 w 1357"/>
                              <a:gd name="T31" fmla="*/ 0 h 1248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w 1357"/>
                              <a:gd name="T49" fmla="*/ 0 h 1248"/>
                              <a:gd name="T50" fmla="*/ 1357 w 1357"/>
                              <a:gd name="T51" fmla="*/ 1248 h 1248"/>
                            </a:gdLst>
                            <a:ahLst/>
                            <a:cxnLst>
                              <a:cxn ang="T32">
                                <a:pos x="T0" y="T1"/>
                              </a:cxn>
                              <a:cxn ang="T33">
                                <a:pos x="T2" y="T3"/>
                              </a:cxn>
                              <a:cxn ang="T34">
                                <a:pos x="T4" y="T5"/>
                              </a:cxn>
                              <a:cxn ang="T35">
                                <a:pos x="T6" y="T7"/>
                              </a:cxn>
                              <a:cxn ang="T36">
                                <a:pos x="T8" y="T9"/>
                              </a:cxn>
                              <a:cxn ang="T37">
                                <a:pos x="T10" y="T11"/>
                              </a:cxn>
                              <a:cxn ang="T38">
                                <a:pos x="T12" y="T13"/>
                              </a:cxn>
                              <a:cxn ang="T39">
                                <a:pos x="T14" y="T15"/>
                              </a:cxn>
                              <a:cxn ang="T40">
                                <a:pos x="T16" y="T17"/>
                              </a:cxn>
                              <a:cxn ang="T41">
                                <a:pos x="T18" y="T19"/>
                              </a:cxn>
                              <a:cxn ang="T42">
                                <a:pos x="T20" y="T21"/>
                              </a:cxn>
                              <a:cxn ang="T43">
                                <a:pos x="T22" y="T23"/>
                              </a:cxn>
                              <a:cxn ang="T44">
                                <a:pos x="T24" y="T25"/>
                              </a:cxn>
                              <a:cxn ang="T45">
                                <a:pos x="T26" y="T27"/>
                              </a:cxn>
                              <a:cxn ang="T46">
                                <a:pos x="T28" y="T29"/>
                              </a:cxn>
                              <a:cxn ang="T47">
                                <a:pos x="T30" y="T31"/>
                              </a:cxn>
                            </a:cxnLst>
                            <a:rect l="T48" t="T49" r="T50" b="T51"/>
                            <a:pathLst>
                              <a:path w="1357" h="1248">
                                <a:moveTo>
                                  <a:pt x="0" y="1247"/>
                                </a:moveTo>
                                <a:lnTo>
                                  <a:pt x="143" y="1232"/>
                                </a:lnTo>
                                <a:lnTo>
                                  <a:pt x="213" y="1218"/>
                                </a:lnTo>
                                <a:lnTo>
                                  <a:pt x="285" y="1199"/>
                                </a:lnTo>
                                <a:lnTo>
                                  <a:pt x="356" y="1170"/>
                                </a:lnTo>
                                <a:lnTo>
                                  <a:pt x="428" y="1132"/>
                                </a:lnTo>
                                <a:lnTo>
                                  <a:pt x="499" y="1080"/>
                                </a:lnTo>
                                <a:lnTo>
                                  <a:pt x="642" y="935"/>
                                </a:lnTo>
                                <a:lnTo>
                                  <a:pt x="784" y="731"/>
                                </a:lnTo>
                                <a:lnTo>
                                  <a:pt x="927" y="487"/>
                                </a:lnTo>
                                <a:lnTo>
                                  <a:pt x="1000" y="363"/>
                                </a:lnTo>
                                <a:lnTo>
                                  <a:pt x="1070" y="247"/>
                                </a:lnTo>
                                <a:lnTo>
                                  <a:pt x="1141" y="145"/>
                                </a:lnTo>
                                <a:lnTo>
                                  <a:pt x="1213" y="67"/>
                                </a:lnTo>
                                <a:lnTo>
                                  <a:pt x="1284" y="17"/>
                                </a:lnTo>
                                <a:lnTo>
                                  <a:pt x="1356" y="0"/>
                                </a:lnTo>
                              </a:path>
                            </a:pathLst>
                          </a:custGeom>
                          <a:noFill/>
                          <a:ln w="508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82" name="Freeform 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7508" y="1856055"/>
                          <a:ext cx="3233261" cy="1796483"/>
                        </a:xfrm>
                        <a:custGeom>
                          <a:avLst/>
                          <a:gdLst>
                            <a:gd name="T0" fmla="*/ 0 w 2764"/>
                            <a:gd name="T1" fmla="*/ 0 h 1245"/>
                            <a:gd name="T2" fmla="*/ 0 w 2764"/>
                            <a:gd name="T3" fmla="*/ 1244 h 1245"/>
                            <a:gd name="T4" fmla="*/ 2763 w 2764"/>
                            <a:gd name="T5" fmla="*/ 1244 h 1245"/>
                            <a:gd name="T6" fmla="*/ 0 60000 65536"/>
                            <a:gd name="T7" fmla="*/ 0 60000 65536"/>
                            <a:gd name="T8" fmla="*/ 0 60000 65536"/>
                            <a:gd name="T9" fmla="*/ 0 w 2764"/>
                            <a:gd name="T10" fmla="*/ 0 h 1245"/>
                            <a:gd name="T11" fmla="*/ 2764 w 2764"/>
                            <a:gd name="T12" fmla="*/ 1245 h 1245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764" h="1245">
                              <a:moveTo>
                                <a:pt x="0" y="0"/>
                              </a:moveTo>
                              <a:lnTo>
                                <a:pt x="0" y="1244"/>
                              </a:lnTo>
                              <a:lnTo>
                                <a:pt x="2763" y="1244"/>
                              </a:lnTo>
                            </a:path>
                          </a:pathLst>
                        </a:custGeom>
                        <a:noFill/>
                        <a:ln w="254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GB"/>
                        </a:p>
                      </p:txBody>
                    </p:sp>
                  </p:grp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H="1">
                        <a:off x="4641039" y="2393218"/>
                        <a:ext cx="9659" cy="1193393"/>
                      </a:xfrm>
                      <a:prstGeom prst="line">
                        <a:avLst/>
                      </a:prstGeom>
                      <a:ln w="12700">
                        <a:prstDash val="dash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4489381" y="3494419"/>
                        <a:ext cx="2382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0</a:t>
                        </a:r>
                        <a:endParaRPr lang="en-SG" dirty="0"/>
                      </a:p>
                    </p:txBody>
                  </p:sp>
                  <p:cxnSp>
                    <p:nvCxnSpPr>
                      <p:cNvPr id="67" name="Straight Connector 66"/>
                      <p:cNvCxnSpPr/>
                      <p:nvPr/>
                    </p:nvCxnSpPr>
                    <p:spPr>
                      <a:xfrm>
                        <a:off x="4027569" y="2963663"/>
                        <a:ext cx="0" cy="5513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>
                        <a:off x="5296489" y="2918144"/>
                        <a:ext cx="0" cy="5823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TextBox 68"/>
                          <p:cNvSpPr txBox="1"/>
                          <p:nvPr/>
                        </p:nvSpPr>
                        <p:spPr>
                          <a:xfrm>
                            <a:off x="3848370" y="3473561"/>
                            <a:ext cx="417534" cy="3346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SG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a14:m>
                            <a:endParaRPr lang="en-SG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9" name="TextBox 6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48370" y="3473561"/>
                            <a:ext cx="417534" cy="334697"/>
                          </a:xfrm>
                          <a:prstGeom prst="rect">
                            <a:avLst/>
                          </a:prstGeom>
                          <a:blipFill rotWithShape="0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0" name="TextBox 69"/>
                          <p:cNvSpPr txBox="1"/>
                          <p:nvPr/>
                        </p:nvSpPr>
                        <p:spPr>
                          <a:xfrm>
                            <a:off x="5124910" y="3484172"/>
                            <a:ext cx="376527" cy="3346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oMath>
                              </m:oMathPara>
                            </a14:m>
                            <a:endParaRPr lang="en-SG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0" name="TextBox 6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124910" y="3484172"/>
                            <a:ext cx="376527" cy="334697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71" name="Straight Connector 70"/>
                      <p:cNvCxnSpPr>
                        <a:stCxn id="84" idx="7"/>
                      </p:cNvCxnSpPr>
                      <p:nvPr/>
                    </p:nvCxnSpPr>
                    <p:spPr>
                      <a:xfrm flipH="1">
                        <a:off x="3923015" y="3165894"/>
                        <a:ext cx="70846" cy="334598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H="1">
                        <a:off x="3796341" y="3281619"/>
                        <a:ext cx="70944" cy="20046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>
                        <a:off x="3670300" y="3351035"/>
                        <a:ext cx="53163" cy="1530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 flipH="1">
                        <a:off x="5314093" y="3230699"/>
                        <a:ext cx="70944" cy="26979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 flipH="1">
                        <a:off x="5387725" y="3302424"/>
                        <a:ext cx="70944" cy="19130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flipH="1">
                        <a:off x="5501437" y="3354373"/>
                        <a:ext cx="35472" cy="137048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Arrow Connector 76"/>
                      <p:cNvCxnSpPr/>
                      <p:nvPr/>
                    </p:nvCxnSpPr>
                    <p:spPr>
                      <a:xfrm flipH="1">
                        <a:off x="5382793" y="2932350"/>
                        <a:ext cx="271044" cy="42760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Arrow Connector 77"/>
                      <p:cNvCxnSpPr/>
                      <p:nvPr/>
                    </p:nvCxnSpPr>
                    <p:spPr>
                      <a:xfrm>
                        <a:off x="3723463" y="2934803"/>
                        <a:ext cx="199552" cy="47182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9" name="TextBox 78"/>
                          <p:cNvSpPr txBox="1"/>
                          <p:nvPr/>
                        </p:nvSpPr>
                        <p:spPr>
                          <a:xfrm>
                            <a:off x="3351667" y="2646173"/>
                            <a:ext cx="743592" cy="31363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/2</m:t>
                                  </m:r>
                                </m:oMath>
                              </m:oMathPara>
                            </a14:m>
                            <a:endParaRPr lang="en-SG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TextBox 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351667" y="2646173"/>
                            <a:ext cx="743592" cy="313633"/>
                          </a:xfrm>
                          <a:prstGeom prst="rect">
                            <a:avLst/>
                          </a:prstGeom>
                          <a:blipFill rotWithShape="1">
                            <a:blip r:embed="rId10"/>
                            <a:stretch>
                              <a:fillRect b="-149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4897083" y="2394502"/>
                        <a:ext cx="1171978" cy="278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 smtClean="0"/>
                          <a:t>Z~N(0,1)</a:t>
                        </a:r>
                        <a:endParaRPr lang="en-SG" sz="1400" dirty="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6102061" y="1451846"/>
                          <a:ext cx="2562895" cy="585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ea typeface="Cambria Math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4" name="TextBox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02061" y="1451846"/>
                          <a:ext cx="2562895" cy="585720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SG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6533522" y="1978089"/>
                      <a:ext cx="2131434" cy="334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(Upper-tailed test)</a:t>
                      </a:r>
                      <a:endParaRPr lang="en-SG" dirty="0"/>
                    </a:p>
                  </p:txBody>
                </p:sp>
                <p:grpSp>
                  <p:nvGrpSpPr>
                    <p:cNvPr id="46" name="Group 45"/>
                    <p:cNvGrpSpPr/>
                    <p:nvPr/>
                  </p:nvGrpSpPr>
                  <p:grpSpPr>
                    <a:xfrm>
                      <a:off x="6265320" y="2334417"/>
                      <a:ext cx="2512079" cy="1182129"/>
                      <a:chOff x="344599" y="1803574"/>
                      <a:chExt cx="3315726" cy="1891655"/>
                    </a:xfrm>
                  </p:grpSpPr>
                  <p:grpSp>
                    <p:nvGrpSpPr>
                      <p:cNvPr id="58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4599" y="1803574"/>
                        <a:ext cx="3205186" cy="1810913"/>
                        <a:chOff x="636" y="2134"/>
                        <a:chExt cx="2740" cy="1255"/>
                      </a:xfrm>
                    </p:grpSpPr>
                    <p:sp>
                      <p:nvSpPr>
                        <p:cNvPr id="60" name="Freeform 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19" y="2134"/>
                          <a:ext cx="1357" cy="1248"/>
                        </a:xfrm>
                        <a:custGeom>
                          <a:avLst/>
                          <a:gdLst>
                            <a:gd name="T0" fmla="*/ 1356 w 1357"/>
                            <a:gd name="T1" fmla="*/ 1247 h 1248"/>
                            <a:gd name="T2" fmla="*/ 1213 w 1357"/>
                            <a:gd name="T3" fmla="*/ 1232 h 1248"/>
                            <a:gd name="T4" fmla="*/ 1141 w 1357"/>
                            <a:gd name="T5" fmla="*/ 1218 h 1248"/>
                            <a:gd name="T6" fmla="*/ 1070 w 1357"/>
                            <a:gd name="T7" fmla="*/ 1199 h 1248"/>
                            <a:gd name="T8" fmla="*/ 1000 w 1357"/>
                            <a:gd name="T9" fmla="*/ 1170 h 1248"/>
                            <a:gd name="T10" fmla="*/ 927 w 1357"/>
                            <a:gd name="T11" fmla="*/ 1132 h 1248"/>
                            <a:gd name="T12" fmla="*/ 857 w 1357"/>
                            <a:gd name="T13" fmla="*/ 1080 h 1248"/>
                            <a:gd name="T14" fmla="*/ 714 w 1357"/>
                            <a:gd name="T15" fmla="*/ 935 h 1248"/>
                            <a:gd name="T16" fmla="*/ 571 w 1357"/>
                            <a:gd name="T17" fmla="*/ 731 h 1248"/>
                            <a:gd name="T18" fmla="*/ 428 w 1357"/>
                            <a:gd name="T19" fmla="*/ 487 h 1248"/>
                            <a:gd name="T20" fmla="*/ 356 w 1357"/>
                            <a:gd name="T21" fmla="*/ 363 h 1248"/>
                            <a:gd name="T22" fmla="*/ 286 w 1357"/>
                            <a:gd name="T23" fmla="*/ 247 h 1248"/>
                            <a:gd name="T24" fmla="*/ 213 w 1357"/>
                            <a:gd name="T25" fmla="*/ 145 h 1248"/>
                            <a:gd name="T26" fmla="*/ 143 w 1357"/>
                            <a:gd name="T27" fmla="*/ 67 h 1248"/>
                            <a:gd name="T28" fmla="*/ 70 w 1357"/>
                            <a:gd name="T29" fmla="*/ 17 h 1248"/>
                            <a:gd name="T30" fmla="*/ 0 w 1357"/>
                            <a:gd name="T31" fmla="*/ 0 h 1248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1357"/>
                            <a:gd name="T49" fmla="*/ 0 h 1248"/>
                            <a:gd name="T50" fmla="*/ 1357 w 1357"/>
                            <a:gd name="T51" fmla="*/ 1248 h 1248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1357" h="1248">
                              <a:moveTo>
                                <a:pt x="1356" y="1247"/>
                              </a:moveTo>
                              <a:lnTo>
                                <a:pt x="1213" y="1232"/>
                              </a:lnTo>
                              <a:lnTo>
                                <a:pt x="1141" y="1218"/>
                              </a:lnTo>
                              <a:lnTo>
                                <a:pt x="1070" y="1199"/>
                              </a:lnTo>
                              <a:lnTo>
                                <a:pt x="1000" y="1170"/>
                              </a:lnTo>
                              <a:lnTo>
                                <a:pt x="927" y="1132"/>
                              </a:lnTo>
                              <a:lnTo>
                                <a:pt x="857" y="1080"/>
                              </a:lnTo>
                              <a:lnTo>
                                <a:pt x="714" y="935"/>
                              </a:lnTo>
                              <a:lnTo>
                                <a:pt x="571" y="731"/>
                              </a:lnTo>
                              <a:lnTo>
                                <a:pt x="428" y="487"/>
                              </a:lnTo>
                              <a:lnTo>
                                <a:pt x="356" y="363"/>
                              </a:lnTo>
                              <a:lnTo>
                                <a:pt x="286" y="247"/>
                              </a:lnTo>
                              <a:lnTo>
                                <a:pt x="213" y="145"/>
                              </a:lnTo>
                              <a:lnTo>
                                <a:pt x="143" y="67"/>
                              </a:lnTo>
                              <a:lnTo>
                                <a:pt x="70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508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61" name="Freeform 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36" y="2141"/>
                          <a:ext cx="1357" cy="1248"/>
                        </a:xfrm>
                        <a:custGeom>
                          <a:avLst/>
                          <a:gdLst>
                            <a:gd name="T0" fmla="*/ 0 w 1357"/>
                            <a:gd name="T1" fmla="*/ 1247 h 1248"/>
                            <a:gd name="T2" fmla="*/ 143 w 1357"/>
                            <a:gd name="T3" fmla="*/ 1232 h 1248"/>
                            <a:gd name="T4" fmla="*/ 213 w 1357"/>
                            <a:gd name="T5" fmla="*/ 1218 h 1248"/>
                            <a:gd name="T6" fmla="*/ 285 w 1357"/>
                            <a:gd name="T7" fmla="*/ 1199 h 1248"/>
                            <a:gd name="T8" fmla="*/ 356 w 1357"/>
                            <a:gd name="T9" fmla="*/ 1170 h 1248"/>
                            <a:gd name="T10" fmla="*/ 428 w 1357"/>
                            <a:gd name="T11" fmla="*/ 1132 h 1248"/>
                            <a:gd name="T12" fmla="*/ 499 w 1357"/>
                            <a:gd name="T13" fmla="*/ 1080 h 1248"/>
                            <a:gd name="T14" fmla="*/ 642 w 1357"/>
                            <a:gd name="T15" fmla="*/ 935 h 1248"/>
                            <a:gd name="T16" fmla="*/ 784 w 1357"/>
                            <a:gd name="T17" fmla="*/ 731 h 1248"/>
                            <a:gd name="T18" fmla="*/ 927 w 1357"/>
                            <a:gd name="T19" fmla="*/ 487 h 1248"/>
                            <a:gd name="T20" fmla="*/ 1000 w 1357"/>
                            <a:gd name="T21" fmla="*/ 363 h 1248"/>
                            <a:gd name="T22" fmla="*/ 1070 w 1357"/>
                            <a:gd name="T23" fmla="*/ 247 h 1248"/>
                            <a:gd name="T24" fmla="*/ 1141 w 1357"/>
                            <a:gd name="T25" fmla="*/ 145 h 1248"/>
                            <a:gd name="T26" fmla="*/ 1213 w 1357"/>
                            <a:gd name="T27" fmla="*/ 67 h 1248"/>
                            <a:gd name="T28" fmla="*/ 1284 w 1357"/>
                            <a:gd name="T29" fmla="*/ 17 h 1248"/>
                            <a:gd name="T30" fmla="*/ 1356 w 1357"/>
                            <a:gd name="T31" fmla="*/ 0 h 1248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1357"/>
                            <a:gd name="T49" fmla="*/ 0 h 1248"/>
                            <a:gd name="T50" fmla="*/ 1357 w 1357"/>
                            <a:gd name="T51" fmla="*/ 1248 h 1248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1357" h="1248">
                              <a:moveTo>
                                <a:pt x="0" y="1247"/>
                              </a:moveTo>
                              <a:lnTo>
                                <a:pt x="143" y="1232"/>
                              </a:lnTo>
                              <a:lnTo>
                                <a:pt x="213" y="1218"/>
                              </a:lnTo>
                              <a:lnTo>
                                <a:pt x="285" y="1199"/>
                              </a:lnTo>
                              <a:lnTo>
                                <a:pt x="356" y="1170"/>
                              </a:lnTo>
                              <a:lnTo>
                                <a:pt x="428" y="1132"/>
                              </a:lnTo>
                              <a:lnTo>
                                <a:pt x="499" y="1080"/>
                              </a:lnTo>
                              <a:lnTo>
                                <a:pt x="642" y="935"/>
                              </a:lnTo>
                              <a:lnTo>
                                <a:pt x="784" y="731"/>
                              </a:lnTo>
                              <a:lnTo>
                                <a:pt x="927" y="487"/>
                              </a:lnTo>
                              <a:lnTo>
                                <a:pt x="1000" y="363"/>
                              </a:lnTo>
                              <a:lnTo>
                                <a:pt x="1070" y="247"/>
                              </a:lnTo>
                              <a:lnTo>
                                <a:pt x="1141" y="145"/>
                              </a:lnTo>
                              <a:lnTo>
                                <a:pt x="1213" y="67"/>
                              </a:lnTo>
                              <a:lnTo>
                                <a:pt x="1284" y="17"/>
                              </a:lnTo>
                              <a:lnTo>
                                <a:pt x="1356" y="0"/>
                              </a:lnTo>
                            </a:path>
                          </a:pathLst>
                        </a:custGeom>
                        <a:noFill/>
                        <a:ln w="508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59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7064" y="1898746"/>
                        <a:ext cx="3233261" cy="1796483"/>
                      </a:xfrm>
                      <a:custGeom>
                        <a:avLst/>
                        <a:gdLst>
                          <a:gd name="T0" fmla="*/ 0 w 2764"/>
                          <a:gd name="T1" fmla="*/ 0 h 1245"/>
                          <a:gd name="T2" fmla="*/ 0 w 2764"/>
                          <a:gd name="T3" fmla="*/ 1244 h 1245"/>
                          <a:gd name="T4" fmla="*/ 2763 w 2764"/>
                          <a:gd name="T5" fmla="*/ 1244 h 1245"/>
                          <a:gd name="T6" fmla="*/ 0 60000 65536"/>
                          <a:gd name="T7" fmla="*/ 0 60000 65536"/>
                          <a:gd name="T8" fmla="*/ 0 60000 65536"/>
                          <a:gd name="T9" fmla="*/ 0 w 2764"/>
                          <a:gd name="T10" fmla="*/ 0 h 1245"/>
                          <a:gd name="T11" fmla="*/ 2764 w 2764"/>
                          <a:gd name="T12" fmla="*/ 1245 h 1245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764" h="1245">
                            <a:moveTo>
                              <a:pt x="0" y="0"/>
                            </a:moveTo>
                            <a:lnTo>
                              <a:pt x="0" y="1244"/>
                            </a:lnTo>
                            <a:lnTo>
                              <a:pt x="2763" y="1244"/>
                            </a:lnTo>
                          </a:path>
                        </a:pathLst>
                      </a:custGeom>
                      <a:noFill/>
                      <a:ln w="25400" cap="rnd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GB"/>
                      </a:p>
                    </p:txBody>
                  </p:sp>
                </p:grp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>
                      <a:off x="7449015" y="2340716"/>
                      <a:ext cx="19318" cy="1245895"/>
                    </a:xfrm>
                    <a:prstGeom prst="line">
                      <a:avLst/>
                    </a:prstGeom>
                    <a:ln w="12700"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7325785" y="3534515"/>
                      <a:ext cx="2382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7719971" y="2362981"/>
                      <a:ext cx="1171978" cy="334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Z~N(0,1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7981955" y="2811368"/>
                      <a:ext cx="12886" cy="70360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7800717" y="3487127"/>
                          <a:ext cx="452484" cy="334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00717" y="3487127"/>
                          <a:ext cx="452484" cy="334697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SG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H="1">
                      <a:off x="7994841" y="3128357"/>
                      <a:ext cx="97488" cy="38818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H="1">
                      <a:off x="8092329" y="3253037"/>
                      <a:ext cx="79872" cy="2619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H="1">
                      <a:off x="8232021" y="3334465"/>
                      <a:ext cx="35472" cy="18208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H="1">
                      <a:off x="8092329" y="3027521"/>
                      <a:ext cx="191632" cy="28639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TextBox 55"/>
                        <p:cNvSpPr txBox="1"/>
                        <p:nvPr/>
                      </p:nvSpPr>
                      <p:spPr>
                        <a:xfrm>
                          <a:off x="7994978" y="2711589"/>
                          <a:ext cx="840551" cy="2926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TextBox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94978" y="2711589"/>
                          <a:ext cx="840551" cy="292633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SG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6" name="Straight Connector 35"/>
                  <p:cNvCxnSpPr>
                    <a:stCxn id="84" idx="2"/>
                  </p:cNvCxnSpPr>
                  <p:nvPr/>
                </p:nvCxnSpPr>
                <p:spPr>
                  <a:xfrm flipH="1" flipV="1">
                    <a:off x="3551082" y="3865279"/>
                    <a:ext cx="43942" cy="30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H="1">
                    <a:off x="5618364" y="3741173"/>
                    <a:ext cx="35472" cy="12060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5322823" y="2846112"/>
                        <a:ext cx="7435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/2</m:t>
                              </m:r>
                            </m:oMath>
                          </m:oMathPara>
                        </a14:m>
                        <a:endParaRPr lang="en-SG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22823" y="2846112"/>
                        <a:ext cx="74359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3212965" y="4292874"/>
                        <a:ext cx="3818599" cy="21588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Lower critical value, </a:t>
                        </a:r>
                        <a14:m>
                          <m:oMath xmlns:m="http://schemas.openxmlformats.org/officeDocument/2006/math"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= NORM.INV(</a:t>
                        </a:r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,0,1)</m:t>
                            </m:r>
                          </m:oMath>
                        </a14:m>
                        <a:r>
                          <a:rPr lang="en-SG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or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NORM.S.INV(</a:t>
                        </a:r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oMath>
                        </a14:m>
                        <a:r>
                          <a:rPr lang="en-SG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)</a:t>
                        </a:r>
                      </a:p>
                      <a:p>
                        <a:endPara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Upper critical value, </a:t>
                        </a:r>
                        <a14:m>
                          <m:oMath xmlns:m="http://schemas.openxmlformats.org/officeDocument/2006/math"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=−</m:t>
                            </m:r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oMath>
                        </a14:m>
                        <a:r>
                          <a:rPr lang="en-US" sz="1400" i="1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</a:t>
                        </a:r>
                      </a:p>
                      <a:p>
                        <a:endPara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Critical region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= </a:t>
                        </a:r>
                        <a14:m>
                          <m:oMath xmlns:m="http://schemas.openxmlformats.org/officeDocument/2006/math">
                            <m: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{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𝑧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: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𝑧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&lt;</m:t>
                            </m:r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1400" dirty="0" smtClean="0"/>
                          <a:t>or </a:t>
                        </a:r>
                        <a14:m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}</m:t>
                            </m:r>
                          </m:oMath>
                        </a14:m>
                        <a:r>
                          <a:rPr lang="en-US" sz="1400" dirty="0" smtClean="0"/>
                          <a:t/>
                        </a:r>
                        <a:br>
                          <a:rPr lang="en-US" sz="1400" dirty="0" smtClean="0"/>
                        </a:br>
                        <a:endParaRPr lang="en-SG" sz="1400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12965" y="4292874"/>
                        <a:ext cx="3818599" cy="215889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480" t="-64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8361188" y="3917441"/>
                    <a:ext cx="17736" cy="1227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340654" y="2617583"/>
                  <a:ext cx="324956" cy="152215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162540" y="2707399"/>
                  <a:ext cx="324956" cy="152215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077684" y="2647410"/>
                  <a:ext cx="324956" cy="152215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503753" y="5193635"/>
                    <a:ext cx="2239101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Critical value, </a:t>
                    </a:r>
                    <a14:m>
                      <m:oMath xmlns:m="http://schemas.openxmlformats.org/officeDocument/2006/math">
                        <m:r>
                          <a:rPr lang="en-SG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</a:t>
                    </a:r>
                    <a:r>
                      <a:rPr lang="en-SG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NORM.INV(</a:t>
                    </a:r>
                    <a14:m>
                      <m:oMath xmlns:m="http://schemas.openxmlformats.org/officeDocument/2006/math"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SG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,0,1) or </a:t>
                    </a: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NORM.S.INV(</a:t>
                    </a:r>
                    <a14:m>
                      <m:oMath xmlns:m="http://schemas.openxmlformats.org/officeDocument/2006/math"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SG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  <a:p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Critical region</a:t>
                    </a: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={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SG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}</a:t>
                    </a:r>
                    <a:endParaRPr lang="en-SG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3753" y="5193635"/>
                    <a:ext cx="2239101" cy="138499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779" t="-441" b="-396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048372" y="4839365"/>
                  <a:ext cx="3488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372" y="4839365"/>
                  <a:ext cx="348860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90286"/>
            <a:ext cx="7458929" cy="6616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P-value for Z Test Statistic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6026" y="1157038"/>
            <a:ext cx="8556625" cy="3471968"/>
            <a:chOff x="330199" y="1468192"/>
            <a:chExt cx="8556625" cy="3791243"/>
          </a:xfrm>
        </p:grpSpPr>
        <p:grpSp>
          <p:nvGrpSpPr>
            <p:cNvPr id="19" name="Group 18"/>
            <p:cNvGrpSpPr/>
            <p:nvPr/>
          </p:nvGrpSpPr>
          <p:grpSpPr>
            <a:xfrm>
              <a:off x="330199" y="1468192"/>
              <a:ext cx="8556625" cy="3791243"/>
              <a:chOff x="330199" y="1468192"/>
              <a:chExt cx="8556625" cy="379124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99" y="1468192"/>
                <a:ext cx="8556625" cy="3791243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579782" y="2111087"/>
                <a:ext cx="2592893" cy="3044712"/>
                <a:chOff x="897282" y="2012640"/>
                <a:chExt cx="2592893" cy="304471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081825" y="2012640"/>
                  <a:ext cx="1957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(Lower-tailed test)</a:t>
                  </a:r>
                  <a:endParaRPr lang="en-SG" dirty="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942840" y="2672881"/>
                  <a:ext cx="2379909" cy="1056869"/>
                  <a:chOff x="247508" y="2385086"/>
                  <a:chExt cx="3233261" cy="1865744"/>
                </a:xfrm>
              </p:grpSpPr>
              <p:grpSp>
                <p:nvGrpSpPr>
                  <p:cNvPr id="94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47508" y="2385086"/>
                    <a:ext cx="3173602" cy="1813799"/>
                    <a:chOff x="553" y="2537"/>
                    <a:chExt cx="2713" cy="1257"/>
                  </a:xfrm>
                </p:grpSpPr>
                <p:sp>
                  <p:nvSpPr>
                    <p:cNvPr id="9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909" y="2546"/>
                      <a:ext cx="1357" cy="1248"/>
                    </a:xfrm>
                    <a:custGeom>
                      <a:avLst/>
                      <a:gdLst>
                        <a:gd name="T0" fmla="*/ 1356 w 1357"/>
                        <a:gd name="T1" fmla="*/ 1247 h 1248"/>
                        <a:gd name="T2" fmla="*/ 1213 w 1357"/>
                        <a:gd name="T3" fmla="*/ 1232 h 1248"/>
                        <a:gd name="T4" fmla="*/ 1141 w 1357"/>
                        <a:gd name="T5" fmla="*/ 1218 h 1248"/>
                        <a:gd name="T6" fmla="*/ 1070 w 1357"/>
                        <a:gd name="T7" fmla="*/ 1199 h 1248"/>
                        <a:gd name="T8" fmla="*/ 1000 w 1357"/>
                        <a:gd name="T9" fmla="*/ 1170 h 1248"/>
                        <a:gd name="T10" fmla="*/ 927 w 1357"/>
                        <a:gd name="T11" fmla="*/ 1132 h 1248"/>
                        <a:gd name="T12" fmla="*/ 857 w 1357"/>
                        <a:gd name="T13" fmla="*/ 1080 h 1248"/>
                        <a:gd name="T14" fmla="*/ 714 w 1357"/>
                        <a:gd name="T15" fmla="*/ 935 h 1248"/>
                        <a:gd name="T16" fmla="*/ 571 w 1357"/>
                        <a:gd name="T17" fmla="*/ 731 h 1248"/>
                        <a:gd name="T18" fmla="*/ 428 w 1357"/>
                        <a:gd name="T19" fmla="*/ 487 h 1248"/>
                        <a:gd name="T20" fmla="*/ 356 w 1357"/>
                        <a:gd name="T21" fmla="*/ 363 h 1248"/>
                        <a:gd name="T22" fmla="*/ 286 w 1357"/>
                        <a:gd name="T23" fmla="*/ 247 h 1248"/>
                        <a:gd name="T24" fmla="*/ 213 w 1357"/>
                        <a:gd name="T25" fmla="*/ 145 h 1248"/>
                        <a:gd name="T26" fmla="*/ 143 w 1357"/>
                        <a:gd name="T27" fmla="*/ 67 h 1248"/>
                        <a:gd name="T28" fmla="*/ 70 w 1357"/>
                        <a:gd name="T29" fmla="*/ 17 h 1248"/>
                        <a:gd name="T30" fmla="*/ 0 w 1357"/>
                        <a:gd name="T31" fmla="*/ 0 h 124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357"/>
                        <a:gd name="T49" fmla="*/ 0 h 1248"/>
                        <a:gd name="T50" fmla="*/ 1357 w 1357"/>
                        <a:gd name="T51" fmla="*/ 1248 h 124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357" h="1248">
                          <a:moveTo>
                            <a:pt x="1356" y="1247"/>
                          </a:moveTo>
                          <a:lnTo>
                            <a:pt x="1213" y="1232"/>
                          </a:lnTo>
                          <a:lnTo>
                            <a:pt x="1141" y="1218"/>
                          </a:lnTo>
                          <a:lnTo>
                            <a:pt x="1070" y="1199"/>
                          </a:lnTo>
                          <a:lnTo>
                            <a:pt x="1000" y="1170"/>
                          </a:lnTo>
                          <a:lnTo>
                            <a:pt x="927" y="1132"/>
                          </a:lnTo>
                          <a:lnTo>
                            <a:pt x="857" y="1080"/>
                          </a:lnTo>
                          <a:lnTo>
                            <a:pt x="714" y="935"/>
                          </a:lnTo>
                          <a:lnTo>
                            <a:pt x="571" y="731"/>
                          </a:lnTo>
                          <a:lnTo>
                            <a:pt x="428" y="487"/>
                          </a:lnTo>
                          <a:lnTo>
                            <a:pt x="356" y="363"/>
                          </a:lnTo>
                          <a:lnTo>
                            <a:pt x="286" y="247"/>
                          </a:lnTo>
                          <a:lnTo>
                            <a:pt x="213" y="145"/>
                          </a:lnTo>
                          <a:lnTo>
                            <a:pt x="143" y="67"/>
                          </a:lnTo>
                          <a:lnTo>
                            <a:pt x="70" y="1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7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553" y="2537"/>
                      <a:ext cx="1357" cy="1248"/>
                    </a:xfrm>
                    <a:custGeom>
                      <a:avLst/>
                      <a:gdLst>
                        <a:gd name="T0" fmla="*/ 0 w 1357"/>
                        <a:gd name="T1" fmla="*/ 1247 h 1248"/>
                        <a:gd name="T2" fmla="*/ 143 w 1357"/>
                        <a:gd name="T3" fmla="*/ 1232 h 1248"/>
                        <a:gd name="T4" fmla="*/ 213 w 1357"/>
                        <a:gd name="T5" fmla="*/ 1218 h 1248"/>
                        <a:gd name="T6" fmla="*/ 285 w 1357"/>
                        <a:gd name="T7" fmla="*/ 1199 h 1248"/>
                        <a:gd name="T8" fmla="*/ 356 w 1357"/>
                        <a:gd name="T9" fmla="*/ 1170 h 1248"/>
                        <a:gd name="T10" fmla="*/ 428 w 1357"/>
                        <a:gd name="T11" fmla="*/ 1132 h 1248"/>
                        <a:gd name="T12" fmla="*/ 499 w 1357"/>
                        <a:gd name="T13" fmla="*/ 1080 h 1248"/>
                        <a:gd name="T14" fmla="*/ 642 w 1357"/>
                        <a:gd name="T15" fmla="*/ 935 h 1248"/>
                        <a:gd name="T16" fmla="*/ 784 w 1357"/>
                        <a:gd name="T17" fmla="*/ 731 h 1248"/>
                        <a:gd name="T18" fmla="*/ 927 w 1357"/>
                        <a:gd name="T19" fmla="*/ 487 h 1248"/>
                        <a:gd name="T20" fmla="*/ 1000 w 1357"/>
                        <a:gd name="T21" fmla="*/ 363 h 1248"/>
                        <a:gd name="T22" fmla="*/ 1070 w 1357"/>
                        <a:gd name="T23" fmla="*/ 247 h 1248"/>
                        <a:gd name="T24" fmla="*/ 1141 w 1357"/>
                        <a:gd name="T25" fmla="*/ 145 h 1248"/>
                        <a:gd name="T26" fmla="*/ 1213 w 1357"/>
                        <a:gd name="T27" fmla="*/ 67 h 1248"/>
                        <a:gd name="T28" fmla="*/ 1284 w 1357"/>
                        <a:gd name="T29" fmla="*/ 17 h 1248"/>
                        <a:gd name="T30" fmla="*/ 1356 w 1357"/>
                        <a:gd name="T31" fmla="*/ 0 h 124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357"/>
                        <a:gd name="T49" fmla="*/ 0 h 1248"/>
                        <a:gd name="T50" fmla="*/ 1357 w 1357"/>
                        <a:gd name="T51" fmla="*/ 1248 h 124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357" h="1248">
                          <a:moveTo>
                            <a:pt x="0" y="1247"/>
                          </a:moveTo>
                          <a:lnTo>
                            <a:pt x="143" y="1232"/>
                          </a:lnTo>
                          <a:lnTo>
                            <a:pt x="213" y="1218"/>
                          </a:lnTo>
                          <a:lnTo>
                            <a:pt x="285" y="1199"/>
                          </a:lnTo>
                          <a:lnTo>
                            <a:pt x="356" y="1170"/>
                          </a:lnTo>
                          <a:lnTo>
                            <a:pt x="428" y="1132"/>
                          </a:lnTo>
                          <a:lnTo>
                            <a:pt x="499" y="1080"/>
                          </a:lnTo>
                          <a:lnTo>
                            <a:pt x="642" y="935"/>
                          </a:lnTo>
                          <a:lnTo>
                            <a:pt x="784" y="731"/>
                          </a:lnTo>
                          <a:lnTo>
                            <a:pt x="927" y="487"/>
                          </a:lnTo>
                          <a:lnTo>
                            <a:pt x="1000" y="363"/>
                          </a:lnTo>
                          <a:lnTo>
                            <a:pt x="1070" y="247"/>
                          </a:lnTo>
                          <a:lnTo>
                            <a:pt x="1141" y="145"/>
                          </a:lnTo>
                          <a:lnTo>
                            <a:pt x="1213" y="67"/>
                          </a:lnTo>
                          <a:lnTo>
                            <a:pt x="1284" y="17"/>
                          </a:lnTo>
                          <a:lnTo>
                            <a:pt x="1356" y="0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95" name="Freeform 29"/>
                  <p:cNvSpPr>
                    <a:spLocks/>
                  </p:cNvSpPr>
                  <p:nvPr/>
                </p:nvSpPr>
                <p:spPr bwMode="auto">
                  <a:xfrm>
                    <a:off x="247508" y="2454347"/>
                    <a:ext cx="3233261" cy="1796483"/>
                  </a:xfrm>
                  <a:custGeom>
                    <a:avLst/>
                    <a:gdLst>
                      <a:gd name="T0" fmla="*/ 0 w 2764"/>
                      <a:gd name="T1" fmla="*/ 0 h 1245"/>
                      <a:gd name="T2" fmla="*/ 0 w 2764"/>
                      <a:gd name="T3" fmla="*/ 1244 h 1245"/>
                      <a:gd name="T4" fmla="*/ 2763 w 2764"/>
                      <a:gd name="T5" fmla="*/ 1244 h 1245"/>
                      <a:gd name="T6" fmla="*/ 0 60000 65536"/>
                      <a:gd name="T7" fmla="*/ 0 60000 65536"/>
                      <a:gd name="T8" fmla="*/ 0 60000 65536"/>
                      <a:gd name="T9" fmla="*/ 0 w 2764"/>
                      <a:gd name="T10" fmla="*/ 0 h 1245"/>
                      <a:gd name="T11" fmla="*/ 2764 w 2764"/>
                      <a:gd name="T12" fmla="*/ 1245 h 12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64" h="1245">
                        <a:moveTo>
                          <a:pt x="0" y="0"/>
                        </a:moveTo>
                        <a:lnTo>
                          <a:pt x="0" y="1244"/>
                        </a:lnTo>
                        <a:lnTo>
                          <a:pt x="2763" y="1244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091951" y="2483855"/>
                  <a:ext cx="19318" cy="1245895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1941489" y="3729750"/>
                  <a:ext cx="238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SG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318197" y="2577852"/>
                  <a:ext cx="11719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Z~N(0,1)</a:t>
                  </a:r>
                  <a:endParaRPr lang="en-SG" sz="1600" dirty="0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420325" y="3271234"/>
                  <a:ext cx="0" cy="4585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303952" y="3703895"/>
                      <a:ext cx="4065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3952" y="3703895"/>
                      <a:ext cx="406592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238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1303952" y="3560169"/>
                  <a:ext cx="110329" cy="16958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248787" y="3619104"/>
                  <a:ext cx="55166" cy="1106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1136989" y="3662798"/>
                  <a:ext cx="55166" cy="847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1136989" y="3025140"/>
                  <a:ext cx="166964" cy="63765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897282" y="2672881"/>
                  <a:ext cx="1046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p-value</a:t>
                  </a:r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942840" y="4250762"/>
                      <a:ext cx="2379910" cy="80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P-value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=NORM.DIST(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𝑐𝑎𝑙</m:t>
                              </m:r>
                            </m:sub>
                          </m:sSub>
                        </m:oMath>
                      </a14:m>
                      <a:r>
                        <a:rPr lang="en-SG" sz="14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, 0, 1,1) or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 NORM.S.DIST(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𝑐𝑎𝑙</m:t>
                              </m:r>
                            </m:sub>
                          </m:sSub>
                        </m:oMath>
                      </a14:m>
                      <a:r>
                        <a:rPr lang="en-SG" sz="14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,1)</a:t>
                      </a:r>
                      <a:endParaRPr lang="en-SG" sz="14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2840" y="4250762"/>
                      <a:ext cx="2379910" cy="80659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l="-769" t="-826" b="-74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3340380" y="2093783"/>
                <a:ext cx="2782518" cy="3057066"/>
                <a:chOff x="3340380" y="2093783"/>
                <a:chExt cx="2782518" cy="3057066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3792825" y="2093783"/>
                  <a:ext cx="1957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(Two-tailed test)</a:t>
                  </a:r>
                  <a:endParaRPr lang="en-SG" dirty="0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3417582" y="2771328"/>
                  <a:ext cx="2552618" cy="1078592"/>
                  <a:chOff x="247508" y="2385086"/>
                  <a:chExt cx="3233261" cy="1865744"/>
                </a:xfrm>
              </p:grpSpPr>
              <p:grpSp>
                <p:nvGrpSpPr>
                  <p:cNvPr id="7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47508" y="2385086"/>
                    <a:ext cx="3173602" cy="1813799"/>
                    <a:chOff x="553" y="2537"/>
                    <a:chExt cx="2713" cy="1257"/>
                  </a:xfrm>
                </p:grpSpPr>
                <p:sp>
                  <p:nvSpPr>
                    <p:cNvPr id="77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909" y="2546"/>
                      <a:ext cx="1357" cy="1248"/>
                    </a:xfrm>
                    <a:custGeom>
                      <a:avLst/>
                      <a:gdLst>
                        <a:gd name="T0" fmla="*/ 1356 w 1357"/>
                        <a:gd name="T1" fmla="*/ 1247 h 1248"/>
                        <a:gd name="T2" fmla="*/ 1213 w 1357"/>
                        <a:gd name="T3" fmla="*/ 1232 h 1248"/>
                        <a:gd name="T4" fmla="*/ 1141 w 1357"/>
                        <a:gd name="T5" fmla="*/ 1218 h 1248"/>
                        <a:gd name="T6" fmla="*/ 1070 w 1357"/>
                        <a:gd name="T7" fmla="*/ 1199 h 1248"/>
                        <a:gd name="T8" fmla="*/ 1000 w 1357"/>
                        <a:gd name="T9" fmla="*/ 1170 h 1248"/>
                        <a:gd name="T10" fmla="*/ 927 w 1357"/>
                        <a:gd name="T11" fmla="*/ 1132 h 1248"/>
                        <a:gd name="T12" fmla="*/ 857 w 1357"/>
                        <a:gd name="T13" fmla="*/ 1080 h 1248"/>
                        <a:gd name="T14" fmla="*/ 714 w 1357"/>
                        <a:gd name="T15" fmla="*/ 935 h 1248"/>
                        <a:gd name="T16" fmla="*/ 571 w 1357"/>
                        <a:gd name="T17" fmla="*/ 731 h 1248"/>
                        <a:gd name="T18" fmla="*/ 428 w 1357"/>
                        <a:gd name="T19" fmla="*/ 487 h 1248"/>
                        <a:gd name="T20" fmla="*/ 356 w 1357"/>
                        <a:gd name="T21" fmla="*/ 363 h 1248"/>
                        <a:gd name="T22" fmla="*/ 286 w 1357"/>
                        <a:gd name="T23" fmla="*/ 247 h 1248"/>
                        <a:gd name="T24" fmla="*/ 213 w 1357"/>
                        <a:gd name="T25" fmla="*/ 145 h 1248"/>
                        <a:gd name="T26" fmla="*/ 143 w 1357"/>
                        <a:gd name="T27" fmla="*/ 67 h 1248"/>
                        <a:gd name="T28" fmla="*/ 70 w 1357"/>
                        <a:gd name="T29" fmla="*/ 17 h 1248"/>
                        <a:gd name="T30" fmla="*/ 0 w 1357"/>
                        <a:gd name="T31" fmla="*/ 0 h 124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357"/>
                        <a:gd name="T49" fmla="*/ 0 h 1248"/>
                        <a:gd name="T50" fmla="*/ 1357 w 1357"/>
                        <a:gd name="T51" fmla="*/ 1248 h 124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357" h="1248">
                          <a:moveTo>
                            <a:pt x="1356" y="1247"/>
                          </a:moveTo>
                          <a:lnTo>
                            <a:pt x="1213" y="1232"/>
                          </a:lnTo>
                          <a:lnTo>
                            <a:pt x="1141" y="1218"/>
                          </a:lnTo>
                          <a:lnTo>
                            <a:pt x="1070" y="1199"/>
                          </a:lnTo>
                          <a:lnTo>
                            <a:pt x="1000" y="1170"/>
                          </a:lnTo>
                          <a:lnTo>
                            <a:pt x="927" y="1132"/>
                          </a:lnTo>
                          <a:lnTo>
                            <a:pt x="857" y="1080"/>
                          </a:lnTo>
                          <a:lnTo>
                            <a:pt x="714" y="935"/>
                          </a:lnTo>
                          <a:lnTo>
                            <a:pt x="571" y="731"/>
                          </a:lnTo>
                          <a:lnTo>
                            <a:pt x="428" y="487"/>
                          </a:lnTo>
                          <a:lnTo>
                            <a:pt x="356" y="363"/>
                          </a:lnTo>
                          <a:lnTo>
                            <a:pt x="286" y="247"/>
                          </a:lnTo>
                          <a:lnTo>
                            <a:pt x="213" y="145"/>
                          </a:lnTo>
                          <a:lnTo>
                            <a:pt x="143" y="67"/>
                          </a:lnTo>
                          <a:lnTo>
                            <a:pt x="70" y="1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553" y="2537"/>
                      <a:ext cx="1357" cy="1248"/>
                    </a:xfrm>
                    <a:custGeom>
                      <a:avLst/>
                      <a:gdLst>
                        <a:gd name="T0" fmla="*/ 0 w 1357"/>
                        <a:gd name="T1" fmla="*/ 1247 h 1248"/>
                        <a:gd name="T2" fmla="*/ 143 w 1357"/>
                        <a:gd name="T3" fmla="*/ 1232 h 1248"/>
                        <a:gd name="T4" fmla="*/ 213 w 1357"/>
                        <a:gd name="T5" fmla="*/ 1218 h 1248"/>
                        <a:gd name="T6" fmla="*/ 285 w 1357"/>
                        <a:gd name="T7" fmla="*/ 1199 h 1248"/>
                        <a:gd name="T8" fmla="*/ 356 w 1357"/>
                        <a:gd name="T9" fmla="*/ 1170 h 1248"/>
                        <a:gd name="T10" fmla="*/ 428 w 1357"/>
                        <a:gd name="T11" fmla="*/ 1132 h 1248"/>
                        <a:gd name="T12" fmla="*/ 499 w 1357"/>
                        <a:gd name="T13" fmla="*/ 1080 h 1248"/>
                        <a:gd name="T14" fmla="*/ 642 w 1357"/>
                        <a:gd name="T15" fmla="*/ 935 h 1248"/>
                        <a:gd name="T16" fmla="*/ 784 w 1357"/>
                        <a:gd name="T17" fmla="*/ 731 h 1248"/>
                        <a:gd name="T18" fmla="*/ 927 w 1357"/>
                        <a:gd name="T19" fmla="*/ 487 h 1248"/>
                        <a:gd name="T20" fmla="*/ 1000 w 1357"/>
                        <a:gd name="T21" fmla="*/ 363 h 1248"/>
                        <a:gd name="T22" fmla="*/ 1070 w 1357"/>
                        <a:gd name="T23" fmla="*/ 247 h 1248"/>
                        <a:gd name="T24" fmla="*/ 1141 w 1357"/>
                        <a:gd name="T25" fmla="*/ 145 h 1248"/>
                        <a:gd name="T26" fmla="*/ 1213 w 1357"/>
                        <a:gd name="T27" fmla="*/ 67 h 1248"/>
                        <a:gd name="T28" fmla="*/ 1284 w 1357"/>
                        <a:gd name="T29" fmla="*/ 17 h 1248"/>
                        <a:gd name="T30" fmla="*/ 1356 w 1357"/>
                        <a:gd name="T31" fmla="*/ 0 h 124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357"/>
                        <a:gd name="T49" fmla="*/ 0 h 1248"/>
                        <a:gd name="T50" fmla="*/ 1357 w 1357"/>
                        <a:gd name="T51" fmla="*/ 1248 h 124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357" h="1248">
                          <a:moveTo>
                            <a:pt x="0" y="1247"/>
                          </a:moveTo>
                          <a:lnTo>
                            <a:pt x="143" y="1232"/>
                          </a:lnTo>
                          <a:lnTo>
                            <a:pt x="213" y="1218"/>
                          </a:lnTo>
                          <a:lnTo>
                            <a:pt x="285" y="1199"/>
                          </a:lnTo>
                          <a:lnTo>
                            <a:pt x="356" y="1170"/>
                          </a:lnTo>
                          <a:lnTo>
                            <a:pt x="428" y="1132"/>
                          </a:lnTo>
                          <a:lnTo>
                            <a:pt x="499" y="1080"/>
                          </a:lnTo>
                          <a:lnTo>
                            <a:pt x="642" y="935"/>
                          </a:lnTo>
                          <a:lnTo>
                            <a:pt x="784" y="731"/>
                          </a:lnTo>
                          <a:lnTo>
                            <a:pt x="927" y="487"/>
                          </a:lnTo>
                          <a:lnTo>
                            <a:pt x="1000" y="363"/>
                          </a:lnTo>
                          <a:lnTo>
                            <a:pt x="1070" y="247"/>
                          </a:lnTo>
                          <a:lnTo>
                            <a:pt x="1141" y="145"/>
                          </a:lnTo>
                          <a:lnTo>
                            <a:pt x="1213" y="67"/>
                          </a:lnTo>
                          <a:lnTo>
                            <a:pt x="1284" y="17"/>
                          </a:lnTo>
                          <a:lnTo>
                            <a:pt x="1356" y="0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76" name="Freeform 29"/>
                  <p:cNvSpPr>
                    <a:spLocks/>
                  </p:cNvSpPr>
                  <p:nvPr/>
                </p:nvSpPr>
                <p:spPr bwMode="auto">
                  <a:xfrm>
                    <a:off x="247508" y="2454347"/>
                    <a:ext cx="3233261" cy="1796483"/>
                  </a:xfrm>
                  <a:custGeom>
                    <a:avLst/>
                    <a:gdLst>
                      <a:gd name="T0" fmla="*/ 0 w 2764"/>
                      <a:gd name="T1" fmla="*/ 0 h 1245"/>
                      <a:gd name="T2" fmla="*/ 0 w 2764"/>
                      <a:gd name="T3" fmla="*/ 1244 h 1245"/>
                      <a:gd name="T4" fmla="*/ 2763 w 2764"/>
                      <a:gd name="T5" fmla="*/ 1244 h 1245"/>
                      <a:gd name="T6" fmla="*/ 0 60000 65536"/>
                      <a:gd name="T7" fmla="*/ 0 60000 65536"/>
                      <a:gd name="T8" fmla="*/ 0 60000 65536"/>
                      <a:gd name="T9" fmla="*/ 0 w 2764"/>
                      <a:gd name="T10" fmla="*/ 0 h 1245"/>
                      <a:gd name="T11" fmla="*/ 2764 w 2764"/>
                      <a:gd name="T12" fmla="*/ 1245 h 12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64" h="1245">
                        <a:moveTo>
                          <a:pt x="0" y="0"/>
                        </a:moveTo>
                        <a:lnTo>
                          <a:pt x="0" y="1244"/>
                        </a:lnTo>
                        <a:lnTo>
                          <a:pt x="2763" y="1244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4634961" y="2608704"/>
                  <a:ext cx="19318" cy="1245895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4505369" y="3817080"/>
                  <a:ext cx="238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SG" dirty="0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042117" y="3387519"/>
                  <a:ext cx="0" cy="4585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00006" y="3371438"/>
                  <a:ext cx="0" cy="4585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3670300" y="3872341"/>
                      <a:ext cx="8350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dirty="0" smtClean="0"/>
                        <a:t>-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oMath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70300" y="3872341"/>
                      <a:ext cx="83506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l="-5839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4915345" y="3884914"/>
                      <a:ext cx="8350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5345" y="3884914"/>
                      <a:ext cx="83506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>
                  <a:stCxn id="78" idx="7"/>
                </p:cNvCxnSpPr>
                <p:nvPr/>
              </p:nvCxnSpPr>
              <p:spPr>
                <a:xfrm flipH="1">
                  <a:off x="3939540" y="3551284"/>
                  <a:ext cx="70944" cy="29863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792825" y="3649454"/>
                  <a:ext cx="70944" cy="20046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3670300" y="3743406"/>
                  <a:ext cx="35472" cy="11119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5314093" y="3611927"/>
                  <a:ext cx="70944" cy="23410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5385037" y="3658616"/>
                  <a:ext cx="70944" cy="19130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5501437" y="3717551"/>
                  <a:ext cx="35472" cy="13704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939540" y="2860965"/>
                  <a:ext cx="1480969" cy="88244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H="1">
                  <a:off x="3792825" y="2860965"/>
                  <a:ext cx="146715" cy="92510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3564791" y="2582300"/>
                  <a:ext cx="1046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p-value</a:t>
                  </a:r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3340380" y="4344259"/>
                      <a:ext cx="2782518" cy="80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=2*NORM.DIST(-|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𝑐𝑎𝑙</m:t>
                              </m:r>
                            </m:sub>
                          </m:sSub>
                        </m:oMath>
                      </a14:m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|, 0, 1,1) or 2*NORM.S.DIST(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(-|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𝑐𝑎𝑙</m:t>
                              </m:r>
                            </m:sub>
                          </m:sSub>
                        </m:oMath>
                      </a14:m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|, </a:t>
                      </a:r>
                      <a:r>
                        <a:rPr lang="en-SG" sz="140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0380" y="4344259"/>
                      <a:ext cx="2782518" cy="80659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l="-438" t="-826" b="-74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TextBox 73"/>
                <p:cNvSpPr txBox="1"/>
                <p:nvPr/>
              </p:nvSpPr>
              <p:spPr>
                <a:xfrm>
                  <a:off x="4950920" y="2706404"/>
                  <a:ext cx="11719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Z~N(0,1)</a:t>
                  </a:r>
                  <a:endParaRPr lang="en-SG" sz="1600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489539" y="2092577"/>
                <a:ext cx="1957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(Upper-tailed test)</a:t>
                </a:r>
                <a:endParaRPr lang="en-SG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191761" y="2697814"/>
                <a:ext cx="2449602" cy="1165937"/>
                <a:chOff x="247508" y="2385086"/>
                <a:chExt cx="3233261" cy="1865744"/>
              </a:xfrm>
            </p:grpSpPr>
            <p:grpSp>
              <p:nvGrpSpPr>
                <p:cNvPr id="51" name="Group 25"/>
                <p:cNvGrpSpPr>
                  <a:grpSpLocks/>
                </p:cNvGrpSpPr>
                <p:nvPr/>
              </p:nvGrpSpPr>
              <p:grpSpPr bwMode="auto">
                <a:xfrm>
                  <a:off x="247508" y="2385086"/>
                  <a:ext cx="3173602" cy="1813799"/>
                  <a:chOff x="553" y="2537"/>
                  <a:chExt cx="2713" cy="1257"/>
                </a:xfrm>
              </p:grpSpPr>
              <p:sp>
                <p:nvSpPr>
                  <p:cNvPr id="53" name="Freeform 27"/>
                  <p:cNvSpPr>
                    <a:spLocks/>
                  </p:cNvSpPr>
                  <p:nvPr/>
                </p:nvSpPr>
                <p:spPr bwMode="auto">
                  <a:xfrm>
                    <a:off x="1909" y="2546"/>
                    <a:ext cx="1357" cy="1248"/>
                  </a:xfrm>
                  <a:custGeom>
                    <a:avLst/>
                    <a:gdLst>
                      <a:gd name="T0" fmla="*/ 1356 w 1357"/>
                      <a:gd name="T1" fmla="*/ 1247 h 1248"/>
                      <a:gd name="T2" fmla="*/ 1213 w 1357"/>
                      <a:gd name="T3" fmla="*/ 1232 h 1248"/>
                      <a:gd name="T4" fmla="*/ 1141 w 1357"/>
                      <a:gd name="T5" fmla="*/ 1218 h 1248"/>
                      <a:gd name="T6" fmla="*/ 1070 w 1357"/>
                      <a:gd name="T7" fmla="*/ 1199 h 1248"/>
                      <a:gd name="T8" fmla="*/ 1000 w 1357"/>
                      <a:gd name="T9" fmla="*/ 1170 h 1248"/>
                      <a:gd name="T10" fmla="*/ 927 w 1357"/>
                      <a:gd name="T11" fmla="*/ 1132 h 1248"/>
                      <a:gd name="T12" fmla="*/ 857 w 1357"/>
                      <a:gd name="T13" fmla="*/ 1080 h 1248"/>
                      <a:gd name="T14" fmla="*/ 714 w 1357"/>
                      <a:gd name="T15" fmla="*/ 935 h 1248"/>
                      <a:gd name="T16" fmla="*/ 571 w 1357"/>
                      <a:gd name="T17" fmla="*/ 731 h 1248"/>
                      <a:gd name="T18" fmla="*/ 428 w 1357"/>
                      <a:gd name="T19" fmla="*/ 487 h 1248"/>
                      <a:gd name="T20" fmla="*/ 356 w 1357"/>
                      <a:gd name="T21" fmla="*/ 363 h 1248"/>
                      <a:gd name="T22" fmla="*/ 286 w 1357"/>
                      <a:gd name="T23" fmla="*/ 247 h 1248"/>
                      <a:gd name="T24" fmla="*/ 213 w 1357"/>
                      <a:gd name="T25" fmla="*/ 145 h 1248"/>
                      <a:gd name="T26" fmla="*/ 143 w 1357"/>
                      <a:gd name="T27" fmla="*/ 67 h 1248"/>
                      <a:gd name="T28" fmla="*/ 70 w 1357"/>
                      <a:gd name="T29" fmla="*/ 17 h 1248"/>
                      <a:gd name="T30" fmla="*/ 0 w 1357"/>
                      <a:gd name="T31" fmla="*/ 0 h 124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357"/>
                      <a:gd name="T49" fmla="*/ 0 h 1248"/>
                      <a:gd name="T50" fmla="*/ 1357 w 1357"/>
                      <a:gd name="T51" fmla="*/ 1248 h 124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357" h="1248">
                        <a:moveTo>
                          <a:pt x="1356" y="1247"/>
                        </a:moveTo>
                        <a:lnTo>
                          <a:pt x="1213" y="1232"/>
                        </a:lnTo>
                        <a:lnTo>
                          <a:pt x="1141" y="1218"/>
                        </a:lnTo>
                        <a:lnTo>
                          <a:pt x="1070" y="1199"/>
                        </a:lnTo>
                        <a:lnTo>
                          <a:pt x="1000" y="1170"/>
                        </a:lnTo>
                        <a:lnTo>
                          <a:pt x="927" y="1132"/>
                        </a:lnTo>
                        <a:lnTo>
                          <a:pt x="857" y="1080"/>
                        </a:lnTo>
                        <a:lnTo>
                          <a:pt x="714" y="935"/>
                        </a:lnTo>
                        <a:lnTo>
                          <a:pt x="571" y="731"/>
                        </a:lnTo>
                        <a:lnTo>
                          <a:pt x="428" y="487"/>
                        </a:lnTo>
                        <a:lnTo>
                          <a:pt x="356" y="363"/>
                        </a:lnTo>
                        <a:lnTo>
                          <a:pt x="286" y="247"/>
                        </a:lnTo>
                        <a:lnTo>
                          <a:pt x="213" y="145"/>
                        </a:lnTo>
                        <a:lnTo>
                          <a:pt x="143" y="67"/>
                        </a:lnTo>
                        <a:lnTo>
                          <a:pt x="70" y="1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508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54" name="Freeform 28"/>
                  <p:cNvSpPr>
                    <a:spLocks/>
                  </p:cNvSpPr>
                  <p:nvPr/>
                </p:nvSpPr>
                <p:spPr bwMode="auto">
                  <a:xfrm>
                    <a:off x="553" y="2537"/>
                    <a:ext cx="1357" cy="1248"/>
                  </a:xfrm>
                  <a:custGeom>
                    <a:avLst/>
                    <a:gdLst>
                      <a:gd name="T0" fmla="*/ 0 w 1357"/>
                      <a:gd name="T1" fmla="*/ 1247 h 1248"/>
                      <a:gd name="T2" fmla="*/ 143 w 1357"/>
                      <a:gd name="T3" fmla="*/ 1232 h 1248"/>
                      <a:gd name="T4" fmla="*/ 213 w 1357"/>
                      <a:gd name="T5" fmla="*/ 1218 h 1248"/>
                      <a:gd name="T6" fmla="*/ 285 w 1357"/>
                      <a:gd name="T7" fmla="*/ 1199 h 1248"/>
                      <a:gd name="T8" fmla="*/ 356 w 1357"/>
                      <a:gd name="T9" fmla="*/ 1170 h 1248"/>
                      <a:gd name="T10" fmla="*/ 428 w 1357"/>
                      <a:gd name="T11" fmla="*/ 1132 h 1248"/>
                      <a:gd name="T12" fmla="*/ 499 w 1357"/>
                      <a:gd name="T13" fmla="*/ 1080 h 1248"/>
                      <a:gd name="T14" fmla="*/ 642 w 1357"/>
                      <a:gd name="T15" fmla="*/ 935 h 1248"/>
                      <a:gd name="T16" fmla="*/ 784 w 1357"/>
                      <a:gd name="T17" fmla="*/ 731 h 1248"/>
                      <a:gd name="T18" fmla="*/ 927 w 1357"/>
                      <a:gd name="T19" fmla="*/ 487 h 1248"/>
                      <a:gd name="T20" fmla="*/ 1000 w 1357"/>
                      <a:gd name="T21" fmla="*/ 363 h 1248"/>
                      <a:gd name="T22" fmla="*/ 1070 w 1357"/>
                      <a:gd name="T23" fmla="*/ 247 h 1248"/>
                      <a:gd name="T24" fmla="*/ 1141 w 1357"/>
                      <a:gd name="T25" fmla="*/ 145 h 1248"/>
                      <a:gd name="T26" fmla="*/ 1213 w 1357"/>
                      <a:gd name="T27" fmla="*/ 67 h 1248"/>
                      <a:gd name="T28" fmla="*/ 1284 w 1357"/>
                      <a:gd name="T29" fmla="*/ 17 h 1248"/>
                      <a:gd name="T30" fmla="*/ 1356 w 1357"/>
                      <a:gd name="T31" fmla="*/ 0 h 124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357"/>
                      <a:gd name="T49" fmla="*/ 0 h 1248"/>
                      <a:gd name="T50" fmla="*/ 1357 w 1357"/>
                      <a:gd name="T51" fmla="*/ 1248 h 124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357" h="1248">
                        <a:moveTo>
                          <a:pt x="0" y="1247"/>
                        </a:moveTo>
                        <a:lnTo>
                          <a:pt x="143" y="1232"/>
                        </a:lnTo>
                        <a:lnTo>
                          <a:pt x="213" y="1218"/>
                        </a:lnTo>
                        <a:lnTo>
                          <a:pt x="285" y="1199"/>
                        </a:lnTo>
                        <a:lnTo>
                          <a:pt x="356" y="1170"/>
                        </a:lnTo>
                        <a:lnTo>
                          <a:pt x="428" y="1132"/>
                        </a:lnTo>
                        <a:lnTo>
                          <a:pt x="499" y="1080"/>
                        </a:lnTo>
                        <a:lnTo>
                          <a:pt x="642" y="935"/>
                        </a:lnTo>
                        <a:lnTo>
                          <a:pt x="784" y="731"/>
                        </a:lnTo>
                        <a:lnTo>
                          <a:pt x="927" y="487"/>
                        </a:lnTo>
                        <a:lnTo>
                          <a:pt x="1000" y="363"/>
                        </a:lnTo>
                        <a:lnTo>
                          <a:pt x="1070" y="247"/>
                        </a:lnTo>
                        <a:lnTo>
                          <a:pt x="1141" y="145"/>
                        </a:lnTo>
                        <a:lnTo>
                          <a:pt x="1213" y="67"/>
                        </a:lnTo>
                        <a:lnTo>
                          <a:pt x="1284" y="17"/>
                        </a:lnTo>
                        <a:lnTo>
                          <a:pt x="1356" y="0"/>
                        </a:lnTo>
                      </a:path>
                    </a:pathLst>
                  </a:custGeom>
                  <a:noFill/>
                  <a:ln w="508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52" name="Freeform 29"/>
                <p:cNvSpPr>
                  <a:spLocks/>
                </p:cNvSpPr>
                <p:nvPr/>
              </p:nvSpPr>
              <p:spPr bwMode="auto">
                <a:xfrm>
                  <a:off x="247508" y="2454347"/>
                  <a:ext cx="3233261" cy="1796483"/>
                </a:xfrm>
                <a:custGeom>
                  <a:avLst/>
                  <a:gdLst>
                    <a:gd name="T0" fmla="*/ 0 w 2764"/>
                    <a:gd name="T1" fmla="*/ 0 h 1245"/>
                    <a:gd name="T2" fmla="*/ 0 w 2764"/>
                    <a:gd name="T3" fmla="*/ 1244 h 1245"/>
                    <a:gd name="T4" fmla="*/ 2763 w 2764"/>
                    <a:gd name="T5" fmla="*/ 1244 h 1245"/>
                    <a:gd name="T6" fmla="*/ 0 60000 65536"/>
                    <a:gd name="T7" fmla="*/ 0 60000 65536"/>
                    <a:gd name="T8" fmla="*/ 0 60000 65536"/>
                    <a:gd name="T9" fmla="*/ 0 w 2764"/>
                    <a:gd name="T10" fmla="*/ 0 h 1245"/>
                    <a:gd name="T11" fmla="*/ 2764 w 2764"/>
                    <a:gd name="T12" fmla="*/ 1245 h 1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64" h="1245">
                      <a:moveTo>
                        <a:pt x="0" y="0"/>
                      </a:moveTo>
                      <a:lnTo>
                        <a:pt x="0" y="1244"/>
                      </a:lnTo>
                      <a:lnTo>
                        <a:pt x="2763" y="1244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 flipH="1">
                <a:off x="7359915" y="2645662"/>
                <a:ext cx="19318" cy="124589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230073" y="3849920"/>
                <a:ext cx="23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SG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05421" y="2687128"/>
                <a:ext cx="117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Z~N(0,1)</a:t>
                </a:r>
                <a:endParaRPr lang="en-SG" sz="1600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7994841" y="3260494"/>
                <a:ext cx="0" cy="5941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778659" y="3797919"/>
                    <a:ext cx="4065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𝑐𝑎𝑙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8659" y="3797919"/>
                    <a:ext cx="406592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r="-2537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H="1">
                <a:off x="7994841" y="3573705"/>
                <a:ext cx="70944" cy="2986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8101257" y="3667762"/>
                <a:ext cx="35472" cy="1959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8214285" y="3742239"/>
                <a:ext cx="35472" cy="1215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655760" y="2879544"/>
                <a:ext cx="1463233" cy="9065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6183987" y="2582300"/>
                <a:ext cx="104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p-value</a:t>
                </a:r>
                <a:endParaRPr lang="en-SG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222835" y="4341071"/>
                    <a:ext cx="2663989" cy="806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P-value</a:t>
                    </a: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=1-NORM.DIST(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𝑐𝑎𝑙</m:t>
                            </m:r>
                          </m:sub>
                        </m:sSub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</a:rPr>
                      <a:t>, 0, 1,1) or </a:t>
                    </a:r>
                  </a:p>
                  <a:p>
                    <a:r>
                      <a:rPr lang="en-SG" sz="1400" dirty="0" smtClean="0">
                        <a:solidFill>
                          <a:schemeClr val="tx1"/>
                        </a:solidFill>
                      </a:rPr>
                      <a:t>1-NORM.S.DIST(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𝑐𝑎𝑙</m:t>
                            </m:r>
                          </m:sub>
                        </m:sSub>
                      </m:oMath>
                    </a14:m>
                    <a:r>
                      <a:rPr lang="en-SG" sz="1400" dirty="0">
                        <a:solidFill>
                          <a:schemeClr val="tx1"/>
                        </a:solidFill>
                      </a:rPr>
                      <a:t>, </a:t>
                    </a:r>
                    <a:r>
                      <a:rPr lang="en-SG" sz="1400" dirty="0" smtClean="0">
                        <a:solidFill>
                          <a:schemeClr val="tx1"/>
                        </a:solidFill>
                      </a:rPr>
                      <a:t>1)</a:t>
                    </a:r>
                    <a:endParaRPr lang="en-SG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2835" y="4341071"/>
                    <a:ext cx="2663989" cy="80659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86" t="-82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Rectangle 20"/>
            <p:cNvSpPr/>
            <p:nvPr/>
          </p:nvSpPr>
          <p:spPr>
            <a:xfrm>
              <a:off x="340654" y="2608704"/>
              <a:ext cx="335411" cy="128285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72675" y="2724097"/>
              <a:ext cx="335411" cy="128285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1093" y="2645662"/>
              <a:ext cx="335411" cy="13761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44546" y="1134649"/>
                <a:ext cx="25565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6" y="1134649"/>
                <a:ext cx="2556598" cy="92333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339391" y="1134649"/>
                <a:ext cx="25565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1" y="1134649"/>
                <a:ext cx="2556598" cy="646331"/>
              </a:xfrm>
              <a:prstGeom prst="rect">
                <a:avLst/>
              </a:prstGeom>
              <a:blipFill rotWithShape="1">
                <a:blip r:embed="rId1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060203" y="1116611"/>
                <a:ext cx="25565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03" y="1116611"/>
                <a:ext cx="2556598" cy="646331"/>
              </a:xfrm>
              <a:prstGeom prst="rect">
                <a:avLst/>
              </a:prstGeom>
              <a:blipFill rotWithShape="1">
                <a:blip r:embed="rId1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8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[Team discussion &amp; activity]</a:t>
            </a: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dirty="0" smtClean="0"/>
              <a:t>From the scenario given earlier (Test A</a:t>
            </a:r>
            <a:r>
              <a:rPr lang="en-SG" sz="2000" dirty="0"/>
              <a:t>), </a:t>
            </a:r>
            <a:r>
              <a:rPr lang="en-SG" sz="2000" dirty="0" smtClean="0"/>
              <a:t>Aaron wants to find out whether </a:t>
            </a:r>
            <a:r>
              <a:rPr lang="en-SG" sz="2000" dirty="0"/>
              <a:t>male </a:t>
            </a:r>
            <a:r>
              <a:rPr lang="en-SG" sz="2000" dirty="0" smtClean="0"/>
              <a:t>Singaporeans, </a:t>
            </a:r>
            <a:r>
              <a:rPr lang="en-SG" sz="2000" dirty="0"/>
              <a:t>aged between 18 to 25 years, has significantly higher bone density than that of </a:t>
            </a:r>
            <a:r>
              <a:rPr lang="en-SG" sz="2000" dirty="0" smtClean="0"/>
              <a:t>female </a:t>
            </a:r>
            <a:r>
              <a:rPr lang="en-SG" sz="2000" dirty="0"/>
              <a:t>Singaporeans</a:t>
            </a:r>
            <a:r>
              <a:rPr lang="en-SG" sz="2000" dirty="0" smtClean="0"/>
              <a:t> </a:t>
            </a:r>
            <a:r>
              <a:rPr lang="en-SG" sz="2000" dirty="0"/>
              <a:t>from the same age </a:t>
            </a:r>
            <a:r>
              <a:rPr lang="en-SG" sz="2000" dirty="0" smtClean="0"/>
              <a:t>group.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Consider the following: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 smtClean="0"/>
              <a:t>State </a:t>
            </a:r>
            <a:r>
              <a:rPr lang="en-SG" sz="2000" dirty="0"/>
              <a:t>the hypotheses. Define the use of variables clearly.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What is a suitable statistical test to conduct? What are the necessary assumptions? Decide on an appropriate level of significance.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 smtClean="0"/>
              <a:t>Compute </a:t>
            </a:r>
            <a:r>
              <a:rPr lang="en-SG" sz="2000" dirty="0"/>
              <a:t>the test statistic, critical region and p-value.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Can the null hypothesis be rejected? State a formal conclusion in the context of the scenario. Interpret the results.</a:t>
            </a:r>
          </a:p>
          <a:p>
            <a:pPr marL="0" indent="0">
              <a:buNone/>
            </a:pPr>
            <a:r>
              <a:rPr lang="en-SG" sz="2000" dirty="0" smtClean="0"/>
              <a:t>Fill up your answers </a:t>
            </a:r>
            <a:r>
              <a:rPr lang="en-SG" sz="2000" dirty="0"/>
              <a:t>in the printout provided by your lecturer</a:t>
            </a:r>
            <a:r>
              <a:rPr lang="en-SG" sz="2000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FontTx/>
              <a:buNone/>
            </a:pPr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</a:t>
            </a:r>
            <a:r>
              <a:rPr lang="en-US" sz="2800" dirty="0" smtClean="0"/>
              <a:t>(Test A</a:t>
            </a:r>
            <a:r>
              <a:rPr lang="en-US" sz="2800" dirty="0"/>
              <a:t>)</a:t>
            </a:r>
            <a:endParaRPr lang="en-SG" sz="28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[Solution]</a:t>
            </a:r>
            <a:endParaRPr lang="en-SG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endParaRPr lang="en-US" sz="1800" dirty="0" smtClean="0"/>
          </a:p>
          <a:p>
            <a:pPr marL="0" indent="0" algn="just">
              <a:buFontTx/>
              <a:buNone/>
            </a:pPr>
            <a:endParaRPr lang="en-US" sz="1800" dirty="0" smtClean="0"/>
          </a:p>
          <a:p>
            <a:pPr marL="0" indent="0" algn="just">
              <a:buFontTx/>
              <a:buNone/>
            </a:pPr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</a:t>
            </a:r>
            <a:r>
              <a:rPr lang="en-US" sz="2800" dirty="0" smtClean="0"/>
              <a:t>(Test A</a:t>
            </a:r>
            <a:r>
              <a:rPr lang="en-US" sz="2800" dirty="0"/>
              <a:t>)</a:t>
            </a:r>
            <a:endParaRPr lang="en-SG" sz="2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161" y="961188"/>
            <a:ext cx="7845207" cy="513481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[Solution]</a:t>
            </a:r>
          </a:p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A)</a:t>
            </a:r>
            <a:endParaRPr lang="en-SG" sz="28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8393724" cy="513481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[Solution]</a:t>
            </a:r>
          </a:p>
          <a:p>
            <a:pPr marL="0" indent="0">
              <a:buFont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A)</a:t>
            </a:r>
            <a:endParaRPr lang="en-SG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8041662" cy="5698919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Bernice wishes to determine whether the bone densities of Singaporean males and </a:t>
            </a:r>
            <a:r>
              <a:rPr lang="en-SG" dirty="0"/>
              <a:t>females aged between 18 to 25 </a:t>
            </a:r>
            <a:r>
              <a:rPr lang="en-SG" dirty="0" smtClean="0"/>
              <a:t>years are significantly different.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She obtained a smaller data set from another local hospital: Bone densities of </a:t>
            </a:r>
            <a:r>
              <a:rPr lang="en-SG" dirty="0"/>
              <a:t>20 males and 16 females </a:t>
            </a:r>
            <a:r>
              <a:rPr lang="en-SG" dirty="0" smtClean="0"/>
              <a:t>from </a:t>
            </a:r>
            <a:r>
              <a:rPr lang="en-SG" dirty="0"/>
              <a:t>this age group. </a:t>
            </a:r>
            <a:r>
              <a:rPr lang="en-US" dirty="0"/>
              <a:t>The sample data collected is </a:t>
            </a:r>
            <a:r>
              <a:rPr lang="en-US" dirty="0" smtClean="0"/>
              <a:t>in </a:t>
            </a:r>
            <a:r>
              <a:rPr lang="en-US" dirty="0"/>
              <a:t>the Excel spreadsheet below. Help </a:t>
            </a:r>
            <a:r>
              <a:rPr lang="en-US" dirty="0" smtClean="0"/>
              <a:t>Bernice </a:t>
            </a:r>
            <a:r>
              <a:rPr lang="en-US" dirty="0"/>
              <a:t>conduct a suitable test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4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/>
              <a:t>Scenario: Test </a:t>
            </a:r>
            <a:r>
              <a:rPr lang="en-US" sz="3200" b="1" dirty="0" smtClean="0"/>
              <a:t>B</a:t>
            </a:r>
            <a:endParaRPr lang="en-GB" sz="3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8" name="Picture 7" descr="imag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78" y="5871990"/>
            <a:ext cx="1447771" cy="1004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38389"/>
              </p:ext>
            </p:extLst>
          </p:nvPr>
        </p:nvGraphicFramePr>
        <p:xfrm>
          <a:off x="3947531" y="606989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Worksheet" showAsIcon="1" r:id="rId4" imgW="914400" imgH="806400" progId="Excel.Sheet.12">
                  <p:embed/>
                </p:oleObj>
              </mc:Choice>
              <mc:Fallback>
                <p:oleObj name="Worksheet" showAsIcon="1" r:id="rId4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7531" y="606989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629" y="942336"/>
            <a:ext cx="8911771" cy="597248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72236434"/>
                  </p:ext>
                </p:extLst>
              </p:nvPr>
            </p:nvGraphicFramePr>
            <p:xfrm>
              <a:off x="246743" y="1008884"/>
              <a:ext cx="8636001" cy="5753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565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3496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8228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36548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08819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951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Population variances are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Sample sizes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600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) are 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Assumption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Test Statistic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Name of hypothesis test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37794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effectLst/>
                            </a:rPr>
                            <a:t>Both known (i.e.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SG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4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are known)</a:t>
                          </a:r>
                          <a:endParaRPr lang="en-SG" sz="1400" dirty="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large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SG" sz="120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oMath>
                          </a14:m>
                          <a:r>
                            <a:rPr lang="en-SG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SG" sz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Z-test for difference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35321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</a:p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(&lt;30)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populations follow independent normal distributions</a:t>
                          </a:r>
                          <a:endParaRPr lang="en-SG" sz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1286939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Both </a:t>
                          </a:r>
                          <a:r>
                            <a:rPr lang="en-US" sz="1400" u="sng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unknown</a:t>
                          </a:r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large 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SG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SG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*Note: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SG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are unbiased sample variances of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respectively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528524">
                    <a:tc vMerge="1">
                      <a:txBody>
                        <a:bodyPr/>
                        <a:lstStyle/>
                        <a:p>
                          <a:pPr algn="l"/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 populations follow independent normal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distributions</a:t>
                          </a:r>
                        </a:p>
                        <a:p>
                          <a:pPr marL="228600" indent="-228600">
                            <a:buAutoNum type="arabicPeriod"/>
                          </a:pPr>
                          <a:endParaRPr lang="en-US" sz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variances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are unknown but equal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𝑇</m:t>
                                </m:r>
                                <m:r>
                                  <a:rPr lang="en-US" sz="12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𝑌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*Note: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is called the unbiased pooled sample standard deviation, where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SG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SG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SG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cs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cs typeface="Arial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+(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−1)</m:t>
                                        </m:r>
                                        <m:sSubSup>
                                          <m:sSubSup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−2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>
                                  <a:effectLst/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SG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are unbiased sample variances of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respectively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pooled t-test for difference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 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72236434"/>
                  </p:ext>
                </p:extLst>
              </p:nvPr>
            </p:nvGraphicFramePr>
            <p:xfrm>
              <a:off x="246743" y="1008884"/>
              <a:ext cx="8636001" cy="5753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5657"/>
                    <a:gridCol w="1234966"/>
                    <a:gridCol w="1482287"/>
                    <a:gridCol w="3654894"/>
                    <a:gridCol w="1088197"/>
                  </a:tblGrid>
                  <a:tr h="951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Population variances are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5074" t="-6410" r="-503448" b="-5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Assumption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Test Statistic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Name of hypothesis test</a:t>
                          </a:r>
                          <a:endParaRPr lang="en-SG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7794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02469" r="-634715" b="-39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5074" t="-230556" r="-503448" b="-10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06678" t="-102469" r="-30050" b="-39074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Z-test for difference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</a:p>
                        <a:p>
                          <a:pPr algn="just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(&lt;30)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populations follow independent normal distributions</a:t>
                          </a:r>
                          <a:endParaRPr lang="en-SG" sz="1200" dirty="0" smtClean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1286939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Both </a:t>
                          </a:r>
                          <a:r>
                            <a:rPr lang="en-US" sz="1400" u="sng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unknown</a:t>
                          </a:r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large 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Nil (due to Central Limit Theorem)</a:t>
                          </a:r>
                          <a:endParaRPr lang="en-SG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06678" t="-155450" r="-30050" b="-2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528524">
                    <a:tc vMerge="1">
                      <a:txBody>
                        <a:bodyPr/>
                        <a:lstStyle/>
                        <a:p>
                          <a:pPr algn="l"/>
                          <a:endParaRPr lang="en-SG" sz="1400" u="sng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Both small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 populations follow independent normal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distributions</a:t>
                          </a:r>
                        </a:p>
                        <a:p>
                          <a:pPr marL="228600" indent="-228600">
                            <a:buAutoNum type="arabicPeriod"/>
                          </a:pPr>
                          <a:endParaRPr lang="en-US" sz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228600" indent="-228600">
                            <a:buAutoNum type="arabicPeriod"/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variances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are unknown but equal </a:t>
                          </a:r>
                          <a:endParaRPr lang="en-SG" sz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06678" t="-129880" r="-30050" b="-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Two-sample pooled t-test for difference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between</a:t>
                          </a:r>
                          <a:r>
                            <a:rPr lang="en-US" sz="14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two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means 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610" y="0"/>
            <a:ext cx="7535858" cy="100888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SG" sz="2400" dirty="0" smtClean="0"/>
              <a:t>Two-sample Tests for Difference Between Two Population Means (for Independent Populations): Test Statistics</a:t>
            </a:r>
            <a:endParaRPr lang="en-US" sz="2400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96465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Pre-lesson activity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 smtClean="0"/>
              <a:t>[Class </a:t>
            </a:r>
            <a:r>
              <a:rPr lang="en-SG" b="1" dirty="0"/>
              <a:t>Discussion &amp; Sharing]</a:t>
            </a: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7FADE-2612-3649-B495-F644A23F28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112073"/>
            <a:ext cx="7458929" cy="839903"/>
          </a:xfrm>
        </p:spPr>
        <p:txBody>
          <a:bodyPr>
            <a:normAutofit fontScale="90000"/>
          </a:bodyPr>
          <a:lstStyle/>
          <a:p>
            <a:r>
              <a:rPr lang="en-SG" sz="2800" dirty="0" smtClean="0"/>
              <a:t>Critical Value(s) and Critical Region for T Test Statistic</a:t>
            </a:r>
            <a:endParaRPr lang="en-US" sz="2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51781" y="1005496"/>
            <a:ext cx="8198655" cy="5669348"/>
            <a:chOff x="695128" y="1005496"/>
            <a:chExt cx="8198655" cy="566934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95128" y="1005496"/>
              <a:ext cx="8141633" cy="5669348"/>
              <a:chOff x="452904" y="2626409"/>
              <a:chExt cx="8141633" cy="4503154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452904" y="2626409"/>
                <a:ext cx="8141633" cy="4503154"/>
                <a:chOff x="327554" y="1454999"/>
                <a:chExt cx="8556625" cy="530218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327554" y="1454999"/>
                  <a:ext cx="8556625" cy="5302188"/>
                  <a:chOff x="327554" y="1455000"/>
                  <a:chExt cx="8556625" cy="5150462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327554" y="1455000"/>
                    <a:ext cx="8556625" cy="5136544"/>
                    <a:chOff x="330199" y="1468191"/>
                    <a:chExt cx="8556625" cy="4069834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330199" y="1468191"/>
                      <a:ext cx="8556625" cy="4069834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grpSp>
                  <p:nvGrpSpPr>
                    <p:cNvPr id="164" name="Group 163"/>
                    <p:cNvGrpSpPr/>
                    <p:nvPr/>
                  </p:nvGrpSpPr>
                  <p:grpSpPr>
                    <a:xfrm>
                      <a:off x="505778" y="2554382"/>
                      <a:ext cx="2570660" cy="2583471"/>
                      <a:chOff x="823278" y="2455935"/>
                      <a:chExt cx="2570660" cy="2583471"/>
                    </a:xfrm>
                  </p:grpSpPr>
                  <p:sp>
                    <p:nvSpPr>
                      <p:cNvPr id="165" name="TextBox 164"/>
                      <p:cNvSpPr txBox="1"/>
                      <p:nvPr/>
                    </p:nvSpPr>
                    <p:spPr>
                      <a:xfrm>
                        <a:off x="970270" y="2455935"/>
                        <a:ext cx="2202946" cy="2436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(Lower-tailed test)</a:t>
                        </a:r>
                        <a:endParaRPr lang="en-SG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6" name="TextBox 175"/>
                          <p:cNvSpPr txBox="1"/>
                          <p:nvPr/>
                        </p:nvSpPr>
                        <p:spPr>
                          <a:xfrm>
                            <a:off x="823278" y="4197550"/>
                            <a:ext cx="2570660" cy="84185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Critical value, </a:t>
                            </a:r>
                            <a14:m>
                              <m:oMath xmlns:m="http://schemas.openxmlformats.org/officeDocument/2006/math">
                                <m:r>
                                  <a:rPr lang="en-SG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a14:m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</a:t>
                            </a: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=</a:t>
                            </a:r>
                            <a:r>
                              <a:rPr lang="en-SG" sz="14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T.INV(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a14:m>
                            <a:r>
                              <a:rPr lang="en-SG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, </a:t>
                            </a:r>
                            <a14:m>
                              <m:oMath xmlns:m="http://schemas.openxmlformats.org/officeDocument/2006/math">
                                <m:r>
                                  <a:rPr lang="en-SG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𝜈</m:t>
                                </m:r>
                              </m:oMath>
                            </a14:m>
                            <a:r>
                              <a:rPr lang="en-SG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)</a:t>
                            </a:r>
                          </a:p>
                          <a:p>
                            <a:endParaRPr lang="en-US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Critical region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={</a:t>
                            </a:r>
                            <a14:m>
                              <m:oMath xmlns:m="http://schemas.openxmlformats.org/officeDocument/2006/math">
                                <m:r>
                                  <a:rPr lang="en-SG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r>
                                  <a:rPr lang="en-SG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SG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}</m:t>
                                </m:r>
                              </m:oMath>
                            </a14:m>
                            <a:endParaRPr lang="en-SG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6" name="TextBox 17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3278" y="4197550"/>
                            <a:ext cx="2570660" cy="841856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 l="-748" t="-521" b="-468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3865758" y="2539889"/>
                      <a:ext cx="1957589" cy="243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(Two-tailed test)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6579866" y="2505838"/>
                      <a:ext cx="1957589" cy="243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(Upper-tailed test)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/>
                      <p:cNvSpPr txBox="1"/>
                      <p:nvPr/>
                    </p:nvSpPr>
                    <p:spPr>
                      <a:xfrm>
                        <a:off x="3477128" y="4890653"/>
                        <a:ext cx="2729560" cy="17148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Lower critical value, </a:t>
                        </a:r>
                        <a14:m>
                          <m:oMath xmlns:m="http://schemas.openxmlformats.org/officeDocument/2006/math"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oMath>
                        </a14:m>
                        <a:endPara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=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T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.INV(</a:t>
                        </a:r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𝜈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a14:m>
                        <a:r>
                          <a:rPr lang="en-SG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 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Upper critical value, </a:t>
                        </a:r>
                        <a14:m>
                          <m:oMath xmlns:m="http://schemas.openxmlformats.org/officeDocument/2006/math"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=−</m:t>
                            </m:r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</a:t>
                        </a:r>
                      </a:p>
                      <a:p>
                        <a:r>
                          <a:rPr lang="en-US" sz="1400" b="1" u="sng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Alternatively: </a:t>
                        </a:r>
                      </a:p>
                      <a:p>
                        <a14:m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𝑢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= T.INV.2T(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, </a:t>
                        </a:r>
                        <a14:m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𝜈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)</a:t>
                        </a:r>
                      </a:p>
                      <a:p>
                        <a14:m>
                          <m:oMath xmlns:m="http://schemas.openxmlformats.org/officeDocument/2006/math"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= </a:t>
                        </a:r>
                        <a14:m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oMath>
                        </a14:m>
                        <a:endPara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Critical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region</a:t>
                        </a: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=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{</a:t>
                        </a:r>
                        <a14:m>
                          <m:oMath xmlns:m="http://schemas.openxmlformats.org/officeDocument/2006/math">
                            <m:r>
                              <a:rPr lang="en-SG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SG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: </a:t>
                        </a:r>
                        <a14:m>
                          <m:oMath xmlns:m="http://schemas.openxmlformats.org/officeDocument/2006/math">
                            <m:r>
                              <a:rPr lang="en-SG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&lt; </a:t>
                        </a:r>
                        <a14:m>
                          <m:oMath xmlns:m="http://schemas.openxmlformats.org/officeDocument/2006/math"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or </a:t>
                        </a:r>
                        <a14:m>
                          <m:oMath xmlns:m="http://schemas.openxmlformats.org/officeDocument/2006/math">
                            <m:r>
                              <a:rPr lang="en-SG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&gt; </a:t>
                        </a:r>
                        <a14:m>
                          <m:oMath xmlns:m="http://schemas.openxmlformats.org/officeDocument/2006/math">
                            <m:r>
                              <a:rPr lang="en-SG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𝑈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}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TextBox 1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77128" y="4890653"/>
                        <a:ext cx="2729560" cy="171480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04" t="-323" b="-25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3" name="Rectangle 112"/>
                <p:cNvSpPr/>
                <p:nvPr/>
              </p:nvSpPr>
              <p:spPr>
                <a:xfrm>
                  <a:off x="340654" y="2617583"/>
                  <a:ext cx="324956" cy="152215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162540" y="2707399"/>
                  <a:ext cx="324956" cy="152215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077684" y="2647410"/>
                  <a:ext cx="324956" cy="152215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233352" y="5660921"/>
                    <a:ext cx="2265420" cy="9289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Critical value, </a:t>
                    </a:r>
                    <a14:m>
                      <m:oMath xmlns:m="http://schemas.openxmlformats.org/officeDocument/2006/math">
                        <m:r>
                          <a:rPr lang="en-SG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</a:t>
                    </a:r>
                    <a:r>
                      <a:rPr lang="en-SG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T.INV(</a:t>
                    </a:r>
                    <a14:m>
                      <m:oMath xmlns:m="http://schemas.openxmlformats.org/officeDocument/2006/math"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SG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</a:t>
                    </a:r>
                    <a:r>
                      <a:rPr lang="en-SG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SG" sz="14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𝜈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 </a:t>
                    </a: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</a:t>
                    </a:r>
                    <a:endParaRPr lang="en-SG" sz="14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Critical region</a:t>
                    </a: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={</a:t>
                    </a:r>
                    <a14:m>
                      <m:oMath xmlns:m="http://schemas.openxmlformats.org/officeDocument/2006/math">
                        <m:r>
                          <a:rPr lang="en-SG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SG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SG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oMath>
                    </a14:m>
                    <a:r>
                      <a:rPr lang="en-SG" sz="14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}</a:t>
                    </a:r>
                    <a:endParaRPr lang="en-SG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352" y="5660921"/>
                    <a:ext cx="2265420" cy="928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806" t="-1047" b="-471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1002055" y="1005496"/>
                  <a:ext cx="187390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63538" algn="l"/>
                    </a:tabLst>
                  </a:pPr>
                  <a:r>
                    <a:rPr lang="en-SG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b="0" dirty="0" smtClean="0">
                    <a:ea typeface="Cambria Math"/>
                  </a:endParaRPr>
                </a:p>
                <a:p>
                  <a:r>
                    <a:rPr lang="en-SG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 smtClean="0">
                    <a:ea typeface="Cambria Math"/>
                  </a:endParaRPr>
                </a:p>
                <a:p>
                  <a:r>
                    <a:rPr lang="en-US" sz="1600" b="1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Or</a:t>
                  </a:r>
                  <a:r>
                    <a:rPr lang="en-US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 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endParaRPr>
                </a:p>
                <a:p>
                  <a:r>
                    <a:rPr lang="en-US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endParaRPr>
                </a:p>
                <a:p>
                  <a:endParaRPr lang="en-SG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55" y="1005496"/>
                  <a:ext cx="1873901" cy="175432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2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3944968" y="1005496"/>
                  <a:ext cx="187390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63538" algn="l"/>
                    </a:tabLst>
                  </a:pPr>
                  <a:r>
                    <a:rPr lang="en-SG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b="0" dirty="0" smtClean="0">
                    <a:ea typeface="Cambria Math"/>
                  </a:endParaRPr>
                </a:p>
                <a:p>
                  <a:r>
                    <a:rPr lang="en-SG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 smtClean="0">
                    <a:ea typeface="Cambria Math"/>
                  </a:endParaRPr>
                </a:p>
                <a:p>
                  <a:r>
                    <a:rPr lang="en-US" sz="1600" b="1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Or</a:t>
                  </a:r>
                  <a:r>
                    <a:rPr lang="en-US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 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endParaRPr>
                </a:p>
                <a:p>
                  <a:r>
                    <a:rPr lang="en-US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endParaRPr>
                </a:p>
                <a:p>
                  <a:endParaRPr lang="en-SG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968" y="1005496"/>
                  <a:ext cx="1873901" cy="175432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2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6671335" y="1031278"/>
                  <a:ext cx="187390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363538" algn="l"/>
                    </a:tabLst>
                  </a:pPr>
                  <a:r>
                    <a:rPr lang="en-SG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b="0" dirty="0" smtClean="0">
                    <a:ea typeface="Cambria Math"/>
                  </a:endParaRPr>
                </a:p>
                <a:p>
                  <a:r>
                    <a:rPr lang="en-SG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 smtClean="0">
                    <a:ea typeface="Cambria Math"/>
                  </a:endParaRPr>
                </a:p>
                <a:p>
                  <a:r>
                    <a:rPr lang="en-US" sz="1600" b="1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Or</a:t>
                  </a:r>
                  <a:r>
                    <a:rPr lang="en-US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 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endParaRPr>
                </a:p>
                <a:p>
                  <a:r>
                    <a:rPr lang="en-US" dirty="0" smtClean="0">
                      <a:latin typeface="Arial" panose="020B0604020202020204" pitchFamily="34" charset="0"/>
                      <a:ea typeface="Cambria Math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a14:m>
                  <a:endPara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endParaRPr>
                </a:p>
                <a:p>
                  <a:endParaRPr lang="en-SG" dirty="0"/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335" y="1031278"/>
                  <a:ext cx="1873901" cy="175432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2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424869" y="5995414"/>
                  <a:ext cx="34689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u="sng" dirty="0" smtClean="0">
                      <a:solidFill>
                        <a:srgbClr val="FF0000"/>
                      </a:solidFill>
                    </a:rPr>
                    <a:t>Note: </a:t>
                  </a:r>
                </a:p>
                <a:p>
                  <a:r>
                    <a:rPr lang="en-US" sz="1200" b="1" dirty="0" smtClean="0">
                      <a:solidFill>
                        <a:srgbClr val="FF0000"/>
                      </a:solidFill>
                    </a:rPr>
                    <a:t>- For two-sample pooled t-test, </a:t>
                  </a:r>
                  <a14:m>
                    <m:oMath xmlns:m="http://schemas.openxmlformats.org/officeDocument/2006/math">
                      <m:r>
                        <a:rPr lang="el-GR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𝝂</m:t>
                      </m:r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𝒀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endParaRPr lang="en-US" sz="1200" b="1" dirty="0" smtClean="0">
                    <a:solidFill>
                      <a:srgbClr val="FF0000"/>
                    </a:solidFill>
                  </a:endParaRPr>
                </a:p>
                <a:p>
                  <a:r>
                    <a:rPr lang="en-US" sz="1200" b="1" dirty="0" smtClean="0">
                      <a:solidFill>
                        <a:srgbClr val="FF0000"/>
                      </a:solidFill>
                    </a:rPr>
                    <a:t>- For paired t-test,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𝝂</m:t>
                      </m:r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a14:m>
                  <a:endParaRPr lang="en-SG" sz="1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869" y="5995414"/>
                  <a:ext cx="3468914" cy="64633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76" b="-560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3" y="2952217"/>
            <a:ext cx="2506980" cy="192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17660" y="4518036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60" y="4518036"/>
                <a:ext cx="36574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2" y="2932294"/>
            <a:ext cx="2400300" cy="1893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39" y="2987141"/>
            <a:ext cx="2178050" cy="177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46991" y="4509234"/>
                <a:ext cx="416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991" y="4509234"/>
                <a:ext cx="41650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1522" y="4511799"/>
                <a:ext cx="375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522" y="4511799"/>
                <a:ext cx="375602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24964" y="4468132"/>
                <a:ext cx="451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64" y="4468132"/>
                <a:ext cx="451372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90286"/>
            <a:ext cx="7458929" cy="6616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P-value for T Test Statistic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1405" y="1019938"/>
            <a:ext cx="8556625" cy="5467948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0" name="Group 79"/>
          <p:cNvGrpSpPr/>
          <p:nvPr/>
        </p:nvGrpSpPr>
        <p:grpSpPr>
          <a:xfrm>
            <a:off x="639326" y="3170430"/>
            <a:ext cx="2425467" cy="1494919"/>
            <a:chOff x="897282" y="2483855"/>
            <a:chExt cx="2425467" cy="1620364"/>
          </a:xfrm>
        </p:grpSpPr>
        <p:grpSp>
          <p:nvGrpSpPr>
            <p:cNvPr id="82" name="Group 81"/>
            <p:cNvGrpSpPr/>
            <p:nvPr/>
          </p:nvGrpSpPr>
          <p:grpSpPr>
            <a:xfrm>
              <a:off x="942840" y="2672881"/>
              <a:ext cx="2379909" cy="1056869"/>
              <a:chOff x="247508" y="2385086"/>
              <a:chExt cx="3233261" cy="1865744"/>
            </a:xfrm>
          </p:grpSpPr>
          <p:grpSp>
            <p:nvGrpSpPr>
              <p:cNvPr id="94" name="Group 25"/>
              <p:cNvGrpSpPr>
                <a:grpSpLocks/>
              </p:cNvGrpSpPr>
              <p:nvPr/>
            </p:nvGrpSpPr>
            <p:grpSpPr bwMode="auto">
              <a:xfrm>
                <a:off x="247508" y="2385086"/>
                <a:ext cx="3173602" cy="1813799"/>
                <a:chOff x="553" y="2537"/>
                <a:chExt cx="2713" cy="1257"/>
              </a:xfrm>
            </p:grpSpPr>
            <p:sp>
              <p:nvSpPr>
                <p:cNvPr id="96" name="Freeform 27"/>
                <p:cNvSpPr>
                  <a:spLocks/>
                </p:cNvSpPr>
                <p:nvPr/>
              </p:nvSpPr>
              <p:spPr bwMode="auto">
                <a:xfrm>
                  <a:off x="1909" y="2546"/>
                  <a:ext cx="1357" cy="1248"/>
                </a:xfrm>
                <a:custGeom>
                  <a:avLst/>
                  <a:gdLst>
                    <a:gd name="T0" fmla="*/ 1356 w 1357"/>
                    <a:gd name="T1" fmla="*/ 1247 h 1248"/>
                    <a:gd name="T2" fmla="*/ 1213 w 1357"/>
                    <a:gd name="T3" fmla="*/ 1232 h 1248"/>
                    <a:gd name="T4" fmla="*/ 1141 w 1357"/>
                    <a:gd name="T5" fmla="*/ 1218 h 1248"/>
                    <a:gd name="T6" fmla="*/ 1070 w 1357"/>
                    <a:gd name="T7" fmla="*/ 1199 h 1248"/>
                    <a:gd name="T8" fmla="*/ 1000 w 1357"/>
                    <a:gd name="T9" fmla="*/ 1170 h 1248"/>
                    <a:gd name="T10" fmla="*/ 927 w 1357"/>
                    <a:gd name="T11" fmla="*/ 1132 h 1248"/>
                    <a:gd name="T12" fmla="*/ 857 w 1357"/>
                    <a:gd name="T13" fmla="*/ 1080 h 1248"/>
                    <a:gd name="T14" fmla="*/ 714 w 1357"/>
                    <a:gd name="T15" fmla="*/ 935 h 1248"/>
                    <a:gd name="T16" fmla="*/ 571 w 1357"/>
                    <a:gd name="T17" fmla="*/ 731 h 1248"/>
                    <a:gd name="T18" fmla="*/ 428 w 1357"/>
                    <a:gd name="T19" fmla="*/ 487 h 1248"/>
                    <a:gd name="T20" fmla="*/ 356 w 1357"/>
                    <a:gd name="T21" fmla="*/ 363 h 1248"/>
                    <a:gd name="T22" fmla="*/ 286 w 1357"/>
                    <a:gd name="T23" fmla="*/ 247 h 1248"/>
                    <a:gd name="T24" fmla="*/ 213 w 1357"/>
                    <a:gd name="T25" fmla="*/ 145 h 1248"/>
                    <a:gd name="T26" fmla="*/ 143 w 1357"/>
                    <a:gd name="T27" fmla="*/ 67 h 1248"/>
                    <a:gd name="T28" fmla="*/ 70 w 1357"/>
                    <a:gd name="T29" fmla="*/ 17 h 1248"/>
                    <a:gd name="T30" fmla="*/ 0 w 1357"/>
                    <a:gd name="T31" fmla="*/ 0 h 12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7"/>
                    <a:gd name="T49" fmla="*/ 0 h 1248"/>
                    <a:gd name="T50" fmla="*/ 1357 w 1357"/>
                    <a:gd name="T51" fmla="*/ 1248 h 12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7" h="1248">
                      <a:moveTo>
                        <a:pt x="1356" y="1247"/>
                      </a:moveTo>
                      <a:lnTo>
                        <a:pt x="1213" y="1232"/>
                      </a:lnTo>
                      <a:lnTo>
                        <a:pt x="1141" y="1218"/>
                      </a:lnTo>
                      <a:lnTo>
                        <a:pt x="1070" y="1199"/>
                      </a:lnTo>
                      <a:lnTo>
                        <a:pt x="1000" y="1170"/>
                      </a:lnTo>
                      <a:lnTo>
                        <a:pt x="927" y="1132"/>
                      </a:lnTo>
                      <a:lnTo>
                        <a:pt x="857" y="1080"/>
                      </a:lnTo>
                      <a:lnTo>
                        <a:pt x="714" y="935"/>
                      </a:lnTo>
                      <a:lnTo>
                        <a:pt x="571" y="731"/>
                      </a:lnTo>
                      <a:lnTo>
                        <a:pt x="428" y="487"/>
                      </a:lnTo>
                      <a:lnTo>
                        <a:pt x="356" y="363"/>
                      </a:lnTo>
                      <a:lnTo>
                        <a:pt x="286" y="247"/>
                      </a:lnTo>
                      <a:lnTo>
                        <a:pt x="213" y="145"/>
                      </a:lnTo>
                      <a:lnTo>
                        <a:pt x="143" y="67"/>
                      </a:lnTo>
                      <a:lnTo>
                        <a:pt x="70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7" name="Freeform 28"/>
                <p:cNvSpPr>
                  <a:spLocks/>
                </p:cNvSpPr>
                <p:nvPr/>
              </p:nvSpPr>
              <p:spPr bwMode="auto">
                <a:xfrm>
                  <a:off x="553" y="2537"/>
                  <a:ext cx="1357" cy="1248"/>
                </a:xfrm>
                <a:custGeom>
                  <a:avLst/>
                  <a:gdLst>
                    <a:gd name="T0" fmla="*/ 0 w 1357"/>
                    <a:gd name="T1" fmla="*/ 1247 h 1248"/>
                    <a:gd name="T2" fmla="*/ 143 w 1357"/>
                    <a:gd name="T3" fmla="*/ 1232 h 1248"/>
                    <a:gd name="T4" fmla="*/ 213 w 1357"/>
                    <a:gd name="T5" fmla="*/ 1218 h 1248"/>
                    <a:gd name="T6" fmla="*/ 285 w 1357"/>
                    <a:gd name="T7" fmla="*/ 1199 h 1248"/>
                    <a:gd name="T8" fmla="*/ 356 w 1357"/>
                    <a:gd name="T9" fmla="*/ 1170 h 1248"/>
                    <a:gd name="T10" fmla="*/ 428 w 1357"/>
                    <a:gd name="T11" fmla="*/ 1132 h 1248"/>
                    <a:gd name="T12" fmla="*/ 499 w 1357"/>
                    <a:gd name="T13" fmla="*/ 1080 h 1248"/>
                    <a:gd name="T14" fmla="*/ 642 w 1357"/>
                    <a:gd name="T15" fmla="*/ 935 h 1248"/>
                    <a:gd name="T16" fmla="*/ 784 w 1357"/>
                    <a:gd name="T17" fmla="*/ 731 h 1248"/>
                    <a:gd name="T18" fmla="*/ 927 w 1357"/>
                    <a:gd name="T19" fmla="*/ 487 h 1248"/>
                    <a:gd name="T20" fmla="*/ 1000 w 1357"/>
                    <a:gd name="T21" fmla="*/ 363 h 1248"/>
                    <a:gd name="T22" fmla="*/ 1070 w 1357"/>
                    <a:gd name="T23" fmla="*/ 247 h 1248"/>
                    <a:gd name="T24" fmla="*/ 1141 w 1357"/>
                    <a:gd name="T25" fmla="*/ 145 h 1248"/>
                    <a:gd name="T26" fmla="*/ 1213 w 1357"/>
                    <a:gd name="T27" fmla="*/ 67 h 1248"/>
                    <a:gd name="T28" fmla="*/ 1284 w 1357"/>
                    <a:gd name="T29" fmla="*/ 17 h 1248"/>
                    <a:gd name="T30" fmla="*/ 1356 w 1357"/>
                    <a:gd name="T31" fmla="*/ 0 h 12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7"/>
                    <a:gd name="T49" fmla="*/ 0 h 1248"/>
                    <a:gd name="T50" fmla="*/ 1357 w 1357"/>
                    <a:gd name="T51" fmla="*/ 1248 h 12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7" h="1248">
                      <a:moveTo>
                        <a:pt x="0" y="1247"/>
                      </a:moveTo>
                      <a:lnTo>
                        <a:pt x="143" y="1232"/>
                      </a:lnTo>
                      <a:lnTo>
                        <a:pt x="213" y="1218"/>
                      </a:lnTo>
                      <a:lnTo>
                        <a:pt x="285" y="1199"/>
                      </a:lnTo>
                      <a:lnTo>
                        <a:pt x="356" y="1170"/>
                      </a:lnTo>
                      <a:lnTo>
                        <a:pt x="428" y="1132"/>
                      </a:lnTo>
                      <a:lnTo>
                        <a:pt x="499" y="1080"/>
                      </a:lnTo>
                      <a:lnTo>
                        <a:pt x="642" y="935"/>
                      </a:lnTo>
                      <a:lnTo>
                        <a:pt x="784" y="731"/>
                      </a:lnTo>
                      <a:lnTo>
                        <a:pt x="927" y="487"/>
                      </a:lnTo>
                      <a:lnTo>
                        <a:pt x="1000" y="363"/>
                      </a:lnTo>
                      <a:lnTo>
                        <a:pt x="1070" y="247"/>
                      </a:lnTo>
                      <a:lnTo>
                        <a:pt x="1141" y="145"/>
                      </a:lnTo>
                      <a:lnTo>
                        <a:pt x="1213" y="67"/>
                      </a:lnTo>
                      <a:lnTo>
                        <a:pt x="1284" y="17"/>
                      </a:lnTo>
                      <a:lnTo>
                        <a:pt x="1356" y="0"/>
                      </a:lnTo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5" name="Freeform 29"/>
              <p:cNvSpPr>
                <a:spLocks/>
              </p:cNvSpPr>
              <p:nvPr/>
            </p:nvSpPr>
            <p:spPr bwMode="auto">
              <a:xfrm>
                <a:off x="247508" y="2454347"/>
                <a:ext cx="3233261" cy="1796483"/>
              </a:xfrm>
              <a:custGeom>
                <a:avLst/>
                <a:gdLst>
                  <a:gd name="T0" fmla="*/ 0 w 2764"/>
                  <a:gd name="T1" fmla="*/ 0 h 1245"/>
                  <a:gd name="T2" fmla="*/ 0 w 2764"/>
                  <a:gd name="T3" fmla="*/ 1244 h 1245"/>
                  <a:gd name="T4" fmla="*/ 2763 w 2764"/>
                  <a:gd name="T5" fmla="*/ 1244 h 1245"/>
                  <a:gd name="T6" fmla="*/ 0 60000 65536"/>
                  <a:gd name="T7" fmla="*/ 0 60000 65536"/>
                  <a:gd name="T8" fmla="*/ 0 60000 65536"/>
                  <a:gd name="T9" fmla="*/ 0 w 2764"/>
                  <a:gd name="T10" fmla="*/ 0 h 1245"/>
                  <a:gd name="T11" fmla="*/ 2764 w 2764"/>
                  <a:gd name="T12" fmla="*/ 1245 h 12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64" h="1245">
                    <a:moveTo>
                      <a:pt x="0" y="0"/>
                    </a:moveTo>
                    <a:lnTo>
                      <a:pt x="0" y="1244"/>
                    </a:lnTo>
                    <a:lnTo>
                      <a:pt x="2763" y="124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H="1">
              <a:off x="2091951" y="2483855"/>
              <a:ext cx="19318" cy="1245895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941489" y="3729750"/>
              <a:ext cx="23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060619" y="2514768"/>
                  <a:ext cx="1171978" cy="36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sub>
                        </m:sSub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619" y="2514768"/>
                  <a:ext cx="1171978" cy="3669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/>
            <p:cNvCxnSpPr/>
            <p:nvPr/>
          </p:nvCxnSpPr>
          <p:spPr>
            <a:xfrm>
              <a:off x="1420325" y="3271234"/>
              <a:ext cx="0" cy="45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303952" y="3703895"/>
                  <a:ext cx="406592" cy="400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𝑐𝑎𝑙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952" y="3703895"/>
                  <a:ext cx="406592" cy="40032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121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H="1">
              <a:off x="1303952" y="3560169"/>
              <a:ext cx="110329" cy="1695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1248787" y="3619104"/>
              <a:ext cx="55166" cy="1106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1136989" y="3662798"/>
              <a:ext cx="55166" cy="84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1136989" y="3025140"/>
              <a:ext cx="166964" cy="6376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897282" y="2672881"/>
              <a:ext cx="104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p-value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6798" y="2542986"/>
            <a:ext cx="2552618" cy="2178740"/>
            <a:chOff x="3417582" y="1909117"/>
            <a:chExt cx="2552618" cy="2379092"/>
          </a:xfrm>
        </p:grpSpPr>
        <p:sp>
          <p:nvSpPr>
            <p:cNvPr id="56" name="TextBox 55"/>
            <p:cNvSpPr txBox="1"/>
            <p:nvPr/>
          </p:nvSpPr>
          <p:spPr>
            <a:xfrm>
              <a:off x="3715096" y="1909117"/>
              <a:ext cx="19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(Two-tailed test)</a:t>
              </a:r>
              <a:endParaRPr lang="en-SG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417582" y="2771328"/>
              <a:ext cx="2552618" cy="1078592"/>
              <a:chOff x="247508" y="2385086"/>
              <a:chExt cx="3233261" cy="1865744"/>
            </a:xfrm>
          </p:grpSpPr>
          <p:grpSp>
            <p:nvGrpSpPr>
              <p:cNvPr id="75" name="Group 25"/>
              <p:cNvGrpSpPr>
                <a:grpSpLocks/>
              </p:cNvGrpSpPr>
              <p:nvPr/>
            </p:nvGrpSpPr>
            <p:grpSpPr bwMode="auto">
              <a:xfrm>
                <a:off x="247508" y="2385086"/>
                <a:ext cx="3173602" cy="1813799"/>
                <a:chOff x="553" y="2537"/>
                <a:chExt cx="2713" cy="1257"/>
              </a:xfrm>
            </p:grpSpPr>
            <p:sp>
              <p:nvSpPr>
                <p:cNvPr id="77" name="Freeform 27"/>
                <p:cNvSpPr>
                  <a:spLocks/>
                </p:cNvSpPr>
                <p:nvPr/>
              </p:nvSpPr>
              <p:spPr bwMode="auto">
                <a:xfrm>
                  <a:off x="1909" y="2546"/>
                  <a:ext cx="1357" cy="1248"/>
                </a:xfrm>
                <a:custGeom>
                  <a:avLst/>
                  <a:gdLst>
                    <a:gd name="T0" fmla="*/ 1356 w 1357"/>
                    <a:gd name="T1" fmla="*/ 1247 h 1248"/>
                    <a:gd name="T2" fmla="*/ 1213 w 1357"/>
                    <a:gd name="T3" fmla="*/ 1232 h 1248"/>
                    <a:gd name="T4" fmla="*/ 1141 w 1357"/>
                    <a:gd name="T5" fmla="*/ 1218 h 1248"/>
                    <a:gd name="T6" fmla="*/ 1070 w 1357"/>
                    <a:gd name="T7" fmla="*/ 1199 h 1248"/>
                    <a:gd name="T8" fmla="*/ 1000 w 1357"/>
                    <a:gd name="T9" fmla="*/ 1170 h 1248"/>
                    <a:gd name="T10" fmla="*/ 927 w 1357"/>
                    <a:gd name="T11" fmla="*/ 1132 h 1248"/>
                    <a:gd name="T12" fmla="*/ 857 w 1357"/>
                    <a:gd name="T13" fmla="*/ 1080 h 1248"/>
                    <a:gd name="T14" fmla="*/ 714 w 1357"/>
                    <a:gd name="T15" fmla="*/ 935 h 1248"/>
                    <a:gd name="T16" fmla="*/ 571 w 1357"/>
                    <a:gd name="T17" fmla="*/ 731 h 1248"/>
                    <a:gd name="T18" fmla="*/ 428 w 1357"/>
                    <a:gd name="T19" fmla="*/ 487 h 1248"/>
                    <a:gd name="T20" fmla="*/ 356 w 1357"/>
                    <a:gd name="T21" fmla="*/ 363 h 1248"/>
                    <a:gd name="T22" fmla="*/ 286 w 1357"/>
                    <a:gd name="T23" fmla="*/ 247 h 1248"/>
                    <a:gd name="T24" fmla="*/ 213 w 1357"/>
                    <a:gd name="T25" fmla="*/ 145 h 1248"/>
                    <a:gd name="T26" fmla="*/ 143 w 1357"/>
                    <a:gd name="T27" fmla="*/ 67 h 1248"/>
                    <a:gd name="T28" fmla="*/ 70 w 1357"/>
                    <a:gd name="T29" fmla="*/ 17 h 1248"/>
                    <a:gd name="T30" fmla="*/ 0 w 1357"/>
                    <a:gd name="T31" fmla="*/ 0 h 12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7"/>
                    <a:gd name="T49" fmla="*/ 0 h 1248"/>
                    <a:gd name="T50" fmla="*/ 1357 w 1357"/>
                    <a:gd name="T51" fmla="*/ 1248 h 12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7" h="1248">
                      <a:moveTo>
                        <a:pt x="1356" y="1247"/>
                      </a:moveTo>
                      <a:lnTo>
                        <a:pt x="1213" y="1232"/>
                      </a:lnTo>
                      <a:lnTo>
                        <a:pt x="1141" y="1218"/>
                      </a:lnTo>
                      <a:lnTo>
                        <a:pt x="1070" y="1199"/>
                      </a:lnTo>
                      <a:lnTo>
                        <a:pt x="1000" y="1170"/>
                      </a:lnTo>
                      <a:lnTo>
                        <a:pt x="927" y="1132"/>
                      </a:lnTo>
                      <a:lnTo>
                        <a:pt x="857" y="1080"/>
                      </a:lnTo>
                      <a:lnTo>
                        <a:pt x="714" y="935"/>
                      </a:lnTo>
                      <a:lnTo>
                        <a:pt x="571" y="731"/>
                      </a:lnTo>
                      <a:lnTo>
                        <a:pt x="428" y="487"/>
                      </a:lnTo>
                      <a:lnTo>
                        <a:pt x="356" y="363"/>
                      </a:lnTo>
                      <a:lnTo>
                        <a:pt x="286" y="247"/>
                      </a:lnTo>
                      <a:lnTo>
                        <a:pt x="213" y="145"/>
                      </a:lnTo>
                      <a:lnTo>
                        <a:pt x="143" y="67"/>
                      </a:lnTo>
                      <a:lnTo>
                        <a:pt x="70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Freeform 28"/>
                <p:cNvSpPr>
                  <a:spLocks/>
                </p:cNvSpPr>
                <p:nvPr/>
              </p:nvSpPr>
              <p:spPr bwMode="auto">
                <a:xfrm>
                  <a:off x="553" y="2537"/>
                  <a:ext cx="1357" cy="1248"/>
                </a:xfrm>
                <a:custGeom>
                  <a:avLst/>
                  <a:gdLst>
                    <a:gd name="T0" fmla="*/ 0 w 1357"/>
                    <a:gd name="T1" fmla="*/ 1247 h 1248"/>
                    <a:gd name="T2" fmla="*/ 143 w 1357"/>
                    <a:gd name="T3" fmla="*/ 1232 h 1248"/>
                    <a:gd name="T4" fmla="*/ 213 w 1357"/>
                    <a:gd name="T5" fmla="*/ 1218 h 1248"/>
                    <a:gd name="T6" fmla="*/ 285 w 1357"/>
                    <a:gd name="T7" fmla="*/ 1199 h 1248"/>
                    <a:gd name="T8" fmla="*/ 356 w 1357"/>
                    <a:gd name="T9" fmla="*/ 1170 h 1248"/>
                    <a:gd name="T10" fmla="*/ 428 w 1357"/>
                    <a:gd name="T11" fmla="*/ 1132 h 1248"/>
                    <a:gd name="T12" fmla="*/ 499 w 1357"/>
                    <a:gd name="T13" fmla="*/ 1080 h 1248"/>
                    <a:gd name="T14" fmla="*/ 642 w 1357"/>
                    <a:gd name="T15" fmla="*/ 935 h 1248"/>
                    <a:gd name="T16" fmla="*/ 784 w 1357"/>
                    <a:gd name="T17" fmla="*/ 731 h 1248"/>
                    <a:gd name="T18" fmla="*/ 927 w 1357"/>
                    <a:gd name="T19" fmla="*/ 487 h 1248"/>
                    <a:gd name="T20" fmla="*/ 1000 w 1357"/>
                    <a:gd name="T21" fmla="*/ 363 h 1248"/>
                    <a:gd name="T22" fmla="*/ 1070 w 1357"/>
                    <a:gd name="T23" fmla="*/ 247 h 1248"/>
                    <a:gd name="T24" fmla="*/ 1141 w 1357"/>
                    <a:gd name="T25" fmla="*/ 145 h 1248"/>
                    <a:gd name="T26" fmla="*/ 1213 w 1357"/>
                    <a:gd name="T27" fmla="*/ 67 h 1248"/>
                    <a:gd name="T28" fmla="*/ 1284 w 1357"/>
                    <a:gd name="T29" fmla="*/ 17 h 1248"/>
                    <a:gd name="T30" fmla="*/ 1356 w 1357"/>
                    <a:gd name="T31" fmla="*/ 0 h 12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7"/>
                    <a:gd name="T49" fmla="*/ 0 h 1248"/>
                    <a:gd name="T50" fmla="*/ 1357 w 1357"/>
                    <a:gd name="T51" fmla="*/ 1248 h 12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7" h="1248">
                      <a:moveTo>
                        <a:pt x="0" y="1247"/>
                      </a:moveTo>
                      <a:lnTo>
                        <a:pt x="143" y="1232"/>
                      </a:lnTo>
                      <a:lnTo>
                        <a:pt x="213" y="1218"/>
                      </a:lnTo>
                      <a:lnTo>
                        <a:pt x="285" y="1199"/>
                      </a:lnTo>
                      <a:lnTo>
                        <a:pt x="356" y="1170"/>
                      </a:lnTo>
                      <a:lnTo>
                        <a:pt x="428" y="1132"/>
                      </a:lnTo>
                      <a:lnTo>
                        <a:pt x="499" y="1080"/>
                      </a:lnTo>
                      <a:lnTo>
                        <a:pt x="642" y="935"/>
                      </a:lnTo>
                      <a:lnTo>
                        <a:pt x="784" y="731"/>
                      </a:lnTo>
                      <a:lnTo>
                        <a:pt x="927" y="487"/>
                      </a:lnTo>
                      <a:lnTo>
                        <a:pt x="1000" y="363"/>
                      </a:lnTo>
                      <a:lnTo>
                        <a:pt x="1070" y="247"/>
                      </a:lnTo>
                      <a:lnTo>
                        <a:pt x="1141" y="145"/>
                      </a:lnTo>
                      <a:lnTo>
                        <a:pt x="1213" y="67"/>
                      </a:lnTo>
                      <a:lnTo>
                        <a:pt x="1284" y="17"/>
                      </a:lnTo>
                      <a:lnTo>
                        <a:pt x="1356" y="0"/>
                      </a:lnTo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247508" y="2454347"/>
                <a:ext cx="3233261" cy="1796483"/>
              </a:xfrm>
              <a:custGeom>
                <a:avLst/>
                <a:gdLst>
                  <a:gd name="T0" fmla="*/ 0 w 2764"/>
                  <a:gd name="T1" fmla="*/ 0 h 1245"/>
                  <a:gd name="T2" fmla="*/ 0 w 2764"/>
                  <a:gd name="T3" fmla="*/ 1244 h 1245"/>
                  <a:gd name="T4" fmla="*/ 2763 w 2764"/>
                  <a:gd name="T5" fmla="*/ 1244 h 1245"/>
                  <a:gd name="T6" fmla="*/ 0 60000 65536"/>
                  <a:gd name="T7" fmla="*/ 0 60000 65536"/>
                  <a:gd name="T8" fmla="*/ 0 60000 65536"/>
                  <a:gd name="T9" fmla="*/ 0 w 2764"/>
                  <a:gd name="T10" fmla="*/ 0 h 1245"/>
                  <a:gd name="T11" fmla="*/ 2764 w 2764"/>
                  <a:gd name="T12" fmla="*/ 1245 h 12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64" h="1245">
                    <a:moveTo>
                      <a:pt x="0" y="0"/>
                    </a:moveTo>
                    <a:lnTo>
                      <a:pt x="0" y="1244"/>
                    </a:lnTo>
                    <a:lnTo>
                      <a:pt x="2763" y="124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 flipH="1">
              <a:off x="4634961" y="2608704"/>
              <a:ext cx="19318" cy="1245895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505369" y="3817080"/>
              <a:ext cx="23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SG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042117" y="3387519"/>
              <a:ext cx="0" cy="45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00006" y="3371438"/>
              <a:ext cx="0" cy="45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670300" y="3872341"/>
                  <a:ext cx="835069" cy="403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𝑐𝑎𝑙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300" y="3872341"/>
                  <a:ext cx="835069" cy="4032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915345" y="3884914"/>
                  <a:ext cx="835069" cy="403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345" y="3884914"/>
                  <a:ext cx="835069" cy="40329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stCxn id="78" idx="7"/>
            </p:cNvCxnSpPr>
            <p:nvPr/>
          </p:nvCxnSpPr>
          <p:spPr>
            <a:xfrm flipH="1">
              <a:off x="3939540" y="3551284"/>
              <a:ext cx="70944" cy="298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792825" y="3649454"/>
              <a:ext cx="70944" cy="2004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70300" y="3743406"/>
              <a:ext cx="35472" cy="1111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4093" y="3611927"/>
              <a:ext cx="70944" cy="2341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385037" y="3658616"/>
              <a:ext cx="70944" cy="191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5501437" y="3717551"/>
              <a:ext cx="35472" cy="137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939540" y="2860965"/>
              <a:ext cx="1480969" cy="882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792825" y="2860965"/>
              <a:ext cx="146715" cy="9251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564791" y="2582300"/>
              <a:ext cx="104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p-value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90433" y="2532708"/>
            <a:ext cx="1957589" cy="33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(Upper-tailed test)</a:t>
            </a:r>
            <a:endParaRPr lang="en-SG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68762" y="3252122"/>
            <a:ext cx="2449602" cy="1067749"/>
            <a:chOff x="247508" y="2385086"/>
            <a:chExt cx="3233261" cy="1865744"/>
          </a:xfrm>
        </p:grpSpPr>
        <p:grpSp>
          <p:nvGrpSpPr>
            <p:cNvPr id="51" name="Group 25"/>
            <p:cNvGrpSpPr>
              <a:grpSpLocks/>
            </p:cNvGrpSpPr>
            <p:nvPr/>
          </p:nvGrpSpPr>
          <p:grpSpPr bwMode="auto">
            <a:xfrm>
              <a:off x="247508" y="2385086"/>
              <a:ext cx="3173602" cy="1813799"/>
              <a:chOff x="553" y="2537"/>
              <a:chExt cx="2713" cy="1257"/>
            </a:xfrm>
          </p:grpSpPr>
          <p:sp>
            <p:nvSpPr>
              <p:cNvPr id="53" name="Freeform 27"/>
              <p:cNvSpPr>
                <a:spLocks/>
              </p:cNvSpPr>
              <p:nvPr/>
            </p:nvSpPr>
            <p:spPr bwMode="auto">
              <a:xfrm>
                <a:off x="1909" y="2546"/>
                <a:ext cx="1357" cy="1248"/>
              </a:xfrm>
              <a:custGeom>
                <a:avLst/>
                <a:gdLst>
                  <a:gd name="T0" fmla="*/ 1356 w 1357"/>
                  <a:gd name="T1" fmla="*/ 1247 h 1248"/>
                  <a:gd name="T2" fmla="*/ 1213 w 1357"/>
                  <a:gd name="T3" fmla="*/ 1232 h 1248"/>
                  <a:gd name="T4" fmla="*/ 1141 w 1357"/>
                  <a:gd name="T5" fmla="*/ 1218 h 1248"/>
                  <a:gd name="T6" fmla="*/ 1070 w 1357"/>
                  <a:gd name="T7" fmla="*/ 1199 h 1248"/>
                  <a:gd name="T8" fmla="*/ 1000 w 1357"/>
                  <a:gd name="T9" fmla="*/ 1170 h 1248"/>
                  <a:gd name="T10" fmla="*/ 927 w 1357"/>
                  <a:gd name="T11" fmla="*/ 1132 h 1248"/>
                  <a:gd name="T12" fmla="*/ 857 w 1357"/>
                  <a:gd name="T13" fmla="*/ 1080 h 1248"/>
                  <a:gd name="T14" fmla="*/ 714 w 1357"/>
                  <a:gd name="T15" fmla="*/ 935 h 1248"/>
                  <a:gd name="T16" fmla="*/ 571 w 1357"/>
                  <a:gd name="T17" fmla="*/ 731 h 1248"/>
                  <a:gd name="T18" fmla="*/ 428 w 1357"/>
                  <a:gd name="T19" fmla="*/ 487 h 1248"/>
                  <a:gd name="T20" fmla="*/ 356 w 1357"/>
                  <a:gd name="T21" fmla="*/ 363 h 1248"/>
                  <a:gd name="T22" fmla="*/ 286 w 1357"/>
                  <a:gd name="T23" fmla="*/ 247 h 1248"/>
                  <a:gd name="T24" fmla="*/ 213 w 1357"/>
                  <a:gd name="T25" fmla="*/ 145 h 1248"/>
                  <a:gd name="T26" fmla="*/ 143 w 1357"/>
                  <a:gd name="T27" fmla="*/ 67 h 1248"/>
                  <a:gd name="T28" fmla="*/ 70 w 1357"/>
                  <a:gd name="T29" fmla="*/ 17 h 1248"/>
                  <a:gd name="T30" fmla="*/ 0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1356" y="1247"/>
                    </a:moveTo>
                    <a:lnTo>
                      <a:pt x="1213" y="1232"/>
                    </a:lnTo>
                    <a:lnTo>
                      <a:pt x="1141" y="1218"/>
                    </a:lnTo>
                    <a:lnTo>
                      <a:pt x="1070" y="1199"/>
                    </a:lnTo>
                    <a:lnTo>
                      <a:pt x="1000" y="1170"/>
                    </a:lnTo>
                    <a:lnTo>
                      <a:pt x="927" y="1132"/>
                    </a:lnTo>
                    <a:lnTo>
                      <a:pt x="857" y="1080"/>
                    </a:lnTo>
                    <a:lnTo>
                      <a:pt x="714" y="935"/>
                    </a:lnTo>
                    <a:lnTo>
                      <a:pt x="571" y="731"/>
                    </a:lnTo>
                    <a:lnTo>
                      <a:pt x="428" y="487"/>
                    </a:lnTo>
                    <a:lnTo>
                      <a:pt x="356" y="363"/>
                    </a:lnTo>
                    <a:lnTo>
                      <a:pt x="286" y="247"/>
                    </a:lnTo>
                    <a:lnTo>
                      <a:pt x="213" y="145"/>
                    </a:lnTo>
                    <a:lnTo>
                      <a:pt x="143" y="67"/>
                    </a:lnTo>
                    <a:lnTo>
                      <a:pt x="70" y="17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553" y="2537"/>
                <a:ext cx="1357" cy="1248"/>
              </a:xfrm>
              <a:custGeom>
                <a:avLst/>
                <a:gdLst>
                  <a:gd name="T0" fmla="*/ 0 w 1357"/>
                  <a:gd name="T1" fmla="*/ 1247 h 1248"/>
                  <a:gd name="T2" fmla="*/ 143 w 1357"/>
                  <a:gd name="T3" fmla="*/ 1232 h 1248"/>
                  <a:gd name="T4" fmla="*/ 213 w 1357"/>
                  <a:gd name="T5" fmla="*/ 1218 h 1248"/>
                  <a:gd name="T6" fmla="*/ 285 w 1357"/>
                  <a:gd name="T7" fmla="*/ 1199 h 1248"/>
                  <a:gd name="T8" fmla="*/ 356 w 1357"/>
                  <a:gd name="T9" fmla="*/ 1170 h 1248"/>
                  <a:gd name="T10" fmla="*/ 428 w 1357"/>
                  <a:gd name="T11" fmla="*/ 1132 h 1248"/>
                  <a:gd name="T12" fmla="*/ 499 w 1357"/>
                  <a:gd name="T13" fmla="*/ 1080 h 1248"/>
                  <a:gd name="T14" fmla="*/ 642 w 1357"/>
                  <a:gd name="T15" fmla="*/ 935 h 1248"/>
                  <a:gd name="T16" fmla="*/ 784 w 1357"/>
                  <a:gd name="T17" fmla="*/ 731 h 1248"/>
                  <a:gd name="T18" fmla="*/ 927 w 1357"/>
                  <a:gd name="T19" fmla="*/ 487 h 1248"/>
                  <a:gd name="T20" fmla="*/ 1000 w 1357"/>
                  <a:gd name="T21" fmla="*/ 363 h 1248"/>
                  <a:gd name="T22" fmla="*/ 1070 w 1357"/>
                  <a:gd name="T23" fmla="*/ 247 h 1248"/>
                  <a:gd name="T24" fmla="*/ 1141 w 1357"/>
                  <a:gd name="T25" fmla="*/ 145 h 1248"/>
                  <a:gd name="T26" fmla="*/ 1213 w 1357"/>
                  <a:gd name="T27" fmla="*/ 67 h 1248"/>
                  <a:gd name="T28" fmla="*/ 1284 w 1357"/>
                  <a:gd name="T29" fmla="*/ 17 h 1248"/>
                  <a:gd name="T30" fmla="*/ 1356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0" y="1247"/>
                    </a:moveTo>
                    <a:lnTo>
                      <a:pt x="143" y="1232"/>
                    </a:lnTo>
                    <a:lnTo>
                      <a:pt x="213" y="1218"/>
                    </a:lnTo>
                    <a:lnTo>
                      <a:pt x="285" y="1199"/>
                    </a:lnTo>
                    <a:lnTo>
                      <a:pt x="356" y="1170"/>
                    </a:lnTo>
                    <a:lnTo>
                      <a:pt x="428" y="1132"/>
                    </a:lnTo>
                    <a:lnTo>
                      <a:pt x="499" y="1080"/>
                    </a:lnTo>
                    <a:lnTo>
                      <a:pt x="642" y="935"/>
                    </a:lnTo>
                    <a:lnTo>
                      <a:pt x="784" y="731"/>
                    </a:lnTo>
                    <a:lnTo>
                      <a:pt x="927" y="487"/>
                    </a:lnTo>
                    <a:lnTo>
                      <a:pt x="1000" y="363"/>
                    </a:lnTo>
                    <a:lnTo>
                      <a:pt x="1070" y="247"/>
                    </a:lnTo>
                    <a:lnTo>
                      <a:pt x="1141" y="145"/>
                    </a:lnTo>
                    <a:lnTo>
                      <a:pt x="1213" y="67"/>
                    </a:lnTo>
                    <a:lnTo>
                      <a:pt x="1284" y="17"/>
                    </a:lnTo>
                    <a:lnTo>
                      <a:pt x="1356" y="0"/>
                    </a:lnTo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247508" y="2454347"/>
              <a:ext cx="3233261" cy="1796483"/>
            </a:xfrm>
            <a:custGeom>
              <a:avLst/>
              <a:gdLst>
                <a:gd name="T0" fmla="*/ 0 w 2764"/>
                <a:gd name="T1" fmla="*/ 0 h 1245"/>
                <a:gd name="T2" fmla="*/ 0 w 2764"/>
                <a:gd name="T3" fmla="*/ 1244 h 1245"/>
                <a:gd name="T4" fmla="*/ 2763 w 2764"/>
                <a:gd name="T5" fmla="*/ 1244 h 1245"/>
                <a:gd name="T6" fmla="*/ 0 60000 65536"/>
                <a:gd name="T7" fmla="*/ 0 60000 65536"/>
                <a:gd name="T8" fmla="*/ 0 60000 65536"/>
                <a:gd name="T9" fmla="*/ 0 w 2764"/>
                <a:gd name="T10" fmla="*/ 0 h 1245"/>
                <a:gd name="T11" fmla="*/ 2764 w 2764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4" h="1245">
                  <a:moveTo>
                    <a:pt x="0" y="0"/>
                  </a:moveTo>
                  <a:lnTo>
                    <a:pt x="0" y="1244"/>
                  </a:lnTo>
                  <a:lnTo>
                    <a:pt x="2763" y="124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H="1">
            <a:off x="7336916" y="3204362"/>
            <a:ext cx="19318" cy="114097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07074" y="4307205"/>
            <a:ext cx="238260" cy="33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971842" y="3767417"/>
            <a:ext cx="0" cy="544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55660" y="4259583"/>
                <a:ext cx="406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𝑐𝑎𝑙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60" y="4259583"/>
                <a:ext cx="40659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208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7971842" y="4054251"/>
            <a:ext cx="70944" cy="273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078258" y="4140387"/>
            <a:ext cx="35472" cy="179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191286" y="4208592"/>
            <a:ext cx="35472" cy="1112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32761" y="3418548"/>
            <a:ext cx="1463233" cy="830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60988" y="3146336"/>
            <a:ext cx="1046086" cy="33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p-value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8607" y="3185156"/>
            <a:ext cx="235394" cy="117481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243038" y="4266593"/>
            <a:ext cx="335411" cy="117481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5903262" y="3146336"/>
            <a:ext cx="350243" cy="146779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83340" y="1116611"/>
                <a:ext cx="1873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3538" algn="l"/>
                  </a:tabLst>
                </a:pPr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sz="1600" b="1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Or</a:t>
                </a:r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 </a:t>
                </a:r>
              </a:p>
              <a:p>
                <a:r>
                  <a: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40" y="1116611"/>
                <a:ext cx="1873901" cy="1754326"/>
              </a:xfrm>
              <a:prstGeom prst="rect">
                <a:avLst/>
              </a:prstGeom>
              <a:blipFill rotWithShape="1">
                <a:blip r:embed="rId8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761336" y="2559990"/>
            <a:ext cx="209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(Lower-tailed test)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83340" y="4786897"/>
                <a:ext cx="19465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=T.DIST(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1)</a:t>
                </a:r>
                <a:endParaRPr lang="en-SG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40" y="4786897"/>
                <a:ext cx="1946501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1881" t="-3125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/>
          <p:cNvSpPr/>
          <p:nvPr/>
        </p:nvSpPr>
        <p:spPr>
          <a:xfrm>
            <a:off x="3067916" y="2951664"/>
            <a:ext cx="350243" cy="146779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686155" y="1040429"/>
                <a:ext cx="1873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3538" algn="l"/>
                  </a:tabLst>
                </a:pPr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sz="1600" b="1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Or</a:t>
                </a:r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 </a:t>
                </a:r>
              </a:p>
              <a:p>
                <a:r>
                  <a: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55" y="1040429"/>
                <a:ext cx="1873901" cy="1754326"/>
              </a:xfrm>
              <a:prstGeom prst="rect">
                <a:avLst/>
              </a:prstGeom>
              <a:blipFill rotWithShape="1">
                <a:blip r:embed="rId10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83495" y="3244551"/>
                <a:ext cx="1171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𝑇</m:t>
                      </m:r>
                      <m:r>
                        <a:rPr lang="en-US" sz="1600" b="0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95" y="3244551"/>
                <a:ext cx="1171978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494007" y="4833063"/>
                <a:ext cx="26284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=2*T.DIST(-|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,1) </a:t>
                </a:r>
              </a:p>
              <a:p>
                <a:r>
                  <a:rPr lang="en-SG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T.DIST.2T(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SG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SG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07" y="4833063"/>
                <a:ext cx="2628426" cy="1077218"/>
              </a:xfrm>
              <a:prstGeom prst="rect">
                <a:avLst/>
              </a:prstGeom>
              <a:blipFill rotWithShape="1">
                <a:blip r:embed="rId12"/>
                <a:stretch>
                  <a:fillRect l="-1160" t="-1695" b="-62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432276" y="1040429"/>
                <a:ext cx="1873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3538" algn="l"/>
                  </a:tabLst>
                </a:pPr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sz="1600" b="1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Or</a:t>
                </a:r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 </a:t>
                </a:r>
              </a:p>
              <a:p>
                <a:r>
                  <a: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6" y="1040429"/>
                <a:ext cx="1873901" cy="1754326"/>
              </a:xfrm>
              <a:prstGeom prst="rect">
                <a:avLst/>
              </a:prstGeom>
              <a:blipFill rotWithShape="1">
                <a:blip r:embed="rId1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446386" y="3241567"/>
                <a:ext cx="1171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𝑇</m:t>
                      </m:r>
                      <m:r>
                        <a:rPr lang="en-US" sz="1600" b="0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386" y="3241567"/>
                <a:ext cx="1171978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168762" y="4778613"/>
                <a:ext cx="27639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=1-T.DIST(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1)</a:t>
                </a:r>
                <a:r>
                  <a:rPr lang="en-SG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SG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T.DIST.RT(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SG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SG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SG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62" y="4778613"/>
                <a:ext cx="2763926" cy="1077218"/>
              </a:xfrm>
              <a:prstGeom prst="rect">
                <a:avLst/>
              </a:prstGeom>
              <a:blipFill rotWithShape="1">
                <a:blip r:embed="rId15"/>
                <a:stretch>
                  <a:fillRect l="-1325" t="-1695" b="-62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71405" y="5454166"/>
                <a:ext cx="34689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u="sng" dirty="0" smtClean="0">
                    <a:solidFill>
                      <a:srgbClr val="FF0000"/>
                    </a:solidFill>
                  </a:rPr>
                  <a:t>Note: </a:t>
                </a:r>
              </a:p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- For two-sample pooled t-test, </a:t>
                </a:r>
                <a:endParaRPr lang="en-US" sz="1400" b="1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l-GR" sz="1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𝝂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𝒀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- For paired t-test,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𝝂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SG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5" y="5454166"/>
                <a:ext cx="3468914" cy="954107"/>
              </a:xfrm>
              <a:prstGeom prst="rect">
                <a:avLst/>
              </a:prstGeom>
              <a:blipFill rotWithShape="1">
                <a:blip r:embed="rId16"/>
                <a:stretch>
                  <a:fillRect l="-527" t="-641" b="-57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76100"/>
            <a:ext cx="415636" cy="429400"/>
          </a:xfrm>
        </p:spPr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[Team discussion &amp; activity]</a:t>
            </a: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dirty="0" smtClean="0"/>
              <a:t>From the scenario given earlier (Test B), Bernice wants to find out </a:t>
            </a:r>
            <a:r>
              <a:rPr lang="en-SG" sz="2000" dirty="0"/>
              <a:t>whether the bone densities of Singaporean males and females aged between 18 to 25 years are significantly different</a:t>
            </a:r>
            <a:r>
              <a:rPr lang="en-SG" sz="2000" dirty="0" smtClean="0"/>
              <a:t>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Consider the following: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 smtClean="0"/>
              <a:t>State </a:t>
            </a:r>
            <a:r>
              <a:rPr lang="en-SG" sz="2000" dirty="0"/>
              <a:t>the hypotheses. Define the use of variables clearly.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What is a suitable statistical test to conduct? What are the necessary assumptions? Decide on an appropriate level of significance.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 smtClean="0"/>
              <a:t>Compute </a:t>
            </a:r>
            <a:r>
              <a:rPr lang="en-SG" sz="2000" dirty="0"/>
              <a:t>the test statistic, critical region and p-value.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Can the null hypothesis be rejected? State a formal conclusion in the context of the scenario. Interpret the results.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FontTx/>
              <a:buNone/>
            </a:pPr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</a:t>
            </a:r>
            <a:r>
              <a:rPr lang="en-US" sz="2800" dirty="0" smtClean="0"/>
              <a:t>(Test B)</a:t>
            </a:r>
            <a:endParaRPr lang="en-SG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[Solution]</a:t>
            </a:r>
            <a:endParaRPr lang="en-SG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endParaRPr lang="en-US" sz="1800" dirty="0" smtClean="0"/>
          </a:p>
          <a:p>
            <a:pPr marL="0" indent="0" algn="just">
              <a:buFontTx/>
              <a:buNone/>
            </a:pPr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B)</a:t>
            </a:r>
            <a:endParaRPr lang="en-SG" sz="2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26255"/>
            <a:ext cx="8393724" cy="513481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[Solution]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B)</a:t>
            </a:r>
            <a:endParaRPr lang="en-SG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25092"/>
            <a:ext cx="8393724" cy="513481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[Solution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]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B)</a:t>
            </a:r>
            <a:endParaRPr lang="en-SG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1241" y="1002534"/>
            <a:ext cx="7781518" cy="5760413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Collin came across </a:t>
            </a:r>
            <a:r>
              <a:rPr lang="en-SG" dirty="0"/>
              <a:t>a new brand of calcium </a:t>
            </a:r>
            <a:r>
              <a:rPr lang="en-SG" dirty="0" smtClean="0"/>
              <a:t>supplement produced by a health product manufacturer and endorsed by a local hospital. The manufacturer claims that </a:t>
            </a:r>
            <a:r>
              <a:rPr lang="en-SG" dirty="0"/>
              <a:t>consumption of their new brand of calcium supplement for three months will increase bone density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Collin wants to conduct a test to validate the manufacturer’s claim. He worked with the hospital to conduct a trial with 10 participants, both male and female included. The </a:t>
            </a:r>
            <a:r>
              <a:rPr lang="en-SG" dirty="0"/>
              <a:t>bone density for each </a:t>
            </a:r>
            <a:r>
              <a:rPr lang="en-SG" dirty="0" smtClean="0"/>
              <a:t>participant is recorded before </a:t>
            </a:r>
            <a:r>
              <a:rPr lang="en-SG" dirty="0"/>
              <a:t>taking </a:t>
            </a:r>
            <a:r>
              <a:rPr lang="en-SG" dirty="0" smtClean="0"/>
              <a:t>the calcium supplement and three months after the supplement is taken. </a:t>
            </a:r>
            <a:r>
              <a:rPr lang="en-US" dirty="0"/>
              <a:t>The sample data collected is </a:t>
            </a:r>
            <a:r>
              <a:rPr lang="en-US" dirty="0" smtClean="0"/>
              <a:t>in </a:t>
            </a:r>
            <a:r>
              <a:rPr lang="en-US" dirty="0"/>
              <a:t>the Excel spreadsheet below. Help </a:t>
            </a:r>
            <a:r>
              <a:rPr lang="en-US" dirty="0" smtClean="0"/>
              <a:t>Collin </a:t>
            </a:r>
            <a:r>
              <a:rPr lang="en-US" dirty="0"/>
              <a:t>conduct a suitable test</a:t>
            </a:r>
            <a:r>
              <a:rPr lang="en-US" dirty="0" smtClean="0"/>
              <a:t>.</a:t>
            </a:r>
          </a:p>
        </p:txBody>
      </p:sp>
      <p:sp>
        <p:nvSpPr>
          <p:cNvPr id="4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/>
              <a:t>Scenario: Test </a:t>
            </a:r>
            <a:r>
              <a:rPr lang="en-US" sz="3200" b="1" dirty="0" smtClean="0"/>
              <a:t>C</a:t>
            </a:r>
            <a:endParaRPr lang="en-GB" sz="3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0" name="Picture 9" descr="image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78" y="5871990"/>
            <a:ext cx="1447771" cy="1004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48375"/>
              </p:ext>
            </p:extLst>
          </p:nvPr>
        </p:nvGraphicFramePr>
        <p:xfrm>
          <a:off x="3925229" y="631249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Worksheet" showAsIcon="1" r:id="rId5" imgW="914400" imgH="806400" progId="Excel.Sheet.12">
                  <p:embed/>
                </p:oleObj>
              </mc:Choice>
              <mc:Fallback>
                <p:oleObj name="Worksheet" showAsIcon="1" r:id="rId5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5229" y="631249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450137" cy="60459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Independent VS Dependent Populations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171575"/>
            <a:ext cx="3962400" cy="43148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24400" y="1143000"/>
            <a:ext cx="3962400" cy="462915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142999"/>
            <a:ext cx="3962400" cy="4343401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24400" y="1142999"/>
            <a:ext cx="3962400" cy="5548087"/>
          </a:xfrm>
          <a:prstGeom prst="rect">
            <a:avLst/>
          </a:prstGeom>
          <a:solidFill>
            <a:srgbClr val="D7EBED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1" name="Rectangle 5"/>
          <p:cNvSpPr txBox="1">
            <a:spLocks noChangeArrowheads="1"/>
          </p:cNvSpPr>
          <p:nvPr/>
        </p:nvSpPr>
        <p:spPr bwMode="auto">
          <a:xfrm>
            <a:off x="493712" y="1545103"/>
            <a:ext cx="3962400" cy="394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Independent </a:t>
            </a:r>
            <a:r>
              <a:rPr lang="en-US" sz="2000" dirty="0" smtClean="0">
                <a:solidFill>
                  <a:srgbClr val="000099"/>
                </a:solidFill>
              </a:rPr>
              <a:t>data </a:t>
            </a:r>
            <a:r>
              <a:rPr lang="en-US" sz="2000" dirty="0">
                <a:solidFill>
                  <a:srgbClr val="000099"/>
                </a:solidFill>
              </a:rPr>
              <a:t>s</a:t>
            </a:r>
            <a:r>
              <a:rPr lang="en-US" sz="2000" dirty="0" smtClean="0">
                <a:solidFill>
                  <a:srgbClr val="000099"/>
                </a:solidFill>
              </a:rPr>
              <a:t>ources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Test statistic uses </a:t>
            </a:r>
            <a:r>
              <a:rPr lang="en-US" sz="2000" dirty="0">
                <a:solidFill>
                  <a:srgbClr val="000099"/>
                </a:solidFill>
              </a:rPr>
              <a:t>d</a:t>
            </a:r>
            <a:r>
              <a:rPr lang="en-US" sz="2000" dirty="0" smtClean="0">
                <a:solidFill>
                  <a:srgbClr val="000099"/>
                </a:solidFill>
              </a:rPr>
              <a:t>ifference </a:t>
            </a:r>
            <a:r>
              <a:rPr lang="en-US" sz="2000" dirty="0">
                <a:solidFill>
                  <a:srgbClr val="000099"/>
                </a:solidFill>
              </a:rPr>
              <a:t>b</a:t>
            </a:r>
            <a:r>
              <a:rPr lang="en-US" sz="2000" dirty="0" smtClean="0">
                <a:solidFill>
                  <a:srgbClr val="000099"/>
                </a:solidFill>
              </a:rPr>
              <a:t>etween </a:t>
            </a:r>
            <a:r>
              <a:rPr lang="en-US" sz="2000" dirty="0">
                <a:solidFill>
                  <a:srgbClr val="000099"/>
                </a:solidFill>
              </a:rPr>
              <a:t>the 2 </a:t>
            </a:r>
            <a:r>
              <a:rPr lang="en-US" sz="2000" dirty="0" smtClean="0">
                <a:solidFill>
                  <a:srgbClr val="000099"/>
                </a:solidFill>
              </a:rPr>
              <a:t>sample means</a:t>
            </a:r>
          </a:p>
          <a:p>
            <a:pPr marL="342900" indent="-342900">
              <a:spcBef>
                <a:spcPct val="11000"/>
              </a:spcBef>
              <a:buFontTx/>
              <a:buChar char="•"/>
            </a:pPr>
            <a:endParaRPr lang="en-US" sz="2400" dirty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The population parameter of interest is</a:t>
            </a:r>
          </a:p>
          <a:p>
            <a:pPr marL="342900" indent="-342900">
              <a:spcBef>
                <a:spcPct val="11000"/>
              </a:spcBef>
              <a:buFontTx/>
              <a:buChar char="•"/>
            </a:pPr>
            <a:endParaRPr lang="en-US" sz="2000" dirty="0" smtClean="0">
              <a:solidFill>
                <a:srgbClr val="000099"/>
              </a:solidFill>
            </a:endParaRPr>
          </a:p>
          <a:p>
            <a:pPr>
              <a:spcBef>
                <a:spcPct val="11000"/>
              </a:spcBef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Hypothesis test is called </a:t>
            </a:r>
            <a:r>
              <a:rPr lang="en-US" sz="2000" b="1" dirty="0" smtClean="0"/>
              <a:t>two-sample test</a:t>
            </a:r>
            <a:endParaRPr lang="en-US" sz="2000" b="1" dirty="0"/>
          </a:p>
        </p:txBody>
      </p:sp>
      <p:sp>
        <p:nvSpPr>
          <p:cNvPr id="8202" name="Rectangle 6"/>
          <p:cNvSpPr txBox="1">
            <a:spLocks noChangeArrowheads="1"/>
          </p:cNvSpPr>
          <p:nvPr/>
        </p:nvSpPr>
        <p:spPr bwMode="auto">
          <a:xfrm>
            <a:off x="4724400" y="1553172"/>
            <a:ext cx="3962400" cy="482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Same </a:t>
            </a:r>
            <a:r>
              <a:rPr lang="en-US" sz="2000" dirty="0" smtClean="0">
                <a:solidFill>
                  <a:srgbClr val="000099"/>
                </a:solidFill>
              </a:rPr>
              <a:t>data </a:t>
            </a:r>
            <a:r>
              <a:rPr lang="en-US" sz="2000" dirty="0">
                <a:solidFill>
                  <a:srgbClr val="000099"/>
                </a:solidFill>
              </a:rPr>
              <a:t>s</a:t>
            </a:r>
            <a:r>
              <a:rPr lang="en-US" sz="2000" dirty="0" smtClean="0">
                <a:solidFill>
                  <a:srgbClr val="000099"/>
                </a:solidFill>
              </a:rPr>
              <a:t>ource</a:t>
            </a:r>
            <a:endParaRPr lang="en-US" sz="2000" dirty="0">
              <a:solidFill>
                <a:srgbClr val="000099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Paired/matched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Repeated </a:t>
            </a:r>
            <a:r>
              <a:rPr lang="en-US" sz="2000" dirty="0" smtClean="0"/>
              <a:t>measures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(Before/after</a:t>
            </a:r>
            <a:r>
              <a:rPr lang="en-US" sz="2000" dirty="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Test statistic uses difference </a:t>
            </a:r>
            <a:r>
              <a:rPr lang="en-US" sz="2000" dirty="0">
                <a:solidFill>
                  <a:srgbClr val="000099"/>
                </a:solidFill>
              </a:rPr>
              <a:t>between </a:t>
            </a:r>
            <a:r>
              <a:rPr lang="en-US" sz="2000" dirty="0" smtClean="0">
                <a:solidFill>
                  <a:srgbClr val="000099"/>
                </a:solidFill>
              </a:rPr>
              <a:t>each </a:t>
            </a:r>
            <a:r>
              <a:rPr lang="en-US" sz="2000" dirty="0">
                <a:solidFill>
                  <a:srgbClr val="000099"/>
                </a:solidFill>
              </a:rPr>
              <a:t>p</a:t>
            </a:r>
            <a:r>
              <a:rPr lang="en-US" sz="2000" dirty="0" smtClean="0">
                <a:solidFill>
                  <a:srgbClr val="000099"/>
                </a:solidFill>
              </a:rPr>
              <a:t>air </a:t>
            </a:r>
            <a:r>
              <a:rPr lang="en-US" sz="2000" dirty="0">
                <a:solidFill>
                  <a:srgbClr val="000099"/>
                </a:solidFill>
              </a:rPr>
              <a:t>of </a:t>
            </a:r>
            <a:r>
              <a:rPr lang="en-US" sz="2000" dirty="0" smtClean="0">
                <a:solidFill>
                  <a:srgbClr val="000099"/>
                </a:solidFill>
              </a:rPr>
              <a:t>observations</a:t>
            </a:r>
            <a:endParaRPr lang="en-US" sz="2000" dirty="0">
              <a:solidFill>
                <a:srgbClr val="000099"/>
              </a:solidFill>
            </a:endParaRPr>
          </a:p>
          <a:p>
            <a:pPr marL="1200150" lvl="2" indent="-571500">
              <a:spcBef>
                <a:spcPct val="20000"/>
              </a:spcBef>
            </a:pPr>
            <a:r>
              <a:rPr lang="en-US" sz="3200" b="1" i="1" dirty="0" smtClean="0">
                <a:solidFill>
                  <a:srgbClr val="000000"/>
                </a:solidFill>
              </a:rPr>
              <a:t>D</a:t>
            </a:r>
            <a:r>
              <a:rPr lang="en-US" sz="3200" b="1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b="1" i="1" dirty="0" smtClean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= </a:t>
            </a:r>
            <a:r>
              <a:rPr lang="en-US" sz="3200" b="1" i="1" dirty="0" smtClean="0">
                <a:solidFill>
                  <a:srgbClr val="000000"/>
                </a:solidFill>
              </a:rPr>
              <a:t>X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1</a:t>
            </a:r>
            <a:r>
              <a:rPr lang="en-US" sz="3200" b="1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b="1" dirty="0" smtClean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- </a:t>
            </a:r>
            <a:r>
              <a:rPr lang="en-US" sz="3200" b="1" i="1" dirty="0" smtClean="0">
                <a:solidFill>
                  <a:srgbClr val="000000"/>
                </a:solidFill>
              </a:rPr>
              <a:t>X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3200" b="1" i="1" baseline="-25000" dirty="0" smtClean="0">
                <a:solidFill>
                  <a:srgbClr val="000000"/>
                </a:solidFill>
              </a:rPr>
              <a:t>i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The </a:t>
            </a:r>
            <a:r>
              <a:rPr lang="en-US" sz="2000" dirty="0" smtClean="0">
                <a:solidFill>
                  <a:srgbClr val="000099"/>
                </a:solidFill>
              </a:rPr>
              <a:t>population parameter </a:t>
            </a:r>
            <a:r>
              <a:rPr lang="en-US" sz="2000" dirty="0">
                <a:solidFill>
                  <a:srgbClr val="000099"/>
                </a:solidFill>
              </a:rPr>
              <a:t>of interest </a:t>
            </a:r>
            <a:r>
              <a:rPr lang="en-US" sz="2000" dirty="0" smtClean="0">
                <a:solidFill>
                  <a:srgbClr val="000099"/>
                </a:solidFill>
              </a:rPr>
              <a:t>is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="1" i="1" baseline="-25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 is called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paired t-test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990600" y="1143000"/>
            <a:ext cx="2968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Independent</a:t>
            </a:r>
          </a:p>
        </p:txBody>
      </p:sp>
      <p:sp>
        <p:nvSpPr>
          <p:cNvPr id="8204" name="Rectangle 8"/>
          <p:cNvSpPr>
            <a:spLocks noChangeArrowheads="1"/>
          </p:cNvSpPr>
          <p:nvPr/>
        </p:nvSpPr>
        <p:spPr bwMode="auto">
          <a:xfrm>
            <a:off x="5638800" y="1143000"/>
            <a:ext cx="2130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Dependent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2626182"/>
                <a:ext cx="215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en-US" sz="3600" b="1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26182"/>
                <a:ext cx="215900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08314" y="3998016"/>
                <a:ext cx="215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6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36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3998016"/>
                <a:ext cx="215900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74797" y="5194540"/>
                <a:ext cx="215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1" i="1" smtClean="0">
                          <a:latin typeface="Cambria Math"/>
                        </a:rPr>
                        <m:t>μ</m:t>
                      </m:r>
                      <m:r>
                        <a:rPr lang="en-US" sz="3600" b="1" i="1" baseline="-25000" smtClean="0"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797" y="5194540"/>
                <a:ext cx="215900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0"/>
            <a:ext cx="7296476" cy="8661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SG" sz="2400" dirty="0" smtClean="0"/>
              <a:t>Paired t-Tests for Population Mean of Differences (for Dependent Populations): Formulation of Null and Alternative Hypotheses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48155" y="1088571"/>
                <a:ext cx="7871731" cy="375487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For paired t-test,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population parameter of interest is the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population mean of differences,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(i)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is a constant value provided or inferred in the question)</a:t>
                </a:r>
                <a:endPara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&lt;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Lower-tailed, or left-tailed test)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(ii)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endParaRPr lang="en-US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&gt;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(Upper-tailed,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or right-tailed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test)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iii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  <m:r>
                      <m:rPr>
                        <m:nor/>
                      </m:rPr>
                      <a:rPr lang="en-US" sz="2000" dirty="0">
                        <a:latin typeface="Arial" pitchFamily="34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Two-tailed test)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55" y="1088571"/>
                <a:ext cx="7871731" cy="3754874"/>
              </a:xfrm>
              <a:prstGeom prst="rect">
                <a:avLst/>
              </a:prstGeom>
              <a:blipFill rotWithShape="1">
                <a:blip r:embed="rId3"/>
                <a:stretch>
                  <a:fillRect l="-617" t="-323" r="-61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629" y="942337"/>
            <a:ext cx="8911771" cy="591566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883751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Paired t-test for Population Mean of Differences: Test Statistic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4154973"/>
                  </p:ext>
                </p:extLst>
              </p:nvPr>
            </p:nvGraphicFramePr>
            <p:xfrm>
              <a:off x="224971" y="1134727"/>
              <a:ext cx="8723086" cy="51775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131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60722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96307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287695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151013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variance of differences between paired data is 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 size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effectLst/>
                                  <a:latin typeface="Cambria Math"/>
                                  <a:cs typeface="Arial" panose="020B0604020202020204" pitchFamily="34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 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Assumptions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Statistic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 of hypothesis test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66746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Unknown</a:t>
                          </a:r>
                          <a:endParaRPr lang="en-SG" sz="14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  <a:endParaRPr lang="en-SG" sz="14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random variable under study is continuous.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 data collected must be in “matched-pairs”, i.e. same test subjects are involved in both groups of sample data. We say that these two groups of sample data are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related</a:t>
                          </a:r>
                          <a:r>
                            <a:rPr lang="en-US" sz="14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or dependent.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significant outliers in the two related groups.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 of the differences between the two related groups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approximately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normal.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21590" indent="-21590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𝑇</m:t>
                                </m:r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SG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SG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cs typeface="Arial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Arial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SG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𝑛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cs typeface="Arial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where</a:t>
                          </a:r>
                        </a:p>
                        <a:p>
                          <a:pPr algn="just"/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SG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 mean of differences between the two related groups 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mean of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differences</a:t>
                          </a:r>
                        </a:p>
                        <a:p>
                          <a:pPr algn="just"/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unbiased sample standard deviation of the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differences</a:t>
                          </a:r>
                        </a:p>
                        <a:p>
                          <a:pPr algn="just"/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Arial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sample size of the matched-pairs of data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Paired t-test for population mean of differences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4154973"/>
                  </p:ext>
                </p:extLst>
              </p:nvPr>
            </p:nvGraphicFramePr>
            <p:xfrm>
              <a:off x="224971" y="1134727"/>
              <a:ext cx="8723086" cy="51775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1315"/>
                    <a:gridCol w="783771"/>
                    <a:gridCol w="2607226"/>
                    <a:gridCol w="2963079"/>
                    <a:gridCol w="1287695"/>
                  </a:tblGrid>
                  <a:tr h="151013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Population 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variance of differences between paired data is 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37984" t="-3226" r="-872093" b="-24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Assumptions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Statistic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 of hypothesis test</a:t>
                          </a:r>
                          <a:endParaRPr lang="en-SG" sz="14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6746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Unknown</a:t>
                          </a:r>
                          <a:endParaRPr lang="en-SG" sz="14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  <a:endParaRPr lang="en-SG" sz="14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random variable under study is continuous.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Sample data collected must be in “matched-pairs”, i.e. same test subjects are involved in both groups of sample data. We say that these two groups of sample data are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related</a:t>
                          </a:r>
                          <a:r>
                            <a:rPr lang="en-US" sz="14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or dependent.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significant outliers in the two related groups.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342900" lvl="0" indent="-342900">
                            <a:buFont typeface="+mj-lt"/>
                            <a:buAutoNum type="arabicParenR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 of the differences between the two related groups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approximately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normal.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21590" indent="-21590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1235" t="-42596" r="-43416" b="-1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Paired t-test for population mean of differences</a:t>
                          </a:r>
                          <a:endParaRPr lang="en-SG" sz="14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5832" y="6428600"/>
            <a:ext cx="415636" cy="429400"/>
          </a:xfrm>
        </p:spPr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13044296"/>
              </p:ext>
            </p:extLst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77409" y="4007258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P08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304530" y="3462492"/>
            <a:ext cx="1" cy="51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693280" y="2745967"/>
            <a:ext cx="1222502" cy="93647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[Team discussion &amp; activity]</a:t>
            </a: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dirty="0" smtClean="0"/>
              <a:t>From the scenario given earlier (Test C), Collin wants to validate the manufacturer’s claim </a:t>
            </a:r>
            <a:r>
              <a:rPr lang="en-SG" sz="2000" dirty="0"/>
              <a:t>that consumption of their new brand of calcium supplement for three months will increase bone </a:t>
            </a:r>
            <a:r>
              <a:rPr lang="en-SG" sz="2000" dirty="0" smtClean="0"/>
              <a:t>density.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Consider the following: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 smtClean="0"/>
              <a:t>State </a:t>
            </a:r>
            <a:r>
              <a:rPr lang="en-SG" sz="2000" dirty="0"/>
              <a:t>the hypotheses. Define the use of variables clearly.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What is a suitable statistical test to conduct? What are the necessary assumptions? Decide on an appropriate level of significance.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 smtClean="0"/>
              <a:t>Compute </a:t>
            </a:r>
            <a:r>
              <a:rPr lang="en-SG" sz="2000" dirty="0"/>
              <a:t>the test statistic, critical region and p-value.</a:t>
            </a:r>
          </a:p>
          <a:p>
            <a:pPr marL="457200" indent="-457200">
              <a:buFont typeface="+mj-lt"/>
              <a:buAutoNum type="alphaLcParenR"/>
            </a:pPr>
            <a:r>
              <a:rPr lang="en-SG" sz="2000" dirty="0"/>
              <a:t>Can the null hypothesis be rejected? State a formal conclusion in the context of the scenario. Interpret the results.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FontTx/>
              <a:buNone/>
            </a:pPr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</a:t>
            </a:r>
            <a:r>
              <a:rPr lang="en-US" sz="2800" dirty="0" smtClean="0"/>
              <a:t>(Test C)</a:t>
            </a:r>
            <a:endParaRPr lang="en-SG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[Solution]</a:t>
            </a:r>
            <a:endParaRPr lang="en-US" sz="1800" dirty="0" smtClean="0"/>
          </a:p>
          <a:p>
            <a:pPr marL="0" indent="0" algn="just">
              <a:buFontTx/>
              <a:buNone/>
            </a:pPr>
            <a:endParaRPr lang="en-US" sz="1800" u="sng" dirty="0" smtClean="0"/>
          </a:p>
          <a:p>
            <a:pPr marL="0" indent="0" algn="just">
              <a:buFontTx/>
              <a:buNone/>
            </a:pPr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C)</a:t>
            </a:r>
            <a:endParaRPr lang="en-SG" sz="2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8249790" cy="513481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[Solution]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C)</a:t>
            </a:r>
            <a:endParaRPr lang="en-SG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8393724" cy="513481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[Solution]</a:t>
            </a:r>
          </a:p>
          <a:p>
            <a:pPr marL="0" indent="0">
              <a:buFont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sz="2800" dirty="0"/>
              <a:t>Solving Scenario Tasks (Test C)</a:t>
            </a:r>
            <a:endParaRPr lang="en-SG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277358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Application of Data Analysis in Excel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The two-sample z-test, two-sample pooled t-test and paired t-test can be conducted in Microsoft Excel using the Data Analysis tool (available in the Analysis </a:t>
            </a:r>
            <a:r>
              <a:rPr lang="en-SG" dirty="0" err="1" smtClean="0"/>
              <a:t>Toolpak</a:t>
            </a:r>
            <a:r>
              <a:rPr lang="en-SG" dirty="0" smtClean="0"/>
              <a:t>)</a:t>
            </a:r>
          </a:p>
          <a:p>
            <a:r>
              <a:rPr lang="en-SG" dirty="0" smtClean="0"/>
              <a:t>Refer to the following guides to</a:t>
            </a:r>
          </a:p>
          <a:p>
            <a:pPr lvl="1"/>
            <a:r>
              <a:rPr lang="en-SG" dirty="0" smtClean="0"/>
              <a:t>Add Data Analysis to Excel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pPr lvl="1"/>
            <a:r>
              <a:rPr lang="en-SG" dirty="0" smtClean="0"/>
              <a:t>Perform two-sample pooled t-test (assuming equal variances)</a:t>
            </a:r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r>
              <a:rPr lang="en-SG" dirty="0"/>
              <a:t>Apply Data Analysis in </a:t>
            </a:r>
            <a:r>
              <a:rPr lang="en-SG" dirty="0" smtClean="0"/>
              <a:t>Excel to the 3 tests and compare your results to those obtained previously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17765"/>
              </p:ext>
            </p:extLst>
          </p:nvPr>
        </p:nvGraphicFramePr>
        <p:xfrm>
          <a:off x="1525836" y="333424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836" y="333424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46870"/>
              </p:ext>
            </p:extLst>
          </p:nvPr>
        </p:nvGraphicFramePr>
        <p:xfrm>
          <a:off x="1525836" y="479949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Document" showAsIcon="1" r:id="rId6" imgW="914400" imgH="806400" progId="Word.Document.12">
                  <p:embed/>
                </p:oleObj>
              </mc:Choice>
              <mc:Fallback>
                <p:oleObj name="Document" showAsIcon="1" r:id="rId6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836" y="479949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277358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Application of Data Analysis in Excel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 smtClean="0"/>
              <a:t>[Solution]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109143"/>
            <a:ext cx="7526337" cy="770833"/>
          </a:xfrm>
        </p:spPr>
        <p:txBody>
          <a:bodyPr>
            <a:normAutofit fontScale="90000"/>
          </a:bodyPr>
          <a:lstStyle/>
          <a:p>
            <a:r>
              <a:rPr lang="en-SG" sz="2800" dirty="0" smtClean="0"/>
              <a:t>Assumption of Equal Population Variances for </a:t>
            </a:r>
            <a:r>
              <a:rPr lang="en-US" sz="2800" dirty="0" smtClean="0"/>
              <a:t>Two-sample </a:t>
            </a:r>
            <a:r>
              <a:rPr lang="en-US" sz="2800" dirty="0"/>
              <a:t>t-Test </a:t>
            </a:r>
            <a:r>
              <a:rPr lang="en-SG" sz="2800" dirty="0" smtClean="0"/>
              <a:t>: Reasonable? </a:t>
            </a:r>
            <a:endParaRPr lang="en-US" sz="2800" dirty="0" smtClean="0"/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665162" y="1119352"/>
            <a:ext cx="7781966" cy="488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two-sample pooled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t-test, the population variances are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unknown,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so often we do not know if the variances can be assumed to be equal. </a:t>
            </a:r>
          </a:p>
          <a:p>
            <a:pPr marL="342900" indent="-342900">
              <a:spcBef>
                <a:spcPts val="600"/>
              </a:spcBef>
              <a:buFontTx/>
              <a:buChar char="•"/>
            </a:pP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 population variances are very different, the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two-sample pooled t-test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may not be accurate as the results may be influenced by the difference in the variances.</a:t>
            </a:r>
          </a:p>
          <a:p>
            <a:pPr marL="342900" indent="-342900">
              <a:spcBef>
                <a:spcPts val="600"/>
              </a:spcBef>
              <a:buFontTx/>
              <a:buChar char="•"/>
            </a:pP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two-sample pooled t-test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is not overly sensitive to small differences between population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variances,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so most of the times this test can be used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may examine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unbiased sample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variances. As a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rule of thumb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if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ratio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4 times or more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then we cannot assume the population variances to be equal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 can also apply a hypothesis test to statistically check whether two populations have equal variances—the focus of next problem (W10).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G" dirty="0" smtClean="0"/>
              <a:t>Perform </a:t>
            </a:r>
            <a:r>
              <a:rPr lang="en-SG" dirty="0"/>
              <a:t>two-sample Z-test and two-sample t-test assuming unknown but equal variances (two-sample pooled t-test) for two independent populations</a:t>
            </a:r>
          </a:p>
          <a:p>
            <a:pPr>
              <a:lnSpc>
                <a:spcPct val="150000"/>
              </a:lnSpc>
            </a:pPr>
            <a:r>
              <a:rPr lang="en-SG" dirty="0" smtClean="0"/>
              <a:t>Identify </a:t>
            </a:r>
            <a:r>
              <a:rPr lang="en-SG" dirty="0"/>
              <a:t>the difference between independent and related (dependent) populations</a:t>
            </a:r>
          </a:p>
          <a:p>
            <a:pPr>
              <a:lnSpc>
                <a:spcPct val="150000"/>
              </a:lnSpc>
            </a:pPr>
            <a:r>
              <a:rPr lang="en-SG" dirty="0" smtClean="0"/>
              <a:t>Perform </a:t>
            </a:r>
            <a:r>
              <a:rPr lang="en-SG" dirty="0"/>
              <a:t>paired t-test for two dependent populations 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35401" y="292100"/>
            <a:ext cx="9179401" cy="6551223"/>
            <a:chOff x="-35401" y="292100"/>
            <a:chExt cx="9179401" cy="655122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7" y="292100"/>
              <a:ext cx="8994413" cy="645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9587" y="1186961"/>
              <a:ext cx="3405046" cy="7386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ANOVA</a:t>
              </a:r>
            </a:p>
            <a:p>
              <a:r>
                <a:rPr lang="en-GB" sz="1400" dirty="0" smtClean="0"/>
                <a:t>A tool to </a:t>
              </a:r>
              <a:r>
                <a:rPr lang="en-US" sz="1400" dirty="0" smtClean="0"/>
                <a:t>compare </a:t>
              </a:r>
              <a:r>
                <a:rPr lang="en-US" sz="1400" dirty="0"/>
                <a:t>the means of several (3 or more) populations with a single test.</a:t>
              </a:r>
              <a:r>
                <a:rPr lang="en-GB" sz="1400" dirty="0" smtClean="0"/>
                <a:t> </a:t>
              </a:r>
              <a:endParaRPr lang="en-SG" sz="1400" dirty="0"/>
            </a:p>
          </p:txBody>
        </p:sp>
        <p:cxnSp>
          <p:nvCxnSpPr>
            <p:cNvPr id="12" name="Elbow Connector 11"/>
            <p:cNvCxnSpPr>
              <a:endCxn id="2" idx="2"/>
            </p:cNvCxnSpPr>
            <p:nvPr/>
          </p:nvCxnSpPr>
          <p:spPr>
            <a:xfrm rot="10800000">
              <a:off x="1852110" y="1925625"/>
              <a:ext cx="1805494" cy="32520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01" y="5767071"/>
              <a:ext cx="4976795" cy="1076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86163" y="406400"/>
            <a:ext cx="4355231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Topic Tree for Hypothesis Testing</a:t>
            </a:r>
            <a:endParaRPr lang="en-SG" sz="24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97600" y="2451100"/>
            <a:ext cx="5715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6769100" y="2451100"/>
            <a:ext cx="1308100" cy="850900"/>
          </a:xfrm>
          <a:prstGeom prst="bentConnector3">
            <a:avLst>
              <a:gd name="adj1" fmla="val 145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77200" y="33020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9284" y="3759200"/>
            <a:ext cx="141605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2 samples test on variance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σ</a:t>
            </a:r>
            <a:r>
              <a:rPr lang="en-US" sz="1400" baseline="-25000" dirty="0" smtClean="0">
                <a:solidFill>
                  <a:srgbClr val="FFFF00"/>
                </a:solidFill>
              </a:rPr>
              <a:t>1</a:t>
            </a:r>
            <a:r>
              <a:rPr lang="en-US" sz="1400" baseline="30000" dirty="0" smtClean="0">
                <a:solidFill>
                  <a:srgbClr val="FFFF00"/>
                </a:solidFill>
              </a:rPr>
              <a:t>2 </a:t>
            </a:r>
            <a:r>
              <a:rPr lang="en-US" sz="1400" dirty="0" smtClean="0">
                <a:solidFill>
                  <a:srgbClr val="FFFF00"/>
                </a:solidFill>
              </a:rPr>
              <a:t>– σ</a:t>
            </a:r>
            <a:r>
              <a:rPr lang="en-US" sz="1400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baseline="30000" dirty="0" smtClean="0">
                <a:solidFill>
                  <a:srgbClr val="FFFF00"/>
                </a:solidFill>
              </a:rPr>
              <a:t>2  </a:t>
            </a:r>
            <a:endParaRPr lang="en-SG" sz="1400" dirty="0">
              <a:solidFill>
                <a:srgbClr val="FFFF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114609" y="4497864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7451034" y="4726464"/>
                <a:ext cx="1692966" cy="1356836"/>
              </a:xfrm>
              <a:prstGeom prst="roundRect">
                <a:avLst>
                  <a:gd name="adj" fmla="val 0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6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6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05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with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-1 numerator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dof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and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-1 denominator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dof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where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and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are sample sizes   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34" y="4726464"/>
                <a:ext cx="1692966" cy="135683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2" name="Group 7171"/>
          <p:cNvGrpSpPr/>
          <p:nvPr/>
        </p:nvGrpSpPr>
        <p:grpSpPr>
          <a:xfrm>
            <a:off x="3507678" y="2451100"/>
            <a:ext cx="3943356" cy="4292600"/>
            <a:chOff x="3507678" y="2451100"/>
            <a:chExt cx="3943356" cy="4292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982915" y="2451100"/>
              <a:ext cx="0" cy="15203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507678" y="3971499"/>
              <a:ext cx="4752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07678" y="3971499"/>
              <a:ext cx="46955" cy="2772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54633" y="6743700"/>
              <a:ext cx="38964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82915" y="2451100"/>
              <a:ext cx="28819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64824" y="2451100"/>
              <a:ext cx="0" cy="15203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64824" y="3971499"/>
              <a:ext cx="58621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" name="Straight Connector 7168"/>
            <p:cNvCxnSpPr/>
            <p:nvPr/>
          </p:nvCxnSpPr>
          <p:spPr>
            <a:xfrm>
              <a:off x="7423150" y="3971499"/>
              <a:ext cx="27884" cy="2772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439723" y="3497653"/>
            <a:ext cx="61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09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8041662" cy="5428846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The bone density of a person can be measured by a medical procedure, and measurements are most commonly </a:t>
            </a:r>
            <a:r>
              <a:rPr lang="en-SG" dirty="0" smtClean="0"/>
              <a:t>taken </a:t>
            </a:r>
            <a:r>
              <a:rPr lang="en-SG" dirty="0"/>
              <a:t>over the lumbar spine and the upper part of the hip</a:t>
            </a:r>
            <a:r>
              <a:rPr lang="en-SG" dirty="0" smtClean="0"/>
              <a:t>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Three medical research students, Aaron, Bernice and Collin, are required to conduct research relating to human bone density as one of their assignments.</a:t>
            </a:r>
            <a:endParaRPr lang="en-SG" dirty="0"/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Scenario</a:t>
            </a:r>
            <a:endParaRPr lang="en-GB" sz="3200" b="1" dirty="0" smtClean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48685" y="47394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2" name="Picture 11" descr="imag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78" y="5871990"/>
            <a:ext cx="1447771" cy="1004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8041662" cy="5428846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Aaron read a medical research paper that reported a study which shows that male citizens from the United States, aged between 18 to 25 years, </a:t>
            </a:r>
            <a:r>
              <a:rPr lang="en-SG" dirty="0"/>
              <a:t>has significantly higher </a:t>
            </a:r>
            <a:r>
              <a:rPr lang="en-SG" dirty="0" smtClean="0"/>
              <a:t>bone density than that of females from the same age group and nationality. He wants to find out if the same applies to Singaporeans of the same age group.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He </a:t>
            </a:r>
            <a:r>
              <a:rPr lang="en-SG" dirty="0"/>
              <a:t>obtained sample data </a:t>
            </a:r>
            <a:r>
              <a:rPr lang="en-SG" dirty="0" smtClean="0"/>
              <a:t>from a local hospital comprising of bone densities of 50 </a:t>
            </a:r>
            <a:r>
              <a:rPr lang="en-SG" dirty="0"/>
              <a:t>males and 50 </a:t>
            </a:r>
            <a:r>
              <a:rPr lang="en-SG" dirty="0" smtClean="0"/>
              <a:t>females from this age group.</a:t>
            </a:r>
            <a:r>
              <a:rPr lang="en-SG" dirty="0"/>
              <a:t> </a:t>
            </a:r>
            <a:r>
              <a:rPr lang="en-US" dirty="0"/>
              <a:t>The sample data collected is </a:t>
            </a:r>
            <a:r>
              <a:rPr lang="en-US" dirty="0" smtClean="0"/>
              <a:t>in </a:t>
            </a:r>
            <a:r>
              <a:rPr lang="en-US" dirty="0"/>
              <a:t>the Excel spreadsheet below. Help </a:t>
            </a:r>
            <a:r>
              <a:rPr lang="en-US" dirty="0" smtClean="0"/>
              <a:t>Aaron conduct </a:t>
            </a:r>
            <a:r>
              <a:rPr lang="en-US" dirty="0"/>
              <a:t>a suitable test.</a:t>
            </a:r>
            <a:endParaRPr lang="en-SG" dirty="0"/>
          </a:p>
        </p:txBody>
      </p:sp>
      <p:sp>
        <p:nvSpPr>
          <p:cNvPr id="4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Scenario: Test A</a:t>
            </a:r>
            <a:endParaRPr lang="en-GB" sz="3200" b="1" dirty="0" smtClean="0"/>
          </a:p>
        </p:txBody>
      </p:sp>
      <p:pic>
        <p:nvPicPr>
          <p:cNvPr id="12" name="Picture 11" descr="imag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78" y="5871990"/>
            <a:ext cx="1447771" cy="1004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4865"/>
              </p:ext>
            </p:extLst>
          </p:nvPr>
        </p:nvGraphicFramePr>
        <p:xfrm>
          <a:off x="3947532" y="608186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Worksheet" showAsIcon="1" r:id="rId4" imgW="914400" imgH="806400" progId="Excel.Sheet.12">
                  <p:embed/>
                </p:oleObj>
              </mc:Choice>
              <mc:Fallback>
                <p:oleObj name="Worksheet" showAsIcon="1" r:id="rId4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7532" y="608186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293781"/>
            <a:ext cx="7781966" cy="604593"/>
          </a:xfrm>
        </p:spPr>
        <p:txBody>
          <a:bodyPr>
            <a:noAutofit/>
          </a:bodyPr>
          <a:lstStyle/>
          <a:p>
            <a:r>
              <a:rPr lang="en-US" sz="2400" dirty="0" smtClean="0"/>
              <a:t>[Recall] Overview of Hypothesis Testing Procedure</a:t>
            </a:r>
            <a:endParaRPr lang="en-US" sz="24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761" y="1032939"/>
            <a:ext cx="7963325" cy="563231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From </a:t>
            </a:r>
            <a:r>
              <a:rPr lang="en-US" sz="2000" dirty="0" smtClean="0"/>
              <a:t>the problem</a:t>
            </a:r>
            <a:r>
              <a:rPr lang="en-US" sz="2000" dirty="0"/>
              <a:t>, identify the population parameter of </a:t>
            </a:r>
            <a:r>
              <a:rPr lang="en-US" sz="2000" dirty="0" smtClean="0"/>
              <a:t>interest.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State </a:t>
            </a:r>
            <a:r>
              <a:rPr lang="en-US" sz="2000" dirty="0"/>
              <a:t>clearly the null hypothesis H</a:t>
            </a:r>
            <a:r>
              <a:rPr lang="en-US" sz="2000" baseline="-25000" dirty="0"/>
              <a:t>0</a:t>
            </a:r>
            <a:r>
              <a:rPr lang="en-US" sz="2000" dirty="0"/>
              <a:t> and alternative hypothesis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State </a:t>
            </a:r>
            <a:r>
              <a:rPr lang="en-US" sz="2000" dirty="0"/>
              <a:t>clearly the level of significance of the test (if not given in problem, </a:t>
            </a:r>
            <a:r>
              <a:rPr lang="en-US" sz="2000" dirty="0" smtClean="0"/>
              <a:t>we can assume a typical value of 1%, 2% or 5%).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State the test </a:t>
            </a:r>
            <a:r>
              <a:rPr lang="en-US" sz="2000" dirty="0" smtClean="0"/>
              <a:t>statistic to </a:t>
            </a:r>
            <a:r>
              <a:rPr lang="en-US" sz="2000" dirty="0"/>
              <a:t>be </a:t>
            </a:r>
            <a:r>
              <a:rPr lang="en-US" sz="2000" dirty="0" smtClean="0"/>
              <a:t>used, together with any necessary assumptions made.</a:t>
            </a:r>
            <a:endParaRPr lang="en-SG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Compute the value </a:t>
            </a:r>
            <a:r>
              <a:rPr lang="en-US" sz="2000" dirty="0"/>
              <a:t>of the test statistic </a:t>
            </a:r>
            <a:r>
              <a:rPr lang="en-US" sz="2000" dirty="0" smtClean="0"/>
              <a:t>using the given sample data.</a:t>
            </a:r>
            <a:endParaRPr lang="en-SG" sz="2000" dirty="0"/>
          </a:p>
          <a:p>
            <a:pPr marL="903288" lvl="0" indent="-903288">
              <a:tabLst>
                <a:tab pos="903288" algn="l"/>
              </a:tabLst>
            </a:pPr>
            <a:r>
              <a:rPr lang="en-SG" sz="2000" dirty="0"/>
              <a:t>6</a:t>
            </a:r>
            <a:r>
              <a:rPr lang="en-SG" sz="2000" dirty="0" smtClean="0"/>
              <a:t>.     i)     </a:t>
            </a:r>
            <a:r>
              <a:rPr lang="en-US" sz="2000" dirty="0" smtClean="0"/>
              <a:t>If </a:t>
            </a:r>
            <a:r>
              <a:rPr lang="en-US" sz="2000" dirty="0"/>
              <a:t>using the critical </a:t>
            </a:r>
            <a:r>
              <a:rPr lang="en-US" sz="2000" dirty="0" smtClean="0"/>
              <a:t>region method</a:t>
            </a:r>
            <a:r>
              <a:rPr lang="en-US" sz="2000" dirty="0"/>
              <a:t>: based on the stated level </a:t>
            </a:r>
            <a:r>
              <a:rPr lang="en-US" sz="2000" dirty="0" smtClean="0"/>
              <a:t>of 		significance , determine </a:t>
            </a:r>
            <a:r>
              <a:rPr lang="en-US" sz="2000" dirty="0"/>
              <a:t>the critical </a:t>
            </a:r>
            <a:r>
              <a:rPr lang="en-US" sz="2000" dirty="0" smtClean="0"/>
              <a:t>value(s) and state the critical 	region.</a:t>
            </a:r>
            <a:endParaRPr lang="en-SG" sz="2000" dirty="0"/>
          </a:p>
          <a:p>
            <a:pPr lvl="0"/>
            <a:r>
              <a:rPr lang="en-SG" sz="2000" dirty="0"/>
              <a:t>	</a:t>
            </a:r>
            <a:r>
              <a:rPr lang="en-SG" sz="2000" dirty="0" smtClean="0"/>
              <a:t>ii)	If </a:t>
            </a:r>
            <a:r>
              <a:rPr lang="en-SG" sz="2000" dirty="0"/>
              <a:t>using p-value </a:t>
            </a:r>
            <a:r>
              <a:rPr lang="en-SG" sz="2000" dirty="0" smtClean="0"/>
              <a:t>method: </a:t>
            </a:r>
            <a:r>
              <a:rPr lang="en-SG" sz="2000" dirty="0"/>
              <a:t>based on the calculated value </a:t>
            </a:r>
            <a:r>
              <a:rPr lang="en-SG" sz="2000" dirty="0" smtClean="0"/>
              <a:t>of the </a:t>
            </a:r>
            <a:r>
              <a:rPr lang="en-SG" sz="2000" dirty="0"/>
              <a:t>test </a:t>
            </a:r>
            <a:r>
              <a:rPr lang="en-SG" sz="2000" dirty="0" smtClean="0"/>
              <a:t>			statistic</a:t>
            </a:r>
            <a:r>
              <a:rPr lang="en-SG" sz="2000" dirty="0"/>
              <a:t>, </a:t>
            </a:r>
            <a:r>
              <a:rPr lang="en-US" sz="2000" dirty="0"/>
              <a:t>calculate </a:t>
            </a:r>
            <a:r>
              <a:rPr lang="en-US" sz="2000" dirty="0" smtClean="0"/>
              <a:t>the p-value.</a:t>
            </a:r>
            <a:endParaRPr lang="en-SG" sz="2000" dirty="0"/>
          </a:p>
          <a:p>
            <a:r>
              <a:rPr lang="en-SG" sz="2000" dirty="0" smtClean="0"/>
              <a:t>7.    Make a decision whether to reject H</a:t>
            </a:r>
            <a:r>
              <a:rPr lang="en-SG" sz="2000" baseline="-25000" dirty="0" smtClean="0"/>
              <a:t>0</a:t>
            </a:r>
            <a:r>
              <a:rPr lang="en-SG" sz="2000" dirty="0" smtClean="0"/>
              <a:t>:</a:t>
            </a:r>
          </a:p>
          <a:p>
            <a:r>
              <a:rPr lang="en-US" sz="2000" dirty="0" smtClean="0"/>
              <a:t>	i)	If </a:t>
            </a:r>
            <a:r>
              <a:rPr lang="en-US" sz="2000" dirty="0"/>
              <a:t>using critical </a:t>
            </a:r>
            <a:r>
              <a:rPr lang="en-US" sz="2000" dirty="0" smtClean="0"/>
              <a:t>region method: </a:t>
            </a:r>
            <a:r>
              <a:rPr lang="en-US" sz="2000" dirty="0"/>
              <a:t>Reject H</a:t>
            </a:r>
            <a:r>
              <a:rPr lang="en-US" sz="2000" baseline="-25000" dirty="0"/>
              <a:t>0</a:t>
            </a:r>
            <a:r>
              <a:rPr lang="en-US" sz="2000" dirty="0"/>
              <a:t> if calculated test statistic </a:t>
            </a:r>
            <a:r>
              <a:rPr lang="en-US" sz="2000" dirty="0" smtClean="0"/>
              <a:t>			falls inside </a:t>
            </a:r>
            <a:r>
              <a:rPr lang="en-US" sz="2000" dirty="0"/>
              <a:t>the critical </a:t>
            </a:r>
            <a:r>
              <a:rPr lang="en-US" sz="2000" dirty="0" smtClean="0"/>
              <a:t>region. Otherwise, do not </a:t>
            </a:r>
            <a:r>
              <a:rPr lang="en-US" sz="2000" dirty="0"/>
              <a:t>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0.</a:t>
            </a:r>
            <a:r>
              <a:rPr lang="en-US" sz="2000" dirty="0" smtClean="0"/>
              <a:t> </a:t>
            </a:r>
            <a:endParaRPr lang="en-SG" sz="2000" dirty="0"/>
          </a:p>
          <a:p>
            <a:r>
              <a:rPr lang="en-US" sz="2000" dirty="0" smtClean="0"/>
              <a:t>	ii)	If </a:t>
            </a:r>
            <a:r>
              <a:rPr lang="en-US" sz="2000" dirty="0"/>
              <a:t>using p-value approach: Reject H</a:t>
            </a:r>
            <a:r>
              <a:rPr lang="en-US" sz="2000" baseline="-25000" dirty="0"/>
              <a:t>0</a:t>
            </a:r>
            <a:r>
              <a:rPr lang="en-US" sz="2000" dirty="0"/>
              <a:t> if p-value &lt; level of </a:t>
            </a:r>
            <a:r>
              <a:rPr lang="en-US" sz="2000" dirty="0" smtClean="0"/>
              <a:t>					</a:t>
            </a:r>
            <a:r>
              <a:rPr lang="en-US" sz="2000" dirty="0"/>
              <a:t>significance. Otherwise, do not reject H</a:t>
            </a:r>
            <a:r>
              <a:rPr lang="en-US" sz="2000" baseline="-25000" dirty="0"/>
              <a:t>0.</a:t>
            </a:r>
            <a:r>
              <a:rPr lang="en-US" sz="2000" dirty="0"/>
              <a:t> </a:t>
            </a:r>
            <a:endParaRPr lang="en-SG" sz="2000" dirty="0"/>
          </a:p>
          <a:p>
            <a:r>
              <a:rPr lang="en-US" sz="2000" dirty="0" smtClean="0"/>
              <a:t>8.    Write </a:t>
            </a:r>
            <a:r>
              <a:rPr lang="en-US" sz="2000" dirty="0"/>
              <a:t>down </a:t>
            </a:r>
            <a:r>
              <a:rPr lang="en-US" sz="2000" dirty="0" smtClean="0"/>
              <a:t>a formal </a:t>
            </a:r>
            <a:r>
              <a:rPr lang="en-US" sz="2000" dirty="0"/>
              <a:t>conclusion </a:t>
            </a:r>
            <a:r>
              <a:rPr lang="en-US" sz="2000" dirty="0" smtClean="0"/>
              <a:t>for the problem in its </a:t>
            </a:r>
            <a:r>
              <a:rPr lang="en-US" sz="2000" dirty="0"/>
              <a:t>context.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538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Dependent or Related Samples</a:t>
            </a: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665163" y="876292"/>
            <a:ext cx="7781966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</a:pPr>
            <a:r>
              <a:rPr lang="en-US" sz="2800" dirty="0"/>
              <a:t>Sometimes, samples under study are related or they contain the </a:t>
            </a:r>
            <a:r>
              <a:rPr lang="en-US" sz="2800" b="1" dirty="0">
                <a:solidFill>
                  <a:srgbClr val="FF0000"/>
                </a:solidFill>
              </a:rPr>
              <a:t>same subjects</a:t>
            </a:r>
            <a:r>
              <a:rPr lang="en-US" sz="2800" dirty="0"/>
              <a:t> but under different conditions. </a:t>
            </a:r>
            <a:r>
              <a:rPr lang="en-US" sz="2800" dirty="0" smtClean="0"/>
              <a:t>These are known as dependent or related samples.</a:t>
            </a:r>
            <a:endParaRPr lang="en-US" sz="2800" dirty="0"/>
          </a:p>
          <a:p>
            <a:pPr marL="342900" indent="-342900">
              <a:spcBef>
                <a:spcPts val="600"/>
              </a:spcBef>
              <a:buFontTx/>
              <a:buChar char="•"/>
            </a:pPr>
            <a:r>
              <a:rPr lang="en-US" sz="2800" dirty="0" smtClean="0"/>
              <a:t>Examples </a:t>
            </a:r>
            <a:r>
              <a:rPr lang="en-US" sz="2800" dirty="0"/>
              <a:t>of dependent samples:</a:t>
            </a:r>
          </a:p>
          <a:p>
            <a:pPr marL="1257300" lvl="2" indent="-342900">
              <a:spcBef>
                <a:spcPts val="600"/>
              </a:spcBef>
              <a:buFont typeface="Arial" charset="0"/>
              <a:buChar char="−"/>
            </a:pPr>
            <a:r>
              <a:rPr lang="en-US" sz="2400" dirty="0"/>
              <a:t>Performance of workers before and after a training program</a:t>
            </a:r>
          </a:p>
          <a:p>
            <a:pPr marL="1257300" lvl="2" indent="-342900">
              <a:spcBef>
                <a:spcPts val="600"/>
              </a:spcBef>
              <a:buFont typeface="Arial" charset="0"/>
              <a:buChar char="−"/>
            </a:pPr>
            <a:r>
              <a:rPr lang="en-US" sz="2400" dirty="0" smtClean="0"/>
              <a:t>Comparison </a:t>
            </a:r>
            <a:r>
              <a:rPr lang="en-US" sz="2400" dirty="0"/>
              <a:t>of IQ scores of pairs of children matched with the same age (to block out the differences in scores due to age</a:t>
            </a:r>
            <a:r>
              <a:rPr lang="en-US" sz="2400" dirty="0" smtClean="0"/>
              <a:t>)</a:t>
            </a:r>
            <a:endParaRPr lang="en-SG" sz="24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450137" cy="60459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Independent VS Dependent Populations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171575"/>
            <a:ext cx="3962400" cy="43148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24400" y="1143000"/>
            <a:ext cx="3962400" cy="462915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142999"/>
            <a:ext cx="3962400" cy="4343401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24400" y="1142999"/>
            <a:ext cx="3962400" cy="5548087"/>
          </a:xfrm>
          <a:prstGeom prst="rect">
            <a:avLst/>
          </a:prstGeom>
          <a:solidFill>
            <a:srgbClr val="D7EBED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1" name="Rectangle 5"/>
          <p:cNvSpPr txBox="1">
            <a:spLocks noChangeArrowheads="1"/>
          </p:cNvSpPr>
          <p:nvPr/>
        </p:nvSpPr>
        <p:spPr bwMode="auto">
          <a:xfrm>
            <a:off x="493712" y="1545103"/>
            <a:ext cx="3962400" cy="394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Independent </a:t>
            </a:r>
            <a:r>
              <a:rPr lang="en-US" sz="2000" dirty="0" smtClean="0">
                <a:solidFill>
                  <a:srgbClr val="000099"/>
                </a:solidFill>
              </a:rPr>
              <a:t>data </a:t>
            </a:r>
            <a:r>
              <a:rPr lang="en-US" sz="2000" dirty="0">
                <a:solidFill>
                  <a:srgbClr val="000099"/>
                </a:solidFill>
              </a:rPr>
              <a:t>s</a:t>
            </a:r>
            <a:r>
              <a:rPr lang="en-US" sz="2000" dirty="0" smtClean="0">
                <a:solidFill>
                  <a:srgbClr val="000099"/>
                </a:solidFill>
              </a:rPr>
              <a:t>ources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Test statistic uses </a:t>
            </a:r>
            <a:r>
              <a:rPr lang="en-US" sz="2000" dirty="0">
                <a:solidFill>
                  <a:srgbClr val="000099"/>
                </a:solidFill>
              </a:rPr>
              <a:t>d</a:t>
            </a:r>
            <a:r>
              <a:rPr lang="en-US" sz="2000" dirty="0" smtClean="0">
                <a:solidFill>
                  <a:srgbClr val="000099"/>
                </a:solidFill>
              </a:rPr>
              <a:t>ifference </a:t>
            </a:r>
            <a:r>
              <a:rPr lang="en-US" sz="2000" dirty="0">
                <a:solidFill>
                  <a:srgbClr val="000099"/>
                </a:solidFill>
              </a:rPr>
              <a:t>b</a:t>
            </a:r>
            <a:r>
              <a:rPr lang="en-US" sz="2000" dirty="0" smtClean="0">
                <a:solidFill>
                  <a:srgbClr val="000099"/>
                </a:solidFill>
              </a:rPr>
              <a:t>etween </a:t>
            </a:r>
            <a:r>
              <a:rPr lang="en-US" sz="2000" dirty="0">
                <a:solidFill>
                  <a:srgbClr val="000099"/>
                </a:solidFill>
              </a:rPr>
              <a:t>the 2 </a:t>
            </a:r>
            <a:r>
              <a:rPr lang="en-US" sz="2000" dirty="0" smtClean="0">
                <a:solidFill>
                  <a:srgbClr val="000099"/>
                </a:solidFill>
              </a:rPr>
              <a:t>sample means</a:t>
            </a:r>
          </a:p>
          <a:p>
            <a:pPr marL="342900" indent="-342900">
              <a:spcBef>
                <a:spcPct val="11000"/>
              </a:spcBef>
              <a:buFontTx/>
              <a:buChar char="•"/>
            </a:pPr>
            <a:endParaRPr lang="en-US" sz="2400" dirty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The population parameter of interest is</a:t>
            </a:r>
          </a:p>
          <a:p>
            <a:pPr marL="342900" indent="-342900">
              <a:spcBef>
                <a:spcPct val="11000"/>
              </a:spcBef>
              <a:buFontTx/>
              <a:buChar char="•"/>
            </a:pPr>
            <a:endParaRPr lang="en-US" sz="2000" dirty="0" smtClean="0">
              <a:solidFill>
                <a:srgbClr val="000099"/>
              </a:solidFill>
            </a:endParaRPr>
          </a:p>
          <a:p>
            <a:pPr>
              <a:spcBef>
                <a:spcPct val="11000"/>
              </a:spcBef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indent="-342900">
              <a:spcBef>
                <a:spcPct val="11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Hypothesis test is called </a:t>
            </a:r>
            <a:r>
              <a:rPr lang="en-US" sz="2000" b="1" dirty="0" smtClean="0"/>
              <a:t>two-sample test</a:t>
            </a:r>
            <a:endParaRPr lang="en-US" sz="2000" b="1" dirty="0"/>
          </a:p>
        </p:txBody>
      </p:sp>
      <p:sp>
        <p:nvSpPr>
          <p:cNvPr id="8202" name="Rectangle 6"/>
          <p:cNvSpPr txBox="1">
            <a:spLocks noChangeArrowheads="1"/>
          </p:cNvSpPr>
          <p:nvPr/>
        </p:nvSpPr>
        <p:spPr bwMode="auto">
          <a:xfrm>
            <a:off x="4724400" y="1553172"/>
            <a:ext cx="3962400" cy="482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Same </a:t>
            </a:r>
            <a:r>
              <a:rPr lang="en-US" sz="2000" dirty="0" smtClean="0">
                <a:solidFill>
                  <a:srgbClr val="000099"/>
                </a:solidFill>
              </a:rPr>
              <a:t>data </a:t>
            </a:r>
            <a:r>
              <a:rPr lang="en-US" sz="2000" dirty="0">
                <a:solidFill>
                  <a:srgbClr val="000099"/>
                </a:solidFill>
              </a:rPr>
              <a:t>s</a:t>
            </a:r>
            <a:r>
              <a:rPr lang="en-US" sz="2000" dirty="0" smtClean="0">
                <a:solidFill>
                  <a:srgbClr val="000099"/>
                </a:solidFill>
              </a:rPr>
              <a:t>ource</a:t>
            </a:r>
            <a:endParaRPr lang="en-US" sz="2000" dirty="0">
              <a:solidFill>
                <a:srgbClr val="000099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Paired/matched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Repeated </a:t>
            </a:r>
            <a:r>
              <a:rPr lang="en-US" sz="2000" dirty="0" smtClean="0"/>
              <a:t>measures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(Before/after</a:t>
            </a:r>
            <a:r>
              <a:rPr lang="en-US" sz="2000" dirty="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Test statistic uses difference </a:t>
            </a:r>
            <a:r>
              <a:rPr lang="en-US" sz="2000" dirty="0">
                <a:solidFill>
                  <a:srgbClr val="000099"/>
                </a:solidFill>
              </a:rPr>
              <a:t>between </a:t>
            </a:r>
            <a:r>
              <a:rPr lang="en-US" sz="2000" dirty="0" smtClean="0">
                <a:solidFill>
                  <a:srgbClr val="000099"/>
                </a:solidFill>
              </a:rPr>
              <a:t>each </a:t>
            </a:r>
            <a:r>
              <a:rPr lang="en-US" sz="2000" dirty="0">
                <a:solidFill>
                  <a:srgbClr val="000099"/>
                </a:solidFill>
              </a:rPr>
              <a:t>p</a:t>
            </a:r>
            <a:r>
              <a:rPr lang="en-US" sz="2000" dirty="0" smtClean="0">
                <a:solidFill>
                  <a:srgbClr val="000099"/>
                </a:solidFill>
              </a:rPr>
              <a:t>air </a:t>
            </a:r>
            <a:r>
              <a:rPr lang="en-US" sz="2000" dirty="0">
                <a:solidFill>
                  <a:srgbClr val="000099"/>
                </a:solidFill>
              </a:rPr>
              <a:t>of </a:t>
            </a:r>
            <a:r>
              <a:rPr lang="en-US" sz="2000" dirty="0" smtClean="0">
                <a:solidFill>
                  <a:srgbClr val="000099"/>
                </a:solidFill>
              </a:rPr>
              <a:t>observations</a:t>
            </a:r>
            <a:endParaRPr lang="en-US" sz="2000" dirty="0">
              <a:solidFill>
                <a:srgbClr val="000099"/>
              </a:solidFill>
            </a:endParaRPr>
          </a:p>
          <a:p>
            <a:pPr marL="1200150" lvl="2" indent="-571500">
              <a:spcBef>
                <a:spcPct val="20000"/>
              </a:spcBef>
            </a:pPr>
            <a:r>
              <a:rPr lang="en-US" sz="3200" b="1" i="1" dirty="0" smtClean="0">
                <a:solidFill>
                  <a:srgbClr val="000000"/>
                </a:solidFill>
              </a:rPr>
              <a:t>D</a:t>
            </a:r>
            <a:r>
              <a:rPr lang="en-US" sz="3200" b="1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b="1" i="1" dirty="0" smtClean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= </a:t>
            </a:r>
            <a:r>
              <a:rPr lang="en-US" sz="3200" b="1" i="1" dirty="0" smtClean="0">
                <a:solidFill>
                  <a:srgbClr val="000000"/>
                </a:solidFill>
              </a:rPr>
              <a:t>X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1</a:t>
            </a:r>
            <a:r>
              <a:rPr lang="en-US" sz="3200" b="1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b="1" dirty="0" smtClean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- </a:t>
            </a:r>
            <a:r>
              <a:rPr lang="en-US" sz="3200" b="1" i="1" dirty="0" smtClean="0">
                <a:solidFill>
                  <a:srgbClr val="000000"/>
                </a:solidFill>
              </a:rPr>
              <a:t>X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3200" b="1" i="1" baseline="-25000" dirty="0" smtClean="0">
                <a:solidFill>
                  <a:srgbClr val="000000"/>
                </a:solidFill>
              </a:rPr>
              <a:t>i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The </a:t>
            </a:r>
            <a:r>
              <a:rPr lang="en-US" sz="2000" dirty="0" smtClean="0">
                <a:solidFill>
                  <a:srgbClr val="000099"/>
                </a:solidFill>
              </a:rPr>
              <a:t>population parameter </a:t>
            </a:r>
            <a:r>
              <a:rPr lang="en-US" sz="2000" dirty="0">
                <a:solidFill>
                  <a:srgbClr val="000099"/>
                </a:solidFill>
              </a:rPr>
              <a:t>of interest </a:t>
            </a:r>
            <a:r>
              <a:rPr lang="en-US" sz="2000" dirty="0" smtClean="0">
                <a:solidFill>
                  <a:srgbClr val="000099"/>
                </a:solidFill>
              </a:rPr>
              <a:t>is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="1" i="1" baseline="-25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 is called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paired t-test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990600" y="1143000"/>
            <a:ext cx="2968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Independent</a:t>
            </a:r>
          </a:p>
        </p:txBody>
      </p:sp>
      <p:sp>
        <p:nvSpPr>
          <p:cNvPr id="8204" name="Rectangle 8"/>
          <p:cNvSpPr>
            <a:spLocks noChangeArrowheads="1"/>
          </p:cNvSpPr>
          <p:nvPr/>
        </p:nvSpPr>
        <p:spPr bwMode="auto">
          <a:xfrm>
            <a:off x="5638800" y="1143000"/>
            <a:ext cx="2130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Dependent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2626182"/>
                <a:ext cx="215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en-US" sz="3600" b="1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26182"/>
                <a:ext cx="215900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08314" y="3998016"/>
                <a:ext cx="215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6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36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3998016"/>
                <a:ext cx="215900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74797" y="5194540"/>
                <a:ext cx="215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1" i="1" smtClean="0">
                          <a:latin typeface="Cambria Math"/>
                        </a:rPr>
                        <m:t>μ</m:t>
                      </m:r>
                      <m:r>
                        <a:rPr lang="en-US" sz="3600" b="1" i="1" baseline="-25000" smtClean="0"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797" y="5194540"/>
                <a:ext cx="215900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8364" y="6428600"/>
            <a:ext cx="415636" cy="429400"/>
          </a:xfr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</TotalTime>
  <Words>2229</Words>
  <Application>Microsoft Office PowerPoint</Application>
  <PresentationFormat>On-screen Show (4:3)</PresentationFormat>
  <Paragraphs>536</Paragraphs>
  <Slides>37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Times New Roman</vt:lpstr>
      <vt:lpstr>Wingdings</vt:lpstr>
      <vt:lpstr>Office Theme</vt:lpstr>
      <vt:lpstr>Worksheet</vt:lpstr>
      <vt:lpstr>Document</vt:lpstr>
      <vt:lpstr>Lesson 09  Two Sample Z-test and t-test Interactive Seminar E214 – Statistical Methods for Engineering</vt:lpstr>
      <vt:lpstr>Pre-lesson activity</vt:lpstr>
      <vt:lpstr>PowerPoint Presentation</vt:lpstr>
      <vt:lpstr>PowerPoint Presentation</vt:lpstr>
      <vt:lpstr>Scenario</vt:lpstr>
      <vt:lpstr>Scenario: Test A</vt:lpstr>
      <vt:lpstr>[Recall] Overview of Hypothesis Testing Procedure</vt:lpstr>
      <vt:lpstr>Dependent or Related Samples</vt:lpstr>
      <vt:lpstr>Independent VS Dependent Populations</vt:lpstr>
      <vt:lpstr>Two-sample Tests for Difference Between  Two Population Means (for Independent Populations): Formulation of Null and Alternative Hypotheses</vt:lpstr>
      <vt:lpstr>Two-sample Tests for Difference Between Two Population Means (for Independent Populations): Test Statistics</vt:lpstr>
      <vt:lpstr>Critical Value(s) and Critical Region for Z Test Statistic</vt:lpstr>
      <vt:lpstr>P-value for Z Test Statistic</vt:lpstr>
      <vt:lpstr>Solving Scenario Tasks (Test A)</vt:lpstr>
      <vt:lpstr>Solving Scenario Tasks (Test A)</vt:lpstr>
      <vt:lpstr>Solving Scenario Tasks (Test A)</vt:lpstr>
      <vt:lpstr>Solving Scenario Tasks (Test A)</vt:lpstr>
      <vt:lpstr>Scenario: Test B</vt:lpstr>
      <vt:lpstr>Two-sample Tests for Difference Between Two Population Means (for Independent Populations): Test Statistics</vt:lpstr>
      <vt:lpstr>Critical Value(s) and Critical Region for T Test Statistic</vt:lpstr>
      <vt:lpstr>P-value for T Test Statistic</vt:lpstr>
      <vt:lpstr>Solving Scenario Tasks (Test B)</vt:lpstr>
      <vt:lpstr>Solving Scenario Tasks (Test B)</vt:lpstr>
      <vt:lpstr>Solving Scenario Tasks (Test B)</vt:lpstr>
      <vt:lpstr>Solving Scenario Tasks (Test B)</vt:lpstr>
      <vt:lpstr>Scenario: Test C</vt:lpstr>
      <vt:lpstr>Independent VS Dependent Populations</vt:lpstr>
      <vt:lpstr>Paired t-Tests for Population Mean of Differences (for Dependent Populations): Formulation of Null and Alternative Hypotheses</vt:lpstr>
      <vt:lpstr>Paired t-test for Population Mean of Differences: Test Statistic </vt:lpstr>
      <vt:lpstr>Solving Scenario Tasks (Test C)</vt:lpstr>
      <vt:lpstr>Solving Scenario Tasks (Test C)</vt:lpstr>
      <vt:lpstr>Solving Scenario Tasks (Test C)</vt:lpstr>
      <vt:lpstr>Solving Scenario Tasks (Test C)</vt:lpstr>
      <vt:lpstr>Application of Data Analysis in Excel</vt:lpstr>
      <vt:lpstr>Application of Data Analysis in Excel</vt:lpstr>
      <vt:lpstr>Assumption of Equal Population Variances for Two-sample t-Test : Reasonable? </vt:lpstr>
      <vt:lpstr>Learning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E214_P09_6P</dc:title>
  <dc:creator>Ben Ong</dc:creator>
  <cp:lastModifiedBy>Samuel Chua</cp:lastModifiedBy>
  <cp:revision>544</cp:revision>
  <dcterms:created xsi:type="dcterms:W3CDTF">2011-06-07T03:26:48Z</dcterms:created>
  <dcterms:modified xsi:type="dcterms:W3CDTF">2018-01-04T14:23:10Z</dcterms:modified>
</cp:coreProperties>
</file>