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409" r:id="rId2"/>
    <p:sldId id="476" r:id="rId3"/>
    <p:sldId id="477" r:id="rId4"/>
    <p:sldId id="478" r:id="rId5"/>
    <p:sldId id="517" r:id="rId6"/>
    <p:sldId id="480" r:id="rId7"/>
    <p:sldId id="481" r:id="rId8"/>
    <p:sldId id="518" r:id="rId9"/>
    <p:sldId id="483" r:id="rId10"/>
    <p:sldId id="484" r:id="rId11"/>
    <p:sldId id="485" r:id="rId12"/>
    <p:sldId id="486" r:id="rId13"/>
    <p:sldId id="487" r:id="rId14"/>
    <p:sldId id="488" r:id="rId15"/>
    <p:sldId id="489" r:id="rId16"/>
    <p:sldId id="490" r:id="rId17"/>
    <p:sldId id="491" r:id="rId18"/>
    <p:sldId id="492" r:id="rId19"/>
    <p:sldId id="493" r:id="rId20"/>
    <p:sldId id="494" r:id="rId21"/>
    <p:sldId id="495" r:id="rId22"/>
    <p:sldId id="496" r:id="rId23"/>
    <p:sldId id="497" r:id="rId24"/>
    <p:sldId id="498" r:id="rId25"/>
    <p:sldId id="499" r:id="rId26"/>
    <p:sldId id="500" r:id="rId27"/>
    <p:sldId id="501" r:id="rId28"/>
    <p:sldId id="502" r:id="rId29"/>
    <p:sldId id="503" r:id="rId30"/>
    <p:sldId id="515" r:id="rId31"/>
    <p:sldId id="51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00B0F0"/>
    <a:srgbClr val="6DB3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21" autoAdjust="0"/>
  </p:normalViewPr>
  <p:slideViewPr>
    <p:cSldViewPr snapToGrid="0" snapToObjects="1">
      <p:cViewPr varScale="1">
        <p:scale>
          <a:sx n="59" d="100"/>
          <a:sy n="59" d="100"/>
        </p:scale>
        <p:origin x="392"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4.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33E470-D25C-4778-B345-E397459207ED}" type="doc">
      <dgm:prSet loTypeId="urn:microsoft.com/office/officeart/2005/8/layout/hierarchy1" loCatId="hierarchy" qsTypeId="urn:microsoft.com/office/officeart/2005/8/quickstyle/simple3" qsCatId="simple" csTypeId="urn:microsoft.com/office/officeart/2005/8/colors/accent2_1" csCatId="accent2" phldr="1"/>
      <dgm:spPr/>
      <dgm:t>
        <a:bodyPr/>
        <a:lstStyle/>
        <a:p>
          <a:endParaRPr lang="en-US"/>
        </a:p>
      </dgm:t>
    </dgm:pt>
    <dgm:pt modelId="{62F1AD04-79D7-482C-8638-F3DF0AF9E12D}">
      <dgm:prSet phldrT="[Text]" custT="1"/>
      <dgm:spPr/>
      <dgm:t>
        <a:bodyPr/>
        <a:lstStyle/>
        <a:p>
          <a:r>
            <a:rPr lang="en-US" sz="2800" b="1" smtClean="0">
              <a:solidFill>
                <a:srgbClr val="002060"/>
              </a:solidFill>
            </a:rPr>
            <a:t>E214 – Statistical Methods for Engineering</a:t>
          </a:r>
          <a:endParaRPr lang="en-US" sz="2800" b="1" dirty="0">
            <a:solidFill>
              <a:srgbClr val="002060"/>
            </a:solidFill>
          </a:endParaRPr>
        </a:p>
      </dgm:t>
    </dgm:pt>
    <dgm:pt modelId="{355D6BA9-40EA-4B94-B3CA-510BC1E2A914}" type="parTrans" cxnId="{DDB739C8-7460-4E22-93A4-371EC4D726DD}">
      <dgm:prSet/>
      <dgm:spPr/>
      <dgm:t>
        <a:bodyPr/>
        <a:lstStyle/>
        <a:p>
          <a:endParaRPr lang="en-US"/>
        </a:p>
      </dgm:t>
    </dgm:pt>
    <dgm:pt modelId="{D0AE155E-AE7C-4877-B59E-50FD05E2A4EB}" type="sibTrans" cxnId="{DDB739C8-7460-4E22-93A4-371EC4D726DD}">
      <dgm:prSet/>
      <dgm:spPr/>
      <dgm:t>
        <a:bodyPr/>
        <a:lstStyle/>
        <a:p>
          <a:endParaRPr lang="en-US"/>
        </a:p>
      </dgm:t>
    </dgm:pt>
    <dgm:pt modelId="{3D2A5E53-CE18-4823-9CAF-BCC74DDEF430}">
      <dgm:prSet phldrT="[Text]" custT="1"/>
      <dgm:spPr/>
      <dgm:t>
        <a:bodyPr/>
        <a:lstStyle/>
        <a:p>
          <a:r>
            <a:rPr lang="en-US" sz="1600" smtClean="0">
              <a:solidFill>
                <a:schemeClr val="tx1"/>
              </a:solidFill>
            </a:rPr>
            <a:t>Inferential Statistics</a:t>
          </a:r>
          <a:endParaRPr lang="en-US" sz="1600" dirty="0">
            <a:solidFill>
              <a:schemeClr val="tx1"/>
            </a:solidFill>
          </a:endParaRPr>
        </a:p>
      </dgm:t>
    </dgm:pt>
    <dgm:pt modelId="{24FEF719-45EC-4272-8C70-D8C28FFF9D5E}" type="parTrans" cxnId="{243C9095-8147-494D-9232-72510E9E9AC8}">
      <dgm:prSet/>
      <dgm:spPr/>
      <dgm:t>
        <a:bodyPr/>
        <a:lstStyle/>
        <a:p>
          <a:endParaRPr lang="en-US" sz="1500"/>
        </a:p>
      </dgm:t>
    </dgm:pt>
    <dgm:pt modelId="{98276121-AC9C-4422-8CFD-3803F3DAA962}" type="sibTrans" cxnId="{243C9095-8147-494D-9232-72510E9E9AC8}">
      <dgm:prSet/>
      <dgm:spPr/>
      <dgm:t>
        <a:bodyPr/>
        <a:lstStyle/>
        <a:p>
          <a:endParaRPr lang="en-US"/>
        </a:p>
      </dgm:t>
    </dgm:pt>
    <dgm:pt modelId="{290D2CB2-C22B-4F16-ABD8-70E480924B44}">
      <dgm:prSet phldrT="[Text]" custT="1"/>
      <dgm:spPr/>
      <dgm:t>
        <a:bodyPr/>
        <a:lstStyle/>
        <a:p>
          <a:r>
            <a:rPr lang="en-US" sz="1200" smtClean="0">
              <a:solidFill>
                <a:schemeClr val="tx1"/>
              </a:solidFill>
            </a:rPr>
            <a:t>Hypothesis Testing</a:t>
          </a:r>
          <a:endParaRPr lang="en-US" sz="1200" dirty="0">
            <a:solidFill>
              <a:schemeClr val="tx1"/>
            </a:solidFill>
          </a:endParaRPr>
        </a:p>
      </dgm:t>
    </dgm:pt>
    <dgm:pt modelId="{4C42792A-A011-4339-9EDE-AFFB2BBE882F}" type="parTrans" cxnId="{7708127B-0E44-4762-9CFD-EED48A28C011}">
      <dgm:prSet/>
      <dgm:spPr/>
      <dgm:t>
        <a:bodyPr/>
        <a:lstStyle/>
        <a:p>
          <a:endParaRPr lang="en-US" sz="1500"/>
        </a:p>
      </dgm:t>
    </dgm:pt>
    <dgm:pt modelId="{A511DE70-F356-4BA8-95D1-976057351CAB}" type="sibTrans" cxnId="{7708127B-0E44-4762-9CFD-EED48A28C011}">
      <dgm:prSet/>
      <dgm:spPr/>
      <dgm:t>
        <a:bodyPr/>
        <a:lstStyle/>
        <a:p>
          <a:endParaRPr lang="en-US"/>
        </a:p>
      </dgm:t>
    </dgm:pt>
    <dgm:pt modelId="{E5FF91C8-DE04-44E1-B19E-720EAA0C8E0E}">
      <dgm:prSet phldrT="[Text]" custT="1"/>
      <dgm:spPr/>
      <dgm:t>
        <a:bodyPr/>
        <a:lstStyle/>
        <a:p>
          <a:r>
            <a:rPr lang="en-US" sz="1200" smtClean="0">
              <a:solidFill>
                <a:schemeClr val="tx1"/>
              </a:solidFill>
            </a:rPr>
            <a:t>Parameter Estimation</a:t>
          </a:r>
          <a:endParaRPr lang="en-US" sz="1200" dirty="0">
            <a:solidFill>
              <a:schemeClr val="tx1"/>
            </a:solidFill>
          </a:endParaRPr>
        </a:p>
      </dgm:t>
    </dgm:pt>
    <dgm:pt modelId="{C6959BFF-BFFC-4261-9398-A3FDDA9499DC}" type="parTrans" cxnId="{BCF022BC-995E-4DBE-BCAA-4CCE64C8B03F}">
      <dgm:prSet/>
      <dgm:spPr/>
      <dgm:t>
        <a:bodyPr/>
        <a:lstStyle/>
        <a:p>
          <a:endParaRPr lang="en-US" sz="1500">
            <a:solidFill>
              <a:srgbClr val="3333FF"/>
            </a:solidFill>
          </a:endParaRPr>
        </a:p>
      </dgm:t>
    </dgm:pt>
    <dgm:pt modelId="{1B3A0606-667C-484B-9702-CDF79A13E3C0}" type="sibTrans" cxnId="{BCF022BC-995E-4DBE-BCAA-4CCE64C8B03F}">
      <dgm:prSet/>
      <dgm:spPr/>
      <dgm:t>
        <a:bodyPr/>
        <a:lstStyle/>
        <a:p>
          <a:endParaRPr lang="en-US"/>
        </a:p>
      </dgm:t>
    </dgm:pt>
    <dgm:pt modelId="{6245DC25-8F54-48E0-8328-0B21E882E1E6}">
      <dgm:prSet phldrT="[Text]" custT="1"/>
      <dgm:spPr/>
      <dgm:t>
        <a:bodyPr/>
        <a:lstStyle/>
        <a:p>
          <a:r>
            <a:rPr lang="en-US" sz="1200" dirty="0" smtClean="0">
              <a:solidFill>
                <a:schemeClr val="tx1"/>
              </a:solidFill>
            </a:rPr>
            <a:t>Organize &amp; summarize data collected</a:t>
          </a:r>
          <a:endParaRPr lang="en-US" sz="1200" dirty="0">
            <a:solidFill>
              <a:schemeClr val="tx1"/>
            </a:solidFill>
          </a:endParaRPr>
        </a:p>
      </dgm:t>
    </dgm:pt>
    <dgm:pt modelId="{7AD06F08-A90E-42C7-AB53-D3ECAFD6F620}" type="parTrans" cxnId="{2A3E33B9-B116-4FE4-9A22-832A94794F0D}">
      <dgm:prSet/>
      <dgm:spPr/>
      <dgm:t>
        <a:bodyPr/>
        <a:lstStyle/>
        <a:p>
          <a:endParaRPr lang="en-US" sz="1500"/>
        </a:p>
      </dgm:t>
    </dgm:pt>
    <dgm:pt modelId="{E3558BF7-5525-4018-AA43-87A789394980}" type="sibTrans" cxnId="{2A3E33B9-B116-4FE4-9A22-832A94794F0D}">
      <dgm:prSet/>
      <dgm:spPr/>
      <dgm:t>
        <a:bodyPr/>
        <a:lstStyle/>
        <a:p>
          <a:endParaRPr lang="en-US"/>
        </a:p>
      </dgm:t>
    </dgm:pt>
    <dgm:pt modelId="{CFE4AB47-0E86-4A47-93A1-D733CC6A6065}">
      <dgm:prSet phldrT="[Text]" custT="1"/>
      <dgm:spPr/>
      <dgm:t>
        <a:bodyPr/>
        <a:lstStyle/>
        <a:p>
          <a:r>
            <a:rPr lang="en-US" sz="1600" smtClean="0">
              <a:solidFill>
                <a:schemeClr val="tx1"/>
              </a:solidFill>
            </a:rPr>
            <a:t>Probability and Distributions</a:t>
          </a:r>
          <a:endParaRPr lang="en-US" sz="1600" dirty="0">
            <a:solidFill>
              <a:schemeClr val="tx1"/>
            </a:solidFill>
          </a:endParaRPr>
        </a:p>
      </dgm:t>
    </dgm:pt>
    <dgm:pt modelId="{A4B8614A-60BC-4693-8676-99FB904814CD}" type="parTrans" cxnId="{4BE3791B-5ECE-44D5-BAFB-D8360C5B5E3D}">
      <dgm:prSet/>
      <dgm:spPr/>
      <dgm:t>
        <a:bodyPr/>
        <a:lstStyle/>
        <a:p>
          <a:endParaRPr lang="en-SG"/>
        </a:p>
      </dgm:t>
    </dgm:pt>
    <dgm:pt modelId="{8250D100-3E27-4147-BBA2-60F735AC9868}" type="sibTrans" cxnId="{4BE3791B-5ECE-44D5-BAFB-D8360C5B5E3D}">
      <dgm:prSet/>
      <dgm:spPr/>
      <dgm:t>
        <a:bodyPr/>
        <a:lstStyle/>
        <a:p>
          <a:endParaRPr lang="en-SG"/>
        </a:p>
      </dgm:t>
    </dgm:pt>
    <dgm:pt modelId="{753CFE54-FE4E-4508-9535-FB40E5F26FA3}">
      <dgm:prSet phldrT="[Text]" custT="1"/>
      <dgm:spPr/>
      <dgm:t>
        <a:bodyPr/>
        <a:lstStyle/>
        <a:p>
          <a:r>
            <a:rPr lang="en-US" sz="1200" dirty="0" smtClean="0">
              <a:solidFill>
                <a:schemeClr val="tx1"/>
              </a:solidFill>
            </a:rPr>
            <a:t>Venn Diagram</a:t>
          </a:r>
          <a:endParaRPr lang="en-US" sz="1200" dirty="0">
            <a:solidFill>
              <a:schemeClr val="tx1"/>
            </a:solidFill>
          </a:endParaRPr>
        </a:p>
      </dgm:t>
    </dgm:pt>
    <dgm:pt modelId="{8467722B-48E5-4A5B-8C78-6D6A3E489616}" type="parTrans" cxnId="{ED358CF3-042E-4790-AF27-A8C0A3D86777}">
      <dgm:prSet/>
      <dgm:spPr/>
      <dgm:t>
        <a:bodyPr/>
        <a:lstStyle/>
        <a:p>
          <a:endParaRPr lang="en-SG"/>
        </a:p>
      </dgm:t>
    </dgm:pt>
    <dgm:pt modelId="{2AA1ECD3-AE72-4B33-BC4A-DBC6923CD0EB}" type="sibTrans" cxnId="{ED358CF3-042E-4790-AF27-A8C0A3D86777}">
      <dgm:prSet/>
      <dgm:spPr/>
      <dgm:t>
        <a:bodyPr/>
        <a:lstStyle/>
        <a:p>
          <a:endParaRPr lang="en-SG"/>
        </a:p>
      </dgm:t>
    </dgm:pt>
    <dgm:pt modelId="{D030BBE6-0264-4262-9DC6-B1CE03F5DD2A}">
      <dgm:prSet phldrT="[Text]" custT="1"/>
      <dgm:spPr/>
      <dgm:t>
        <a:bodyPr/>
        <a:lstStyle/>
        <a:p>
          <a:r>
            <a:rPr lang="en-US" sz="1200" dirty="0" smtClean="0">
              <a:solidFill>
                <a:schemeClr val="tx1"/>
              </a:solidFill>
            </a:rPr>
            <a:t>Discrete Random Variables and Probability Distributions</a:t>
          </a:r>
        </a:p>
      </dgm:t>
    </dgm:pt>
    <dgm:pt modelId="{74FEE8D1-2EC5-4C98-B9E5-CEE5E7EB2825}" type="parTrans" cxnId="{4B0FD091-DFC8-4DE2-9815-8F07BD7240C6}">
      <dgm:prSet/>
      <dgm:spPr/>
      <dgm:t>
        <a:bodyPr/>
        <a:lstStyle/>
        <a:p>
          <a:endParaRPr lang="en-SG"/>
        </a:p>
      </dgm:t>
    </dgm:pt>
    <dgm:pt modelId="{E16872EA-46E1-491B-8144-BCFC705D97A1}" type="sibTrans" cxnId="{4B0FD091-DFC8-4DE2-9815-8F07BD7240C6}">
      <dgm:prSet/>
      <dgm:spPr/>
      <dgm:t>
        <a:bodyPr/>
        <a:lstStyle/>
        <a:p>
          <a:endParaRPr lang="en-SG"/>
        </a:p>
      </dgm:t>
    </dgm:pt>
    <dgm:pt modelId="{F2C39B4C-18FB-49F5-BBB8-DE9A997AAC07}">
      <dgm:prSet phldrT="[Text]" custT="1"/>
      <dgm:spPr/>
      <dgm:t>
        <a:bodyPr/>
        <a:lstStyle/>
        <a:p>
          <a:r>
            <a:rPr lang="en-US" sz="1200" dirty="0" smtClean="0">
              <a:solidFill>
                <a:schemeClr val="tx1"/>
              </a:solidFill>
            </a:rPr>
            <a:t>Probability Distributions</a:t>
          </a:r>
          <a:endParaRPr lang="en-SG" sz="1200" dirty="0">
            <a:solidFill>
              <a:schemeClr val="tx1"/>
            </a:solidFill>
          </a:endParaRPr>
        </a:p>
      </dgm:t>
    </dgm:pt>
    <dgm:pt modelId="{A1B28FF8-AA55-4A96-91F7-22A555F2FC4C}" type="parTrans" cxnId="{7E44C995-5CC6-4403-9245-CD8AF3890611}">
      <dgm:prSet/>
      <dgm:spPr/>
      <dgm:t>
        <a:bodyPr/>
        <a:lstStyle/>
        <a:p>
          <a:endParaRPr lang="en-SG"/>
        </a:p>
      </dgm:t>
    </dgm:pt>
    <dgm:pt modelId="{35BE5480-EF32-490A-80CF-2B61D10D9850}" type="sibTrans" cxnId="{7E44C995-5CC6-4403-9245-CD8AF3890611}">
      <dgm:prSet/>
      <dgm:spPr/>
      <dgm:t>
        <a:bodyPr/>
        <a:lstStyle/>
        <a:p>
          <a:endParaRPr lang="en-SG"/>
        </a:p>
      </dgm:t>
    </dgm:pt>
    <dgm:pt modelId="{37614911-028E-4D37-8FA2-44F16462855E}">
      <dgm:prSet phldrT="[Text]" custT="1"/>
      <dgm:spPr/>
      <dgm:t>
        <a:bodyPr/>
        <a:lstStyle/>
        <a:p>
          <a:r>
            <a:rPr lang="en-US" sz="1600" smtClean="0">
              <a:solidFill>
                <a:schemeClr val="tx1"/>
              </a:solidFill>
            </a:rPr>
            <a:t>Descriptive Statistics</a:t>
          </a:r>
          <a:endParaRPr lang="en-US" sz="1600" dirty="0">
            <a:solidFill>
              <a:schemeClr val="tx1"/>
            </a:solidFill>
          </a:endParaRPr>
        </a:p>
      </dgm:t>
    </dgm:pt>
    <dgm:pt modelId="{DF209089-EB6C-4070-A0D2-CB1255640B4D}" type="sibTrans" cxnId="{81E49390-FDDA-456A-8795-4AA4505C9EF9}">
      <dgm:prSet/>
      <dgm:spPr/>
      <dgm:t>
        <a:bodyPr/>
        <a:lstStyle/>
        <a:p>
          <a:endParaRPr lang="en-US"/>
        </a:p>
      </dgm:t>
    </dgm:pt>
    <dgm:pt modelId="{64792F93-8C80-4F88-87B5-6E475617FF4D}" type="parTrans" cxnId="{81E49390-FDDA-456A-8795-4AA4505C9EF9}">
      <dgm:prSet/>
      <dgm:spPr/>
      <dgm:t>
        <a:bodyPr/>
        <a:lstStyle/>
        <a:p>
          <a:endParaRPr lang="en-US" sz="1500"/>
        </a:p>
      </dgm:t>
    </dgm:pt>
    <dgm:pt modelId="{91A74353-F0D2-4F36-B6F8-63B8D7261E5D}">
      <dgm:prSet phldrT="[Text]" custT="1"/>
      <dgm:spPr/>
      <dgm:t>
        <a:bodyPr/>
        <a:lstStyle/>
        <a:p>
          <a:r>
            <a:rPr lang="en-US" sz="1200" dirty="0" smtClean="0">
              <a:solidFill>
                <a:schemeClr val="tx1"/>
              </a:solidFill>
            </a:rPr>
            <a:t>Continuous Random Variables and Probability Distributions</a:t>
          </a:r>
          <a:endParaRPr lang="en-US" sz="1200" dirty="0">
            <a:solidFill>
              <a:schemeClr val="tx1"/>
            </a:solidFill>
          </a:endParaRPr>
        </a:p>
      </dgm:t>
    </dgm:pt>
    <dgm:pt modelId="{EE915A77-119D-451A-8EC3-60C300A62043}" type="sibTrans" cxnId="{38D8C7CD-10A1-434E-AD37-26BC136DC85A}">
      <dgm:prSet/>
      <dgm:spPr/>
      <dgm:t>
        <a:bodyPr/>
        <a:lstStyle/>
        <a:p>
          <a:endParaRPr lang="en-SG"/>
        </a:p>
      </dgm:t>
    </dgm:pt>
    <dgm:pt modelId="{BE1F6CCF-F8F7-4B99-B135-89A01F24E1A0}" type="parTrans" cxnId="{38D8C7CD-10A1-434E-AD37-26BC136DC85A}">
      <dgm:prSet/>
      <dgm:spPr/>
      <dgm:t>
        <a:bodyPr/>
        <a:lstStyle/>
        <a:p>
          <a:endParaRPr lang="en-SG"/>
        </a:p>
      </dgm:t>
    </dgm:pt>
    <dgm:pt modelId="{49BC9D47-0434-477E-B647-AFE4E7FAA728}">
      <dgm:prSet phldrT="[Text]" custT="1"/>
      <dgm:spPr/>
      <dgm:t>
        <a:bodyPr/>
        <a:lstStyle/>
        <a:p>
          <a:r>
            <a:rPr lang="en-US" sz="1200" dirty="0" smtClean="0">
              <a:solidFill>
                <a:schemeClr val="tx1"/>
              </a:solidFill>
            </a:rPr>
            <a:t>Binomial Distribution</a:t>
          </a:r>
        </a:p>
      </dgm:t>
    </dgm:pt>
    <dgm:pt modelId="{09216FA6-6A08-4B9F-BF69-41B93A12C9D9}" type="parTrans" cxnId="{0E892307-72C2-4B8F-8CB8-58C015E3F6E1}">
      <dgm:prSet/>
      <dgm:spPr/>
      <dgm:t>
        <a:bodyPr/>
        <a:lstStyle/>
        <a:p>
          <a:endParaRPr lang="en-SG"/>
        </a:p>
      </dgm:t>
    </dgm:pt>
    <dgm:pt modelId="{D0FAD455-BDFD-42F0-9159-7F6D43EB29EA}" type="sibTrans" cxnId="{0E892307-72C2-4B8F-8CB8-58C015E3F6E1}">
      <dgm:prSet/>
      <dgm:spPr/>
      <dgm:t>
        <a:bodyPr/>
        <a:lstStyle/>
        <a:p>
          <a:endParaRPr lang="en-SG"/>
        </a:p>
      </dgm:t>
    </dgm:pt>
    <dgm:pt modelId="{4C0BBC7A-75B8-44C4-90BF-F94A5ED85A8E}">
      <dgm:prSet phldrT="[Text]" custT="1"/>
      <dgm:spPr/>
      <dgm:t>
        <a:bodyPr/>
        <a:lstStyle/>
        <a:p>
          <a:r>
            <a:rPr lang="en-US" sz="1200" dirty="0" smtClean="0">
              <a:solidFill>
                <a:schemeClr val="tx1"/>
              </a:solidFill>
            </a:rPr>
            <a:t>Poisson Distribution</a:t>
          </a:r>
        </a:p>
      </dgm:t>
    </dgm:pt>
    <dgm:pt modelId="{0B5D87E8-3787-460D-AD7D-73CE6025C4B7}" type="parTrans" cxnId="{62366763-200A-4A8C-B552-8D74711F98C5}">
      <dgm:prSet/>
      <dgm:spPr/>
      <dgm:t>
        <a:bodyPr/>
        <a:lstStyle/>
        <a:p>
          <a:endParaRPr lang="en-SG"/>
        </a:p>
      </dgm:t>
    </dgm:pt>
    <dgm:pt modelId="{4DCFC7C5-8311-47E5-8269-ADA197796ADA}" type="sibTrans" cxnId="{62366763-200A-4A8C-B552-8D74711F98C5}">
      <dgm:prSet/>
      <dgm:spPr/>
      <dgm:t>
        <a:bodyPr/>
        <a:lstStyle/>
        <a:p>
          <a:endParaRPr lang="en-SG"/>
        </a:p>
      </dgm:t>
    </dgm:pt>
    <dgm:pt modelId="{58E2E227-DEF0-41DD-98F6-8552D98C4374}">
      <dgm:prSet phldrT="[Text]" custT="1"/>
      <dgm:spPr/>
      <dgm:t>
        <a:bodyPr/>
        <a:lstStyle/>
        <a:p>
          <a:r>
            <a:rPr lang="en-US" sz="1200" dirty="0" smtClean="0">
              <a:solidFill>
                <a:schemeClr val="tx1"/>
              </a:solidFill>
            </a:rPr>
            <a:t>Normal Distribution</a:t>
          </a:r>
          <a:endParaRPr lang="en-US" sz="1200" dirty="0">
            <a:solidFill>
              <a:schemeClr val="tx1"/>
            </a:solidFill>
          </a:endParaRPr>
        </a:p>
      </dgm:t>
    </dgm:pt>
    <dgm:pt modelId="{DFC0DA03-EF17-458C-980D-7B27688E26AB}" type="parTrans" cxnId="{D3D5982D-6616-4DB5-8879-A06ACFDBA478}">
      <dgm:prSet/>
      <dgm:spPr/>
      <dgm:t>
        <a:bodyPr/>
        <a:lstStyle/>
        <a:p>
          <a:endParaRPr lang="en-SG"/>
        </a:p>
      </dgm:t>
    </dgm:pt>
    <dgm:pt modelId="{A73CEC18-C532-4E1C-9895-79BE164B50E4}" type="sibTrans" cxnId="{D3D5982D-6616-4DB5-8879-A06ACFDBA478}">
      <dgm:prSet/>
      <dgm:spPr/>
      <dgm:t>
        <a:bodyPr/>
        <a:lstStyle/>
        <a:p>
          <a:endParaRPr lang="en-SG"/>
        </a:p>
      </dgm:t>
    </dgm:pt>
    <dgm:pt modelId="{3309A8DF-FF1C-4E1E-9DC5-42A64B2F3BF0}">
      <dgm:prSet phldrT="[Text]" custT="1"/>
      <dgm:spPr/>
      <dgm:t>
        <a:bodyPr/>
        <a:lstStyle/>
        <a:p>
          <a:r>
            <a:rPr lang="en-US" sz="1200" dirty="0" smtClean="0">
              <a:solidFill>
                <a:schemeClr val="tx1"/>
              </a:solidFill>
            </a:rPr>
            <a:t>Exponential Distribution</a:t>
          </a:r>
          <a:endParaRPr lang="en-US" sz="1200" dirty="0">
            <a:solidFill>
              <a:schemeClr val="tx1"/>
            </a:solidFill>
          </a:endParaRPr>
        </a:p>
      </dgm:t>
    </dgm:pt>
    <dgm:pt modelId="{FDCEBC24-B871-4EB5-B406-0894371BCFE8}" type="parTrans" cxnId="{E4E315CC-4A84-41D7-9D23-BAED0384B570}">
      <dgm:prSet/>
      <dgm:spPr/>
      <dgm:t>
        <a:bodyPr/>
        <a:lstStyle/>
        <a:p>
          <a:endParaRPr lang="en-SG"/>
        </a:p>
      </dgm:t>
    </dgm:pt>
    <dgm:pt modelId="{8183666F-1AB7-4D47-AD90-89D822D079DC}" type="sibTrans" cxnId="{E4E315CC-4A84-41D7-9D23-BAED0384B570}">
      <dgm:prSet/>
      <dgm:spPr/>
      <dgm:t>
        <a:bodyPr/>
        <a:lstStyle/>
        <a:p>
          <a:endParaRPr lang="en-SG"/>
        </a:p>
      </dgm:t>
    </dgm:pt>
    <dgm:pt modelId="{8A76AD7F-3C09-4964-9F2D-05A2DA08F800}">
      <dgm:prSet phldrT="[Text]" custT="1"/>
      <dgm:spPr/>
      <dgm:t>
        <a:bodyPr/>
        <a:lstStyle/>
        <a:p>
          <a:r>
            <a:rPr lang="en-US" sz="1200" dirty="0" smtClean="0">
              <a:solidFill>
                <a:schemeClr val="tx1"/>
              </a:solidFill>
            </a:rPr>
            <a:t>Tree Diagram</a:t>
          </a:r>
          <a:endParaRPr lang="en-SG" sz="1200" dirty="0">
            <a:solidFill>
              <a:schemeClr val="tx1"/>
            </a:solidFill>
          </a:endParaRPr>
        </a:p>
      </dgm:t>
    </dgm:pt>
    <dgm:pt modelId="{3A43CF89-B241-4564-9CC3-56EFD9840038}" type="parTrans" cxnId="{B28D8A13-CCF7-4D86-B4CF-AB9F415A3696}">
      <dgm:prSet/>
      <dgm:spPr/>
      <dgm:t>
        <a:bodyPr/>
        <a:lstStyle/>
        <a:p>
          <a:endParaRPr lang="en-SG"/>
        </a:p>
      </dgm:t>
    </dgm:pt>
    <dgm:pt modelId="{877CB17A-25BA-4ECC-889F-BCB12FC52C2C}" type="sibTrans" cxnId="{B28D8A13-CCF7-4D86-B4CF-AB9F415A3696}">
      <dgm:prSet/>
      <dgm:spPr/>
      <dgm:t>
        <a:bodyPr/>
        <a:lstStyle/>
        <a:p>
          <a:endParaRPr lang="en-SG"/>
        </a:p>
      </dgm:t>
    </dgm:pt>
    <dgm:pt modelId="{2E6A3642-B74F-4C0A-B277-63F79CF0699C}" type="pres">
      <dgm:prSet presAssocID="{5333E470-D25C-4778-B345-E397459207ED}" presName="hierChild1" presStyleCnt="0">
        <dgm:presLayoutVars>
          <dgm:chPref val="1"/>
          <dgm:dir/>
          <dgm:animOne val="branch"/>
          <dgm:animLvl val="lvl"/>
          <dgm:resizeHandles/>
        </dgm:presLayoutVars>
      </dgm:prSet>
      <dgm:spPr/>
      <dgm:t>
        <a:bodyPr/>
        <a:lstStyle/>
        <a:p>
          <a:endParaRPr lang="en-US"/>
        </a:p>
      </dgm:t>
    </dgm:pt>
    <dgm:pt modelId="{C4FBE6F1-A09F-46A4-BA91-848B6BF00397}" type="pres">
      <dgm:prSet presAssocID="{62F1AD04-79D7-482C-8638-F3DF0AF9E12D}" presName="hierRoot1" presStyleCnt="0"/>
      <dgm:spPr/>
      <dgm:t>
        <a:bodyPr/>
        <a:lstStyle/>
        <a:p>
          <a:endParaRPr lang="en-SG"/>
        </a:p>
      </dgm:t>
    </dgm:pt>
    <dgm:pt modelId="{E44A000C-BACE-4FAE-9A63-79287EF8F8BA}" type="pres">
      <dgm:prSet presAssocID="{62F1AD04-79D7-482C-8638-F3DF0AF9E12D}" presName="composite" presStyleCnt="0"/>
      <dgm:spPr/>
      <dgm:t>
        <a:bodyPr/>
        <a:lstStyle/>
        <a:p>
          <a:endParaRPr lang="en-SG"/>
        </a:p>
      </dgm:t>
    </dgm:pt>
    <dgm:pt modelId="{27CC3A02-9BDF-469E-8E02-5FBF0BA97272}" type="pres">
      <dgm:prSet presAssocID="{62F1AD04-79D7-482C-8638-F3DF0AF9E12D}" presName="background" presStyleLbl="node0" presStyleIdx="0" presStyleCnt="1"/>
      <dgm:spPr/>
      <dgm:t>
        <a:bodyPr/>
        <a:lstStyle/>
        <a:p>
          <a:endParaRPr lang="en-SG"/>
        </a:p>
      </dgm:t>
    </dgm:pt>
    <dgm:pt modelId="{287F44F0-C3EA-430E-A22D-879176D45D20}" type="pres">
      <dgm:prSet presAssocID="{62F1AD04-79D7-482C-8638-F3DF0AF9E12D}" presName="text" presStyleLbl="fgAcc0" presStyleIdx="0" presStyleCnt="1" custScaleX="742432" custScaleY="155660" custLinFactNeighborX="-20629" custLinFactNeighborY="-45547">
        <dgm:presLayoutVars>
          <dgm:chPref val="3"/>
        </dgm:presLayoutVars>
      </dgm:prSet>
      <dgm:spPr/>
      <dgm:t>
        <a:bodyPr/>
        <a:lstStyle/>
        <a:p>
          <a:endParaRPr lang="en-US"/>
        </a:p>
      </dgm:t>
    </dgm:pt>
    <dgm:pt modelId="{64D7A31D-DCCD-490E-8DD0-9D1093EAB9D3}" type="pres">
      <dgm:prSet presAssocID="{62F1AD04-79D7-482C-8638-F3DF0AF9E12D}" presName="hierChild2" presStyleCnt="0"/>
      <dgm:spPr/>
      <dgm:t>
        <a:bodyPr/>
        <a:lstStyle/>
        <a:p>
          <a:endParaRPr lang="en-SG"/>
        </a:p>
      </dgm:t>
    </dgm:pt>
    <dgm:pt modelId="{4E7AE6D7-8F67-4237-BA4E-C53636A5F1D5}" type="pres">
      <dgm:prSet presAssocID="{A4B8614A-60BC-4693-8676-99FB904814CD}" presName="Name10" presStyleLbl="parChTrans1D2" presStyleIdx="0" presStyleCnt="3"/>
      <dgm:spPr/>
      <dgm:t>
        <a:bodyPr/>
        <a:lstStyle/>
        <a:p>
          <a:endParaRPr lang="en-SG"/>
        </a:p>
      </dgm:t>
    </dgm:pt>
    <dgm:pt modelId="{A6D50DA4-6D6B-437B-844E-E46082C5F2B3}" type="pres">
      <dgm:prSet presAssocID="{CFE4AB47-0E86-4A47-93A1-D733CC6A6065}" presName="hierRoot2" presStyleCnt="0"/>
      <dgm:spPr/>
      <dgm:t>
        <a:bodyPr/>
        <a:lstStyle/>
        <a:p>
          <a:endParaRPr lang="en-SG"/>
        </a:p>
      </dgm:t>
    </dgm:pt>
    <dgm:pt modelId="{F89795FF-3219-4D25-B14B-11C5C28CEA0C}" type="pres">
      <dgm:prSet presAssocID="{CFE4AB47-0E86-4A47-93A1-D733CC6A6065}" presName="composite2" presStyleCnt="0"/>
      <dgm:spPr/>
      <dgm:t>
        <a:bodyPr/>
        <a:lstStyle/>
        <a:p>
          <a:endParaRPr lang="en-SG"/>
        </a:p>
      </dgm:t>
    </dgm:pt>
    <dgm:pt modelId="{3329DA71-D576-4B5D-AC21-638F5D3D2A22}" type="pres">
      <dgm:prSet presAssocID="{CFE4AB47-0E86-4A47-93A1-D733CC6A6065}" presName="background2" presStyleLbl="node2" presStyleIdx="0" presStyleCnt="3"/>
      <dgm:spPr/>
      <dgm:t>
        <a:bodyPr/>
        <a:lstStyle/>
        <a:p>
          <a:endParaRPr lang="en-SG"/>
        </a:p>
      </dgm:t>
    </dgm:pt>
    <dgm:pt modelId="{9D7A3B54-C666-47DC-AA23-A98BF8B9475F}" type="pres">
      <dgm:prSet presAssocID="{CFE4AB47-0E86-4A47-93A1-D733CC6A6065}" presName="text2" presStyleLbl="fgAcc2" presStyleIdx="0" presStyleCnt="3" custScaleX="202105" custLinFactX="100000" custLinFactNeighborX="169567" custLinFactNeighborY="30">
        <dgm:presLayoutVars>
          <dgm:chPref val="3"/>
        </dgm:presLayoutVars>
      </dgm:prSet>
      <dgm:spPr/>
      <dgm:t>
        <a:bodyPr/>
        <a:lstStyle/>
        <a:p>
          <a:endParaRPr lang="en-SG"/>
        </a:p>
      </dgm:t>
    </dgm:pt>
    <dgm:pt modelId="{1A2E63D9-8394-4038-89FC-61A09DE782DB}" type="pres">
      <dgm:prSet presAssocID="{CFE4AB47-0E86-4A47-93A1-D733CC6A6065}" presName="hierChild3" presStyleCnt="0"/>
      <dgm:spPr/>
      <dgm:t>
        <a:bodyPr/>
        <a:lstStyle/>
        <a:p>
          <a:endParaRPr lang="en-SG"/>
        </a:p>
      </dgm:t>
    </dgm:pt>
    <dgm:pt modelId="{471DBFB9-9B0B-45CC-B636-0B948F9F6188}" type="pres">
      <dgm:prSet presAssocID="{8467722B-48E5-4A5B-8C78-6D6A3E489616}" presName="Name17" presStyleLbl="parChTrans1D3" presStyleIdx="0" presStyleCnt="6"/>
      <dgm:spPr/>
      <dgm:t>
        <a:bodyPr/>
        <a:lstStyle/>
        <a:p>
          <a:endParaRPr lang="en-SG"/>
        </a:p>
      </dgm:t>
    </dgm:pt>
    <dgm:pt modelId="{042F8CA8-4650-4BB2-B10D-51216760812A}" type="pres">
      <dgm:prSet presAssocID="{753CFE54-FE4E-4508-9535-FB40E5F26FA3}" presName="hierRoot3" presStyleCnt="0"/>
      <dgm:spPr/>
      <dgm:t>
        <a:bodyPr/>
        <a:lstStyle/>
        <a:p>
          <a:endParaRPr lang="en-SG"/>
        </a:p>
      </dgm:t>
    </dgm:pt>
    <dgm:pt modelId="{990B3828-7C5C-426B-8699-5477EFB68E9A}" type="pres">
      <dgm:prSet presAssocID="{753CFE54-FE4E-4508-9535-FB40E5F26FA3}" presName="composite3" presStyleCnt="0"/>
      <dgm:spPr/>
      <dgm:t>
        <a:bodyPr/>
        <a:lstStyle/>
        <a:p>
          <a:endParaRPr lang="en-SG"/>
        </a:p>
      </dgm:t>
    </dgm:pt>
    <dgm:pt modelId="{C3811229-6B73-4377-A072-11A91DAB4B25}" type="pres">
      <dgm:prSet presAssocID="{753CFE54-FE4E-4508-9535-FB40E5F26FA3}" presName="background3" presStyleLbl="node3" presStyleIdx="0" presStyleCnt="6"/>
      <dgm:spPr/>
      <dgm:t>
        <a:bodyPr/>
        <a:lstStyle/>
        <a:p>
          <a:endParaRPr lang="en-SG"/>
        </a:p>
      </dgm:t>
    </dgm:pt>
    <dgm:pt modelId="{218EF3C6-5366-48AD-8556-20F7D058C5D7}" type="pres">
      <dgm:prSet presAssocID="{753CFE54-FE4E-4508-9535-FB40E5F26FA3}" presName="text3" presStyleLbl="fgAcc3" presStyleIdx="0" presStyleCnt="6" custScaleX="120630" custScaleY="98669" custLinFactX="100000" custLinFactNeighborX="189951" custLinFactNeighborY="3236">
        <dgm:presLayoutVars>
          <dgm:chPref val="3"/>
        </dgm:presLayoutVars>
      </dgm:prSet>
      <dgm:spPr/>
      <dgm:t>
        <a:bodyPr/>
        <a:lstStyle/>
        <a:p>
          <a:endParaRPr lang="en-SG"/>
        </a:p>
      </dgm:t>
    </dgm:pt>
    <dgm:pt modelId="{16F2AEC1-A115-4216-8D16-92702B98750F}" type="pres">
      <dgm:prSet presAssocID="{753CFE54-FE4E-4508-9535-FB40E5F26FA3}" presName="hierChild4" presStyleCnt="0"/>
      <dgm:spPr/>
      <dgm:t>
        <a:bodyPr/>
        <a:lstStyle/>
        <a:p>
          <a:endParaRPr lang="en-SG"/>
        </a:p>
      </dgm:t>
    </dgm:pt>
    <dgm:pt modelId="{69C889D6-F940-40FE-A245-7E6D95364A32}" type="pres">
      <dgm:prSet presAssocID="{A1B28FF8-AA55-4A96-91F7-22A555F2FC4C}" presName="Name17" presStyleLbl="parChTrans1D3" presStyleIdx="1" presStyleCnt="6"/>
      <dgm:spPr/>
      <dgm:t>
        <a:bodyPr/>
        <a:lstStyle/>
        <a:p>
          <a:endParaRPr lang="en-SG"/>
        </a:p>
      </dgm:t>
    </dgm:pt>
    <dgm:pt modelId="{2F971B8E-2992-4269-9983-4E2DCEECBD87}" type="pres">
      <dgm:prSet presAssocID="{F2C39B4C-18FB-49F5-BBB8-DE9A997AAC07}" presName="hierRoot3" presStyleCnt="0"/>
      <dgm:spPr/>
      <dgm:t>
        <a:bodyPr/>
        <a:lstStyle/>
        <a:p>
          <a:endParaRPr lang="en-SG"/>
        </a:p>
      </dgm:t>
    </dgm:pt>
    <dgm:pt modelId="{8E5D9DE1-0FE7-4612-A050-B80CCC0471BE}" type="pres">
      <dgm:prSet presAssocID="{F2C39B4C-18FB-49F5-BBB8-DE9A997AAC07}" presName="composite3" presStyleCnt="0"/>
      <dgm:spPr/>
      <dgm:t>
        <a:bodyPr/>
        <a:lstStyle/>
        <a:p>
          <a:endParaRPr lang="en-SG"/>
        </a:p>
      </dgm:t>
    </dgm:pt>
    <dgm:pt modelId="{403286F5-B64D-4F9A-9048-E5ABA31C729E}" type="pres">
      <dgm:prSet presAssocID="{F2C39B4C-18FB-49F5-BBB8-DE9A997AAC07}" presName="background3" presStyleLbl="node3" presStyleIdx="1" presStyleCnt="6"/>
      <dgm:spPr/>
      <dgm:t>
        <a:bodyPr/>
        <a:lstStyle/>
        <a:p>
          <a:endParaRPr lang="en-SG"/>
        </a:p>
      </dgm:t>
    </dgm:pt>
    <dgm:pt modelId="{488F69EB-2488-44DF-B93A-3991642E2E8C}" type="pres">
      <dgm:prSet presAssocID="{F2C39B4C-18FB-49F5-BBB8-DE9A997AAC07}" presName="text3" presStyleLbl="fgAcc3" presStyleIdx="1" presStyleCnt="6" custScaleX="122863" custLinFactX="200000" custLinFactNeighborX="218662" custLinFactNeighborY="1904">
        <dgm:presLayoutVars>
          <dgm:chPref val="3"/>
        </dgm:presLayoutVars>
      </dgm:prSet>
      <dgm:spPr/>
      <dgm:t>
        <a:bodyPr/>
        <a:lstStyle/>
        <a:p>
          <a:endParaRPr lang="en-SG"/>
        </a:p>
      </dgm:t>
    </dgm:pt>
    <dgm:pt modelId="{56F1F99C-4C75-42D1-9C2B-796BEA7B4DF8}" type="pres">
      <dgm:prSet presAssocID="{F2C39B4C-18FB-49F5-BBB8-DE9A997AAC07}" presName="hierChild4" presStyleCnt="0"/>
      <dgm:spPr/>
      <dgm:t>
        <a:bodyPr/>
        <a:lstStyle/>
        <a:p>
          <a:endParaRPr lang="en-SG"/>
        </a:p>
      </dgm:t>
    </dgm:pt>
    <dgm:pt modelId="{432F6F11-C633-4C46-B571-1F72C2806F22}" type="pres">
      <dgm:prSet presAssocID="{3A43CF89-B241-4564-9CC3-56EFD9840038}" presName="Name17" presStyleLbl="parChTrans1D3" presStyleIdx="2" presStyleCnt="6"/>
      <dgm:spPr/>
      <dgm:t>
        <a:bodyPr/>
        <a:lstStyle/>
        <a:p>
          <a:endParaRPr lang="en-SG"/>
        </a:p>
      </dgm:t>
    </dgm:pt>
    <dgm:pt modelId="{404B5E73-F96D-42BA-80BB-F91CB10550B4}" type="pres">
      <dgm:prSet presAssocID="{8A76AD7F-3C09-4964-9F2D-05A2DA08F800}" presName="hierRoot3" presStyleCnt="0"/>
      <dgm:spPr/>
    </dgm:pt>
    <dgm:pt modelId="{03A8AAC6-04A4-4A6E-BE7C-7B3E10346334}" type="pres">
      <dgm:prSet presAssocID="{8A76AD7F-3C09-4964-9F2D-05A2DA08F800}" presName="composite3" presStyleCnt="0"/>
      <dgm:spPr/>
    </dgm:pt>
    <dgm:pt modelId="{2C82D3EB-1114-42A1-9C8D-5FDF3CADC053}" type="pres">
      <dgm:prSet presAssocID="{8A76AD7F-3C09-4964-9F2D-05A2DA08F800}" presName="background3" presStyleLbl="node3" presStyleIdx="2" presStyleCnt="6"/>
      <dgm:spPr/>
    </dgm:pt>
    <dgm:pt modelId="{3D13FE19-0199-41D4-ACC4-986D68C37EF7}" type="pres">
      <dgm:prSet presAssocID="{8A76AD7F-3C09-4964-9F2D-05A2DA08F800}" presName="text3" presStyleLbl="fgAcc3" presStyleIdx="2" presStyleCnt="6" custLinFactX="46903" custLinFactNeighborX="100000" custLinFactNeighborY="1904">
        <dgm:presLayoutVars>
          <dgm:chPref val="3"/>
        </dgm:presLayoutVars>
      </dgm:prSet>
      <dgm:spPr/>
      <dgm:t>
        <a:bodyPr/>
        <a:lstStyle/>
        <a:p>
          <a:endParaRPr lang="en-SG"/>
        </a:p>
      </dgm:t>
    </dgm:pt>
    <dgm:pt modelId="{C22C05EA-50E6-4124-AD85-EF2883010D92}" type="pres">
      <dgm:prSet presAssocID="{8A76AD7F-3C09-4964-9F2D-05A2DA08F800}" presName="hierChild4" presStyleCnt="0"/>
      <dgm:spPr/>
    </dgm:pt>
    <dgm:pt modelId="{1A1317DC-5914-499B-A3D0-5C7B38084E51}" type="pres">
      <dgm:prSet presAssocID="{74FEE8D1-2EC5-4C98-B9E5-CEE5E7EB2825}" presName="Name23" presStyleLbl="parChTrans1D4" presStyleIdx="0" presStyleCnt="6"/>
      <dgm:spPr/>
      <dgm:t>
        <a:bodyPr/>
        <a:lstStyle/>
        <a:p>
          <a:endParaRPr lang="en-SG"/>
        </a:p>
      </dgm:t>
    </dgm:pt>
    <dgm:pt modelId="{9C651D8F-32EC-46BF-8750-4D4673D81164}" type="pres">
      <dgm:prSet presAssocID="{D030BBE6-0264-4262-9DC6-B1CE03F5DD2A}" presName="hierRoot4" presStyleCnt="0"/>
      <dgm:spPr/>
      <dgm:t>
        <a:bodyPr/>
        <a:lstStyle/>
        <a:p>
          <a:endParaRPr lang="en-SG"/>
        </a:p>
      </dgm:t>
    </dgm:pt>
    <dgm:pt modelId="{6C9B300C-A348-4414-A205-D049C6E4773B}" type="pres">
      <dgm:prSet presAssocID="{D030BBE6-0264-4262-9DC6-B1CE03F5DD2A}" presName="composite4" presStyleCnt="0"/>
      <dgm:spPr/>
      <dgm:t>
        <a:bodyPr/>
        <a:lstStyle/>
        <a:p>
          <a:endParaRPr lang="en-SG"/>
        </a:p>
      </dgm:t>
    </dgm:pt>
    <dgm:pt modelId="{9A0885A4-A9D5-4064-9D02-5D78314DD7F9}" type="pres">
      <dgm:prSet presAssocID="{D030BBE6-0264-4262-9DC6-B1CE03F5DD2A}" presName="background4" presStyleLbl="node4" presStyleIdx="0" presStyleCnt="6"/>
      <dgm:spPr/>
      <dgm:t>
        <a:bodyPr/>
        <a:lstStyle/>
        <a:p>
          <a:endParaRPr lang="en-SG"/>
        </a:p>
      </dgm:t>
    </dgm:pt>
    <dgm:pt modelId="{8AB136B9-FC8C-4117-8AC4-4D958FD7A63B}" type="pres">
      <dgm:prSet presAssocID="{D030BBE6-0264-4262-9DC6-B1CE03F5DD2A}" presName="text4" presStyleLbl="fgAcc4" presStyleIdx="0" presStyleCnt="6" custScaleX="119385" custScaleY="155427" custLinFactX="89886" custLinFactNeighborX="100000" custLinFactNeighborY="43982">
        <dgm:presLayoutVars>
          <dgm:chPref val="3"/>
        </dgm:presLayoutVars>
      </dgm:prSet>
      <dgm:spPr/>
      <dgm:t>
        <a:bodyPr/>
        <a:lstStyle/>
        <a:p>
          <a:endParaRPr lang="en-SG"/>
        </a:p>
      </dgm:t>
    </dgm:pt>
    <dgm:pt modelId="{E44AF300-0071-47AB-8999-98D120319422}" type="pres">
      <dgm:prSet presAssocID="{D030BBE6-0264-4262-9DC6-B1CE03F5DD2A}" presName="hierChild5" presStyleCnt="0"/>
      <dgm:spPr/>
      <dgm:t>
        <a:bodyPr/>
        <a:lstStyle/>
        <a:p>
          <a:endParaRPr lang="en-SG"/>
        </a:p>
      </dgm:t>
    </dgm:pt>
    <dgm:pt modelId="{1E6DE59F-5628-4B6D-BC22-FFC1445AAD1C}" type="pres">
      <dgm:prSet presAssocID="{0B5D87E8-3787-460D-AD7D-73CE6025C4B7}" presName="Name23" presStyleLbl="parChTrans1D4" presStyleIdx="1" presStyleCnt="6"/>
      <dgm:spPr/>
      <dgm:t>
        <a:bodyPr/>
        <a:lstStyle/>
        <a:p>
          <a:endParaRPr lang="en-SG"/>
        </a:p>
      </dgm:t>
    </dgm:pt>
    <dgm:pt modelId="{D3049F06-54C1-4F56-A5CE-063AC8329291}" type="pres">
      <dgm:prSet presAssocID="{4C0BBC7A-75B8-44C4-90BF-F94A5ED85A8E}" presName="hierRoot4" presStyleCnt="0"/>
      <dgm:spPr/>
    </dgm:pt>
    <dgm:pt modelId="{3D8A6048-CA79-48DB-A75D-FFCCBA0F40BF}" type="pres">
      <dgm:prSet presAssocID="{4C0BBC7A-75B8-44C4-90BF-F94A5ED85A8E}" presName="composite4" presStyleCnt="0"/>
      <dgm:spPr/>
    </dgm:pt>
    <dgm:pt modelId="{A8BD87E6-9CFA-47A0-A21D-195EB0C5A683}" type="pres">
      <dgm:prSet presAssocID="{4C0BBC7A-75B8-44C4-90BF-F94A5ED85A8E}" presName="background4" presStyleLbl="node4" presStyleIdx="1" presStyleCnt="6"/>
      <dgm:spPr/>
    </dgm:pt>
    <dgm:pt modelId="{C7EC5EBB-DBD4-4EFB-96E4-22A37641AD46}" type="pres">
      <dgm:prSet presAssocID="{4C0BBC7A-75B8-44C4-90BF-F94A5ED85A8E}" presName="text4" presStyleLbl="fgAcc4" presStyleIdx="1" presStyleCnt="6" custLinFactX="110095" custLinFactNeighborX="200000" custLinFactNeighborY="73767">
        <dgm:presLayoutVars>
          <dgm:chPref val="3"/>
        </dgm:presLayoutVars>
      </dgm:prSet>
      <dgm:spPr/>
      <dgm:t>
        <a:bodyPr/>
        <a:lstStyle/>
        <a:p>
          <a:endParaRPr lang="en-SG"/>
        </a:p>
      </dgm:t>
    </dgm:pt>
    <dgm:pt modelId="{5E5DAF73-9F35-4638-BD71-02B80E088B5D}" type="pres">
      <dgm:prSet presAssocID="{4C0BBC7A-75B8-44C4-90BF-F94A5ED85A8E}" presName="hierChild5" presStyleCnt="0"/>
      <dgm:spPr/>
    </dgm:pt>
    <dgm:pt modelId="{7F586104-EBF3-4EA8-953B-98E17F5F208C}" type="pres">
      <dgm:prSet presAssocID="{09216FA6-6A08-4B9F-BF69-41B93A12C9D9}" presName="Name23" presStyleLbl="parChTrans1D4" presStyleIdx="2" presStyleCnt="6"/>
      <dgm:spPr/>
      <dgm:t>
        <a:bodyPr/>
        <a:lstStyle/>
        <a:p>
          <a:endParaRPr lang="en-SG"/>
        </a:p>
      </dgm:t>
    </dgm:pt>
    <dgm:pt modelId="{F22DC806-7A57-4303-8320-B0B7F3674051}" type="pres">
      <dgm:prSet presAssocID="{49BC9D47-0434-477E-B647-AFE4E7FAA728}" presName="hierRoot4" presStyleCnt="0"/>
      <dgm:spPr/>
    </dgm:pt>
    <dgm:pt modelId="{7931236D-BF06-4AE1-B008-142DED9F0CA4}" type="pres">
      <dgm:prSet presAssocID="{49BC9D47-0434-477E-B647-AFE4E7FAA728}" presName="composite4" presStyleCnt="0"/>
      <dgm:spPr/>
    </dgm:pt>
    <dgm:pt modelId="{FD74E762-7061-453B-8563-231646A8CAD6}" type="pres">
      <dgm:prSet presAssocID="{49BC9D47-0434-477E-B647-AFE4E7FAA728}" presName="background4" presStyleLbl="node4" presStyleIdx="2" presStyleCnt="6"/>
      <dgm:spPr/>
    </dgm:pt>
    <dgm:pt modelId="{EF51EBBF-2885-4F14-BD60-E693721A84C0}" type="pres">
      <dgm:prSet presAssocID="{49BC9D47-0434-477E-B647-AFE4E7FAA728}" presName="text4" presStyleLbl="fgAcc4" presStyleIdx="2" presStyleCnt="6" custLinFactNeighborX="51026" custLinFactNeighborY="73767">
        <dgm:presLayoutVars>
          <dgm:chPref val="3"/>
        </dgm:presLayoutVars>
      </dgm:prSet>
      <dgm:spPr/>
      <dgm:t>
        <a:bodyPr/>
        <a:lstStyle/>
        <a:p>
          <a:endParaRPr lang="en-SG"/>
        </a:p>
      </dgm:t>
    </dgm:pt>
    <dgm:pt modelId="{061952DE-3E01-4578-BA7D-58024E12912A}" type="pres">
      <dgm:prSet presAssocID="{49BC9D47-0434-477E-B647-AFE4E7FAA728}" presName="hierChild5" presStyleCnt="0"/>
      <dgm:spPr/>
    </dgm:pt>
    <dgm:pt modelId="{EE87CE1D-4C3C-451E-9524-51B07B269B0F}" type="pres">
      <dgm:prSet presAssocID="{BE1F6CCF-F8F7-4B99-B135-89A01F24E1A0}" presName="Name23" presStyleLbl="parChTrans1D4" presStyleIdx="3" presStyleCnt="6"/>
      <dgm:spPr/>
      <dgm:t>
        <a:bodyPr/>
        <a:lstStyle/>
        <a:p>
          <a:endParaRPr lang="en-SG"/>
        </a:p>
      </dgm:t>
    </dgm:pt>
    <dgm:pt modelId="{3711A312-6B1F-4EB6-BC25-26307EA6B18F}" type="pres">
      <dgm:prSet presAssocID="{91A74353-F0D2-4F36-B6F8-63B8D7261E5D}" presName="hierRoot4" presStyleCnt="0"/>
      <dgm:spPr/>
      <dgm:t>
        <a:bodyPr/>
        <a:lstStyle/>
        <a:p>
          <a:endParaRPr lang="en-SG"/>
        </a:p>
      </dgm:t>
    </dgm:pt>
    <dgm:pt modelId="{F880F96F-46B5-4E10-8695-B7513901D7C0}" type="pres">
      <dgm:prSet presAssocID="{91A74353-F0D2-4F36-B6F8-63B8D7261E5D}" presName="composite4" presStyleCnt="0"/>
      <dgm:spPr/>
      <dgm:t>
        <a:bodyPr/>
        <a:lstStyle/>
        <a:p>
          <a:endParaRPr lang="en-SG"/>
        </a:p>
      </dgm:t>
    </dgm:pt>
    <dgm:pt modelId="{956B3AD0-FA9C-4B65-967C-17B2ADCE839A}" type="pres">
      <dgm:prSet presAssocID="{91A74353-F0D2-4F36-B6F8-63B8D7261E5D}" presName="background4" presStyleLbl="node4" presStyleIdx="3" presStyleCnt="6"/>
      <dgm:spPr/>
      <dgm:t>
        <a:bodyPr/>
        <a:lstStyle/>
        <a:p>
          <a:endParaRPr lang="en-SG"/>
        </a:p>
      </dgm:t>
    </dgm:pt>
    <dgm:pt modelId="{6CAA109A-E3AB-464C-A722-AC6B71DDC443}" type="pres">
      <dgm:prSet presAssocID="{91A74353-F0D2-4F36-B6F8-63B8D7261E5D}" presName="text4" presStyleLbl="fgAcc4" presStyleIdx="3" presStyleCnt="6" custScaleX="126086" custScaleY="153027" custLinFactX="93136" custLinFactNeighborX="100000" custLinFactNeighborY="46315">
        <dgm:presLayoutVars>
          <dgm:chPref val="3"/>
        </dgm:presLayoutVars>
      </dgm:prSet>
      <dgm:spPr/>
      <dgm:t>
        <a:bodyPr/>
        <a:lstStyle/>
        <a:p>
          <a:endParaRPr lang="en-SG"/>
        </a:p>
      </dgm:t>
    </dgm:pt>
    <dgm:pt modelId="{3D9287A1-CE9B-4D92-8278-E5EC8ACE4291}" type="pres">
      <dgm:prSet presAssocID="{91A74353-F0D2-4F36-B6F8-63B8D7261E5D}" presName="hierChild5" presStyleCnt="0"/>
      <dgm:spPr/>
      <dgm:t>
        <a:bodyPr/>
        <a:lstStyle/>
        <a:p>
          <a:endParaRPr lang="en-SG"/>
        </a:p>
      </dgm:t>
    </dgm:pt>
    <dgm:pt modelId="{2F6FECD3-F7CC-4FA4-97B4-878321D1F600}" type="pres">
      <dgm:prSet presAssocID="{DFC0DA03-EF17-458C-980D-7B27688E26AB}" presName="Name23" presStyleLbl="parChTrans1D4" presStyleIdx="4" presStyleCnt="6"/>
      <dgm:spPr/>
      <dgm:t>
        <a:bodyPr/>
        <a:lstStyle/>
        <a:p>
          <a:endParaRPr lang="en-SG"/>
        </a:p>
      </dgm:t>
    </dgm:pt>
    <dgm:pt modelId="{09B5D480-1AA3-4AE7-9522-23E204ED604E}" type="pres">
      <dgm:prSet presAssocID="{58E2E227-DEF0-41DD-98F6-8552D98C4374}" presName="hierRoot4" presStyleCnt="0"/>
      <dgm:spPr/>
    </dgm:pt>
    <dgm:pt modelId="{49D2A1DB-902B-4313-9C39-DFEF6A1BDA2D}" type="pres">
      <dgm:prSet presAssocID="{58E2E227-DEF0-41DD-98F6-8552D98C4374}" presName="composite4" presStyleCnt="0"/>
      <dgm:spPr/>
    </dgm:pt>
    <dgm:pt modelId="{14BE7DF1-BD5B-4C80-AB45-2F59973AB001}" type="pres">
      <dgm:prSet presAssocID="{58E2E227-DEF0-41DD-98F6-8552D98C4374}" presName="background4" presStyleLbl="node4" presStyleIdx="4" presStyleCnt="6"/>
      <dgm:spPr/>
    </dgm:pt>
    <dgm:pt modelId="{9942E4AF-530A-4037-A160-960FD750484D}" type="pres">
      <dgm:prSet presAssocID="{58E2E227-DEF0-41DD-98F6-8552D98C4374}" presName="text4" presStyleLbl="fgAcc4" presStyleIdx="4" presStyleCnt="6" custLinFactX="100000" custLinFactNeighborX="112227" custLinFactNeighborY="76167">
        <dgm:presLayoutVars>
          <dgm:chPref val="3"/>
        </dgm:presLayoutVars>
      </dgm:prSet>
      <dgm:spPr/>
      <dgm:t>
        <a:bodyPr/>
        <a:lstStyle/>
        <a:p>
          <a:endParaRPr lang="en-SG"/>
        </a:p>
      </dgm:t>
    </dgm:pt>
    <dgm:pt modelId="{A39E03ED-36E3-455E-A0CD-C3FB7046188D}" type="pres">
      <dgm:prSet presAssocID="{58E2E227-DEF0-41DD-98F6-8552D98C4374}" presName="hierChild5" presStyleCnt="0"/>
      <dgm:spPr/>
    </dgm:pt>
    <dgm:pt modelId="{BFD68C90-E09A-4094-900F-8CF9A1608F18}" type="pres">
      <dgm:prSet presAssocID="{FDCEBC24-B871-4EB5-B406-0894371BCFE8}" presName="Name23" presStyleLbl="parChTrans1D4" presStyleIdx="5" presStyleCnt="6"/>
      <dgm:spPr/>
      <dgm:t>
        <a:bodyPr/>
        <a:lstStyle/>
        <a:p>
          <a:endParaRPr lang="en-SG"/>
        </a:p>
      </dgm:t>
    </dgm:pt>
    <dgm:pt modelId="{8679619A-CF3E-42AD-AF6F-0E84F88D4A0C}" type="pres">
      <dgm:prSet presAssocID="{3309A8DF-FF1C-4E1E-9DC5-42A64B2F3BF0}" presName="hierRoot4" presStyleCnt="0"/>
      <dgm:spPr/>
    </dgm:pt>
    <dgm:pt modelId="{9FB9F939-C3A9-4C47-9546-0FA02F38C6AE}" type="pres">
      <dgm:prSet presAssocID="{3309A8DF-FF1C-4E1E-9DC5-42A64B2F3BF0}" presName="composite4" presStyleCnt="0"/>
      <dgm:spPr/>
    </dgm:pt>
    <dgm:pt modelId="{57D62B91-CB0C-487F-BFDC-A34FBAB0967F}" type="pres">
      <dgm:prSet presAssocID="{3309A8DF-FF1C-4E1E-9DC5-42A64B2F3BF0}" presName="background4" presStyleLbl="node4" presStyleIdx="5" presStyleCnt="6"/>
      <dgm:spPr/>
    </dgm:pt>
    <dgm:pt modelId="{B0B2DC8E-C2C7-4BD2-AFCD-2E9768585C5D}" type="pres">
      <dgm:prSet presAssocID="{3309A8DF-FF1C-4E1E-9DC5-42A64B2F3BF0}" presName="text4" presStyleLbl="fgAcc4" presStyleIdx="5" presStyleCnt="6" custLinFactX="100000" custLinFactNeighborX="110113" custLinFactNeighborY="76167">
        <dgm:presLayoutVars>
          <dgm:chPref val="3"/>
        </dgm:presLayoutVars>
      </dgm:prSet>
      <dgm:spPr/>
      <dgm:t>
        <a:bodyPr/>
        <a:lstStyle/>
        <a:p>
          <a:endParaRPr lang="en-SG"/>
        </a:p>
      </dgm:t>
    </dgm:pt>
    <dgm:pt modelId="{B97C35DF-70B1-442F-BD42-745B6973A0F4}" type="pres">
      <dgm:prSet presAssocID="{3309A8DF-FF1C-4E1E-9DC5-42A64B2F3BF0}" presName="hierChild5" presStyleCnt="0"/>
      <dgm:spPr/>
    </dgm:pt>
    <dgm:pt modelId="{313B8278-0A01-4803-A15B-E042D00EFE27}" type="pres">
      <dgm:prSet presAssocID="{64792F93-8C80-4F88-87B5-6E475617FF4D}" presName="Name10" presStyleLbl="parChTrans1D2" presStyleIdx="1" presStyleCnt="3"/>
      <dgm:spPr/>
      <dgm:t>
        <a:bodyPr/>
        <a:lstStyle/>
        <a:p>
          <a:endParaRPr lang="en-US"/>
        </a:p>
      </dgm:t>
    </dgm:pt>
    <dgm:pt modelId="{B412CAA0-B242-4AE9-8536-7FF173D8F5DE}" type="pres">
      <dgm:prSet presAssocID="{37614911-028E-4D37-8FA2-44F16462855E}" presName="hierRoot2" presStyleCnt="0"/>
      <dgm:spPr/>
      <dgm:t>
        <a:bodyPr/>
        <a:lstStyle/>
        <a:p>
          <a:endParaRPr lang="en-SG"/>
        </a:p>
      </dgm:t>
    </dgm:pt>
    <dgm:pt modelId="{23DD05AF-F556-405F-BC53-B9E44871B595}" type="pres">
      <dgm:prSet presAssocID="{37614911-028E-4D37-8FA2-44F16462855E}" presName="composite2" presStyleCnt="0"/>
      <dgm:spPr/>
      <dgm:t>
        <a:bodyPr/>
        <a:lstStyle/>
        <a:p>
          <a:endParaRPr lang="en-SG"/>
        </a:p>
      </dgm:t>
    </dgm:pt>
    <dgm:pt modelId="{6CE6FD6E-52D9-4410-9605-BA96A901AA06}" type="pres">
      <dgm:prSet presAssocID="{37614911-028E-4D37-8FA2-44F16462855E}" presName="background2" presStyleLbl="node2" presStyleIdx="1" presStyleCnt="3"/>
      <dgm:spPr/>
      <dgm:t>
        <a:bodyPr/>
        <a:lstStyle/>
        <a:p>
          <a:endParaRPr lang="en-SG"/>
        </a:p>
      </dgm:t>
    </dgm:pt>
    <dgm:pt modelId="{A29C7532-80BF-4D3A-B5AD-2061A567A208}" type="pres">
      <dgm:prSet presAssocID="{37614911-028E-4D37-8FA2-44F16462855E}" presName="text2" presStyleLbl="fgAcc2" presStyleIdx="1" presStyleCnt="3" custScaleX="233295" custScaleY="106628" custLinFactX="-167916" custLinFactNeighborX="-200000" custLinFactNeighborY="-1866">
        <dgm:presLayoutVars>
          <dgm:chPref val="3"/>
        </dgm:presLayoutVars>
      </dgm:prSet>
      <dgm:spPr/>
      <dgm:t>
        <a:bodyPr/>
        <a:lstStyle/>
        <a:p>
          <a:endParaRPr lang="en-US"/>
        </a:p>
      </dgm:t>
    </dgm:pt>
    <dgm:pt modelId="{50B73B8C-103A-4F5A-9639-138B7A19EF97}" type="pres">
      <dgm:prSet presAssocID="{37614911-028E-4D37-8FA2-44F16462855E}" presName="hierChild3" presStyleCnt="0"/>
      <dgm:spPr/>
      <dgm:t>
        <a:bodyPr/>
        <a:lstStyle/>
        <a:p>
          <a:endParaRPr lang="en-SG"/>
        </a:p>
      </dgm:t>
    </dgm:pt>
    <dgm:pt modelId="{CD01080D-5FDF-493E-AC43-98CDEEA3CAEA}" type="pres">
      <dgm:prSet presAssocID="{7AD06F08-A90E-42C7-AB53-D3ECAFD6F620}" presName="Name17" presStyleLbl="parChTrans1D3" presStyleIdx="3" presStyleCnt="6"/>
      <dgm:spPr/>
      <dgm:t>
        <a:bodyPr/>
        <a:lstStyle/>
        <a:p>
          <a:endParaRPr lang="en-US"/>
        </a:p>
      </dgm:t>
    </dgm:pt>
    <dgm:pt modelId="{2A01200A-43C2-4653-8BC0-014940E37561}" type="pres">
      <dgm:prSet presAssocID="{6245DC25-8F54-48E0-8328-0B21E882E1E6}" presName="hierRoot3" presStyleCnt="0"/>
      <dgm:spPr/>
      <dgm:t>
        <a:bodyPr/>
        <a:lstStyle/>
        <a:p>
          <a:endParaRPr lang="en-SG"/>
        </a:p>
      </dgm:t>
    </dgm:pt>
    <dgm:pt modelId="{7CFB3C1E-E49A-462C-8A52-1AC860BA2230}" type="pres">
      <dgm:prSet presAssocID="{6245DC25-8F54-48E0-8328-0B21E882E1E6}" presName="composite3" presStyleCnt="0"/>
      <dgm:spPr/>
      <dgm:t>
        <a:bodyPr/>
        <a:lstStyle/>
        <a:p>
          <a:endParaRPr lang="en-SG"/>
        </a:p>
      </dgm:t>
    </dgm:pt>
    <dgm:pt modelId="{AB330F2E-7A74-4527-BDEC-C9B7B7A93D81}" type="pres">
      <dgm:prSet presAssocID="{6245DC25-8F54-48E0-8328-0B21E882E1E6}" presName="background3" presStyleLbl="node3" presStyleIdx="3" presStyleCnt="6"/>
      <dgm:spPr/>
      <dgm:t>
        <a:bodyPr/>
        <a:lstStyle/>
        <a:p>
          <a:endParaRPr lang="en-SG"/>
        </a:p>
      </dgm:t>
    </dgm:pt>
    <dgm:pt modelId="{7EEB1D7A-9B6E-4ACE-A709-E5C3F4D7334A}" type="pres">
      <dgm:prSet presAssocID="{6245DC25-8F54-48E0-8328-0B21E882E1E6}" presName="text3" presStyleLbl="fgAcc3" presStyleIdx="3" presStyleCnt="6" custScaleX="135211" custScaleY="128982" custLinFactX="-200000" custLinFactNeighborX="-211665" custLinFactNeighborY="-17973">
        <dgm:presLayoutVars>
          <dgm:chPref val="3"/>
        </dgm:presLayoutVars>
      </dgm:prSet>
      <dgm:spPr/>
      <dgm:t>
        <a:bodyPr/>
        <a:lstStyle/>
        <a:p>
          <a:endParaRPr lang="en-US"/>
        </a:p>
      </dgm:t>
    </dgm:pt>
    <dgm:pt modelId="{1AEBFB25-BE92-45D8-9FEB-97EA5BC950F3}" type="pres">
      <dgm:prSet presAssocID="{6245DC25-8F54-48E0-8328-0B21E882E1E6}" presName="hierChild4" presStyleCnt="0"/>
      <dgm:spPr/>
      <dgm:t>
        <a:bodyPr/>
        <a:lstStyle/>
        <a:p>
          <a:endParaRPr lang="en-SG"/>
        </a:p>
      </dgm:t>
    </dgm:pt>
    <dgm:pt modelId="{FF02C46A-59CD-43C2-A35A-33D19FBEBDD9}" type="pres">
      <dgm:prSet presAssocID="{24FEF719-45EC-4272-8C70-D8C28FFF9D5E}" presName="Name10" presStyleLbl="parChTrans1D2" presStyleIdx="2" presStyleCnt="3"/>
      <dgm:spPr/>
      <dgm:t>
        <a:bodyPr/>
        <a:lstStyle/>
        <a:p>
          <a:endParaRPr lang="en-US"/>
        </a:p>
      </dgm:t>
    </dgm:pt>
    <dgm:pt modelId="{E2273421-D11E-4B2B-ACFC-16CB19787E15}" type="pres">
      <dgm:prSet presAssocID="{3D2A5E53-CE18-4823-9CAF-BCC74DDEF430}" presName="hierRoot2" presStyleCnt="0"/>
      <dgm:spPr/>
      <dgm:t>
        <a:bodyPr/>
        <a:lstStyle/>
        <a:p>
          <a:endParaRPr lang="en-SG"/>
        </a:p>
      </dgm:t>
    </dgm:pt>
    <dgm:pt modelId="{EFA41C0C-BA38-4C9C-8AED-1BFB5E5B786E}" type="pres">
      <dgm:prSet presAssocID="{3D2A5E53-CE18-4823-9CAF-BCC74DDEF430}" presName="composite2" presStyleCnt="0"/>
      <dgm:spPr/>
      <dgm:t>
        <a:bodyPr/>
        <a:lstStyle/>
        <a:p>
          <a:endParaRPr lang="en-SG"/>
        </a:p>
      </dgm:t>
    </dgm:pt>
    <dgm:pt modelId="{E66692CA-E5EC-4871-8147-175121861046}" type="pres">
      <dgm:prSet presAssocID="{3D2A5E53-CE18-4823-9CAF-BCC74DDEF430}" presName="background2" presStyleLbl="node2" presStyleIdx="2" presStyleCnt="3"/>
      <dgm:spPr/>
      <dgm:t>
        <a:bodyPr/>
        <a:lstStyle/>
        <a:p>
          <a:endParaRPr lang="en-SG"/>
        </a:p>
      </dgm:t>
    </dgm:pt>
    <dgm:pt modelId="{FED077A6-3916-4C81-9200-B6DC9FA40E1F}" type="pres">
      <dgm:prSet presAssocID="{3D2A5E53-CE18-4823-9CAF-BCC74DDEF430}" presName="text2" presStyleLbl="fgAcc2" presStyleIdx="2" presStyleCnt="3" custScaleX="236902" custLinFactNeighborX="75" custLinFactNeighborY="0">
        <dgm:presLayoutVars>
          <dgm:chPref val="3"/>
        </dgm:presLayoutVars>
      </dgm:prSet>
      <dgm:spPr/>
      <dgm:t>
        <a:bodyPr/>
        <a:lstStyle/>
        <a:p>
          <a:endParaRPr lang="en-US"/>
        </a:p>
      </dgm:t>
    </dgm:pt>
    <dgm:pt modelId="{A69AAA81-F9BC-4437-A039-9046115C8943}" type="pres">
      <dgm:prSet presAssocID="{3D2A5E53-CE18-4823-9CAF-BCC74DDEF430}" presName="hierChild3" presStyleCnt="0"/>
      <dgm:spPr/>
      <dgm:t>
        <a:bodyPr/>
        <a:lstStyle/>
        <a:p>
          <a:endParaRPr lang="en-SG"/>
        </a:p>
      </dgm:t>
    </dgm:pt>
    <dgm:pt modelId="{85399620-B7E7-4332-BDF9-002FB677B0B9}" type="pres">
      <dgm:prSet presAssocID="{4C42792A-A011-4339-9EDE-AFFB2BBE882F}" presName="Name17" presStyleLbl="parChTrans1D3" presStyleIdx="4" presStyleCnt="6"/>
      <dgm:spPr/>
      <dgm:t>
        <a:bodyPr/>
        <a:lstStyle/>
        <a:p>
          <a:endParaRPr lang="en-US"/>
        </a:p>
      </dgm:t>
    </dgm:pt>
    <dgm:pt modelId="{6B252A66-2A5A-4B36-8557-A4D5F29D9787}" type="pres">
      <dgm:prSet presAssocID="{290D2CB2-C22B-4F16-ABD8-70E480924B44}" presName="hierRoot3" presStyleCnt="0"/>
      <dgm:spPr/>
      <dgm:t>
        <a:bodyPr/>
        <a:lstStyle/>
        <a:p>
          <a:endParaRPr lang="en-SG"/>
        </a:p>
      </dgm:t>
    </dgm:pt>
    <dgm:pt modelId="{0C4540E8-7C6D-46D9-B5D1-51B5C4E95511}" type="pres">
      <dgm:prSet presAssocID="{290D2CB2-C22B-4F16-ABD8-70E480924B44}" presName="composite3" presStyleCnt="0"/>
      <dgm:spPr/>
      <dgm:t>
        <a:bodyPr/>
        <a:lstStyle/>
        <a:p>
          <a:endParaRPr lang="en-SG"/>
        </a:p>
      </dgm:t>
    </dgm:pt>
    <dgm:pt modelId="{E5CC09D9-C7DF-4153-B42B-4E1BE3FCEA41}" type="pres">
      <dgm:prSet presAssocID="{290D2CB2-C22B-4F16-ABD8-70E480924B44}" presName="background3" presStyleLbl="node3" presStyleIdx="4" presStyleCnt="6"/>
      <dgm:spPr/>
      <dgm:t>
        <a:bodyPr/>
        <a:lstStyle/>
        <a:p>
          <a:endParaRPr lang="en-SG"/>
        </a:p>
      </dgm:t>
    </dgm:pt>
    <dgm:pt modelId="{D6DC3AD9-7D21-4628-807E-20AF9A5D95C6}" type="pres">
      <dgm:prSet presAssocID="{290D2CB2-C22B-4F16-ABD8-70E480924B44}" presName="text3" presStyleLbl="fgAcc3" presStyleIdx="4" presStyleCnt="6" custScaleX="111240" custScaleY="116597">
        <dgm:presLayoutVars>
          <dgm:chPref val="3"/>
        </dgm:presLayoutVars>
      </dgm:prSet>
      <dgm:spPr/>
      <dgm:t>
        <a:bodyPr/>
        <a:lstStyle/>
        <a:p>
          <a:endParaRPr lang="en-US"/>
        </a:p>
      </dgm:t>
    </dgm:pt>
    <dgm:pt modelId="{621D5640-40D5-4C34-B0F9-DABC701B116C}" type="pres">
      <dgm:prSet presAssocID="{290D2CB2-C22B-4F16-ABD8-70E480924B44}" presName="hierChild4" presStyleCnt="0"/>
      <dgm:spPr/>
      <dgm:t>
        <a:bodyPr/>
        <a:lstStyle/>
        <a:p>
          <a:endParaRPr lang="en-SG"/>
        </a:p>
      </dgm:t>
    </dgm:pt>
    <dgm:pt modelId="{476A89FE-7C92-44B3-B85B-C361C4A2BD15}" type="pres">
      <dgm:prSet presAssocID="{C6959BFF-BFFC-4261-9398-A3FDDA9499DC}" presName="Name17" presStyleLbl="parChTrans1D3" presStyleIdx="5" presStyleCnt="6"/>
      <dgm:spPr/>
      <dgm:t>
        <a:bodyPr/>
        <a:lstStyle/>
        <a:p>
          <a:endParaRPr lang="en-US"/>
        </a:p>
      </dgm:t>
    </dgm:pt>
    <dgm:pt modelId="{1BF00F38-A480-4D14-BF3F-A0A08B34200B}" type="pres">
      <dgm:prSet presAssocID="{E5FF91C8-DE04-44E1-B19E-720EAA0C8E0E}" presName="hierRoot3" presStyleCnt="0"/>
      <dgm:spPr/>
      <dgm:t>
        <a:bodyPr/>
        <a:lstStyle/>
        <a:p>
          <a:endParaRPr lang="en-SG"/>
        </a:p>
      </dgm:t>
    </dgm:pt>
    <dgm:pt modelId="{3273DFDE-F063-41C4-AF9E-CF7413A313C2}" type="pres">
      <dgm:prSet presAssocID="{E5FF91C8-DE04-44E1-B19E-720EAA0C8E0E}" presName="composite3" presStyleCnt="0"/>
      <dgm:spPr/>
      <dgm:t>
        <a:bodyPr/>
        <a:lstStyle/>
        <a:p>
          <a:endParaRPr lang="en-SG"/>
        </a:p>
      </dgm:t>
    </dgm:pt>
    <dgm:pt modelId="{5B73E72F-CF55-405B-B379-1AF5D0049654}" type="pres">
      <dgm:prSet presAssocID="{E5FF91C8-DE04-44E1-B19E-720EAA0C8E0E}" presName="background3" presStyleLbl="node3" presStyleIdx="5" presStyleCnt="6"/>
      <dgm:spPr/>
      <dgm:t>
        <a:bodyPr/>
        <a:lstStyle/>
        <a:p>
          <a:endParaRPr lang="en-SG"/>
        </a:p>
      </dgm:t>
    </dgm:pt>
    <dgm:pt modelId="{01FDADDF-B09D-44E7-B819-E9E17B1FFD3D}" type="pres">
      <dgm:prSet presAssocID="{E5FF91C8-DE04-44E1-B19E-720EAA0C8E0E}" presName="text3" presStyleLbl="fgAcc3" presStyleIdx="5" presStyleCnt="6" custScaleX="101056" custScaleY="116067">
        <dgm:presLayoutVars>
          <dgm:chPref val="3"/>
        </dgm:presLayoutVars>
      </dgm:prSet>
      <dgm:spPr/>
      <dgm:t>
        <a:bodyPr/>
        <a:lstStyle/>
        <a:p>
          <a:endParaRPr lang="en-US"/>
        </a:p>
      </dgm:t>
    </dgm:pt>
    <dgm:pt modelId="{5AAAE7CB-7782-4193-818B-00B4CA219AAE}" type="pres">
      <dgm:prSet presAssocID="{E5FF91C8-DE04-44E1-B19E-720EAA0C8E0E}" presName="hierChild4" presStyleCnt="0"/>
      <dgm:spPr/>
      <dgm:t>
        <a:bodyPr/>
        <a:lstStyle/>
        <a:p>
          <a:endParaRPr lang="en-SG"/>
        </a:p>
      </dgm:t>
    </dgm:pt>
  </dgm:ptLst>
  <dgm:cxnLst>
    <dgm:cxn modelId="{90F6F807-3544-47F4-83E7-95B07EF23D1E}" type="presOf" srcId="{3A43CF89-B241-4564-9CC3-56EFD9840038}" destId="{432F6F11-C633-4C46-B571-1F72C2806F22}" srcOrd="0" destOrd="0" presId="urn:microsoft.com/office/officeart/2005/8/layout/hierarchy1"/>
    <dgm:cxn modelId="{5A386B01-ECC8-41E2-8300-BB663CF79C5B}" type="presOf" srcId="{6245DC25-8F54-48E0-8328-0B21E882E1E6}" destId="{7EEB1D7A-9B6E-4ACE-A709-E5C3F4D7334A}" srcOrd="0" destOrd="0" presId="urn:microsoft.com/office/officeart/2005/8/layout/hierarchy1"/>
    <dgm:cxn modelId="{D3D5982D-6616-4DB5-8879-A06ACFDBA478}" srcId="{91A74353-F0D2-4F36-B6F8-63B8D7261E5D}" destId="{58E2E227-DEF0-41DD-98F6-8552D98C4374}" srcOrd="0" destOrd="0" parTransId="{DFC0DA03-EF17-458C-980D-7B27688E26AB}" sibTransId="{A73CEC18-C532-4E1C-9895-79BE164B50E4}"/>
    <dgm:cxn modelId="{AB8B16D0-6ABA-48E8-A5FF-DB9230D0AEF5}" type="presOf" srcId="{4C42792A-A011-4339-9EDE-AFFB2BBE882F}" destId="{85399620-B7E7-4332-BDF9-002FB677B0B9}" srcOrd="0" destOrd="0" presId="urn:microsoft.com/office/officeart/2005/8/layout/hierarchy1"/>
    <dgm:cxn modelId="{096BF86B-F1E8-4EAD-ADB5-E61E9AABF79B}" type="presOf" srcId="{8A76AD7F-3C09-4964-9F2D-05A2DA08F800}" destId="{3D13FE19-0199-41D4-ACC4-986D68C37EF7}" srcOrd="0" destOrd="0" presId="urn:microsoft.com/office/officeart/2005/8/layout/hierarchy1"/>
    <dgm:cxn modelId="{B2F9555C-4B79-4ED0-97A7-BDB195FE903A}" type="presOf" srcId="{CFE4AB47-0E86-4A47-93A1-D733CC6A6065}" destId="{9D7A3B54-C666-47DC-AA23-A98BF8B9475F}" srcOrd="0" destOrd="0" presId="urn:microsoft.com/office/officeart/2005/8/layout/hierarchy1"/>
    <dgm:cxn modelId="{3C299BB1-0E15-4020-87AC-33CC783A7820}" type="presOf" srcId="{FDCEBC24-B871-4EB5-B406-0894371BCFE8}" destId="{BFD68C90-E09A-4094-900F-8CF9A1608F18}" srcOrd="0" destOrd="0" presId="urn:microsoft.com/office/officeart/2005/8/layout/hierarchy1"/>
    <dgm:cxn modelId="{4B0FD091-DFC8-4DE2-9815-8F07BD7240C6}" srcId="{8A76AD7F-3C09-4964-9F2D-05A2DA08F800}" destId="{D030BBE6-0264-4262-9DC6-B1CE03F5DD2A}" srcOrd="0" destOrd="0" parTransId="{74FEE8D1-2EC5-4C98-B9E5-CEE5E7EB2825}" sibTransId="{E16872EA-46E1-491B-8144-BCFC705D97A1}"/>
    <dgm:cxn modelId="{6BFBB2A2-98DE-4CFC-B968-9A8644744F79}" type="presOf" srcId="{A4B8614A-60BC-4693-8676-99FB904814CD}" destId="{4E7AE6D7-8F67-4237-BA4E-C53636A5F1D5}" srcOrd="0" destOrd="0" presId="urn:microsoft.com/office/officeart/2005/8/layout/hierarchy1"/>
    <dgm:cxn modelId="{B28D8A13-CCF7-4D86-B4CF-AB9F415A3696}" srcId="{CFE4AB47-0E86-4A47-93A1-D733CC6A6065}" destId="{8A76AD7F-3C09-4964-9F2D-05A2DA08F800}" srcOrd="2" destOrd="0" parTransId="{3A43CF89-B241-4564-9CC3-56EFD9840038}" sibTransId="{877CB17A-25BA-4ECC-889F-BCB12FC52C2C}"/>
    <dgm:cxn modelId="{41B6C710-1154-44F4-9AD2-708E55A34769}" type="presOf" srcId="{91A74353-F0D2-4F36-B6F8-63B8D7261E5D}" destId="{6CAA109A-E3AB-464C-A722-AC6B71DDC443}" srcOrd="0" destOrd="0" presId="urn:microsoft.com/office/officeart/2005/8/layout/hierarchy1"/>
    <dgm:cxn modelId="{453CDF9C-66D4-4F34-A4A6-A71588997F31}" type="presOf" srcId="{24FEF719-45EC-4272-8C70-D8C28FFF9D5E}" destId="{FF02C46A-59CD-43C2-A35A-33D19FBEBDD9}" srcOrd="0" destOrd="0" presId="urn:microsoft.com/office/officeart/2005/8/layout/hierarchy1"/>
    <dgm:cxn modelId="{3A0C86D5-93E6-4022-8B51-E975ABF0C4DA}" type="presOf" srcId="{D030BBE6-0264-4262-9DC6-B1CE03F5DD2A}" destId="{8AB136B9-FC8C-4117-8AC4-4D958FD7A63B}" srcOrd="0" destOrd="0" presId="urn:microsoft.com/office/officeart/2005/8/layout/hierarchy1"/>
    <dgm:cxn modelId="{4EC1E267-C182-4192-B185-40A2850AAEF5}" type="presOf" srcId="{49BC9D47-0434-477E-B647-AFE4E7FAA728}" destId="{EF51EBBF-2885-4F14-BD60-E693721A84C0}" srcOrd="0" destOrd="0" presId="urn:microsoft.com/office/officeart/2005/8/layout/hierarchy1"/>
    <dgm:cxn modelId="{123FCA05-4F44-4585-AD6C-B7A66905798F}" type="presOf" srcId="{74FEE8D1-2EC5-4C98-B9E5-CEE5E7EB2825}" destId="{1A1317DC-5914-499B-A3D0-5C7B38084E51}" srcOrd="0" destOrd="0" presId="urn:microsoft.com/office/officeart/2005/8/layout/hierarchy1"/>
    <dgm:cxn modelId="{E4E315CC-4A84-41D7-9D23-BAED0384B570}" srcId="{91A74353-F0D2-4F36-B6F8-63B8D7261E5D}" destId="{3309A8DF-FF1C-4E1E-9DC5-42A64B2F3BF0}" srcOrd="1" destOrd="0" parTransId="{FDCEBC24-B871-4EB5-B406-0894371BCFE8}" sibTransId="{8183666F-1AB7-4D47-AD90-89D822D079DC}"/>
    <dgm:cxn modelId="{62366763-200A-4A8C-B552-8D74711F98C5}" srcId="{D030BBE6-0264-4262-9DC6-B1CE03F5DD2A}" destId="{4C0BBC7A-75B8-44C4-90BF-F94A5ED85A8E}" srcOrd="0" destOrd="0" parTransId="{0B5D87E8-3787-460D-AD7D-73CE6025C4B7}" sibTransId="{4DCFC7C5-8311-47E5-8269-ADA197796ADA}"/>
    <dgm:cxn modelId="{647A8F23-91CF-4AE7-958E-F37F9A3E113D}" type="presOf" srcId="{E5FF91C8-DE04-44E1-B19E-720EAA0C8E0E}" destId="{01FDADDF-B09D-44E7-B819-E9E17B1FFD3D}" srcOrd="0" destOrd="0" presId="urn:microsoft.com/office/officeart/2005/8/layout/hierarchy1"/>
    <dgm:cxn modelId="{23717CBB-5862-4AD4-AC12-D2FFEF37D099}" type="presOf" srcId="{A1B28FF8-AA55-4A96-91F7-22A555F2FC4C}" destId="{69C889D6-F940-40FE-A245-7E6D95364A32}" srcOrd="0" destOrd="0" presId="urn:microsoft.com/office/officeart/2005/8/layout/hierarchy1"/>
    <dgm:cxn modelId="{0E892307-72C2-4B8F-8CB8-58C015E3F6E1}" srcId="{D030BBE6-0264-4262-9DC6-B1CE03F5DD2A}" destId="{49BC9D47-0434-477E-B647-AFE4E7FAA728}" srcOrd="1" destOrd="0" parTransId="{09216FA6-6A08-4B9F-BF69-41B93A12C9D9}" sibTransId="{D0FAD455-BDFD-42F0-9159-7F6D43EB29EA}"/>
    <dgm:cxn modelId="{37C0FEB6-360E-44A1-9F9A-6BC986D4D813}" type="presOf" srcId="{DFC0DA03-EF17-458C-980D-7B27688E26AB}" destId="{2F6FECD3-F7CC-4FA4-97B4-878321D1F600}" srcOrd="0" destOrd="0" presId="urn:microsoft.com/office/officeart/2005/8/layout/hierarchy1"/>
    <dgm:cxn modelId="{62987405-89E8-4993-95AC-F0033FF0F202}" type="presOf" srcId="{0B5D87E8-3787-460D-AD7D-73CE6025C4B7}" destId="{1E6DE59F-5628-4B6D-BC22-FFC1445AAD1C}" srcOrd="0" destOrd="0" presId="urn:microsoft.com/office/officeart/2005/8/layout/hierarchy1"/>
    <dgm:cxn modelId="{2AC80C7E-3C76-4CA1-9262-3A464A49383C}" type="presOf" srcId="{8467722B-48E5-4A5B-8C78-6D6A3E489616}" destId="{471DBFB9-9B0B-45CC-B636-0B948F9F6188}" srcOrd="0" destOrd="0" presId="urn:microsoft.com/office/officeart/2005/8/layout/hierarchy1"/>
    <dgm:cxn modelId="{7708127B-0E44-4762-9CFD-EED48A28C011}" srcId="{3D2A5E53-CE18-4823-9CAF-BCC74DDEF430}" destId="{290D2CB2-C22B-4F16-ABD8-70E480924B44}" srcOrd="0" destOrd="0" parTransId="{4C42792A-A011-4339-9EDE-AFFB2BBE882F}" sibTransId="{A511DE70-F356-4BA8-95D1-976057351CAB}"/>
    <dgm:cxn modelId="{9A5C19DE-1B0F-49DA-BD15-6D0D29F1537E}" type="presOf" srcId="{3D2A5E53-CE18-4823-9CAF-BCC74DDEF430}" destId="{FED077A6-3916-4C81-9200-B6DC9FA40E1F}" srcOrd="0" destOrd="0" presId="urn:microsoft.com/office/officeart/2005/8/layout/hierarchy1"/>
    <dgm:cxn modelId="{243C9095-8147-494D-9232-72510E9E9AC8}" srcId="{62F1AD04-79D7-482C-8638-F3DF0AF9E12D}" destId="{3D2A5E53-CE18-4823-9CAF-BCC74DDEF430}" srcOrd="2" destOrd="0" parTransId="{24FEF719-45EC-4272-8C70-D8C28FFF9D5E}" sibTransId="{98276121-AC9C-4422-8CFD-3803F3DAA962}"/>
    <dgm:cxn modelId="{81E49390-FDDA-456A-8795-4AA4505C9EF9}" srcId="{62F1AD04-79D7-482C-8638-F3DF0AF9E12D}" destId="{37614911-028E-4D37-8FA2-44F16462855E}" srcOrd="1" destOrd="0" parTransId="{64792F93-8C80-4F88-87B5-6E475617FF4D}" sibTransId="{DF209089-EB6C-4070-A0D2-CB1255640B4D}"/>
    <dgm:cxn modelId="{2A3E33B9-B116-4FE4-9A22-832A94794F0D}" srcId="{37614911-028E-4D37-8FA2-44F16462855E}" destId="{6245DC25-8F54-48E0-8328-0B21E882E1E6}" srcOrd="0" destOrd="0" parTransId="{7AD06F08-A90E-42C7-AB53-D3ECAFD6F620}" sibTransId="{E3558BF7-5525-4018-AA43-87A789394980}"/>
    <dgm:cxn modelId="{BCF022BC-995E-4DBE-BCAA-4CCE64C8B03F}" srcId="{3D2A5E53-CE18-4823-9CAF-BCC74DDEF430}" destId="{E5FF91C8-DE04-44E1-B19E-720EAA0C8E0E}" srcOrd="1" destOrd="0" parTransId="{C6959BFF-BFFC-4261-9398-A3FDDA9499DC}" sibTransId="{1B3A0606-667C-484B-9702-CDF79A13E3C0}"/>
    <dgm:cxn modelId="{92E2C036-850E-4BBC-94E9-CB784B3F2C18}" type="presOf" srcId="{58E2E227-DEF0-41DD-98F6-8552D98C4374}" destId="{9942E4AF-530A-4037-A160-960FD750484D}" srcOrd="0" destOrd="0" presId="urn:microsoft.com/office/officeart/2005/8/layout/hierarchy1"/>
    <dgm:cxn modelId="{27EB548C-BCDC-4FF9-9F10-31610D284565}" type="presOf" srcId="{64792F93-8C80-4F88-87B5-6E475617FF4D}" destId="{313B8278-0A01-4803-A15B-E042D00EFE27}" srcOrd="0" destOrd="0" presId="urn:microsoft.com/office/officeart/2005/8/layout/hierarchy1"/>
    <dgm:cxn modelId="{CCC9642A-FFEB-442E-84A8-F52F50C3EC68}" type="presOf" srcId="{5333E470-D25C-4778-B345-E397459207ED}" destId="{2E6A3642-B74F-4C0A-B277-63F79CF0699C}" srcOrd="0" destOrd="0" presId="urn:microsoft.com/office/officeart/2005/8/layout/hierarchy1"/>
    <dgm:cxn modelId="{DDB739C8-7460-4E22-93A4-371EC4D726DD}" srcId="{5333E470-D25C-4778-B345-E397459207ED}" destId="{62F1AD04-79D7-482C-8638-F3DF0AF9E12D}" srcOrd="0" destOrd="0" parTransId="{355D6BA9-40EA-4B94-B3CA-510BC1E2A914}" sibTransId="{D0AE155E-AE7C-4877-B59E-50FD05E2A4EB}"/>
    <dgm:cxn modelId="{7E44C995-5CC6-4403-9245-CD8AF3890611}" srcId="{CFE4AB47-0E86-4A47-93A1-D733CC6A6065}" destId="{F2C39B4C-18FB-49F5-BBB8-DE9A997AAC07}" srcOrd="1" destOrd="0" parTransId="{A1B28FF8-AA55-4A96-91F7-22A555F2FC4C}" sibTransId="{35BE5480-EF32-490A-80CF-2B61D10D9850}"/>
    <dgm:cxn modelId="{341B44C0-ED37-46BE-A6FB-3F63949A532B}" type="presOf" srcId="{7AD06F08-A90E-42C7-AB53-D3ECAFD6F620}" destId="{CD01080D-5FDF-493E-AC43-98CDEEA3CAEA}" srcOrd="0" destOrd="0" presId="urn:microsoft.com/office/officeart/2005/8/layout/hierarchy1"/>
    <dgm:cxn modelId="{B16143FA-B530-4AF8-B06F-A08E9C0FE497}" type="presOf" srcId="{C6959BFF-BFFC-4261-9398-A3FDDA9499DC}" destId="{476A89FE-7C92-44B3-B85B-C361C4A2BD15}" srcOrd="0" destOrd="0" presId="urn:microsoft.com/office/officeart/2005/8/layout/hierarchy1"/>
    <dgm:cxn modelId="{38D8C7CD-10A1-434E-AD37-26BC136DC85A}" srcId="{8A76AD7F-3C09-4964-9F2D-05A2DA08F800}" destId="{91A74353-F0D2-4F36-B6F8-63B8D7261E5D}" srcOrd="1" destOrd="0" parTransId="{BE1F6CCF-F8F7-4B99-B135-89A01F24E1A0}" sibTransId="{EE915A77-119D-451A-8EC3-60C300A62043}"/>
    <dgm:cxn modelId="{8E43AFE2-1A60-47D9-BFA6-51ADDD0BBB8A}" type="presOf" srcId="{3309A8DF-FF1C-4E1E-9DC5-42A64B2F3BF0}" destId="{B0B2DC8E-C2C7-4BD2-AFCD-2E9768585C5D}" srcOrd="0" destOrd="0" presId="urn:microsoft.com/office/officeart/2005/8/layout/hierarchy1"/>
    <dgm:cxn modelId="{ED358CF3-042E-4790-AF27-A8C0A3D86777}" srcId="{CFE4AB47-0E86-4A47-93A1-D733CC6A6065}" destId="{753CFE54-FE4E-4508-9535-FB40E5F26FA3}" srcOrd="0" destOrd="0" parTransId="{8467722B-48E5-4A5B-8C78-6D6A3E489616}" sibTransId="{2AA1ECD3-AE72-4B33-BC4A-DBC6923CD0EB}"/>
    <dgm:cxn modelId="{3C5680A2-CA6B-4638-A07D-51A417439541}" type="presOf" srcId="{09216FA6-6A08-4B9F-BF69-41B93A12C9D9}" destId="{7F586104-EBF3-4EA8-953B-98E17F5F208C}" srcOrd="0" destOrd="0" presId="urn:microsoft.com/office/officeart/2005/8/layout/hierarchy1"/>
    <dgm:cxn modelId="{BFB70007-01FF-469D-9D06-45C76B9C221B}" type="presOf" srcId="{753CFE54-FE4E-4508-9535-FB40E5F26FA3}" destId="{218EF3C6-5366-48AD-8556-20F7D058C5D7}" srcOrd="0" destOrd="0" presId="urn:microsoft.com/office/officeart/2005/8/layout/hierarchy1"/>
    <dgm:cxn modelId="{9FFF39C7-3F85-4B25-BE2E-49AF1278C200}" type="presOf" srcId="{BE1F6CCF-F8F7-4B99-B135-89A01F24E1A0}" destId="{EE87CE1D-4C3C-451E-9524-51B07B269B0F}" srcOrd="0" destOrd="0" presId="urn:microsoft.com/office/officeart/2005/8/layout/hierarchy1"/>
    <dgm:cxn modelId="{8CE5EFBC-A6ED-4236-A093-59A6C5360D34}" type="presOf" srcId="{4C0BBC7A-75B8-44C4-90BF-F94A5ED85A8E}" destId="{C7EC5EBB-DBD4-4EFB-96E4-22A37641AD46}" srcOrd="0" destOrd="0" presId="urn:microsoft.com/office/officeart/2005/8/layout/hierarchy1"/>
    <dgm:cxn modelId="{EE5EB765-872C-4F04-B62C-A1B7D680CF3C}" type="presOf" srcId="{290D2CB2-C22B-4F16-ABD8-70E480924B44}" destId="{D6DC3AD9-7D21-4628-807E-20AF9A5D95C6}" srcOrd="0" destOrd="0" presId="urn:microsoft.com/office/officeart/2005/8/layout/hierarchy1"/>
    <dgm:cxn modelId="{D87EC734-865D-4ECC-B4C4-C67BA5C77C70}" type="presOf" srcId="{62F1AD04-79D7-482C-8638-F3DF0AF9E12D}" destId="{287F44F0-C3EA-430E-A22D-879176D45D20}" srcOrd="0" destOrd="0" presId="urn:microsoft.com/office/officeart/2005/8/layout/hierarchy1"/>
    <dgm:cxn modelId="{B7DB023F-5326-4502-A141-72622E10DA1E}" type="presOf" srcId="{37614911-028E-4D37-8FA2-44F16462855E}" destId="{A29C7532-80BF-4D3A-B5AD-2061A567A208}" srcOrd="0" destOrd="0" presId="urn:microsoft.com/office/officeart/2005/8/layout/hierarchy1"/>
    <dgm:cxn modelId="{5EC506A4-808A-4403-A764-73988A4973FC}" type="presOf" srcId="{F2C39B4C-18FB-49F5-BBB8-DE9A997AAC07}" destId="{488F69EB-2488-44DF-B93A-3991642E2E8C}" srcOrd="0" destOrd="0" presId="urn:microsoft.com/office/officeart/2005/8/layout/hierarchy1"/>
    <dgm:cxn modelId="{4BE3791B-5ECE-44D5-BAFB-D8360C5B5E3D}" srcId="{62F1AD04-79D7-482C-8638-F3DF0AF9E12D}" destId="{CFE4AB47-0E86-4A47-93A1-D733CC6A6065}" srcOrd="0" destOrd="0" parTransId="{A4B8614A-60BC-4693-8676-99FB904814CD}" sibTransId="{8250D100-3E27-4147-BBA2-60F735AC9868}"/>
    <dgm:cxn modelId="{1D0BFD48-F275-4DEB-BC71-CA08CF56158E}" type="presParOf" srcId="{2E6A3642-B74F-4C0A-B277-63F79CF0699C}" destId="{C4FBE6F1-A09F-46A4-BA91-848B6BF00397}" srcOrd="0" destOrd="0" presId="urn:microsoft.com/office/officeart/2005/8/layout/hierarchy1"/>
    <dgm:cxn modelId="{6AD31573-3743-48D4-8BA1-BBF5773D739B}" type="presParOf" srcId="{C4FBE6F1-A09F-46A4-BA91-848B6BF00397}" destId="{E44A000C-BACE-4FAE-9A63-79287EF8F8BA}" srcOrd="0" destOrd="0" presId="urn:microsoft.com/office/officeart/2005/8/layout/hierarchy1"/>
    <dgm:cxn modelId="{E992AF6A-FB63-4986-BBAA-A9117298F3DD}" type="presParOf" srcId="{E44A000C-BACE-4FAE-9A63-79287EF8F8BA}" destId="{27CC3A02-9BDF-469E-8E02-5FBF0BA97272}" srcOrd="0" destOrd="0" presId="urn:microsoft.com/office/officeart/2005/8/layout/hierarchy1"/>
    <dgm:cxn modelId="{03BB9C79-9003-4A71-BDF0-2AEDC3E2ACA5}" type="presParOf" srcId="{E44A000C-BACE-4FAE-9A63-79287EF8F8BA}" destId="{287F44F0-C3EA-430E-A22D-879176D45D20}" srcOrd="1" destOrd="0" presId="urn:microsoft.com/office/officeart/2005/8/layout/hierarchy1"/>
    <dgm:cxn modelId="{35EA7A04-9422-45DC-B89E-6145B9205C75}" type="presParOf" srcId="{C4FBE6F1-A09F-46A4-BA91-848B6BF00397}" destId="{64D7A31D-DCCD-490E-8DD0-9D1093EAB9D3}" srcOrd="1" destOrd="0" presId="urn:microsoft.com/office/officeart/2005/8/layout/hierarchy1"/>
    <dgm:cxn modelId="{C206B43D-DE2B-4FAC-B09F-8AC94112374E}" type="presParOf" srcId="{64D7A31D-DCCD-490E-8DD0-9D1093EAB9D3}" destId="{4E7AE6D7-8F67-4237-BA4E-C53636A5F1D5}" srcOrd="0" destOrd="0" presId="urn:microsoft.com/office/officeart/2005/8/layout/hierarchy1"/>
    <dgm:cxn modelId="{862A7BD1-70AC-45BC-B428-D2A96FACD309}" type="presParOf" srcId="{64D7A31D-DCCD-490E-8DD0-9D1093EAB9D3}" destId="{A6D50DA4-6D6B-437B-844E-E46082C5F2B3}" srcOrd="1" destOrd="0" presId="urn:microsoft.com/office/officeart/2005/8/layout/hierarchy1"/>
    <dgm:cxn modelId="{DB09ADEB-064E-4E87-B14C-9284A3F3C85F}" type="presParOf" srcId="{A6D50DA4-6D6B-437B-844E-E46082C5F2B3}" destId="{F89795FF-3219-4D25-B14B-11C5C28CEA0C}" srcOrd="0" destOrd="0" presId="urn:microsoft.com/office/officeart/2005/8/layout/hierarchy1"/>
    <dgm:cxn modelId="{54376827-0B47-44E6-BE8A-FA813F83531E}" type="presParOf" srcId="{F89795FF-3219-4D25-B14B-11C5C28CEA0C}" destId="{3329DA71-D576-4B5D-AC21-638F5D3D2A22}" srcOrd="0" destOrd="0" presId="urn:microsoft.com/office/officeart/2005/8/layout/hierarchy1"/>
    <dgm:cxn modelId="{4D2DFCE9-F5DF-4A24-A649-7F7DBF3B5A0F}" type="presParOf" srcId="{F89795FF-3219-4D25-B14B-11C5C28CEA0C}" destId="{9D7A3B54-C666-47DC-AA23-A98BF8B9475F}" srcOrd="1" destOrd="0" presId="urn:microsoft.com/office/officeart/2005/8/layout/hierarchy1"/>
    <dgm:cxn modelId="{5735C496-B9F7-48C4-99B6-8C8717F478DA}" type="presParOf" srcId="{A6D50DA4-6D6B-437B-844E-E46082C5F2B3}" destId="{1A2E63D9-8394-4038-89FC-61A09DE782DB}" srcOrd="1" destOrd="0" presId="urn:microsoft.com/office/officeart/2005/8/layout/hierarchy1"/>
    <dgm:cxn modelId="{43B6962E-9232-4031-9E9E-891DBC9F5A03}" type="presParOf" srcId="{1A2E63D9-8394-4038-89FC-61A09DE782DB}" destId="{471DBFB9-9B0B-45CC-B636-0B948F9F6188}" srcOrd="0" destOrd="0" presId="urn:microsoft.com/office/officeart/2005/8/layout/hierarchy1"/>
    <dgm:cxn modelId="{883F88D2-57DD-427A-8442-B831EE85FCEB}" type="presParOf" srcId="{1A2E63D9-8394-4038-89FC-61A09DE782DB}" destId="{042F8CA8-4650-4BB2-B10D-51216760812A}" srcOrd="1" destOrd="0" presId="urn:microsoft.com/office/officeart/2005/8/layout/hierarchy1"/>
    <dgm:cxn modelId="{ED979F07-DA9E-494B-A8BF-8A9A2D691793}" type="presParOf" srcId="{042F8CA8-4650-4BB2-B10D-51216760812A}" destId="{990B3828-7C5C-426B-8699-5477EFB68E9A}" srcOrd="0" destOrd="0" presId="urn:microsoft.com/office/officeart/2005/8/layout/hierarchy1"/>
    <dgm:cxn modelId="{0B606738-FC46-41A1-B4EA-45657CB38F41}" type="presParOf" srcId="{990B3828-7C5C-426B-8699-5477EFB68E9A}" destId="{C3811229-6B73-4377-A072-11A91DAB4B25}" srcOrd="0" destOrd="0" presId="urn:microsoft.com/office/officeart/2005/8/layout/hierarchy1"/>
    <dgm:cxn modelId="{208A0E00-398D-4580-B9B9-CB11E12202F9}" type="presParOf" srcId="{990B3828-7C5C-426B-8699-5477EFB68E9A}" destId="{218EF3C6-5366-48AD-8556-20F7D058C5D7}" srcOrd="1" destOrd="0" presId="urn:microsoft.com/office/officeart/2005/8/layout/hierarchy1"/>
    <dgm:cxn modelId="{A9A71803-0673-46CA-BD83-3FDE45FBFF71}" type="presParOf" srcId="{042F8CA8-4650-4BB2-B10D-51216760812A}" destId="{16F2AEC1-A115-4216-8D16-92702B98750F}" srcOrd="1" destOrd="0" presId="urn:microsoft.com/office/officeart/2005/8/layout/hierarchy1"/>
    <dgm:cxn modelId="{2E7EBB42-E702-41C0-A9DD-1783724CF575}" type="presParOf" srcId="{1A2E63D9-8394-4038-89FC-61A09DE782DB}" destId="{69C889D6-F940-40FE-A245-7E6D95364A32}" srcOrd="2" destOrd="0" presId="urn:microsoft.com/office/officeart/2005/8/layout/hierarchy1"/>
    <dgm:cxn modelId="{7E075130-A7D9-41C1-A09E-95DD5BAA6FF6}" type="presParOf" srcId="{1A2E63D9-8394-4038-89FC-61A09DE782DB}" destId="{2F971B8E-2992-4269-9983-4E2DCEECBD87}" srcOrd="3" destOrd="0" presId="urn:microsoft.com/office/officeart/2005/8/layout/hierarchy1"/>
    <dgm:cxn modelId="{C467FDFF-6633-4B96-917C-31619193B21C}" type="presParOf" srcId="{2F971B8E-2992-4269-9983-4E2DCEECBD87}" destId="{8E5D9DE1-0FE7-4612-A050-B80CCC0471BE}" srcOrd="0" destOrd="0" presId="urn:microsoft.com/office/officeart/2005/8/layout/hierarchy1"/>
    <dgm:cxn modelId="{C6B18321-E06E-4150-9CF3-85A098F52280}" type="presParOf" srcId="{8E5D9DE1-0FE7-4612-A050-B80CCC0471BE}" destId="{403286F5-B64D-4F9A-9048-E5ABA31C729E}" srcOrd="0" destOrd="0" presId="urn:microsoft.com/office/officeart/2005/8/layout/hierarchy1"/>
    <dgm:cxn modelId="{7F752925-DF03-4C47-9977-8C7C8AF0B516}" type="presParOf" srcId="{8E5D9DE1-0FE7-4612-A050-B80CCC0471BE}" destId="{488F69EB-2488-44DF-B93A-3991642E2E8C}" srcOrd="1" destOrd="0" presId="urn:microsoft.com/office/officeart/2005/8/layout/hierarchy1"/>
    <dgm:cxn modelId="{D90865F0-B6F3-4946-809B-3FB5575E82C0}" type="presParOf" srcId="{2F971B8E-2992-4269-9983-4E2DCEECBD87}" destId="{56F1F99C-4C75-42D1-9C2B-796BEA7B4DF8}" srcOrd="1" destOrd="0" presId="urn:microsoft.com/office/officeart/2005/8/layout/hierarchy1"/>
    <dgm:cxn modelId="{2D3B85D1-8AF2-43BD-BDCF-385AE280B48F}" type="presParOf" srcId="{1A2E63D9-8394-4038-89FC-61A09DE782DB}" destId="{432F6F11-C633-4C46-B571-1F72C2806F22}" srcOrd="4" destOrd="0" presId="urn:microsoft.com/office/officeart/2005/8/layout/hierarchy1"/>
    <dgm:cxn modelId="{0256BECB-8A0F-4397-B674-489553A3BBB9}" type="presParOf" srcId="{1A2E63D9-8394-4038-89FC-61A09DE782DB}" destId="{404B5E73-F96D-42BA-80BB-F91CB10550B4}" srcOrd="5" destOrd="0" presId="urn:microsoft.com/office/officeart/2005/8/layout/hierarchy1"/>
    <dgm:cxn modelId="{A54BBF78-744E-4510-B341-3DFDFCFBCDFB}" type="presParOf" srcId="{404B5E73-F96D-42BA-80BB-F91CB10550B4}" destId="{03A8AAC6-04A4-4A6E-BE7C-7B3E10346334}" srcOrd="0" destOrd="0" presId="urn:microsoft.com/office/officeart/2005/8/layout/hierarchy1"/>
    <dgm:cxn modelId="{11A77913-8B8B-4499-A46D-35156677B7D2}" type="presParOf" srcId="{03A8AAC6-04A4-4A6E-BE7C-7B3E10346334}" destId="{2C82D3EB-1114-42A1-9C8D-5FDF3CADC053}" srcOrd="0" destOrd="0" presId="urn:microsoft.com/office/officeart/2005/8/layout/hierarchy1"/>
    <dgm:cxn modelId="{8E79936D-4687-4032-BCD2-0EE8991666E7}" type="presParOf" srcId="{03A8AAC6-04A4-4A6E-BE7C-7B3E10346334}" destId="{3D13FE19-0199-41D4-ACC4-986D68C37EF7}" srcOrd="1" destOrd="0" presId="urn:microsoft.com/office/officeart/2005/8/layout/hierarchy1"/>
    <dgm:cxn modelId="{60CD7E20-4371-4BC4-AF65-55B149E08A87}" type="presParOf" srcId="{404B5E73-F96D-42BA-80BB-F91CB10550B4}" destId="{C22C05EA-50E6-4124-AD85-EF2883010D92}" srcOrd="1" destOrd="0" presId="urn:microsoft.com/office/officeart/2005/8/layout/hierarchy1"/>
    <dgm:cxn modelId="{3FA8262A-D5E2-4B74-8ECC-A308DCF0CF11}" type="presParOf" srcId="{C22C05EA-50E6-4124-AD85-EF2883010D92}" destId="{1A1317DC-5914-499B-A3D0-5C7B38084E51}" srcOrd="0" destOrd="0" presId="urn:microsoft.com/office/officeart/2005/8/layout/hierarchy1"/>
    <dgm:cxn modelId="{FC697C3C-7A27-40AC-AEA2-0C4C050379BE}" type="presParOf" srcId="{C22C05EA-50E6-4124-AD85-EF2883010D92}" destId="{9C651D8F-32EC-46BF-8750-4D4673D81164}" srcOrd="1" destOrd="0" presId="urn:microsoft.com/office/officeart/2005/8/layout/hierarchy1"/>
    <dgm:cxn modelId="{9422638D-DE0F-4D6F-8E54-B801C7C86720}" type="presParOf" srcId="{9C651D8F-32EC-46BF-8750-4D4673D81164}" destId="{6C9B300C-A348-4414-A205-D049C6E4773B}" srcOrd="0" destOrd="0" presId="urn:microsoft.com/office/officeart/2005/8/layout/hierarchy1"/>
    <dgm:cxn modelId="{CB9C57F8-B66D-4C7A-AE69-B667CC225B2B}" type="presParOf" srcId="{6C9B300C-A348-4414-A205-D049C6E4773B}" destId="{9A0885A4-A9D5-4064-9D02-5D78314DD7F9}" srcOrd="0" destOrd="0" presId="urn:microsoft.com/office/officeart/2005/8/layout/hierarchy1"/>
    <dgm:cxn modelId="{B86BF544-7D54-42E9-B736-AF256FF21BBB}" type="presParOf" srcId="{6C9B300C-A348-4414-A205-D049C6E4773B}" destId="{8AB136B9-FC8C-4117-8AC4-4D958FD7A63B}" srcOrd="1" destOrd="0" presId="urn:microsoft.com/office/officeart/2005/8/layout/hierarchy1"/>
    <dgm:cxn modelId="{C488E36D-4A1B-4D03-9F66-20F28DC3B36C}" type="presParOf" srcId="{9C651D8F-32EC-46BF-8750-4D4673D81164}" destId="{E44AF300-0071-47AB-8999-98D120319422}" srcOrd="1" destOrd="0" presId="urn:microsoft.com/office/officeart/2005/8/layout/hierarchy1"/>
    <dgm:cxn modelId="{E9A96FAA-B33A-4432-ABDE-05977A305415}" type="presParOf" srcId="{E44AF300-0071-47AB-8999-98D120319422}" destId="{1E6DE59F-5628-4B6D-BC22-FFC1445AAD1C}" srcOrd="0" destOrd="0" presId="urn:microsoft.com/office/officeart/2005/8/layout/hierarchy1"/>
    <dgm:cxn modelId="{25DB5F3A-5F1A-42B4-A555-C46B60EEC2D2}" type="presParOf" srcId="{E44AF300-0071-47AB-8999-98D120319422}" destId="{D3049F06-54C1-4F56-A5CE-063AC8329291}" srcOrd="1" destOrd="0" presId="urn:microsoft.com/office/officeart/2005/8/layout/hierarchy1"/>
    <dgm:cxn modelId="{2D4EB59D-B835-4EF2-A1A2-49F29663784C}" type="presParOf" srcId="{D3049F06-54C1-4F56-A5CE-063AC8329291}" destId="{3D8A6048-CA79-48DB-A75D-FFCCBA0F40BF}" srcOrd="0" destOrd="0" presId="urn:microsoft.com/office/officeart/2005/8/layout/hierarchy1"/>
    <dgm:cxn modelId="{9A309E9D-EE76-42EC-8DA7-83C69665C9E6}" type="presParOf" srcId="{3D8A6048-CA79-48DB-A75D-FFCCBA0F40BF}" destId="{A8BD87E6-9CFA-47A0-A21D-195EB0C5A683}" srcOrd="0" destOrd="0" presId="urn:microsoft.com/office/officeart/2005/8/layout/hierarchy1"/>
    <dgm:cxn modelId="{EEEED7A9-06D9-4FD0-89A2-8B0B3DC26D15}" type="presParOf" srcId="{3D8A6048-CA79-48DB-A75D-FFCCBA0F40BF}" destId="{C7EC5EBB-DBD4-4EFB-96E4-22A37641AD46}" srcOrd="1" destOrd="0" presId="urn:microsoft.com/office/officeart/2005/8/layout/hierarchy1"/>
    <dgm:cxn modelId="{423B8030-E99E-4EC9-A507-B36AF0306CE8}" type="presParOf" srcId="{D3049F06-54C1-4F56-A5CE-063AC8329291}" destId="{5E5DAF73-9F35-4638-BD71-02B80E088B5D}" srcOrd="1" destOrd="0" presId="urn:microsoft.com/office/officeart/2005/8/layout/hierarchy1"/>
    <dgm:cxn modelId="{471CB73F-D57B-40E5-A72E-1DCF54E42DDD}" type="presParOf" srcId="{E44AF300-0071-47AB-8999-98D120319422}" destId="{7F586104-EBF3-4EA8-953B-98E17F5F208C}" srcOrd="2" destOrd="0" presId="urn:microsoft.com/office/officeart/2005/8/layout/hierarchy1"/>
    <dgm:cxn modelId="{F9C0E17C-22DF-4C1B-8939-2D0628247307}" type="presParOf" srcId="{E44AF300-0071-47AB-8999-98D120319422}" destId="{F22DC806-7A57-4303-8320-B0B7F3674051}" srcOrd="3" destOrd="0" presId="urn:microsoft.com/office/officeart/2005/8/layout/hierarchy1"/>
    <dgm:cxn modelId="{09D4B8C8-9A91-45E0-B203-6CA31C6FED5C}" type="presParOf" srcId="{F22DC806-7A57-4303-8320-B0B7F3674051}" destId="{7931236D-BF06-4AE1-B008-142DED9F0CA4}" srcOrd="0" destOrd="0" presId="urn:microsoft.com/office/officeart/2005/8/layout/hierarchy1"/>
    <dgm:cxn modelId="{7A35D9FF-BC9D-46F7-8067-2A4AE27CC97D}" type="presParOf" srcId="{7931236D-BF06-4AE1-B008-142DED9F0CA4}" destId="{FD74E762-7061-453B-8563-231646A8CAD6}" srcOrd="0" destOrd="0" presId="urn:microsoft.com/office/officeart/2005/8/layout/hierarchy1"/>
    <dgm:cxn modelId="{220E13E0-21A2-4940-810C-C7E2A90F5A88}" type="presParOf" srcId="{7931236D-BF06-4AE1-B008-142DED9F0CA4}" destId="{EF51EBBF-2885-4F14-BD60-E693721A84C0}" srcOrd="1" destOrd="0" presId="urn:microsoft.com/office/officeart/2005/8/layout/hierarchy1"/>
    <dgm:cxn modelId="{141855CE-2F10-49E8-B1A7-9FC808345CD5}" type="presParOf" srcId="{F22DC806-7A57-4303-8320-B0B7F3674051}" destId="{061952DE-3E01-4578-BA7D-58024E12912A}" srcOrd="1" destOrd="0" presId="urn:microsoft.com/office/officeart/2005/8/layout/hierarchy1"/>
    <dgm:cxn modelId="{3006979A-6D72-49D5-825C-B4EA73615DE4}" type="presParOf" srcId="{C22C05EA-50E6-4124-AD85-EF2883010D92}" destId="{EE87CE1D-4C3C-451E-9524-51B07B269B0F}" srcOrd="2" destOrd="0" presId="urn:microsoft.com/office/officeart/2005/8/layout/hierarchy1"/>
    <dgm:cxn modelId="{6FAF6897-F7AC-4257-9C04-9C9E924AF029}" type="presParOf" srcId="{C22C05EA-50E6-4124-AD85-EF2883010D92}" destId="{3711A312-6B1F-4EB6-BC25-26307EA6B18F}" srcOrd="3" destOrd="0" presId="urn:microsoft.com/office/officeart/2005/8/layout/hierarchy1"/>
    <dgm:cxn modelId="{9F85C5A6-7EB2-4EFE-947E-D5CA4E2DF704}" type="presParOf" srcId="{3711A312-6B1F-4EB6-BC25-26307EA6B18F}" destId="{F880F96F-46B5-4E10-8695-B7513901D7C0}" srcOrd="0" destOrd="0" presId="urn:microsoft.com/office/officeart/2005/8/layout/hierarchy1"/>
    <dgm:cxn modelId="{4B29FBEB-5D4A-4047-84D4-38BB58151A5B}" type="presParOf" srcId="{F880F96F-46B5-4E10-8695-B7513901D7C0}" destId="{956B3AD0-FA9C-4B65-967C-17B2ADCE839A}" srcOrd="0" destOrd="0" presId="urn:microsoft.com/office/officeart/2005/8/layout/hierarchy1"/>
    <dgm:cxn modelId="{7D7A5325-E505-4191-8395-930C317BDD04}" type="presParOf" srcId="{F880F96F-46B5-4E10-8695-B7513901D7C0}" destId="{6CAA109A-E3AB-464C-A722-AC6B71DDC443}" srcOrd="1" destOrd="0" presId="urn:microsoft.com/office/officeart/2005/8/layout/hierarchy1"/>
    <dgm:cxn modelId="{406B9BA9-890E-4C77-BB0A-00FB60B10C3E}" type="presParOf" srcId="{3711A312-6B1F-4EB6-BC25-26307EA6B18F}" destId="{3D9287A1-CE9B-4D92-8278-E5EC8ACE4291}" srcOrd="1" destOrd="0" presId="urn:microsoft.com/office/officeart/2005/8/layout/hierarchy1"/>
    <dgm:cxn modelId="{09B71DFB-BBAE-4FEC-B662-A781FD567968}" type="presParOf" srcId="{3D9287A1-CE9B-4D92-8278-E5EC8ACE4291}" destId="{2F6FECD3-F7CC-4FA4-97B4-878321D1F600}" srcOrd="0" destOrd="0" presId="urn:microsoft.com/office/officeart/2005/8/layout/hierarchy1"/>
    <dgm:cxn modelId="{8FD31947-9C06-413E-B2C8-F89A63945CDA}" type="presParOf" srcId="{3D9287A1-CE9B-4D92-8278-E5EC8ACE4291}" destId="{09B5D480-1AA3-4AE7-9522-23E204ED604E}" srcOrd="1" destOrd="0" presId="urn:microsoft.com/office/officeart/2005/8/layout/hierarchy1"/>
    <dgm:cxn modelId="{1F0EA8C9-83C5-404A-8B60-C4D7028B9C54}" type="presParOf" srcId="{09B5D480-1AA3-4AE7-9522-23E204ED604E}" destId="{49D2A1DB-902B-4313-9C39-DFEF6A1BDA2D}" srcOrd="0" destOrd="0" presId="urn:microsoft.com/office/officeart/2005/8/layout/hierarchy1"/>
    <dgm:cxn modelId="{291C1D39-46DE-42C0-9BB4-1569EA9E1E52}" type="presParOf" srcId="{49D2A1DB-902B-4313-9C39-DFEF6A1BDA2D}" destId="{14BE7DF1-BD5B-4C80-AB45-2F59973AB001}" srcOrd="0" destOrd="0" presId="urn:microsoft.com/office/officeart/2005/8/layout/hierarchy1"/>
    <dgm:cxn modelId="{F94AB37E-EC33-46BF-A363-2EFE6FCCB6BA}" type="presParOf" srcId="{49D2A1DB-902B-4313-9C39-DFEF6A1BDA2D}" destId="{9942E4AF-530A-4037-A160-960FD750484D}" srcOrd="1" destOrd="0" presId="urn:microsoft.com/office/officeart/2005/8/layout/hierarchy1"/>
    <dgm:cxn modelId="{193E0249-7C0D-4AC1-84E9-F241F9051B0D}" type="presParOf" srcId="{09B5D480-1AA3-4AE7-9522-23E204ED604E}" destId="{A39E03ED-36E3-455E-A0CD-C3FB7046188D}" srcOrd="1" destOrd="0" presId="urn:microsoft.com/office/officeart/2005/8/layout/hierarchy1"/>
    <dgm:cxn modelId="{6D581C4A-29D9-4800-8E61-1343CEE4761F}" type="presParOf" srcId="{3D9287A1-CE9B-4D92-8278-E5EC8ACE4291}" destId="{BFD68C90-E09A-4094-900F-8CF9A1608F18}" srcOrd="2" destOrd="0" presId="urn:microsoft.com/office/officeart/2005/8/layout/hierarchy1"/>
    <dgm:cxn modelId="{6ADD1556-9095-4F89-A574-F62604A4B4FD}" type="presParOf" srcId="{3D9287A1-CE9B-4D92-8278-E5EC8ACE4291}" destId="{8679619A-CF3E-42AD-AF6F-0E84F88D4A0C}" srcOrd="3" destOrd="0" presId="urn:microsoft.com/office/officeart/2005/8/layout/hierarchy1"/>
    <dgm:cxn modelId="{D8230F71-FCC0-4FAE-9EFE-D3DDA974E91A}" type="presParOf" srcId="{8679619A-CF3E-42AD-AF6F-0E84F88D4A0C}" destId="{9FB9F939-C3A9-4C47-9546-0FA02F38C6AE}" srcOrd="0" destOrd="0" presId="urn:microsoft.com/office/officeart/2005/8/layout/hierarchy1"/>
    <dgm:cxn modelId="{ABE79FAC-EF35-4C96-918F-0AFBCA26215A}" type="presParOf" srcId="{9FB9F939-C3A9-4C47-9546-0FA02F38C6AE}" destId="{57D62B91-CB0C-487F-BFDC-A34FBAB0967F}" srcOrd="0" destOrd="0" presId="urn:microsoft.com/office/officeart/2005/8/layout/hierarchy1"/>
    <dgm:cxn modelId="{9388897A-CF28-4C76-A529-57928C2C4AA9}" type="presParOf" srcId="{9FB9F939-C3A9-4C47-9546-0FA02F38C6AE}" destId="{B0B2DC8E-C2C7-4BD2-AFCD-2E9768585C5D}" srcOrd="1" destOrd="0" presId="urn:microsoft.com/office/officeart/2005/8/layout/hierarchy1"/>
    <dgm:cxn modelId="{7208C38F-2CE8-4C0D-986F-A764EFFA1231}" type="presParOf" srcId="{8679619A-CF3E-42AD-AF6F-0E84F88D4A0C}" destId="{B97C35DF-70B1-442F-BD42-745B6973A0F4}" srcOrd="1" destOrd="0" presId="urn:microsoft.com/office/officeart/2005/8/layout/hierarchy1"/>
    <dgm:cxn modelId="{8C9FC536-8F28-4419-BBC0-D0B14432B3D7}" type="presParOf" srcId="{64D7A31D-DCCD-490E-8DD0-9D1093EAB9D3}" destId="{313B8278-0A01-4803-A15B-E042D00EFE27}" srcOrd="2" destOrd="0" presId="urn:microsoft.com/office/officeart/2005/8/layout/hierarchy1"/>
    <dgm:cxn modelId="{47957932-5216-4392-AF8B-9DEE608ACAE9}" type="presParOf" srcId="{64D7A31D-DCCD-490E-8DD0-9D1093EAB9D3}" destId="{B412CAA0-B242-4AE9-8536-7FF173D8F5DE}" srcOrd="3" destOrd="0" presId="urn:microsoft.com/office/officeart/2005/8/layout/hierarchy1"/>
    <dgm:cxn modelId="{C442F909-D1D6-412D-B50A-8CE4B3F50032}" type="presParOf" srcId="{B412CAA0-B242-4AE9-8536-7FF173D8F5DE}" destId="{23DD05AF-F556-405F-BC53-B9E44871B595}" srcOrd="0" destOrd="0" presId="urn:microsoft.com/office/officeart/2005/8/layout/hierarchy1"/>
    <dgm:cxn modelId="{C19C26CE-1F5A-4982-A427-2FE3834149AC}" type="presParOf" srcId="{23DD05AF-F556-405F-BC53-B9E44871B595}" destId="{6CE6FD6E-52D9-4410-9605-BA96A901AA06}" srcOrd="0" destOrd="0" presId="urn:microsoft.com/office/officeart/2005/8/layout/hierarchy1"/>
    <dgm:cxn modelId="{8BA7A4F8-BA65-4603-B994-A8592057F0F2}" type="presParOf" srcId="{23DD05AF-F556-405F-BC53-B9E44871B595}" destId="{A29C7532-80BF-4D3A-B5AD-2061A567A208}" srcOrd="1" destOrd="0" presId="urn:microsoft.com/office/officeart/2005/8/layout/hierarchy1"/>
    <dgm:cxn modelId="{E7E4FECC-C81F-4D9E-8F8F-226CAB946B0D}" type="presParOf" srcId="{B412CAA0-B242-4AE9-8536-7FF173D8F5DE}" destId="{50B73B8C-103A-4F5A-9639-138B7A19EF97}" srcOrd="1" destOrd="0" presId="urn:microsoft.com/office/officeart/2005/8/layout/hierarchy1"/>
    <dgm:cxn modelId="{3BE749F1-A5B3-42E7-AE5A-D0382F14062D}" type="presParOf" srcId="{50B73B8C-103A-4F5A-9639-138B7A19EF97}" destId="{CD01080D-5FDF-493E-AC43-98CDEEA3CAEA}" srcOrd="0" destOrd="0" presId="urn:microsoft.com/office/officeart/2005/8/layout/hierarchy1"/>
    <dgm:cxn modelId="{77E36C52-F617-4CE7-B789-156F6F274331}" type="presParOf" srcId="{50B73B8C-103A-4F5A-9639-138B7A19EF97}" destId="{2A01200A-43C2-4653-8BC0-014940E37561}" srcOrd="1" destOrd="0" presId="urn:microsoft.com/office/officeart/2005/8/layout/hierarchy1"/>
    <dgm:cxn modelId="{D568F5CE-B55E-440D-8943-6AC6EDA32622}" type="presParOf" srcId="{2A01200A-43C2-4653-8BC0-014940E37561}" destId="{7CFB3C1E-E49A-462C-8A52-1AC860BA2230}" srcOrd="0" destOrd="0" presId="urn:microsoft.com/office/officeart/2005/8/layout/hierarchy1"/>
    <dgm:cxn modelId="{ECDDF255-1FC2-48E5-A578-A77CAA14FE9E}" type="presParOf" srcId="{7CFB3C1E-E49A-462C-8A52-1AC860BA2230}" destId="{AB330F2E-7A74-4527-BDEC-C9B7B7A93D81}" srcOrd="0" destOrd="0" presId="urn:microsoft.com/office/officeart/2005/8/layout/hierarchy1"/>
    <dgm:cxn modelId="{3434F925-13FF-4E1F-BDC9-8C87C8FC8022}" type="presParOf" srcId="{7CFB3C1E-E49A-462C-8A52-1AC860BA2230}" destId="{7EEB1D7A-9B6E-4ACE-A709-E5C3F4D7334A}" srcOrd="1" destOrd="0" presId="urn:microsoft.com/office/officeart/2005/8/layout/hierarchy1"/>
    <dgm:cxn modelId="{36FAA7B5-3005-44CB-B5A8-C5B2ACCD3527}" type="presParOf" srcId="{2A01200A-43C2-4653-8BC0-014940E37561}" destId="{1AEBFB25-BE92-45D8-9FEB-97EA5BC950F3}" srcOrd="1" destOrd="0" presId="urn:microsoft.com/office/officeart/2005/8/layout/hierarchy1"/>
    <dgm:cxn modelId="{65AA9C2A-6ECA-422C-B13B-5E3458A6860E}" type="presParOf" srcId="{64D7A31D-DCCD-490E-8DD0-9D1093EAB9D3}" destId="{FF02C46A-59CD-43C2-A35A-33D19FBEBDD9}" srcOrd="4" destOrd="0" presId="urn:microsoft.com/office/officeart/2005/8/layout/hierarchy1"/>
    <dgm:cxn modelId="{EA11D3C5-4410-4BCF-8622-464CD6CCC0C0}" type="presParOf" srcId="{64D7A31D-DCCD-490E-8DD0-9D1093EAB9D3}" destId="{E2273421-D11E-4B2B-ACFC-16CB19787E15}" srcOrd="5" destOrd="0" presId="urn:microsoft.com/office/officeart/2005/8/layout/hierarchy1"/>
    <dgm:cxn modelId="{53DCD8DD-0551-4381-B378-2BB156C60BB5}" type="presParOf" srcId="{E2273421-D11E-4B2B-ACFC-16CB19787E15}" destId="{EFA41C0C-BA38-4C9C-8AED-1BFB5E5B786E}" srcOrd="0" destOrd="0" presId="urn:microsoft.com/office/officeart/2005/8/layout/hierarchy1"/>
    <dgm:cxn modelId="{AD8B76D9-7EC9-4FD2-8E6B-D7798048D209}" type="presParOf" srcId="{EFA41C0C-BA38-4C9C-8AED-1BFB5E5B786E}" destId="{E66692CA-E5EC-4871-8147-175121861046}" srcOrd="0" destOrd="0" presId="urn:microsoft.com/office/officeart/2005/8/layout/hierarchy1"/>
    <dgm:cxn modelId="{EB7653CD-EE05-4DB4-879D-F3A15A0777B5}" type="presParOf" srcId="{EFA41C0C-BA38-4C9C-8AED-1BFB5E5B786E}" destId="{FED077A6-3916-4C81-9200-B6DC9FA40E1F}" srcOrd="1" destOrd="0" presId="urn:microsoft.com/office/officeart/2005/8/layout/hierarchy1"/>
    <dgm:cxn modelId="{8AF2E980-61C0-45D8-AC3B-78C5D62E9EE3}" type="presParOf" srcId="{E2273421-D11E-4B2B-ACFC-16CB19787E15}" destId="{A69AAA81-F9BC-4437-A039-9046115C8943}" srcOrd="1" destOrd="0" presId="urn:microsoft.com/office/officeart/2005/8/layout/hierarchy1"/>
    <dgm:cxn modelId="{3FE0AEA4-05C9-4D75-B523-E73B1FE1D38C}" type="presParOf" srcId="{A69AAA81-F9BC-4437-A039-9046115C8943}" destId="{85399620-B7E7-4332-BDF9-002FB677B0B9}" srcOrd="0" destOrd="0" presId="urn:microsoft.com/office/officeart/2005/8/layout/hierarchy1"/>
    <dgm:cxn modelId="{51462DBB-559C-46E8-B683-CDB68A5D84A2}" type="presParOf" srcId="{A69AAA81-F9BC-4437-A039-9046115C8943}" destId="{6B252A66-2A5A-4B36-8557-A4D5F29D9787}" srcOrd="1" destOrd="0" presId="urn:microsoft.com/office/officeart/2005/8/layout/hierarchy1"/>
    <dgm:cxn modelId="{06A2AA70-7BEE-4D0B-AC37-22A2FEBD8401}" type="presParOf" srcId="{6B252A66-2A5A-4B36-8557-A4D5F29D9787}" destId="{0C4540E8-7C6D-46D9-B5D1-51B5C4E95511}" srcOrd="0" destOrd="0" presId="urn:microsoft.com/office/officeart/2005/8/layout/hierarchy1"/>
    <dgm:cxn modelId="{B347E8F9-0CF9-4A93-995E-B1734334464C}" type="presParOf" srcId="{0C4540E8-7C6D-46D9-B5D1-51B5C4E95511}" destId="{E5CC09D9-C7DF-4153-B42B-4E1BE3FCEA41}" srcOrd="0" destOrd="0" presId="urn:microsoft.com/office/officeart/2005/8/layout/hierarchy1"/>
    <dgm:cxn modelId="{97F19EA2-906C-45D2-8285-EC8B6A67EB67}" type="presParOf" srcId="{0C4540E8-7C6D-46D9-B5D1-51B5C4E95511}" destId="{D6DC3AD9-7D21-4628-807E-20AF9A5D95C6}" srcOrd="1" destOrd="0" presId="urn:microsoft.com/office/officeart/2005/8/layout/hierarchy1"/>
    <dgm:cxn modelId="{93D394B0-3D35-4674-8626-13A477946D92}" type="presParOf" srcId="{6B252A66-2A5A-4B36-8557-A4D5F29D9787}" destId="{621D5640-40D5-4C34-B0F9-DABC701B116C}" srcOrd="1" destOrd="0" presId="urn:microsoft.com/office/officeart/2005/8/layout/hierarchy1"/>
    <dgm:cxn modelId="{CBEA55F1-C6E7-4B56-9527-71195A482F12}" type="presParOf" srcId="{A69AAA81-F9BC-4437-A039-9046115C8943}" destId="{476A89FE-7C92-44B3-B85B-C361C4A2BD15}" srcOrd="2" destOrd="0" presId="urn:microsoft.com/office/officeart/2005/8/layout/hierarchy1"/>
    <dgm:cxn modelId="{E854C0A9-ED80-4F8D-8A3B-5A5135FC3458}" type="presParOf" srcId="{A69AAA81-F9BC-4437-A039-9046115C8943}" destId="{1BF00F38-A480-4D14-BF3F-A0A08B34200B}" srcOrd="3" destOrd="0" presId="urn:microsoft.com/office/officeart/2005/8/layout/hierarchy1"/>
    <dgm:cxn modelId="{854EB16E-B4F1-4470-A65A-F055B9DEDC29}" type="presParOf" srcId="{1BF00F38-A480-4D14-BF3F-A0A08B34200B}" destId="{3273DFDE-F063-41C4-AF9E-CF7413A313C2}" srcOrd="0" destOrd="0" presId="urn:microsoft.com/office/officeart/2005/8/layout/hierarchy1"/>
    <dgm:cxn modelId="{F6174AC6-502F-4DC7-937C-AFD478297F44}" type="presParOf" srcId="{3273DFDE-F063-41C4-AF9E-CF7413A313C2}" destId="{5B73E72F-CF55-405B-B379-1AF5D0049654}" srcOrd="0" destOrd="0" presId="urn:microsoft.com/office/officeart/2005/8/layout/hierarchy1"/>
    <dgm:cxn modelId="{A64E9801-FC75-41A1-BD41-8EF198D82591}" type="presParOf" srcId="{3273DFDE-F063-41C4-AF9E-CF7413A313C2}" destId="{01FDADDF-B09D-44E7-B819-E9E17B1FFD3D}" srcOrd="1" destOrd="0" presId="urn:microsoft.com/office/officeart/2005/8/layout/hierarchy1"/>
    <dgm:cxn modelId="{FFADF60C-8084-4874-8969-911605A1872B}" type="presParOf" srcId="{1BF00F38-A480-4D14-BF3F-A0A08B34200B}" destId="{5AAAE7CB-7782-4193-818B-00B4CA219AA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A89FE-7C92-44B3-B85B-C361C4A2BD15}">
      <dsp:nvSpPr>
        <dsp:cNvPr id="0" name=""/>
        <dsp:cNvSpPr/>
      </dsp:nvSpPr>
      <dsp:spPr>
        <a:xfrm>
          <a:off x="7710026" y="2386330"/>
          <a:ext cx="606870" cy="264789"/>
        </a:xfrm>
        <a:custGeom>
          <a:avLst/>
          <a:gdLst/>
          <a:ahLst/>
          <a:cxnLst/>
          <a:rect l="0" t="0" r="0" b="0"/>
          <a:pathLst>
            <a:path>
              <a:moveTo>
                <a:pt x="0" y="0"/>
              </a:moveTo>
              <a:lnTo>
                <a:pt x="0" y="180446"/>
              </a:lnTo>
              <a:lnTo>
                <a:pt x="606870" y="180446"/>
              </a:lnTo>
              <a:lnTo>
                <a:pt x="606870" y="26478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399620-B7E7-4332-BDF9-002FB677B0B9}">
      <dsp:nvSpPr>
        <dsp:cNvPr id="0" name=""/>
        <dsp:cNvSpPr/>
      </dsp:nvSpPr>
      <dsp:spPr>
        <a:xfrm>
          <a:off x="7148150" y="2386330"/>
          <a:ext cx="561875" cy="264789"/>
        </a:xfrm>
        <a:custGeom>
          <a:avLst/>
          <a:gdLst/>
          <a:ahLst/>
          <a:cxnLst/>
          <a:rect l="0" t="0" r="0" b="0"/>
          <a:pathLst>
            <a:path>
              <a:moveTo>
                <a:pt x="561875" y="0"/>
              </a:moveTo>
              <a:lnTo>
                <a:pt x="561875" y="180446"/>
              </a:lnTo>
              <a:lnTo>
                <a:pt x="0" y="180446"/>
              </a:lnTo>
              <a:lnTo>
                <a:pt x="0" y="26478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02C46A-59CD-43C2-A35A-33D19FBEBDD9}">
      <dsp:nvSpPr>
        <dsp:cNvPr id="0" name=""/>
        <dsp:cNvSpPr/>
      </dsp:nvSpPr>
      <dsp:spPr>
        <a:xfrm>
          <a:off x="4630456" y="1280083"/>
          <a:ext cx="3079569" cy="528112"/>
        </a:xfrm>
        <a:custGeom>
          <a:avLst/>
          <a:gdLst/>
          <a:ahLst/>
          <a:cxnLst/>
          <a:rect l="0" t="0" r="0" b="0"/>
          <a:pathLst>
            <a:path>
              <a:moveTo>
                <a:pt x="0" y="0"/>
              </a:moveTo>
              <a:lnTo>
                <a:pt x="0" y="443769"/>
              </a:lnTo>
              <a:lnTo>
                <a:pt x="3079569" y="443769"/>
              </a:lnTo>
              <a:lnTo>
                <a:pt x="3079569" y="52811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01080D-5FDF-493E-AC43-98CDEEA3CAEA}">
      <dsp:nvSpPr>
        <dsp:cNvPr id="0" name=""/>
        <dsp:cNvSpPr/>
      </dsp:nvSpPr>
      <dsp:spPr>
        <a:xfrm>
          <a:off x="1618566" y="2413861"/>
          <a:ext cx="398312" cy="171668"/>
        </a:xfrm>
        <a:custGeom>
          <a:avLst/>
          <a:gdLst/>
          <a:ahLst/>
          <a:cxnLst/>
          <a:rect l="0" t="0" r="0" b="0"/>
          <a:pathLst>
            <a:path>
              <a:moveTo>
                <a:pt x="398312" y="0"/>
              </a:moveTo>
              <a:lnTo>
                <a:pt x="398312" y="87325"/>
              </a:lnTo>
              <a:lnTo>
                <a:pt x="0" y="87325"/>
              </a:lnTo>
              <a:lnTo>
                <a:pt x="0" y="171668"/>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3B8278-0A01-4803-A15B-E042D00EFE27}">
      <dsp:nvSpPr>
        <dsp:cNvPr id="0" name=""/>
        <dsp:cNvSpPr/>
      </dsp:nvSpPr>
      <dsp:spPr>
        <a:xfrm>
          <a:off x="2016879" y="1280083"/>
          <a:ext cx="2613577" cy="517324"/>
        </a:xfrm>
        <a:custGeom>
          <a:avLst/>
          <a:gdLst/>
          <a:ahLst/>
          <a:cxnLst/>
          <a:rect l="0" t="0" r="0" b="0"/>
          <a:pathLst>
            <a:path>
              <a:moveTo>
                <a:pt x="2613577" y="0"/>
              </a:moveTo>
              <a:lnTo>
                <a:pt x="2613577" y="432981"/>
              </a:lnTo>
              <a:lnTo>
                <a:pt x="0" y="432981"/>
              </a:lnTo>
              <a:lnTo>
                <a:pt x="0" y="51732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D68C90-E09A-4094-900F-8CF9A1608F18}">
      <dsp:nvSpPr>
        <dsp:cNvPr id="0" name=""/>
        <dsp:cNvSpPr/>
      </dsp:nvSpPr>
      <dsp:spPr>
        <a:xfrm>
          <a:off x="5935485" y="4646510"/>
          <a:ext cx="710952" cy="437374"/>
        </a:xfrm>
        <a:custGeom>
          <a:avLst/>
          <a:gdLst/>
          <a:ahLst/>
          <a:cxnLst/>
          <a:rect l="0" t="0" r="0" b="0"/>
          <a:pathLst>
            <a:path>
              <a:moveTo>
                <a:pt x="0" y="0"/>
              </a:moveTo>
              <a:lnTo>
                <a:pt x="0" y="353030"/>
              </a:lnTo>
              <a:lnTo>
                <a:pt x="710952" y="353030"/>
              </a:lnTo>
              <a:lnTo>
                <a:pt x="710952" y="43737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6FECD3-F7CC-4FA4-97B4-878321D1F600}">
      <dsp:nvSpPr>
        <dsp:cNvPr id="0" name=""/>
        <dsp:cNvSpPr/>
      </dsp:nvSpPr>
      <dsp:spPr>
        <a:xfrm>
          <a:off x="5552913" y="4646510"/>
          <a:ext cx="382571" cy="437374"/>
        </a:xfrm>
        <a:custGeom>
          <a:avLst/>
          <a:gdLst/>
          <a:ahLst/>
          <a:cxnLst/>
          <a:rect l="0" t="0" r="0" b="0"/>
          <a:pathLst>
            <a:path>
              <a:moveTo>
                <a:pt x="382571" y="0"/>
              </a:moveTo>
              <a:lnTo>
                <a:pt x="382571" y="353030"/>
              </a:lnTo>
              <a:lnTo>
                <a:pt x="0" y="353030"/>
              </a:lnTo>
              <a:lnTo>
                <a:pt x="0" y="43737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7CE1D-4C3C-451E-9524-51B07B269B0F}">
      <dsp:nvSpPr>
        <dsp:cNvPr id="0" name=""/>
        <dsp:cNvSpPr/>
      </dsp:nvSpPr>
      <dsp:spPr>
        <a:xfrm>
          <a:off x="4417038" y="3240262"/>
          <a:ext cx="1518447" cy="521544"/>
        </a:xfrm>
        <a:custGeom>
          <a:avLst/>
          <a:gdLst/>
          <a:ahLst/>
          <a:cxnLst/>
          <a:rect l="0" t="0" r="0" b="0"/>
          <a:pathLst>
            <a:path>
              <a:moveTo>
                <a:pt x="0" y="0"/>
              </a:moveTo>
              <a:lnTo>
                <a:pt x="0" y="437201"/>
              </a:lnTo>
              <a:lnTo>
                <a:pt x="1518447" y="437201"/>
              </a:lnTo>
              <a:lnTo>
                <a:pt x="1518447" y="52154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586104-EBF3-4EA8-953B-98E17F5F208C}">
      <dsp:nvSpPr>
        <dsp:cNvPr id="0" name=""/>
        <dsp:cNvSpPr/>
      </dsp:nvSpPr>
      <dsp:spPr>
        <a:xfrm>
          <a:off x="2972488" y="4646898"/>
          <a:ext cx="707864" cy="436986"/>
        </a:xfrm>
        <a:custGeom>
          <a:avLst/>
          <a:gdLst/>
          <a:ahLst/>
          <a:cxnLst/>
          <a:rect l="0" t="0" r="0" b="0"/>
          <a:pathLst>
            <a:path>
              <a:moveTo>
                <a:pt x="707864" y="0"/>
              </a:moveTo>
              <a:lnTo>
                <a:pt x="707864" y="352643"/>
              </a:lnTo>
              <a:lnTo>
                <a:pt x="0" y="352643"/>
              </a:lnTo>
              <a:lnTo>
                <a:pt x="0" y="436986"/>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6DE59F-5628-4B6D-BC22-FFC1445AAD1C}">
      <dsp:nvSpPr>
        <dsp:cNvPr id="0" name=""/>
        <dsp:cNvSpPr/>
      </dsp:nvSpPr>
      <dsp:spPr>
        <a:xfrm>
          <a:off x="3680352" y="4646898"/>
          <a:ext cx="538056" cy="436986"/>
        </a:xfrm>
        <a:custGeom>
          <a:avLst/>
          <a:gdLst/>
          <a:ahLst/>
          <a:cxnLst/>
          <a:rect l="0" t="0" r="0" b="0"/>
          <a:pathLst>
            <a:path>
              <a:moveTo>
                <a:pt x="0" y="0"/>
              </a:moveTo>
              <a:lnTo>
                <a:pt x="0" y="352643"/>
              </a:lnTo>
              <a:lnTo>
                <a:pt x="538056" y="352643"/>
              </a:lnTo>
              <a:lnTo>
                <a:pt x="538056" y="436986"/>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1317DC-5914-499B-A3D0-5C7B38084E51}">
      <dsp:nvSpPr>
        <dsp:cNvPr id="0" name=""/>
        <dsp:cNvSpPr/>
      </dsp:nvSpPr>
      <dsp:spPr>
        <a:xfrm>
          <a:off x="3680352" y="3240262"/>
          <a:ext cx="736685" cy="508056"/>
        </a:xfrm>
        <a:custGeom>
          <a:avLst/>
          <a:gdLst/>
          <a:ahLst/>
          <a:cxnLst/>
          <a:rect l="0" t="0" r="0" b="0"/>
          <a:pathLst>
            <a:path>
              <a:moveTo>
                <a:pt x="736685" y="0"/>
              </a:moveTo>
              <a:lnTo>
                <a:pt x="736685" y="423713"/>
              </a:lnTo>
              <a:lnTo>
                <a:pt x="0" y="423713"/>
              </a:lnTo>
              <a:lnTo>
                <a:pt x="0" y="508056"/>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2F6F11-C633-4C46-B571-1F72C2806F22}">
      <dsp:nvSpPr>
        <dsp:cNvPr id="0" name=""/>
        <dsp:cNvSpPr/>
      </dsp:nvSpPr>
      <dsp:spPr>
        <a:xfrm>
          <a:off x="4223069" y="2386504"/>
          <a:ext cx="193968" cy="275623"/>
        </a:xfrm>
        <a:custGeom>
          <a:avLst/>
          <a:gdLst/>
          <a:ahLst/>
          <a:cxnLst/>
          <a:rect l="0" t="0" r="0" b="0"/>
          <a:pathLst>
            <a:path>
              <a:moveTo>
                <a:pt x="0" y="0"/>
              </a:moveTo>
              <a:lnTo>
                <a:pt x="0" y="191280"/>
              </a:lnTo>
              <a:lnTo>
                <a:pt x="193968" y="191280"/>
              </a:lnTo>
              <a:lnTo>
                <a:pt x="193968" y="27562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C889D6-F940-40FE-A245-7E6D95364A32}">
      <dsp:nvSpPr>
        <dsp:cNvPr id="0" name=""/>
        <dsp:cNvSpPr/>
      </dsp:nvSpPr>
      <dsp:spPr>
        <a:xfrm>
          <a:off x="4223069" y="2386504"/>
          <a:ext cx="1451347" cy="275623"/>
        </a:xfrm>
        <a:custGeom>
          <a:avLst/>
          <a:gdLst/>
          <a:ahLst/>
          <a:cxnLst/>
          <a:rect l="0" t="0" r="0" b="0"/>
          <a:pathLst>
            <a:path>
              <a:moveTo>
                <a:pt x="0" y="0"/>
              </a:moveTo>
              <a:lnTo>
                <a:pt x="0" y="191280"/>
              </a:lnTo>
              <a:lnTo>
                <a:pt x="1451347" y="191280"/>
              </a:lnTo>
              <a:lnTo>
                <a:pt x="1451347" y="27562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1DBFB9-9B0B-45CC-B636-0B948F9F6188}">
      <dsp:nvSpPr>
        <dsp:cNvPr id="0" name=""/>
        <dsp:cNvSpPr/>
      </dsp:nvSpPr>
      <dsp:spPr>
        <a:xfrm>
          <a:off x="3191805" y="2386504"/>
          <a:ext cx="1031263" cy="283324"/>
        </a:xfrm>
        <a:custGeom>
          <a:avLst/>
          <a:gdLst/>
          <a:ahLst/>
          <a:cxnLst/>
          <a:rect l="0" t="0" r="0" b="0"/>
          <a:pathLst>
            <a:path>
              <a:moveTo>
                <a:pt x="1031263" y="0"/>
              </a:moveTo>
              <a:lnTo>
                <a:pt x="1031263" y="198981"/>
              </a:lnTo>
              <a:lnTo>
                <a:pt x="0" y="198981"/>
              </a:lnTo>
              <a:lnTo>
                <a:pt x="0" y="283324"/>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7AE6D7-8F67-4237-BA4E-C53636A5F1D5}">
      <dsp:nvSpPr>
        <dsp:cNvPr id="0" name=""/>
        <dsp:cNvSpPr/>
      </dsp:nvSpPr>
      <dsp:spPr>
        <a:xfrm>
          <a:off x="4223069" y="1280083"/>
          <a:ext cx="407387" cy="528285"/>
        </a:xfrm>
        <a:custGeom>
          <a:avLst/>
          <a:gdLst/>
          <a:ahLst/>
          <a:cxnLst/>
          <a:rect l="0" t="0" r="0" b="0"/>
          <a:pathLst>
            <a:path>
              <a:moveTo>
                <a:pt x="407387" y="0"/>
              </a:moveTo>
              <a:lnTo>
                <a:pt x="407387" y="443942"/>
              </a:lnTo>
              <a:lnTo>
                <a:pt x="0" y="443942"/>
              </a:lnTo>
              <a:lnTo>
                <a:pt x="0" y="52828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CC3A02-9BDF-469E-8E02-5FBF0BA97272}">
      <dsp:nvSpPr>
        <dsp:cNvPr id="0" name=""/>
        <dsp:cNvSpPr/>
      </dsp:nvSpPr>
      <dsp:spPr>
        <a:xfrm>
          <a:off x="1250722" y="380157"/>
          <a:ext cx="6759467" cy="89992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87F44F0-C3EA-430E-A22D-879176D45D20}">
      <dsp:nvSpPr>
        <dsp:cNvPr id="0" name=""/>
        <dsp:cNvSpPr/>
      </dsp:nvSpPr>
      <dsp:spPr>
        <a:xfrm>
          <a:off x="1351883" y="476260"/>
          <a:ext cx="6759467" cy="89992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smtClean="0">
              <a:solidFill>
                <a:srgbClr val="002060"/>
              </a:solidFill>
            </a:rPr>
            <a:t>E214 – Statistical Methods for Engineering</a:t>
          </a:r>
          <a:endParaRPr lang="en-US" sz="2800" b="1" kern="1200" dirty="0">
            <a:solidFill>
              <a:srgbClr val="002060"/>
            </a:solidFill>
          </a:endParaRPr>
        </a:p>
      </dsp:txBody>
      <dsp:txXfrm>
        <a:off x="1378241" y="502618"/>
        <a:ext cx="6706751" cy="847209"/>
      </dsp:txXfrm>
    </dsp:sp>
    <dsp:sp modelId="{3329DA71-D576-4B5D-AC21-638F5D3D2A22}">
      <dsp:nvSpPr>
        <dsp:cNvPr id="0" name=""/>
        <dsp:cNvSpPr/>
      </dsp:nvSpPr>
      <dsp:spPr>
        <a:xfrm>
          <a:off x="3303037" y="1808368"/>
          <a:ext cx="1840063"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D7A3B54-C666-47DC-AA23-A98BF8B9475F}">
      <dsp:nvSpPr>
        <dsp:cNvPr id="0" name=""/>
        <dsp:cNvSpPr/>
      </dsp:nvSpPr>
      <dsp:spPr>
        <a:xfrm>
          <a:off x="3404198" y="1904471"/>
          <a:ext cx="1840063"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solidFill>
                <a:schemeClr val="tx1"/>
              </a:solidFill>
            </a:rPr>
            <a:t>Probability and Distributions</a:t>
          </a:r>
          <a:endParaRPr lang="en-US" sz="1600" kern="1200" dirty="0">
            <a:solidFill>
              <a:schemeClr val="tx1"/>
            </a:solidFill>
          </a:endParaRPr>
        </a:p>
      </dsp:txBody>
      <dsp:txXfrm>
        <a:off x="3421131" y="1921404"/>
        <a:ext cx="1806197" cy="544269"/>
      </dsp:txXfrm>
    </dsp:sp>
    <dsp:sp modelId="{C3811229-6B73-4377-A072-11A91DAB4B25}">
      <dsp:nvSpPr>
        <dsp:cNvPr id="0" name=""/>
        <dsp:cNvSpPr/>
      </dsp:nvSpPr>
      <dsp:spPr>
        <a:xfrm>
          <a:off x="2642668" y="2669828"/>
          <a:ext cx="1098275" cy="570440"/>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18EF3C6-5366-48AD-8556-20F7D058C5D7}">
      <dsp:nvSpPr>
        <dsp:cNvPr id="0" name=""/>
        <dsp:cNvSpPr/>
      </dsp:nvSpPr>
      <dsp:spPr>
        <a:xfrm>
          <a:off x="2743829" y="2765931"/>
          <a:ext cx="1098275" cy="570440"/>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Venn Diagram</a:t>
          </a:r>
          <a:endParaRPr lang="en-US" sz="1200" kern="1200" dirty="0">
            <a:solidFill>
              <a:schemeClr val="tx1"/>
            </a:solidFill>
          </a:endParaRPr>
        </a:p>
      </dsp:txBody>
      <dsp:txXfrm>
        <a:off x="2760537" y="2782639"/>
        <a:ext cx="1064859" cy="537024"/>
      </dsp:txXfrm>
    </dsp:sp>
    <dsp:sp modelId="{403286F5-B64D-4F9A-9048-E5ABA31C729E}">
      <dsp:nvSpPr>
        <dsp:cNvPr id="0" name=""/>
        <dsp:cNvSpPr/>
      </dsp:nvSpPr>
      <dsp:spPr>
        <a:xfrm>
          <a:off x="5115114" y="2662127"/>
          <a:ext cx="1118605"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88F69EB-2488-44DF-B93A-3991642E2E8C}">
      <dsp:nvSpPr>
        <dsp:cNvPr id="0" name=""/>
        <dsp:cNvSpPr/>
      </dsp:nvSpPr>
      <dsp:spPr>
        <a:xfrm>
          <a:off x="5216275" y="2758230"/>
          <a:ext cx="1118605"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Probability Distributions</a:t>
          </a:r>
          <a:endParaRPr lang="en-SG" sz="1200" kern="1200" dirty="0">
            <a:solidFill>
              <a:schemeClr val="tx1"/>
            </a:solidFill>
          </a:endParaRPr>
        </a:p>
      </dsp:txBody>
      <dsp:txXfrm>
        <a:off x="5233208" y="2775163"/>
        <a:ext cx="1084739" cy="544269"/>
      </dsp:txXfrm>
    </dsp:sp>
    <dsp:sp modelId="{2C82D3EB-1114-42A1-9C8D-5FDF3CADC053}">
      <dsp:nvSpPr>
        <dsp:cNvPr id="0" name=""/>
        <dsp:cNvSpPr/>
      </dsp:nvSpPr>
      <dsp:spPr>
        <a:xfrm>
          <a:off x="3961813" y="2662127"/>
          <a:ext cx="910449"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D13FE19-0199-41D4-ACC4-986D68C37EF7}">
      <dsp:nvSpPr>
        <dsp:cNvPr id="0" name=""/>
        <dsp:cNvSpPr/>
      </dsp:nvSpPr>
      <dsp:spPr>
        <a:xfrm>
          <a:off x="4062974" y="2758230"/>
          <a:ext cx="910449"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Tree Diagram</a:t>
          </a:r>
          <a:endParaRPr lang="en-SG" sz="1200" kern="1200" dirty="0">
            <a:solidFill>
              <a:schemeClr val="tx1"/>
            </a:solidFill>
          </a:endParaRPr>
        </a:p>
      </dsp:txBody>
      <dsp:txXfrm>
        <a:off x="4079907" y="2775163"/>
        <a:ext cx="876583" cy="544269"/>
      </dsp:txXfrm>
    </dsp:sp>
    <dsp:sp modelId="{9A0885A4-A9D5-4064-9D02-5D78314DD7F9}">
      <dsp:nvSpPr>
        <dsp:cNvPr id="0" name=""/>
        <dsp:cNvSpPr/>
      </dsp:nvSpPr>
      <dsp:spPr>
        <a:xfrm>
          <a:off x="3136882" y="3748319"/>
          <a:ext cx="1086940" cy="898578"/>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B136B9-FC8C-4117-8AC4-4D958FD7A63B}">
      <dsp:nvSpPr>
        <dsp:cNvPr id="0" name=""/>
        <dsp:cNvSpPr/>
      </dsp:nvSpPr>
      <dsp:spPr>
        <a:xfrm>
          <a:off x="3238043" y="3844422"/>
          <a:ext cx="1086940" cy="898578"/>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Discrete Random Variables and Probability Distributions</a:t>
          </a:r>
        </a:p>
      </dsp:txBody>
      <dsp:txXfrm>
        <a:off x="3264361" y="3870740"/>
        <a:ext cx="1034304" cy="845942"/>
      </dsp:txXfrm>
    </dsp:sp>
    <dsp:sp modelId="{A8BD87E6-9CFA-47A0-A21D-195EB0C5A683}">
      <dsp:nvSpPr>
        <dsp:cNvPr id="0" name=""/>
        <dsp:cNvSpPr/>
      </dsp:nvSpPr>
      <dsp:spPr>
        <a:xfrm>
          <a:off x="3763184" y="5083884"/>
          <a:ext cx="910449"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7EC5EBB-DBD4-4EFB-96E4-22A37641AD46}">
      <dsp:nvSpPr>
        <dsp:cNvPr id="0" name=""/>
        <dsp:cNvSpPr/>
      </dsp:nvSpPr>
      <dsp:spPr>
        <a:xfrm>
          <a:off x="3864345" y="5179987"/>
          <a:ext cx="910449"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Poisson Distribution</a:t>
          </a:r>
        </a:p>
      </dsp:txBody>
      <dsp:txXfrm>
        <a:off x="3881278" y="5196920"/>
        <a:ext cx="876583" cy="544269"/>
      </dsp:txXfrm>
    </dsp:sp>
    <dsp:sp modelId="{FD74E762-7061-453B-8563-231646A8CAD6}">
      <dsp:nvSpPr>
        <dsp:cNvPr id="0" name=""/>
        <dsp:cNvSpPr/>
      </dsp:nvSpPr>
      <dsp:spPr>
        <a:xfrm>
          <a:off x="2517263" y="5083884"/>
          <a:ext cx="910449"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F51EBBF-2885-4F14-BD60-E693721A84C0}">
      <dsp:nvSpPr>
        <dsp:cNvPr id="0" name=""/>
        <dsp:cNvSpPr/>
      </dsp:nvSpPr>
      <dsp:spPr>
        <a:xfrm>
          <a:off x="2618424" y="5179987"/>
          <a:ext cx="910449"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Binomial Distribution</a:t>
          </a:r>
        </a:p>
      </dsp:txBody>
      <dsp:txXfrm>
        <a:off x="2635357" y="5196920"/>
        <a:ext cx="876583" cy="544269"/>
      </dsp:txXfrm>
    </dsp:sp>
    <dsp:sp modelId="{956B3AD0-FA9C-4B65-967C-17B2ADCE839A}">
      <dsp:nvSpPr>
        <dsp:cNvPr id="0" name=""/>
        <dsp:cNvSpPr/>
      </dsp:nvSpPr>
      <dsp:spPr>
        <a:xfrm>
          <a:off x="5361510" y="3761807"/>
          <a:ext cx="1147949" cy="88470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CAA109A-E3AB-464C-A722-AC6B71DDC443}">
      <dsp:nvSpPr>
        <dsp:cNvPr id="0" name=""/>
        <dsp:cNvSpPr/>
      </dsp:nvSpPr>
      <dsp:spPr>
        <a:xfrm>
          <a:off x="5462671" y="3857910"/>
          <a:ext cx="1147949" cy="884703"/>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Continuous Random Variables and Probability Distributions</a:t>
          </a:r>
          <a:endParaRPr lang="en-US" sz="1200" kern="1200" dirty="0">
            <a:solidFill>
              <a:schemeClr val="tx1"/>
            </a:solidFill>
          </a:endParaRPr>
        </a:p>
      </dsp:txBody>
      <dsp:txXfrm>
        <a:off x="5488583" y="3883822"/>
        <a:ext cx="1096125" cy="832879"/>
      </dsp:txXfrm>
    </dsp:sp>
    <dsp:sp modelId="{14BE7DF1-BD5B-4C80-AB45-2F59973AB001}">
      <dsp:nvSpPr>
        <dsp:cNvPr id="0" name=""/>
        <dsp:cNvSpPr/>
      </dsp:nvSpPr>
      <dsp:spPr>
        <a:xfrm>
          <a:off x="5097688" y="5083884"/>
          <a:ext cx="910449"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942E4AF-530A-4037-A160-960FD750484D}">
      <dsp:nvSpPr>
        <dsp:cNvPr id="0" name=""/>
        <dsp:cNvSpPr/>
      </dsp:nvSpPr>
      <dsp:spPr>
        <a:xfrm>
          <a:off x="5198849" y="5179987"/>
          <a:ext cx="910449"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Normal Distribution</a:t>
          </a:r>
          <a:endParaRPr lang="en-US" sz="1200" kern="1200" dirty="0">
            <a:solidFill>
              <a:schemeClr val="tx1"/>
            </a:solidFill>
          </a:endParaRPr>
        </a:p>
      </dsp:txBody>
      <dsp:txXfrm>
        <a:off x="5215782" y="5196920"/>
        <a:ext cx="876583" cy="544269"/>
      </dsp:txXfrm>
    </dsp:sp>
    <dsp:sp modelId="{57D62B91-CB0C-487F-BFDC-A34FBAB0967F}">
      <dsp:nvSpPr>
        <dsp:cNvPr id="0" name=""/>
        <dsp:cNvSpPr/>
      </dsp:nvSpPr>
      <dsp:spPr>
        <a:xfrm>
          <a:off x="6191213" y="5083884"/>
          <a:ext cx="910449"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0B2DC8E-C2C7-4BD2-AFCD-2E9768585C5D}">
      <dsp:nvSpPr>
        <dsp:cNvPr id="0" name=""/>
        <dsp:cNvSpPr/>
      </dsp:nvSpPr>
      <dsp:spPr>
        <a:xfrm>
          <a:off x="6292374" y="5179987"/>
          <a:ext cx="910449"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Exponential Distribution</a:t>
          </a:r>
          <a:endParaRPr lang="en-US" sz="1200" kern="1200" dirty="0">
            <a:solidFill>
              <a:schemeClr val="tx1"/>
            </a:solidFill>
          </a:endParaRPr>
        </a:p>
      </dsp:txBody>
      <dsp:txXfrm>
        <a:off x="6309307" y="5196920"/>
        <a:ext cx="876583" cy="544269"/>
      </dsp:txXfrm>
    </dsp:sp>
    <dsp:sp modelId="{6CE6FD6E-52D9-4410-9605-BA96A901AA06}">
      <dsp:nvSpPr>
        <dsp:cNvPr id="0" name=""/>
        <dsp:cNvSpPr/>
      </dsp:nvSpPr>
      <dsp:spPr>
        <a:xfrm>
          <a:off x="954862" y="1797407"/>
          <a:ext cx="2124032" cy="616454"/>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29C7532-80BF-4D3A-B5AD-2061A567A208}">
      <dsp:nvSpPr>
        <dsp:cNvPr id="0" name=""/>
        <dsp:cNvSpPr/>
      </dsp:nvSpPr>
      <dsp:spPr>
        <a:xfrm>
          <a:off x="1056023" y="1893510"/>
          <a:ext cx="2124032" cy="616454"/>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solidFill>
                <a:schemeClr val="tx1"/>
              </a:solidFill>
            </a:rPr>
            <a:t>Descriptive Statistics</a:t>
          </a:r>
          <a:endParaRPr lang="en-US" sz="1600" kern="1200" dirty="0">
            <a:solidFill>
              <a:schemeClr val="tx1"/>
            </a:solidFill>
          </a:endParaRPr>
        </a:p>
      </dsp:txBody>
      <dsp:txXfrm>
        <a:off x="1074078" y="1911565"/>
        <a:ext cx="2087922" cy="580344"/>
      </dsp:txXfrm>
    </dsp:sp>
    <dsp:sp modelId="{AB330F2E-7A74-4527-BDEC-C9B7B7A93D81}">
      <dsp:nvSpPr>
        <dsp:cNvPr id="0" name=""/>
        <dsp:cNvSpPr/>
      </dsp:nvSpPr>
      <dsp:spPr>
        <a:xfrm>
          <a:off x="1003052" y="2585530"/>
          <a:ext cx="1231027" cy="745690"/>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EEB1D7A-9B6E-4ACE-A709-E5C3F4D7334A}">
      <dsp:nvSpPr>
        <dsp:cNvPr id="0" name=""/>
        <dsp:cNvSpPr/>
      </dsp:nvSpPr>
      <dsp:spPr>
        <a:xfrm>
          <a:off x="1104213" y="2681633"/>
          <a:ext cx="1231027" cy="745690"/>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Organize &amp; summarize data collected</a:t>
          </a:r>
          <a:endParaRPr lang="en-US" sz="1200" kern="1200" dirty="0">
            <a:solidFill>
              <a:schemeClr val="tx1"/>
            </a:solidFill>
          </a:endParaRPr>
        </a:p>
      </dsp:txBody>
      <dsp:txXfrm>
        <a:off x="1126054" y="2703474"/>
        <a:ext cx="1187345" cy="702008"/>
      </dsp:txXfrm>
    </dsp:sp>
    <dsp:sp modelId="{E66692CA-E5EC-4871-8147-175121861046}">
      <dsp:nvSpPr>
        <dsp:cNvPr id="0" name=""/>
        <dsp:cNvSpPr/>
      </dsp:nvSpPr>
      <dsp:spPr>
        <a:xfrm>
          <a:off x="6631589" y="1808195"/>
          <a:ext cx="2156872" cy="578135"/>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ED077A6-3916-4C81-9200-B6DC9FA40E1F}">
      <dsp:nvSpPr>
        <dsp:cNvPr id="0" name=""/>
        <dsp:cNvSpPr/>
      </dsp:nvSpPr>
      <dsp:spPr>
        <a:xfrm>
          <a:off x="6732750" y="1904298"/>
          <a:ext cx="2156872" cy="57813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solidFill>
                <a:schemeClr val="tx1"/>
              </a:solidFill>
            </a:rPr>
            <a:t>Inferential Statistics</a:t>
          </a:r>
          <a:endParaRPr lang="en-US" sz="1600" kern="1200" dirty="0">
            <a:solidFill>
              <a:schemeClr val="tx1"/>
            </a:solidFill>
          </a:endParaRPr>
        </a:p>
      </dsp:txBody>
      <dsp:txXfrm>
        <a:off x="6749683" y="1921231"/>
        <a:ext cx="2123006" cy="544269"/>
      </dsp:txXfrm>
    </dsp:sp>
    <dsp:sp modelId="{E5CC09D9-C7DF-4153-B42B-4E1BE3FCEA41}">
      <dsp:nvSpPr>
        <dsp:cNvPr id="0" name=""/>
        <dsp:cNvSpPr/>
      </dsp:nvSpPr>
      <dsp:spPr>
        <a:xfrm>
          <a:off x="6641758" y="2651119"/>
          <a:ext cx="1012783" cy="674088"/>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6DC3AD9-7D21-4628-807E-20AF9A5D95C6}">
      <dsp:nvSpPr>
        <dsp:cNvPr id="0" name=""/>
        <dsp:cNvSpPr/>
      </dsp:nvSpPr>
      <dsp:spPr>
        <a:xfrm>
          <a:off x="6742919" y="2747222"/>
          <a:ext cx="1012783" cy="674088"/>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solidFill>
                <a:schemeClr val="tx1"/>
              </a:solidFill>
            </a:rPr>
            <a:t>Hypothesis Testing</a:t>
          </a:r>
          <a:endParaRPr lang="en-US" sz="1200" kern="1200" dirty="0">
            <a:solidFill>
              <a:schemeClr val="tx1"/>
            </a:solidFill>
          </a:endParaRPr>
        </a:p>
      </dsp:txBody>
      <dsp:txXfrm>
        <a:off x="6762662" y="2766965"/>
        <a:ext cx="973297" cy="634602"/>
      </dsp:txXfrm>
    </dsp:sp>
    <dsp:sp modelId="{5B73E72F-CF55-405B-B379-1AF5D0049654}">
      <dsp:nvSpPr>
        <dsp:cNvPr id="0" name=""/>
        <dsp:cNvSpPr/>
      </dsp:nvSpPr>
      <dsp:spPr>
        <a:xfrm>
          <a:off x="7856864" y="2651119"/>
          <a:ext cx="920063" cy="671024"/>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1FDADDF-B09D-44E7-B819-E9E17B1FFD3D}">
      <dsp:nvSpPr>
        <dsp:cNvPr id="0" name=""/>
        <dsp:cNvSpPr/>
      </dsp:nvSpPr>
      <dsp:spPr>
        <a:xfrm>
          <a:off x="7958025" y="2747222"/>
          <a:ext cx="920063" cy="671024"/>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solidFill>
                <a:schemeClr val="tx1"/>
              </a:solidFill>
            </a:rPr>
            <a:t>Parameter Estimation</a:t>
          </a:r>
          <a:endParaRPr lang="en-US" sz="1200" kern="1200" dirty="0">
            <a:solidFill>
              <a:schemeClr val="tx1"/>
            </a:solidFill>
          </a:endParaRPr>
        </a:p>
      </dsp:txBody>
      <dsp:txXfrm>
        <a:off x="7977679" y="2766876"/>
        <a:ext cx="880755" cy="6317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BA0008-8FB6-419C-9CB7-CEE4C3BD8CD9}" type="datetimeFigureOut">
              <a:rPr lang="en-SG" smtClean="0"/>
              <a:t>21/1/2018</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3331A4-492B-4F9F-898F-8E5426EDFAB4}" type="slidenum">
              <a:rPr lang="en-SG" smtClean="0"/>
              <a:t>‹#›</a:t>
            </a:fld>
            <a:endParaRPr lang="en-SG"/>
          </a:p>
        </p:txBody>
      </p:sp>
    </p:spTree>
    <p:extLst>
      <p:ext uri="{BB962C8B-B14F-4D97-AF65-F5344CB8AC3E}">
        <p14:creationId xmlns:p14="http://schemas.microsoft.com/office/powerpoint/2010/main" val="2273993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83331A4-492B-4F9F-898F-8E5426EDFAB4}" type="slidenum">
              <a:rPr lang="en-SG" smtClean="0"/>
              <a:t>1</a:t>
            </a:fld>
            <a:endParaRPr lang="en-SG"/>
          </a:p>
        </p:txBody>
      </p:sp>
    </p:spTree>
    <p:extLst>
      <p:ext uri="{BB962C8B-B14F-4D97-AF65-F5344CB8AC3E}">
        <p14:creationId xmlns:p14="http://schemas.microsoft.com/office/powerpoint/2010/main" val="4110988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3476268C-ADD1-4E12-8670-8B21FBC43CE4}" type="slidenum">
              <a:rPr lang="en-US"/>
              <a:pPr/>
              <a:t>18</a:t>
            </a:fld>
            <a:endParaRPr lang="en-US"/>
          </a:p>
        </p:txBody>
      </p:sp>
      <p:sp>
        <p:nvSpPr>
          <p:cNvPr id="33795" name="Rectangle 2"/>
          <p:cNvSpPr>
            <a:spLocks noGrp="1" noChangeArrowheads="1"/>
          </p:cNvSpPr>
          <p:nvPr>
            <p:ph type="body" idx="1"/>
          </p:nvPr>
        </p:nvSpPr>
        <p:spPr>
          <a:xfrm>
            <a:off x="914400" y="3276600"/>
            <a:ext cx="5029200" cy="5181600"/>
          </a:xfrm>
          <a:noFill/>
          <a:ln/>
        </p:spPr>
        <p:txBody>
          <a:bodyPr lIns="90488" tIns="44450" rIns="90488" bIns="44450"/>
          <a:lstStyle/>
          <a:p>
            <a:pPr eaLnBrk="1" hangingPunct="1"/>
            <a:endParaRPr lang="en-US" smtClean="0"/>
          </a:p>
        </p:txBody>
      </p:sp>
      <p:sp>
        <p:nvSpPr>
          <p:cNvPr id="33796" name="Rectangle 3"/>
          <p:cNvSpPr>
            <a:spLocks noGrp="1" noRot="1" noChangeAspect="1" noChangeArrowheads="1" noTextEdit="1"/>
          </p:cNvSpPr>
          <p:nvPr>
            <p:ph type="sldImg"/>
          </p:nvPr>
        </p:nvSpPr>
        <p:spPr>
          <a:xfrm>
            <a:off x="1912938" y="692150"/>
            <a:ext cx="3032125" cy="2273300"/>
          </a:xfrm>
          <a:ln w="12700" cap="flat">
            <a:solidFill>
              <a:schemeClr val="tx1"/>
            </a:solidFill>
          </a:ln>
        </p:spPr>
      </p:sp>
    </p:spTree>
    <p:extLst>
      <p:ext uri="{BB962C8B-B14F-4D97-AF65-F5344CB8AC3E}">
        <p14:creationId xmlns:p14="http://schemas.microsoft.com/office/powerpoint/2010/main" val="620072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EB3C12A-332E-4A90-ACB5-49AABB882C01}" type="slidenum">
              <a:rPr lang="en-US"/>
              <a:pPr/>
              <a:t>20</a:t>
            </a:fld>
            <a:endParaRPr lang="en-US"/>
          </a:p>
        </p:txBody>
      </p:sp>
      <p:sp>
        <p:nvSpPr>
          <p:cNvPr id="34819" name="Rectangle 2"/>
          <p:cNvSpPr>
            <a:spLocks noGrp="1" noChangeArrowheads="1"/>
          </p:cNvSpPr>
          <p:nvPr>
            <p:ph type="body" idx="1"/>
          </p:nvPr>
        </p:nvSpPr>
        <p:spPr>
          <a:xfrm>
            <a:off x="914400" y="3276600"/>
            <a:ext cx="5029200" cy="5181600"/>
          </a:xfrm>
          <a:noFill/>
          <a:ln/>
        </p:spPr>
        <p:txBody>
          <a:bodyPr lIns="90488" tIns="44450" rIns="90488" bIns="44450"/>
          <a:lstStyle/>
          <a:p>
            <a:pPr eaLnBrk="1" hangingPunct="1"/>
            <a:endParaRPr lang="en-US" smtClean="0"/>
          </a:p>
        </p:txBody>
      </p:sp>
      <p:sp>
        <p:nvSpPr>
          <p:cNvPr id="34820" name="Rectangle 3"/>
          <p:cNvSpPr>
            <a:spLocks noGrp="1" noRot="1" noChangeAspect="1" noChangeArrowheads="1" noTextEdit="1"/>
          </p:cNvSpPr>
          <p:nvPr>
            <p:ph type="sldImg"/>
          </p:nvPr>
        </p:nvSpPr>
        <p:spPr>
          <a:xfrm>
            <a:off x="1912938" y="692150"/>
            <a:ext cx="3032125" cy="2273300"/>
          </a:xfrm>
          <a:ln w="12700" cap="flat">
            <a:solidFill>
              <a:schemeClr val="tx1"/>
            </a:solidFill>
          </a:ln>
        </p:spPr>
      </p:sp>
    </p:spTree>
    <p:extLst>
      <p:ext uri="{BB962C8B-B14F-4D97-AF65-F5344CB8AC3E}">
        <p14:creationId xmlns:p14="http://schemas.microsoft.com/office/powerpoint/2010/main" val="3855344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EB3C12A-332E-4A90-ACB5-49AABB882C01}" type="slidenum">
              <a:rPr lang="en-US"/>
              <a:pPr/>
              <a:t>21</a:t>
            </a:fld>
            <a:endParaRPr lang="en-US"/>
          </a:p>
        </p:txBody>
      </p:sp>
      <p:sp>
        <p:nvSpPr>
          <p:cNvPr id="34819" name="Rectangle 2"/>
          <p:cNvSpPr>
            <a:spLocks noGrp="1" noChangeArrowheads="1"/>
          </p:cNvSpPr>
          <p:nvPr>
            <p:ph type="body" idx="1"/>
          </p:nvPr>
        </p:nvSpPr>
        <p:spPr>
          <a:xfrm>
            <a:off x="914400" y="3276600"/>
            <a:ext cx="5029200" cy="5181600"/>
          </a:xfrm>
          <a:noFill/>
          <a:ln/>
        </p:spPr>
        <p:txBody>
          <a:bodyPr lIns="90488" tIns="44450" rIns="90488" bIns="44450"/>
          <a:lstStyle/>
          <a:p>
            <a:pPr eaLnBrk="1" hangingPunct="1"/>
            <a:endParaRPr lang="en-US" smtClean="0"/>
          </a:p>
        </p:txBody>
      </p:sp>
      <p:sp>
        <p:nvSpPr>
          <p:cNvPr id="34820" name="Rectangle 3"/>
          <p:cNvSpPr>
            <a:spLocks noGrp="1" noRot="1" noChangeAspect="1" noChangeArrowheads="1" noTextEdit="1"/>
          </p:cNvSpPr>
          <p:nvPr>
            <p:ph type="sldImg"/>
          </p:nvPr>
        </p:nvSpPr>
        <p:spPr>
          <a:xfrm>
            <a:off x="1912938" y="692150"/>
            <a:ext cx="3032125" cy="2273300"/>
          </a:xfrm>
          <a:ln w="12700" cap="flat">
            <a:solidFill>
              <a:schemeClr val="tx1"/>
            </a:solidFill>
          </a:ln>
        </p:spPr>
      </p:sp>
    </p:spTree>
    <p:extLst>
      <p:ext uri="{BB962C8B-B14F-4D97-AF65-F5344CB8AC3E}">
        <p14:creationId xmlns:p14="http://schemas.microsoft.com/office/powerpoint/2010/main" val="1351828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EB3C12A-332E-4A90-ACB5-49AABB882C01}" type="slidenum">
              <a:rPr lang="en-US"/>
              <a:pPr/>
              <a:t>22</a:t>
            </a:fld>
            <a:endParaRPr lang="en-US"/>
          </a:p>
        </p:txBody>
      </p:sp>
      <p:sp>
        <p:nvSpPr>
          <p:cNvPr id="34819" name="Rectangle 2"/>
          <p:cNvSpPr>
            <a:spLocks noGrp="1" noChangeArrowheads="1"/>
          </p:cNvSpPr>
          <p:nvPr>
            <p:ph type="body" idx="1"/>
          </p:nvPr>
        </p:nvSpPr>
        <p:spPr>
          <a:xfrm>
            <a:off x="914400" y="3276600"/>
            <a:ext cx="5029200" cy="5181600"/>
          </a:xfrm>
          <a:noFill/>
          <a:ln/>
        </p:spPr>
        <p:txBody>
          <a:bodyPr lIns="90488" tIns="44450" rIns="90488" bIns="44450"/>
          <a:lstStyle/>
          <a:p>
            <a:pPr eaLnBrk="1" hangingPunct="1"/>
            <a:endParaRPr lang="en-US" smtClean="0"/>
          </a:p>
        </p:txBody>
      </p:sp>
      <p:sp>
        <p:nvSpPr>
          <p:cNvPr id="34820" name="Rectangle 3"/>
          <p:cNvSpPr>
            <a:spLocks noGrp="1" noRot="1" noChangeAspect="1" noChangeArrowheads="1" noTextEdit="1"/>
          </p:cNvSpPr>
          <p:nvPr>
            <p:ph type="sldImg"/>
          </p:nvPr>
        </p:nvSpPr>
        <p:spPr>
          <a:xfrm>
            <a:off x="1912938" y="692150"/>
            <a:ext cx="3032125" cy="2273300"/>
          </a:xfrm>
          <a:ln w="12700" cap="flat">
            <a:solidFill>
              <a:schemeClr val="tx1"/>
            </a:solidFill>
          </a:ln>
        </p:spPr>
      </p:sp>
    </p:spTree>
    <p:extLst>
      <p:ext uri="{BB962C8B-B14F-4D97-AF65-F5344CB8AC3E}">
        <p14:creationId xmlns:p14="http://schemas.microsoft.com/office/powerpoint/2010/main" val="2009663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EB3C12A-332E-4A90-ACB5-49AABB882C01}" type="slidenum">
              <a:rPr lang="en-US"/>
              <a:pPr/>
              <a:t>23</a:t>
            </a:fld>
            <a:endParaRPr lang="en-US"/>
          </a:p>
        </p:txBody>
      </p:sp>
      <p:sp>
        <p:nvSpPr>
          <p:cNvPr id="34819" name="Rectangle 2"/>
          <p:cNvSpPr>
            <a:spLocks noGrp="1" noChangeArrowheads="1"/>
          </p:cNvSpPr>
          <p:nvPr>
            <p:ph type="body" idx="1"/>
          </p:nvPr>
        </p:nvSpPr>
        <p:spPr>
          <a:xfrm>
            <a:off x="914400" y="3276600"/>
            <a:ext cx="5029200" cy="5181600"/>
          </a:xfrm>
          <a:noFill/>
          <a:ln/>
        </p:spPr>
        <p:txBody>
          <a:bodyPr lIns="90488" tIns="44450" rIns="90488" bIns="44450"/>
          <a:lstStyle/>
          <a:p>
            <a:pPr eaLnBrk="1" hangingPunct="1"/>
            <a:endParaRPr lang="en-US" smtClean="0"/>
          </a:p>
        </p:txBody>
      </p:sp>
      <p:sp>
        <p:nvSpPr>
          <p:cNvPr id="34820" name="Rectangle 3"/>
          <p:cNvSpPr>
            <a:spLocks noGrp="1" noRot="1" noChangeAspect="1" noChangeArrowheads="1" noTextEdit="1"/>
          </p:cNvSpPr>
          <p:nvPr>
            <p:ph type="sldImg"/>
          </p:nvPr>
        </p:nvSpPr>
        <p:spPr>
          <a:xfrm>
            <a:off x="1912938" y="692150"/>
            <a:ext cx="3032125" cy="2273300"/>
          </a:xfrm>
          <a:ln w="12700" cap="flat">
            <a:solidFill>
              <a:schemeClr val="tx1"/>
            </a:solidFill>
          </a:ln>
        </p:spPr>
      </p:sp>
    </p:spTree>
    <p:extLst>
      <p:ext uri="{BB962C8B-B14F-4D97-AF65-F5344CB8AC3E}">
        <p14:creationId xmlns:p14="http://schemas.microsoft.com/office/powerpoint/2010/main" val="2011560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EB3C12A-332E-4A90-ACB5-49AABB882C01}" type="slidenum">
              <a:rPr lang="en-US"/>
              <a:pPr/>
              <a:t>24</a:t>
            </a:fld>
            <a:endParaRPr lang="en-US"/>
          </a:p>
        </p:txBody>
      </p:sp>
      <p:sp>
        <p:nvSpPr>
          <p:cNvPr id="34819" name="Rectangle 2"/>
          <p:cNvSpPr>
            <a:spLocks noGrp="1" noChangeArrowheads="1"/>
          </p:cNvSpPr>
          <p:nvPr>
            <p:ph type="body" idx="1"/>
          </p:nvPr>
        </p:nvSpPr>
        <p:spPr>
          <a:xfrm>
            <a:off x="914400" y="3276600"/>
            <a:ext cx="5029200" cy="5181600"/>
          </a:xfrm>
          <a:noFill/>
          <a:ln/>
        </p:spPr>
        <p:txBody>
          <a:bodyPr lIns="90488" tIns="44450" rIns="90488" bIns="44450"/>
          <a:lstStyle/>
          <a:p>
            <a:pPr eaLnBrk="1" hangingPunct="1"/>
            <a:endParaRPr lang="en-US" dirty="0" smtClean="0"/>
          </a:p>
        </p:txBody>
      </p:sp>
      <p:sp>
        <p:nvSpPr>
          <p:cNvPr id="34820" name="Rectangle 3"/>
          <p:cNvSpPr>
            <a:spLocks noGrp="1" noRot="1" noChangeAspect="1" noChangeArrowheads="1" noTextEdit="1"/>
          </p:cNvSpPr>
          <p:nvPr>
            <p:ph type="sldImg"/>
          </p:nvPr>
        </p:nvSpPr>
        <p:spPr>
          <a:xfrm>
            <a:off x="1912938" y="692150"/>
            <a:ext cx="3032125" cy="2273300"/>
          </a:xfrm>
          <a:ln w="12700" cap="flat">
            <a:solidFill>
              <a:schemeClr val="tx1"/>
            </a:solidFill>
          </a:ln>
        </p:spPr>
      </p:sp>
    </p:spTree>
    <p:extLst>
      <p:ext uri="{BB962C8B-B14F-4D97-AF65-F5344CB8AC3E}">
        <p14:creationId xmlns:p14="http://schemas.microsoft.com/office/powerpoint/2010/main" val="353289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F93C0F7-37D0-4BBF-97DC-6E10AA9E2458}" type="slidenum">
              <a:rPr lang="en-US"/>
              <a:pPr/>
              <a:t>26</a:t>
            </a:fld>
            <a:endParaRPr lang="en-US"/>
          </a:p>
        </p:txBody>
      </p:sp>
      <p:sp>
        <p:nvSpPr>
          <p:cNvPr id="36867" name="Rectangle 2"/>
          <p:cNvSpPr>
            <a:spLocks noGrp="1" noChangeArrowheads="1"/>
          </p:cNvSpPr>
          <p:nvPr>
            <p:ph type="body" idx="1"/>
          </p:nvPr>
        </p:nvSpPr>
        <p:spPr>
          <a:xfrm>
            <a:off x="914400" y="3276600"/>
            <a:ext cx="5029200" cy="5181600"/>
          </a:xfrm>
          <a:noFill/>
          <a:ln/>
        </p:spPr>
        <p:txBody>
          <a:bodyPr lIns="90488" tIns="44450" rIns="90488" bIns="44450"/>
          <a:lstStyle/>
          <a:p>
            <a:pPr eaLnBrk="1" hangingPunct="1"/>
            <a:endParaRPr lang="en-US" smtClean="0"/>
          </a:p>
        </p:txBody>
      </p:sp>
      <p:sp>
        <p:nvSpPr>
          <p:cNvPr id="36868" name="Rectangle 3"/>
          <p:cNvSpPr>
            <a:spLocks noGrp="1" noRot="1" noChangeAspect="1" noChangeArrowheads="1" noTextEdit="1"/>
          </p:cNvSpPr>
          <p:nvPr>
            <p:ph type="sldImg"/>
          </p:nvPr>
        </p:nvSpPr>
        <p:spPr>
          <a:xfrm>
            <a:off x="1912938" y="692150"/>
            <a:ext cx="3032125" cy="2273300"/>
          </a:xfrm>
          <a:ln w="12700" cap="flat">
            <a:solidFill>
              <a:schemeClr val="tx1"/>
            </a:solidFill>
          </a:ln>
        </p:spPr>
      </p:sp>
    </p:spTree>
    <p:extLst>
      <p:ext uri="{BB962C8B-B14F-4D97-AF65-F5344CB8AC3E}">
        <p14:creationId xmlns:p14="http://schemas.microsoft.com/office/powerpoint/2010/main" val="2820840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83C1C602-1B69-4B54-9DAB-F9C2E59355CC}" type="slidenum">
              <a:rPr lang="en-US"/>
              <a:pPr/>
              <a:t>27</a:t>
            </a:fld>
            <a:endParaRPr lang="en-US"/>
          </a:p>
        </p:txBody>
      </p:sp>
      <p:sp>
        <p:nvSpPr>
          <p:cNvPr id="37891" name="Rectangle 2"/>
          <p:cNvSpPr>
            <a:spLocks noGrp="1" noChangeArrowheads="1"/>
          </p:cNvSpPr>
          <p:nvPr>
            <p:ph type="body" idx="1"/>
          </p:nvPr>
        </p:nvSpPr>
        <p:spPr>
          <a:xfrm>
            <a:off x="914400" y="3276600"/>
            <a:ext cx="5029200" cy="5181600"/>
          </a:xfrm>
          <a:noFill/>
          <a:ln/>
        </p:spPr>
        <p:txBody>
          <a:bodyPr lIns="90488" tIns="44450" rIns="90488" bIns="44450"/>
          <a:lstStyle/>
          <a:p>
            <a:pPr eaLnBrk="1" hangingPunct="1"/>
            <a:endParaRPr lang="en-US" smtClean="0"/>
          </a:p>
        </p:txBody>
      </p:sp>
      <p:sp>
        <p:nvSpPr>
          <p:cNvPr id="37892" name="Rectangle 3"/>
          <p:cNvSpPr>
            <a:spLocks noGrp="1" noRot="1" noChangeAspect="1" noChangeArrowheads="1" noTextEdit="1"/>
          </p:cNvSpPr>
          <p:nvPr>
            <p:ph type="sldImg"/>
          </p:nvPr>
        </p:nvSpPr>
        <p:spPr>
          <a:xfrm>
            <a:off x="1912938" y="692150"/>
            <a:ext cx="3032125" cy="2273300"/>
          </a:xfrm>
          <a:ln w="12700" cap="flat">
            <a:solidFill>
              <a:schemeClr val="tx1"/>
            </a:solidFill>
          </a:ln>
        </p:spPr>
      </p:sp>
    </p:spTree>
    <p:extLst>
      <p:ext uri="{BB962C8B-B14F-4D97-AF65-F5344CB8AC3E}">
        <p14:creationId xmlns:p14="http://schemas.microsoft.com/office/powerpoint/2010/main" val="2451332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5C1CB40-4E32-455B-86A9-E92FE1E6C4A8}" type="slidenum">
              <a:rPr lang="en-US"/>
              <a:pPr/>
              <a:t>28</a:t>
            </a:fld>
            <a:endParaRPr lang="en-US"/>
          </a:p>
        </p:txBody>
      </p:sp>
      <p:sp>
        <p:nvSpPr>
          <p:cNvPr id="39939" name="Rectangle 2"/>
          <p:cNvSpPr>
            <a:spLocks noGrp="1" noChangeArrowheads="1"/>
          </p:cNvSpPr>
          <p:nvPr>
            <p:ph type="body" idx="1"/>
          </p:nvPr>
        </p:nvSpPr>
        <p:spPr>
          <a:xfrm>
            <a:off x="914400" y="3276600"/>
            <a:ext cx="5029200" cy="5181600"/>
          </a:xfrm>
          <a:noFill/>
          <a:ln/>
        </p:spPr>
        <p:txBody>
          <a:bodyPr lIns="90488" tIns="44450" rIns="90488" bIns="44450"/>
          <a:lstStyle/>
          <a:p>
            <a:pPr eaLnBrk="1" hangingPunct="1"/>
            <a:endParaRPr lang="en-US" smtClean="0"/>
          </a:p>
        </p:txBody>
      </p:sp>
      <p:sp>
        <p:nvSpPr>
          <p:cNvPr id="39940" name="Rectangle 3"/>
          <p:cNvSpPr>
            <a:spLocks noGrp="1" noRot="1" noChangeAspect="1" noChangeArrowheads="1" noTextEdit="1"/>
          </p:cNvSpPr>
          <p:nvPr>
            <p:ph type="sldImg"/>
          </p:nvPr>
        </p:nvSpPr>
        <p:spPr>
          <a:xfrm>
            <a:off x="1912938" y="692150"/>
            <a:ext cx="3032125" cy="2273300"/>
          </a:xfrm>
          <a:ln w="12700" cap="flat">
            <a:solidFill>
              <a:schemeClr val="tx1"/>
            </a:solidFill>
          </a:ln>
        </p:spPr>
      </p:sp>
    </p:spTree>
    <p:extLst>
      <p:ext uri="{BB962C8B-B14F-4D97-AF65-F5344CB8AC3E}">
        <p14:creationId xmlns:p14="http://schemas.microsoft.com/office/powerpoint/2010/main" val="3244377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8C856AB-7676-4664-A063-AE81FF01D505}" type="slidenum">
              <a:rPr lang="en-US"/>
              <a:pPr/>
              <a:t>29</a:t>
            </a:fld>
            <a:endParaRPr lang="en-US"/>
          </a:p>
        </p:txBody>
      </p:sp>
      <p:sp>
        <p:nvSpPr>
          <p:cNvPr id="40963" name="Rectangle 2"/>
          <p:cNvSpPr>
            <a:spLocks noGrp="1" noChangeArrowheads="1"/>
          </p:cNvSpPr>
          <p:nvPr>
            <p:ph type="body" idx="1"/>
          </p:nvPr>
        </p:nvSpPr>
        <p:spPr>
          <a:xfrm>
            <a:off x="914400" y="3276600"/>
            <a:ext cx="5029200" cy="5181600"/>
          </a:xfrm>
          <a:noFill/>
          <a:ln/>
        </p:spPr>
        <p:txBody>
          <a:bodyPr lIns="90488" tIns="44450" rIns="90488" bIns="44450"/>
          <a:lstStyle/>
          <a:p>
            <a:pPr eaLnBrk="1" hangingPunct="1"/>
            <a:endParaRPr lang="en-US" smtClean="0"/>
          </a:p>
        </p:txBody>
      </p:sp>
      <p:sp>
        <p:nvSpPr>
          <p:cNvPr id="40964" name="Rectangle 3"/>
          <p:cNvSpPr>
            <a:spLocks noGrp="1" noRot="1" noChangeAspect="1" noChangeArrowheads="1" noTextEdit="1"/>
          </p:cNvSpPr>
          <p:nvPr>
            <p:ph type="sldImg"/>
          </p:nvPr>
        </p:nvSpPr>
        <p:spPr>
          <a:xfrm>
            <a:off x="1912938" y="692150"/>
            <a:ext cx="3032125" cy="2273300"/>
          </a:xfrm>
          <a:ln w="12700" cap="flat">
            <a:solidFill>
              <a:schemeClr val="tx1"/>
            </a:solidFill>
          </a:ln>
        </p:spPr>
      </p:sp>
    </p:spTree>
    <p:extLst>
      <p:ext uri="{BB962C8B-B14F-4D97-AF65-F5344CB8AC3E}">
        <p14:creationId xmlns:p14="http://schemas.microsoft.com/office/powerpoint/2010/main" val="217887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FF0143C9-B420-4C1D-8204-FEB83642068A}" type="slidenum">
              <a:rPr lang="en-US"/>
              <a:pPr/>
              <a:t>4</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301136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2DA0596C-7753-4733-93E0-E0D7E127AA7A}" type="slidenum">
              <a:rPr lang="en-US"/>
              <a:pPr/>
              <a:t>30</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38577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ftr" sz="quarter" idx="4"/>
          </p:nvPr>
        </p:nvSpPr>
        <p:spPr>
          <a:noFill/>
        </p:spPr>
        <p:txBody>
          <a:bodyPr/>
          <a:lstStyle/>
          <a:p>
            <a:r>
              <a:rPr lang="en-US" smtClean="0"/>
              <a:t>Theeee</a:t>
            </a: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3713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322C840B-07EE-4234-A516-65B7C293EFF5}" type="slidenum">
              <a:rPr lang="en-US"/>
              <a:pPr/>
              <a:t>6</a:t>
            </a:fld>
            <a:endParaRPr lang="en-US"/>
          </a:p>
        </p:txBody>
      </p:sp>
      <p:sp>
        <p:nvSpPr>
          <p:cNvPr id="26627" name="Rectangle 2"/>
          <p:cNvSpPr>
            <a:spLocks noGrp="1" noChangeArrowheads="1"/>
          </p:cNvSpPr>
          <p:nvPr>
            <p:ph type="body" idx="1"/>
          </p:nvPr>
        </p:nvSpPr>
        <p:spPr>
          <a:xfrm>
            <a:off x="914400" y="3276600"/>
            <a:ext cx="5029200" cy="5181600"/>
          </a:xfrm>
          <a:noFill/>
          <a:ln/>
        </p:spPr>
        <p:txBody>
          <a:bodyPr lIns="90488" tIns="44450" rIns="90488" bIns="44450"/>
          <a:lstStyle/>
          <a:p>
            <a:pPr eaLnBrk="1" hangingPunct="1"/>
            <a:endParaRPr lang="en-US" smtClean="0"/>
          </a:p>
        </p:txBody>
      </p:sp>
      <p:sp>
        <p:nvSpPr>
          <p:cNvPr id="26628" name="Rectangle 3"/>
          <p:cNvSpPr>
            <a:spLocks noGrp="1" noRot="1" noChangeAspect="1" noChangeArrowheads="1" noTextEdit="1"/>
          </p:cNvSpPr>
          <p:nvPr>
            <p:ph type="sldImg"/>
          </p:nvPr>
        </p:nvSpPr>
        <p:spPr>
          <a:xfrm>
            <a:off x="1912938" y="692150"/>
            <a:ext cx="3032125" cy="2273300"/>
          </a:xfrm>
          <a:ln w="12700" cap="flat">
            <a:solidFill>
              <a:schemeClr val="tx1"/>
            </a:solidFill>
          </a:ln>
        </p:spPr>
      </p:sp>
    </p:spTree>
    <p:extLst>
      <p:ext uri="{BB962C8B-B14F-4D97-AF65-F5344CB8AC3E}">
        <p14:creationId xmlns:p14="http://schemas.microsoft.com/office/powerpoint/2010/main" val="1384356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4E13339-BD42-46DD-9781-3164E8ED7E1E}" type="slidenum">
              <a:rPr lang="en-US"/>
              <a:pPr/>
              <a:t>7</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72414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2C05BB78-C22E-4CED-AC94-4576FAD78668}" type="slidenum">
              <a:rPr lang="en-US"/>
              <a:pPr/>
              <a:t>8</a:t>
            </a:fld>
            <a:endParaRPr lang="en-US"/>
          </a:p>
        </p:txBody>
      </p:sp>
      <p:sp>
        <p:nvSpPr>
          <p:cNvPr id="28675" name="Rectangle 2"/>
          <p:cNvSpPr>
            <a:spLocks noGrp="1" noChangeArrowheads="1"/>
          </p:cNvSpPr>
          <p:nvPr>
            <p:ph type="body" idx="1"/>
          </p:nvPr>
        </p:nvSpPr>
        <p:spPr>
          <a:xfrm>
            <a:off x="914400" y="3276600"/>
            <a:ext cx="5029200" cy="5181600"/>
          </a:xfrm>
          <a:noFill/>
          <a:ln/>
        </p:spPr>
        <p:txBody>
          <a:bodyPr lIns="90488" tIns="44450" rIns="90488" bIns="44450"/>
          <a:lstStyle/>
          <a:p>
            <a:pPr eaLnBrk="1" hangingPunct="1"/>
            <a:endParaRPr lang="en-US" smtClean="0"/>
          </a:p>
        </p:txBody>
      </p:sp>
      <p:sp>
        <p:nvSpPr>
          <p:cNvPr id="28676" name="Rectangle 3"/>
          <p:cNvSpPr>
            <a:spLocks noGrp="1" noRot="1" noChangeAspect="1" noChangeArrowheads="1" noTextEdit="1"/>
          </p:cNvSpPr>
          <p:nvPr>
            <p:ph type="sldImg"/>
          </p:nvPr>
        </p:nvSpPr>
        <p:spPr>
          <a:xfrm>
            <a:off x="1912938" y="692150"/>
            <a:ext cx="3032125" cy="2273300"/>
          </a:xfrm>
          <a:ln w="12700" cap="flat">
            <a:solidFill>
              <a:schemeClr val="tx1"/>
            </a:solidFill>
          </a:ln>
        </p:spPr>
      </p:sp>
    </p:spTree>
    <p:extLst>
      <p:ext uri="{BB962C8B-B14F-4D97-AF65-F5344CB8AC3E}">
        <p14:creationId xmlns:p14="http://schemas.microsoft.com/office/powerpoint/2010/main" val="3758579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05B6F33-AD37-4A13-8708-E75CB1337294}" type="slidenum">
              <a:rPr lang="en-US"/>
              <a:pPr/>
              <a:t>12</a:t>
            </a:fld>
            <a:endParaRPr lang="en-US"/>
          </a:p>
        </p:txBody>
      </p:sp>
      <p:sp>
        <p:nvSpPr>
          <p:cNvPr id="29699" name="Rectangle 2"/>
          <p:cNvSpPr>
            <a:spLocks noGrp="1" noChangeArrowheads="1"/>
          </p:cNvSpPr>
          <p:nvPr>
            <p:ph type="body" idx="1"/>
          </p:nvPr>
        </p:nvSpPr>
        <p:spPr>
          <a:xfrm>
            <a:off x="914400" y="3276600"/>
            <a:ext cx="5029200" cy="5181600"/>
          </a:xfrm>
          <a:noFill/>
          <a:ln/>
        </p:spPr>
        <p:txBody>
          <a:bodyPr lIns="90488" tIns="44450" rIns="90488" bIns="44450"/>
          <a:lstStyle/>
          <a:p>
            <a:pPr eaLnBrk="1" hangingPunct="1"/>
            <a:endParaRPr lang="en-US" smtClean="0"/>
          </a:p>
        </p:txBody>
      </p:sp>
      <p:sp>
        <p:nvSpPr>
          <p:cNvPr id="29700" name="Rectangle 3"/>
          <p:cNvSpPr>
            <a:spLocks noGrp="1" noRot="1" noChangeAspect="1" noChangeArrowheads="1" noTextEdit="1"/>
          </p:cNvSpPr>
          <p:nvPr>
            <p:ph type="sldImg"/>
          </p:nvPr>
        </p:nvSpPr>
        <p:spPr>
          <a:xfrm>
            <a:off x="1912938" y="692150"/>
            <a:ext cx="3032125" cy="2273300"/>
          </a:xfrm>
          <a:ln w="12700" cap="flat">
            <a:solidFill>
              <a:schemeClr val="tx1"/>
            </a:solidFill>
          </a:ln>
        </p:spPr>
      </p:sp>
    </p:spTree>
    <p:extLst>
      <p:ext uri="{BB962C8B-B14F-4D97-AF65-F5344CB8AC3E}">
        <p14:creationId xmlns:p14="http://schemas.microsoft.com/office/powerpoint/2010/main" val="1012331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05B6F33-AD37-4A13-8708-E75CB1337294}" type="slidenum">
              <a:rPr lang="en-US"/>
              <a:pPr/>
              <a:t>13</a:t>
            </a:fld>
            <a:endParaRPr lang="en-US"/>
          </a:p>
        </p:txBody>
      </p:sp>
      <p:sp>
        <p:nvSpPr>
          <p:cNvPr id="29699" name="Rectangle 2"/>
          <p:cNvSpPr>
            <a:spLocks noGrp="1" noChangeArrowheads="1"/>
          </p:cNvSpPr>
          <p:nvPr>
            <p:ph type="body" idx="1"/>
          </p:nvPr>
        </p:nvSpPr>
        <p:spPr>
          <a:xfrm>
            <a:off x="914400" y="3276600"/>
            <a:ext cx="5029200" cy="5181600"/>
          </a:xfrm>
          <a:noFill/>
          <a:ln/>
        </p:spPr>
        <p:txBody>
          <a:bodyPr lIns="90488" tIns="44450" rIns="90488" bIns="44450"/>
          <a:lstStyle/>
          <a:p>
            <a:pPr eaLnBrk="1" hangingPunct="1"/>
            <a:endParaRPr lang="en-US" smtClean="0"/>
          </a:p>
        </p:txBody>
      </p:sp>
      <p:sp>
        <p:nvSpPr>
          <p:cNvPr id="29700" name="Rectangle 3"/>
          <p:cNvSpPr>
            <a:spLocks noGrp="1" noRot="1" noChangeAspect="1" noChangeArrowheads="1" noTextEdit="1"/>
          </p:cNvSpPr>
          <p:nvPr>
            <p:ph type="sldImg"/>
          </p:nvPr>
        </p:nvSpPr>
        <p:spPr>
          <a:xfrm>
            <a:off x="1912938" y="692150"/>
            <a:ext cx="3032125" cy="2273300"/>
          </a:xfrm>
          <a:ln w="12700" cap="flat">
            <a:solidFill>
              <a:schemeClr val="tx1"/>
            </a:solidFill>
          </a:ln>
        </p:spPr>
      </p:sp>
    </p:spTree>
    <p:extLst>
      <p:ext uri="{BB962C8B-B14F-4D97-AF65-F5344CB8AC3E}">
        <p14:creationId xmlns:p14="http://schemas.microsoft.com/office/powerpoint/2010/main" val="243464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F4A0143-4C18-4A0F-9CDE-E6998EDCC6D0}" type="slidenum">
              <a:rPr lang="en-US"/>
              <a:pPr/>
              <a:t>14</a:t>
            </a:fld>
            <a:endParaRPr lang="en-US"/>
          </a:p>
        </p:txBody>
      </p:sp>
      <p:sp>
        <p:nvSpPr>
          <p:cNvPr id="31747" name="Rectangle 2"/>
          <p:cNvSpPr>
            <a:spLocks noGrp="1" noChangeArrowheads="1"/>
          </p:cNvSpPr>
          <p:nvPr>
            <p:ph type="body" idx="1"/>
          </p:nvPr>
        </p:nvSpPr>
        <p:spPr>
          <a:xfrm>
            <a:off x="914400" y="3276600"/>
            <a:ext cx="5029200" cy="5181600"/>
          </a:xfrm>
          <a:noFill/>
          <a:ln/>
        </p:spPr>
        <p:txBody>
          <a:bodyPr lIns="90488" tIns="44450" rIns="90488" bIns="44450"/>
          <a:lstStyle/>
          <a:p>
            <a:pPr eaLnBrk="1" hangingPunct="1"/>
            <a:endParaRPr lang="en-US" smtClean="0"/>
          </a:p>
        </p:txBody>
      </p:sp>
      <p:sp>
        <p:nvSpPr>
          <p:cNvPr id="31748" name="Rectangle 3"/>
          <p:cNvSpPr>
            <a:spLocks noGrp="1" noRot="1" noChangeAspect="1" noChangeArrowheads="1" noTextEdit="1"/>
          </p:cNvSpPr>
          <p:nvPr>
            <p:ph type="sldImg"/>
          </p:nvPr>
        </p:nvSpPr>
        <p:spPr>
          <a:xfrm>
            <a:off x="1912938" y="692150"/>
            <a:ext cx="3032125" cy="2273300"/>
          </a:xfrm>
          <a:ln w="12700" cap="flat">
            <a:solidFill>
              <a:schemeClr val="tx1"/>
            </a:solidFill>
          </a:ln>
        </p:spPr>
      </p:sp>
    </p:spTree>
    <p:extLst>
      <p:ext uri="{BB962C8B-B14F-4D97-AF65-F5344CB8AC3E}">
        <p14:creationId xmlns:p14="http://schemas.microsoft.com/office/powerpoint/2010/main" val="3603189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F4A0143-4C18-4A0F-9CDE-E6998EDCC6D0}" type="slidenum">
              <a:rPr lang="en-US"/>
              <a:pPr/>
              <a:t>15</a:t>
            </a:fld>
            <a:endParaRPr lang="en-US"/>
          </a:p>
        </p:txBody>
      </p:sp>
      <p:sp>
        <p:nvSpPr>
          <p:cNvPr id="31747" name="Rectangle 2"/>
          <p:cNvSpPr>
            <a:spLocks noGrp="1" noChangeArrowheads="1"/>
          </p:cNvSpPr>
          <p:nvPr>
            <p:ph type="body" idx="1"/>
          </p:nvPr>
        </p:nvSpPr>
        <p:spPr>
          <a:xfrm>
            <a:off x="914400" y="3276600"/>
            <a:ext cx="5029200" cy="5181600"/>
          </a:xfrm>
          <a:noFill/>
          <a:ln/>
        </p:spPr>
        <p:txBody>
          <a:bodyPr lIns="90488" tIns="44450" rIns="90488" bIns="44450"/>
          <a:lstStyle/>
          <a:p>
            <a:pPr eaLnBrk="1" hangingPunct="1"/>
            <a:endParaRPr lang="en-US" smtClean="0"/>
          </a:p>
        </p:txBody>
      </p:sp>
      <p:sp>
        <p:nvSpPr>
          <p:cNvPr id="31748" name="Rectangle 3"/>
          <p:cNvSpPr>
            <a:spLocks noGrp="1" noRot="1" noChangeAspect="1" noChangeArrowheads="1" noTextEdit="1"/>
          </p:cNvSpPr>
          <p:nvPr>
            <p:ph type="sldImg"/>
          </p:nvPr>
        </p:nvSpPr>
        <p:spPr>
          <a:xfrm>
            <a:off x="1912938" y="692150"/>
            <a:ext cx="3032125" cy="2273300"/>
          </a:xfrm>
          <a:ln w="12700" cap="flat">
            <a:solidFill>
              <a:schemeClr val="tx1"/>
            </a:solidFill>
          </a:ln>
        </p:spPr>
      </p:sp>
    </p:spTree>
    <p:extLst>
      <p:ext uri="{BB962C8B-B14F-4D97-AF65-F5344CB8AC3E}">
        <p14:creationId xmlns:p14="http://schemas.microsoft.com/office/powerpoint/2010/main" val="3372627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851" y="1"/>
            <a:ext cx="9169851" cy="6877388"/>
          </a:xfrm>
          <a:prstGeom prst="rect">
            <a:avLst/>
          </a:prstGeom>
        </p:spPr>
      </p:pic>
      <p:sp>
        <p:nvSpPr>
          <p:cNvPr id="2" name="Title 1"/>
          <p:cNvSpPr>
            <a:spLocks noGrp="1"/>
          </p:cNvSpPr>
          <p:nvPr>
            <p:ph type="ctrTitle" hasCustomPrompt="1"/>
          </p:nvPr>
        </p:nvSpPr>
        <p:spPr>
          <a:xfrm>
            <a:off x="1044004" y="1935042"/>
            <a:ext cx="5104098" cy="1360445"/>
          </a:xfrm>
          <a:prstGeom prst="rect">
            <a:avLst/>
          </a:prstGeom>
        </p:spPr>
        <p:txBody>
          <a:bodyPr anchor="t" anchorCtr="0">
            <a:normAutofit/>
          </a:bodyPr>
          <a:lstStyle>
            <a:lvl1pPr marL="0" algn="l">
              <a:lnSpc>
                <a:spcPts val="5000"/>
              </a:lnSpc>
              <a:spcBef>
                <a:spcPts val="0"/>
              </a:spcBef>
              <a:defRPr sz="5500" baseline="0">
                <a:solidFill>
                  <a:srgbClr val="6DB310"/>
                </a:solidFill>
                <a:latin typeface="Arial"/>
                <a:cs typeface="Arial"/>
              </a:defRPr>
            </a:lvl1pPr>
          </a:lstStyle>
          <a:p>
            <a:r>
              <a:rPr lang="en-US" dirty="0" smtClean="0"/>
              <a:t>COVER PAGE</a:t>
            </a:r>
            <a:br>
              <a:rPr lang="en-US" dirty="0" smtClean="0"/>
            </a:br>
            <a:r>
              <a:rPr lang="en-US" dirty="0" smtClean="0"/>
              <a:t>TEMPLATE</a:t>
            </a:r>
            <a:endParaRPr lang="en-US" dirty="0"/>
          </a:p>
        </p:txBody>
      </p:sp>
      <p:pic>
        <p:nvPicPr>
          <p:cNvPr id="3" name="Picture 2"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7411" y="462074"/>
            <a:ext cx="1248980" cy="404131"/>
          </a:xfrm>
          <a:prstGeom prst="rect">
            <a:avLst/>
          </a:prstGeom>
        </p:spPr>
      </p:pic>
      <p:sp>
        <p:nvSpPr>
          <p:cNvPr id="6" name="Text Placeholder 5"/>
          <p:cNvSpPr>
            <a:spLocks noGrp="1"/>
          </p:cNvSpPr>
          <p:nvPr>
            <p:ph type="body" sz="quarter" idx="10" hasCustomPrompt="1"/>
          </p:nvPr>
        </p:nvSpPr>
        <p:spPr>
          <a:xfrm>
            <a:off x="1044004" y="3295487"/>
            <a:ext cx="5104098" cy="498475"/>
          </a:xfrm>
          <a:prstGeom prst="rect">
            <a:avLst/>
          </a:prstGeo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smtClean="0"/>
              <a:t>Sub header</a:t>
            </a:r>
          </a:p>
        </p:txBody>
      </p:sp>
      <p:sp>
        <p:nvSpPr>
          <p:cNvPr id="9" name="Text Placeholder 8"/>
          <p:cNvSpPr>
            <a:spLocks noGrp="1"/>
          </p:cNvSpPr>
          <p:nvPr>
            <p:ph type="body" sz="quarter" idx="11" hasCustomPrompt="1"/>
          </p:nvPr>
        </p:nvSpPr>
        <p:spPr>
          <a:xfrm>
            <a:off x="6858000" y="4648200"/>
            <a:ext cx="2159000" cy="914400"/>
          </a:xfrm>
          <a:prstGeom prst="rect">
            <a:avLst/>
          </a:prstGeom>
        </p:spPr>
        <p:txBody>
          <a:bodyPr/>
          <a:lstStyle>
            <a:lvl1pPr marL="0" indent="0">
              <a:buNone/>
              <a:defRPr sz="2000" baseline="0">
                <a:solidFill>
                  <a:schemeClr val="bg1"/>
                </a:solidFill>
              </a:defRPr>
            </a:lvl1pPr>
          </a:lstStyle>
          <a:p>
            <a:pPr lvl="0"/>
            <a:r>
              <a:rPr lang="en-GB" dirty="0" smtClean="0"/>
              <a:t>Your department</a:t>
            </a:r>
            <a:endParaRPr lang="en-GB" dirty="0"/>
          </a:p>
        </p:txBody>
      </p:sp>
      <p:pic>
        <p:nvPicPr>
          <p:cNvPr id="10242" name="Picture 2" descr="C:\Documents and Settings\xinjie\Desktop\RPSG Stuffs\Letterheads_hires\letterhead_logos.png"/>
          <p:cNvPicPr>
            <a:picLocks noChangeAspect="1" noChangeArrowheads="1"/>
          </p:cNvPicPr>
          <p:nvPr userDrawn="1"/>
        </p:nvPicPr>
        <p:blipFill>
          <a:blip r:embed="rId4"/>
          <a:srcRect/>
          <a:stretch>
            <a:fillRect/>
          </a:stretch>
        </p:blipFill>
        <p:spPr bwMode="auto">
          <a:xfrm>
            <a:off x="162560" y="6207760"/>
            <a:ext cx="4715969" cy="505426"/>
          </a:xfrm>
          <a:prstGeom prst="rect">
            <a:avLst/>
          </a:prstGeom>
          <a:noFill/>
        </p:spPr>
      </p:pic>
      <p:pic>
        <p:nvPicPr>
          <p:cNvPr id="1026"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30589" y="4411579"/>
            <a:ext cx="2513411" cy="2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3543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GB" noProof="0" smtClean="0"/>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lgn="r">
              <a:defRPr/>
            </a:lvl1pPr>
          </a:lstStyle>
          <a:p>
            <a:pPr>
              <a:defRPr/>
            </a:pPr>
            <a:fld id="{71ECFDD7-FFE4-40CC-8333-FE2320E4DF75}" type="slidenum">
              <a:rPr lang="en-US" smtClean="0"/>
              <a:pPr>
                <a:defRPr/>
              </a:pPr>
              <a:t>‹#›</a:t>
            </a:fld>
            <a:endParaRPr lang="en-US"/>
          </a:p>
        </p:txBody>
      </p:sp>
    </p:spTree>
    <p:extLst>
      <p:ext uri="{BB962C8B-B14F-4D97-AF65-F5344CB8AC3E}">
        <p14:creationId xmlns:p14="http://schemas.microsoft.com/office/powerpoint/2010/main" val="4973622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lgn="r">
              <a:defRPr/>
            </a:lvl1pPr>
          </a:lstStyle>
          <a:p>
            <a:pPr>
              <a:defRPr/>
            </a:pPr>
            <a:fld id="{22741949-ACB7-4DE4-9C3E-6E796C58926D}" type="slidenum">
              <a:rPr lang="en-US" smtClean="0"/>
              <a:pPr>
                <a:defRPr/>
              </a:pPr>
              <a:t>‹#›</a:t>
            </a:fld>
            <a:endParaRPr lang="en-US"/>
          </a:p>
        </p:txBody>
      </p:sp>
    </p:spTree>
    <p:extLst>
      <p:ext uri="{BB962C8B-B14F-4D97-AF65-F5344CB8AC3E}">
        <p14:creationId xmlns:p14="http://schemas.microsoft.com/office/powerpoint/2010/main" val="439871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lipArt Placeholder 3"/>
          <p:cNvSpPr>
            <a:spLocks noGrp="1"/>
          </p:cNvSpPr>
          <p:nvPr>
            <p:ph type="clipArt" sz="half" idx="2"/>
          </p:nvPr>
        </p:nvSpPr>
        <p:spPr>
          <a:xfrm>
            <a:off x="4648200" y="1600200"/>
            <a:ext cx="4038600" cy="4525963"/>
          </a:xfrm>
          <a:prstGeom prst="rect">
            <a:avLst/>
          </a:prstGeom>
        </p:spPr>
        <p:txBody>
          <a:bodyPr/>
          <a:lstStyle/>
          <a:p>
            <a:pPr lvl="0"/>
            <a:endParaRPr lang="en-GB" noProof="0" smtClean="0"/>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lgn="r">
              <a:defRPr/>
            </a:lvl1pPr>
          </a:lstStyle>
          <a:p>
            <a:pPr>
              <a:defRPr/>
            </a:pPr>
            <a:fld id="{61278090-328F-4E09-8DA6-7970B2F27CC1}" type="slidenum">
              <a:rPr lang="en-US" smtClean="0"/>
              <a:pPr>
                <a:defRPr/>
              </a:pPr>
              <a:t>‹#›</a:t>
            </a:fld>
            <a:endParaRPr lang="en-US"/>
          </a:p>
        </p:txBody>
      </p:sp>
    </p:spTree>
    <p:extLst>
      <p:ext uri="{BB962C8B-B14F-4D97-AF65-F5344CB8AC3E}">
        <p14:creationId xmlns:p14="http://schemas.microsoft.com/office/powerpoint/2010/main" val="38472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01000" cy="762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lgn="r">
              <a:defRPr/>
            </a:lvl1pPr>
          </a:lstStyle>
          <a:p>
            <a:pPr>
              <a:defRPr/>
            </a:pPr>
            <a:fld id="{3BA098E4-7E67-4A70-9FEE-FEAB10812372}" type="slidenum">
              <a:rPr lang="en-US" smtClean="0"/>
              <a:pPr>
                <a:defRPr/>
              </a:pPr>
              <a:t>‹#›</a:t>
            </a:fld>
            <a:endParaRPr lang="en-US" dirty="0"/>
          </a:p>
        </p:txBody>
      </p:sp>
    </p:spTree>
    <p:extLst>
      <p:ext uri="{BB962C8B-B14F-4D97-AF65-F5344CB8AC3E}">
        <p14:creationId xmlns:p14="http://schemas.microsoft.com/office/powerpoint/2010/main" val="1343892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en-US"/>
          </a:p>
        </p:txBody>
      </p:sp>
      <p:sp>
        <p:nvSpPr>
          <p:cNvPr id="9" name="Rectangle 6"/>
          <p:cNvSpPr>
            <a:spLocks noGrp="1" noChangeArrowheads="1"/>
          </p:cNvSpPr>
          <p:nvPr>
            <p:ph type="sldNum" sz="quarter" idx="12"/>
          </p:nvPr>
        </p:nvSpPr>
        <p:spPr>
          <a:xfrm>
            <a:off x="6553200" y="6245225"/>
            <a:ext cx="2133600" cy="476250"/>
          </a:xfrm>
          <a:prstGeom prst="rect">
            <a:avLst/>
          </a:prstGeom>
          <a:ln/>
        </p:spPr>
        <p:txBody>
          <a:bodyPr/>
          <a:lstStyle>
            <a:lvl1pPr algn="r">
              <a:defRPr/>
            </a:lvl1pPr>
          </a:lstStyle>
          <a:p>
            <a:fld id="{927224EE-D9CB-4591-A87A-E789BD8305F7}" type="slidenum">
              <a:rPr lang="en-US" smtClean="0"/>
              <a:pPr/>
              <a:t>‹#›</a:t>
            </a:fld>
            <a:endParaRPr lang="en-US" dirty="0"/>
          </a:p>
        </p:txBody>
      </p:sp>
    </p:spTree>
    <p:extLst>
      <p:ext uri="{BB962C8B-B14F-4D97-AF65-F5344CB8AC3E}">
        <p14:creationId xmlns:p14="http://schemas.microsoft.com/office/powerpoint/2010/main" val="2773102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endParaRPr lang="en-US"/>
          </a:p>
        </p:txBody>
      </p:sp>
      <p:sp>
        <p:nvSpPr>
          <p:cNvPr id="7"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en-US"/>
          </a:p>
        </p:txBody>
      </p:sp>
      <p:sp>
        <p:nvSpPr>
          <p:cNvPr id="8" name="Rectangle 6"/>
          <p:cNvSpPr>
            <a:spLocks noGrp="1" noChangeArrowheads="1"/>
          </p:cNvSpPr>
          <p:nvPr>
            <p:ph type="sldNum" sz="quarter" idx="12"/>
          </p:nvPr>
        </p:nvSpPr>
        <p:spPr>
          <a:xfrm>
            <a:off x="6553200" y="6245225"/>
            <a:ext cx="2133600" cy="476250"/>
          </a:xfrm>
          <a:prstGeom prst="rect">
            <a:avLst/>
          </a:prstGeom>
          <a:ln/>
        </p:spPr>
        <p:txBody>
          <a:bodyPr/>
          <a:lstStyle>
            <a:lvl1pPr algn="r">
              <a:defRPr/>
            </a:lvl1pPr>
          </a:lstStyle>
          <a:p>
            <a:fld id="{37A27203-43B6-40CB-A15E-8ED99FF846BD}" type="slidenum">
              <a:rPr lang="en-US" smtClean="0"/>
              <a:pPr/>
              <a:t>‹#›</a:t>
            </a:fld>
            <a:endParaRPr lang="en-US" dirty="0"/>
          </a:p>
        </p:txBody>
      </p:sp>
    </p:spTree>
    <p:extLst>
      <p:ext uri="{BB962C8B-B14F-4D97-AF65-F5344CB8AC3E}">
        <p14:creationId xmlns:p14="http://schemas.microsoft.com/office/powerpoint/2010/main" val="2183081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lgn="r">
              <a:defRPr/>
            </a:lvl1pPr>
          </a:lstStyle>
          <a:p>
            <a:fld id="{94C8DC68-7F5B-4C50-A221-BA1E6DECBC61}" type="slidenum">
              <a:rPr lang="en-US" smtClean="0"/>
              <a:pPr/>
              <a:t>‹#›</a:t>
            </a:fld>
            <a:endParaRPr lang="en-US" dirty="0"/>
          </a:p>
        </p:txBody>
      </p:sp>
    </p:spTree>
    <p:extLst>
      <p:ext uri="{BB962C8B-B14F-4D97-AF65-F5344CB8AC3E}">
        <p14:creationId xmlns:p14="http://schemas.microsoft.com/office/powerpoint/2010/main" val="1398587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en-US"/>
          </a:p>
        </p:txBody>
      </p:sp>
      <p:sp>
        <p:nvSpPr>
          <p:cNvPr id="5" name="Rectangle 6"/>
          <p:cNvSpPr>
            <a:spLocks noGrp="1" noChangeArrowheads="1"/>
          </p:cNvSpPr>
          <p:nvPr>
            <p:ph type="sldNum" sz="quarter" idx="12"/>
          </p:nvPr>
        </p:nvSpPr>
        <p:spPr>
          <a:xfrm>
            <a:off x="6553200" y="6245225"/>
            <a:ext cx="2133600" cy="476250"/>
          </a:xfrm>
          <a:prstGeom prst="rect">
            <a:avLst/>
          </a:prstGeom>
          <a:ln/>
        </p:spPr>
        <p:txBody>
          <a:bodyPr/>
          <a:lstStyle>
            <a:lvl1pPr algn="r">
              <a:defRPr/>
            </a:lvl1pPr>
          </a:lstStyle>
          <a:p>
            <a:fld id="{466F3B82-BA8E-498E-B9BD-16E23817B50B}" type="slidenum">
              <a:rPr lang="en-US" smtClean="0"/>
              <a:pPr/>
              <a:t>‹#›</a:t>
            </a:fld>
            <a:endParaRPr lang="en-US" dirty="0"/>
          </a:p>
        </p:txBody>
      </p:sp>
    </p:spTree>
    <p:extLst>
      <p:ext uri="{BB962C8B-B14F-4D97-AF65-F5344CB8AC3E}">
        <p14:creationId xmlns:p14="http://schemas.microsoft.com/office/powerpoint/2010/main" val="20515415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xfrm>
            <a:off x="8077200" y="6381750"/>
            <a:ext cx="1066800" cy="476250"/>
          </a:xfrm>
          <a:prstGeom prst="rect">
            <a:avLst/>
          </a:prstGeom>
          <a:ln/>
        </p:spPr>
        <p:txBody>
          <a:bodyPr/>
          <a:lstStyle>
            <a:lvl1pPr>
              <a:defRPr/>
            </a:lvl1pPr>
          </a:lstStyle>
          <a:p>
            <a:pPr algn="r">
              <a:defRPr/>
            </a:pPr>
            <a:fld id="{3C1977D6-28C5-4846-A47C-E1A85FE91ADF}" type="slidenum">
              <a:rPr lang="en-US" smtClean="0"/>
              <a:pPr algn="r">
                <a:defRPr/>
              </a:pPr>
              <a:t>‹#›</a:t>
            </a:fld>
            <a:endParaRPr lang="en-US" dirty="0"/>
          </a:p>
        </p:txBody>
      </p:sp>
    </p:spTree>
    <p:extLst>
      <p:ext uri="{BB962C8B-B14F-4D97-AF65-F5344CB8AC3E}">
        <p14:creationId xmlns:p14="http://schemas.microsoft.com/office/powerpoint/2010/main" val="3269870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7" name="Picture 6" descr="Untitled-1-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15" y="19845"/>
            <a:ext cx="9143391" cy="6857543"/>
          </a:xfrm>
          <a:prstGeom prst="rect">
            <a:avLst/>
          </a:prstGeom>
        </p:spPr>
      </p:pic>
      <p:sp>
        <p:nvSpPr>
          <p:cNvPr id="2" name="Title 1"/>
          <p:cNvSpPr>
            <a:spLocks noGrp="1"/>
          </p:cNvSpPr>
          <p:nvPr>
            <p:ph type="ctrTitle" hasCustomPrompt="1"/>
          </p:nvPr>
        </p:nvSpPr>
        <p:spPr>
          <a:xfrm>
            <a:off x="490415" y="2540256"/>
            <a:ext cx="5104098" cy="2018718"/>
          </a:xfrm>
          <a:prstGeom prst="rect">
            <a:avLst/>
          </a:prstGeom>
        </p:spPr>
        <p:txBody>
          <a:bodyPr anchor="t" anchorCtr="0">
            <a:normAutofit/>
          </a:bodyPr>
          <a:lstStyle>
            <a:lvl1pPr marL="0" algn="l">
              <a:lnSpc>
                <a:spcPts val="4200"/>
              </a:lnSpc>
              <a:spcBef>
                <a:spcPts val="0"/>
              </a:spcBef>
              <a:defRPr sz="4300" baseline="0">
                <a:solidFill>
                  <a:srgbClr val="6DB310"/>
                </a:solidFill>
                <a:latin typeface="Arial"/>
                <a:cs typeface="Arial"/>
              </a:defRPr>
            </a:lvl1pPr>
          </a:lstStyle>
          <a:p>
            <a:r>
              <a:rPr lang="en-US" dirty="0" smtClean="0"/>
              <a:t>CHAPTER DIVIDER</a:t>
            </a:r>
            <a:endParaRPr lang="en-US" dirty="0"/>
          </a:p>
        </p:txBody>
      </p:sp>
    </p:spTree>
    <p:extLst>
      <p:ext uri="{BB962C8B-B14F-4D97-AF65-F5344CB8AC3E}">
        <p14:creationId xmlns:p14="http://schemas.microsoft.com/office/powerpoint/2010/main" val="6815073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5163" y="261543"/>
            <a:ext cx="6211928" cy="604593"/>
          </a:xfrm>
          <a:prstGeom prst="rect">
            <a:avLst/>
          </a:prstGeom>
        </p:spPr>
        <p:txBody>
          <a:bodyPr>
            <a:normAutofit/>
          </a:bodyPr>
          <a:lstStyle>
            <a:lvl1pPr algn="l">
              <a:defRPr sz="3200" baseline="0">
                <a:latin typeface="Arial"/>
                <a:cs typeface="Arial"/>
              </a:defRPr>
            </a:lvl1pPr>
          </a:lstStyle>
          <a:p>
            <a:r>
              <a:rPr lang="en-US" dirty="0" smtClean="0"/>
              <a:t>Header Copy</a:t>
            </a:r>
            <a:endParaRPr lang="en-US" dirty="0"/>
          </a:p>
        </p:txBody>
      </p:sp>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lgn="r">
              <a:defRPr sz="1200">
                <a:latin typeface="Arial" pitchFamily="34" charset="0"/>
                <a:cs typeface="Arial" pitchFamily="34" charset="0"/>
              </a:defRPr>
            </a:lvl1pPr>
          </a:lstStyle>
          <a:p>
            <a:fld id="{6767FADE-2612-3649-B495-F644A23F288B}" type="slidenum">
              <a:rPr lang="en-US" smtClean="0"/>
              <a:pPr/>
              <a:t>‹#›</a:t>
            </a:fld>
            <a:endParaRPr lang="en-US" dirty="0"/>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6" name="Content Placeholder 5"/>
          <p:cNvSpPr>
            <a:spLocks noGrp="1"/>
          </p:cNvSpPr>
          <p:nvPr>
            <p:ph sz="quarter" idx="13"/>
          </p:nvPr>
        </p:nvSpPr>
        <p:spPr>
          <a:xfrm>
            <a:off x="665610" y="961188"/>
            <a:ext cx="7781518" cy="5134811"/>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4958444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lgn="r">
              <a:defRPr sz="1200">
                <a:latin typeface="Arial" pitchFamily="34" charset="0"/>
                <a:cs typeface="Arial" pitchFamily="34" charset="0"/>
              </a:defRPr>
            </a:lvl1pPr>
          </a:lstStyle>
          <a:p>
            <a:fld id="{6767FADE-2612-3649-B495-F644A23F288B}" type="slidenum">
              <a:rPr lang="en-US" smtClean="0"/>
              <a:pPr/>
              <a:t>‹#›</a:t>
            </a:fld>
            <a:endParaRPr lang="en-US" dirty="0"/>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hart Placeholder 9"/>
          <p:cNvSpPr>
            <a:spLocks noGrp="1"/>
          </p:cNvSpPr>
          <p:nvPr>
            <p:ph type="chart" sz="quarter" idx="14"/>
          </p:nvPr>
        </p:nvSpPr>
        <p:spPr>
          <a:xfrm>
            <a:off x="4927600" y="962526"/>
            <a:ext cx="3558606"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4910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lgn="r">
              <a:defRPr sz="1200">
                <a:latin typeface="Arial" pitchFamily="34" charset="0"/>
                <a:cs typeface="Arial" pitchFamily="34" charset="0"/>
              </a:defRPr>
            </a:lvl1pPr>
          </a:lstStyle>
          <a:p>
            <a:fld id="{6767FADE-2612-3649-B495-F644A23F288B}" type="slidenum">
              <a:rPr lang="en-US" smtClean="0"/>
              <a:pPr/>
              <a:t>‹#›</a:t>
            </a:fld>
            <a:endParaRPr lang="en-US" dirty="0"/>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Picture Placeholder 10"/>
          <p:cNvSpPr>
            <a:spLocks noGrp="1"/>
          </p:cNvSpPr>
          <p:nvPr>
            <p:ph type="pic" sz="quarter" idx="14"/>
          </p:nvPr>
        </p:nvSpPr>
        <p:spPr>
          <a:xfrm>
            <a:off x="4876800" y="962526"/>
            <a:ext cx="3609975"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0" name="Straight Connector 9"/>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0663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lgn="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able Placeholder 8"/>
          <p:cNvSpPr>
            <a:spLocks noGrp="1"/>
          </p:cNvSpPr>
          <p:nvPr>
            <p:ph type="tbl" sz="quarter" idx="14"/>
          </p:nvPr>
        </p:nvSpPr>
        <p:spPr>
          <a:xfrm>
            <a:off x="4851400" y="962526"/>
            <a:ext cx="3635375" cy="5221706"/>
          </a:xfrm>
          <a:prstGeom prst="rect">
            <a:avLst/>
          </a:prstGeom>
        </p:spPr>
        <p:txBody>
          <a:bodyPr/>
          <a:lstStyle>
            <a:lvl1pPr>
              <a:defRPr sz="2400"/>
            </a:lvl1pPr>
          </a:lstStyle>
          <a:p>
            <a:endParaRPr lang="en-GB"/>
          </a:p>
        </p:txBody>
      </p:sp>
      <p:sp>
        <p:nvSpPr>
          <p:cNvPr id="10"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1308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lgn="r">
              <a:defRPr sz="1200">
                <a:latin typeface="Arial" pitchFamily="34" charset="0"/>
                <a:cs typeface="Arial" pitchFamily="34" charset="0"/>
              </a:defRPr>
            </a:lvl1pPr>
          </a:lstStyle>
          <a:p>
            <a:fld id="{6767FADE-2612-3649-B495-F644A23F288B}" type="slidenum">
              <a:rPr lang="en-US" smtClean="0"/>
              <a:pPr/>
              <a:t>‹#›</a:t>
            </a:fld>
            <a:endParaRPr lang="en-US" dirty="0"/>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10" name="Text Placeholder 9"/>
          <p:cNvSpPr>
            <a:spLocks noGrp="1"/>
          </p:cNvSpPr>
          <p:nvPr>
            <p:ph type="body" sz="quarter" idx="13"/>
          </p:nvPr>
        </p:nvSpPr>
        <p:spPr>
          <a:xfrm>
            <a:off x="665610" y="962526"/>
            <a:ext cx="7820596" cy="5221706"/>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9" name="Straight Connector 8"/>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6810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51460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SG"/>
          </a:p>
        </p:txBody>
      </p:sp>
      <p:pic>
        <p:nvPicPr>
          <p:cNvPr id="5" name="Picture 9" descr="RP Logo 351x107x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6294438"/>
            <a:ext cx="184785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571500" y="6357938"/>
            <a:ext cx="6429375" cy="338137"/>
          </a:xfrm>
          <a:prstGeom prst="rect">
            <a:avLst/>
          </a:prstGeom>
        </p:spPr>
        <p:txBody>
          <a:bodyPr>
            <a:spAutoFit/>
          </a:bodyPr>
          <a:lstStyle/>
          <a:p>
            <a:pPr fontAlgn="auto">
              <a:spcBef>
                <a:spcPts val="0"/>
              </a:spcBef>
              <a:spcAft>
                <a:spcPts val="0"/>
              </a:spcAft>
              <a:defRPr/>
            </a:pPr>
            <a:r>
              <a:rPr lang="en-US" sz="1600" b="1" dirty="0">
                <a:solidFill>
                  <a:schemeClr val="accent4"/>
                </a:solidFill>
                <a:effectLst>
                  <a:outerShdw blurRad="38100" dist="38100" dir="2700000" algn="tl">
                    <a:srgbClr val="000000">
                      <a:alpha val="43137"/>
                    </a:srgbClr>
                  </a:outerShdw>
                </a:effectLst>
                <a:latin typeface="+mn-lt"/>
              </a:rPr>
              <a:t>S</a:t>
            </a:r>
            <a:r>
              <a:rPr lang="en-US" sz="1400" b="1" dirty="0">
                <a:solidFill>
                  <a:schemeClr val="accent4"/>
                </a:solidFill>
                <a:effectLst>
                  <a:outerShdw blurRad="38100" dist="38100" dir="2700000" algn="tl">
                    <a:srgbClr val="000000">
                      <a:alpha val="43137"/>
                    </a:srgbClr>
                  </a:outerShdw>
                </a:effectLst>
                <a:latin typeface="+mn-lt"/>
              </a:rPr>
              <a:t>CHOOL OF </a:t>
            </a:r>
            <a:r>
              <a:rPr lang="en-US" sz="1600" b="1" dirty="0">
                <a:solidFill>
                  <a:schemeClr val="accent4"/>
                </a:solidFill>
                <a:effectLst>
                  <a:outerShdw blurRad="38100" dist="38100" dir="2700000" algn="tl">
                    <a:srgbClr val="000000">
                      <a:alpha val="43137"/>
                    </a:srgbClr>
                  </a:outerShdw>
                </a:effectLst>
                <a:latin typeface="+mn-lt"/>
              </a:rPr>
              <a:t>E</a:t>
            </a:r>
            <a:r>
              <a:rPr lang="en-US" sz="1400" b="1" dirty="0">
                <a:solidFill>
                  <a:schemeClr val="accent4"/>
                </a:solidFill>
                <a:effectLst>
                  <a:outerShdw blurRad="38100" dist="38100" dir="2700000" algn="tl">
                    <a:srgbClr val="000000">
                      <a:alpha val="43137"/>
                    </a:srgbClr>
                  </a:outerShdw>
                </a:effectLst>
                <a:latin typeface="+mn-lt"/>
              </a:rPr>
              <a:t>NGINEERING</a:t>
            </a:r>
            <a:r>
              <a:rPr lang="en-US" sz="1400" dirty="0">
                <a:solidFill>
                  <a:schemeClr val="accent4"/>
                </a:solidFill>
                <a:effectLst>
                  <a:outerShdw blurRad="38100" dist="38100" dir="2700000" algn="tl">
                    <a:srgbClr val="000000">
                      <a:alpha val="43137"/>
                    </a:srgbClr>
                  </a:outerShdw>
                </a:effectLst>
                <a:latin typeface="+mn-lt"/>
              </a:rPr>
              <a:t>       </a:t>
            </a:r>
            <a:r>
              <a:rPr lang="en-US" sz="1600" dirty="0">
                <a:solidFill>
                  <a:schemeClr val="accent4"/>
                </a:solidFill>
                <a:effectLst>
                  <a:outerShdw blurRad="38100" dist="38100" dir="2700000" algn="tl">
                    <a:srgbClr val="000000">
                      <a:alpha val="43137"/>
                    </a:srgbClr>
                  </a:outerShdw>
                </a:effectLst>
                <a:latin typeface="+mn-lt"/>
              </a:rPr>
              <a:t>E</a:t>
            </a:r>
            <a:r>
              <a:rPr lang="en-US" sz="1400" dirty="0">
                <a:solidFill>
                  <a:schemeClr val="accent4"/>
                </a:solidFill>
                <a:effectLst>
                  <a:outerShdw blurRad="38100" dist="38100" dir="2700000" algn="tl">
                    <a:srgbClr val="000000">
                      <a:alpha val="43137"/>
                    </a:srgbClr>
                  </a:outerShdw>
                </a:effectLst>
                <a:latin typeface="+mn-lt"/>
              </a:rPr>
              <a:t>211 – </a:t>
            </a:r>
            <a:r>
              <a:rPr lang="en-US" sz="1600" dirty="0">
                <a:solidFill>
                  <a:schemeClr val="accent4"/>
                </a:solidFill>
                <a:effectLst>
                  <a:outerShdw blurRad="38100" dist="38100" dir="2700000" algn="tl">
                    <a:srgbClr val="000000">
                      <a:alpha val="43137"/>
                    </a:srgbClr>
                  </a:outerShdw>
                </a:effectLst>
                <a:latin typeface="+mn-lt"/>
              </a:rPr>
              <a:t>O</a:t>
            </a:r>
            <a:r>
              <a:rPr lang="en-US" sz="1400" dirty="0">
                <a:solidFill>
                  <a:schemeClr val="accent4"/>
                </a:solidFill>
                <a:effectLst>
                  <a:outerShdw blurRad="38100" dist="38100" dir="2700000" algn="tl">
                    <a:srgbClr val="000000">
                      <a:alpha val="43137"/>
                    </a:srgbClr>
                  </a:outerShdw>
                </a:effectLst>
                <a:latin typeface="+mn-lt"/>
              </a:rPr>
              <a:t>PERATIONS </a:t>
            </a:r>
            <a:r>
              <a:rPr lang="en-US" sz="1600" dirty="0">
                <a:solidFill>
                  <a:schemeClr val="accent4"/>
                </a:solidFill>
                <a:effectLst>
                  <a:outerShdw blurRad="38100" dist="38100" dir="2700000" algn="tl">
                    <a:srgbClr val="000000">
                      <a:alpha val="43137"/>
                    </a:srgbClr>
                  </a:outerShdw>
                </a:effectLst>
                <a:latin typeface="+mn-lt"/>
              </a:rPr>
              <a:t>P</a:t>
            </a:r>
            <a:r>
              <a:rPr lang="en-US" sz="1400" dirty="0">
                <a:solidFill>
                  <a:schemeClr val="accent4"/>
                </a:solidFill>
                <a:effectLst>
                  <a:outerShdw blurRad="38100" dist="38100" dir="2700000" algn="tl">
                    <a:srgbClr val="000000">
                      <a:alpha val="43137"/>
                    </a:srgbClr>
                  </a:outerShdw>
                </a:effectLst>
                <a:latin typeface="+mn-lt"/>
              </a:rPr>
              <a:t>LANNING II</a:t>
            </a:r>
          </a:p>
        </p:txBody>
      </p:sp>
      <p:sp>
        <p:nvSpPr>
          <p:cNvPr id="33794" name="Rectangle 2"/>
          <p:cNvSpPr>
            <a:spLocks noGrp="1" noChangeArrowheads="1"/>
          </p:cNvSpPr>
          <p:nvPr>
            <p:ph type="ctrTitle"/>
          </p:nvPr>
        </p:nvSpPr>
        <p:spPr>
          <a:xfrm>
            <a:off x="685800" y="990600"/>
            <a:ext cx="7772400" cy="1371600"/>
          </a:xfrm>
          <a:prstGeom prst="rect">
            <a:avLst/>
          </a:prstGeom>
        </p:spPr>
        <p:txBody>
          <a:bodyPr/>
          <a:lstStyle>
            <a:lvl1pPr>
              <a:defRPr sz="4000"/>
            </a:lvl1pPr>
          </a:lstStyle>
          <a:p>
            <a:r>
              <a:rPr lang="en-US" smtClean="0"/>
              <a:t>Click to edit Master title style</a:t>
            </a:r>
            <a:endParaRPr lang="en-US" dirty="0"/>
          </a:p>
        </p:txBody>
      </p:sp>
      <p:sp>
        <p:nvSpPr>
          <p:cNvPr id="33795" name="Rectangle 3"/>
          <p:cNvSpPr>
            <a:spLocks noGrp="1" noChangeArrowheads="1"/>
          </p:cNvSpPr>
          <p:nvPr>
            <p:ph type="subTitle" idx="1"/>
          </p:nvPr>
        </p:nvSpPr>
        <p:spPr>
          <a:xfrm>
            <a:off x="1447800" y="3429000"/>
            <a:ext cx="7010400" cy="1600200"/>
          </a:xfrm>
          <a:prstGeom prst="rect">
            <a:avLst/>
          </a:prstGeom>
        </p:spPr>
        <p:txBody>
          <a:bodyPr/>
          <a:lstStyle>
            <a:lvl1pPr marL="0" indent="0">
              <a:buFont typeface="Wingdings" pitchFamily="2" charset="2"/>
              <a:buNone/>
              <a:defRPr sz="2800"/>
            </a:lvl1pPr>
          </a:lstStyle>
          <a:p>
            <a:r>
              <a:rPr lang="en-US" smtClean="0"/>
              <a:t>Click to edit Master subtitle style</a:t>
            </a:r>
            <a:endParaRPr lang="en-US" dirty="0"/>
          </a:p>
        </p:txBody>
      </p:sp>
    </p:spTree>
    <p:extLst>
      <p:ext uri="{BB962C8B-B14F-4D97-AF65-F5344CB8AC3E}">
        <p14:creationId xmlns:p14="http://schemas.microsoft.com/office/powerpoint/2010/main" val="2836779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9" descr="RP Logo 351x107x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2313" y="6215063"/>
            <a:ext cx="18478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4" y="142852"/>
            <a:ext cx="8001000" cy="762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500034" y="1142984"/>
            <a:ext cx="8001000" cy="495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385860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2743"/>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 id="2147483667" r:id="rId18"/>
  </p:sldLayoutIdLst>
  <p:timing>
    <p:tnLst>
      <p:par>
        <p:cTn id="1" dur="indefinite" restart="never" nodeType="tmRoot"/>
      </p:par>
    </p:tnLst>
  </p:timing>
  <p:hf hdr="0" ftr="0" dt="0"/>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30.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hyperlink" Target="https://en.wikipedia.org/wiki/Post_hoc_analysi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image" Target="../media/image8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drive.google.com/file/d/0B0VVo-P5cYtqQ2t4X2hGX0VfY00/edit?usp=sharing"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460" y="1990893"/>
            <a:ext cx="7533068" cy="2533950"/>
          </a:xfrm>
        </p:spPr>
        <p:txBody>
          <a:bodyPr>
            <a:noAutofit/>
          </a:bodyPr>
          <a:lstStyle/>
          <a:p>
            <a:r>
              <a:rPr lang="en-US" sz="4300" dirty="0">
                <a:solidFill>
                  <a:schemeClr val="tx1"/>
                </a:solidFill>
              </a:rPr>
              <a:t>Lesson </a:t>
            </a:r>
            <a:r>
              <a:rPr lang="en-US" sz="4300" dirty="0" smtClean="0">
                <a:solidFill>
                  <a:schemeClr val="tx1"/>
                </a:solidFill>
              </a:rPr>
              <a:t>11 </a:t>
            </a:r>
            <a:r>
              <a:rPr lang="en-US" sz="4300" dirty="0"/>
              <a:t/>
            </a:r>
            <a:br>
              <a:rPr lang="en-US" sz="4300" dirty="0"/>
            </a:br>
            <a:r>
              <a:rPr lang="en-US" sz="4300" dirty="0" smtClean="0"/>
              <a:t>ANOVA test</a:t>
            </a:r>
            <a:r>
              <a:rPr lang="en-US" sz="4300" dirty="0"/>
              <a:t/>
            </a:r>
            <a:br>
              <a:rPr lang="en-US" sz="4300" dirty="0"/>
            </a:br>
            <a:r>
              <a:rPr lang="en-US" sz="3600" dirty="0" smtClean="0"/>
              <a:t>Concepts</a:t>
            </a:r>
            <a:r>
              <a:rPr lang="en-US" sz="4000" dirty="0" smtClean="0"/>
              <a:t/>
            </a:r>
            <a:br>
              <a:rPr lang="en-US" sz="4000" dirty="0" smtClean="0"/>
            </a:br>
            <a:r>
              <a:rPr lang="en-US" sz="2200" dirty="0">
                <a:solidFill>
                  <a:schemeClr val="tx1"/>
                </a:solidFill>
              </a:rPr>
              <a:t>E214 – Statistical Methods for Engineering</a:t>
            </a:r>
            <a:endParaRPr lang="en-US" sz="2200" dirty="0"/>
          </a:p>
        </p:txBody>
      </p:sp>
    </p:spTree>
    <p:extLst>
      <p:ext uri="{BB962C8B-B14F-4D97-AF65-F5344CB8AC3E}">
        <p14:creationId xmlns:p14="http://schemas.microsoft.com/office/powerpoint/2010/main" val="3751700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r>
              <a:rPr lang="en-US" sz="3600" dirty="0"/>
              <a:t>Illustration of </a:t>
            </a:r>
            <a:r>
              <a:rPr lang="en-US" sz="3600" dirty="0" smtClean="0"/>
              <a:t>Large F statistic</a:t>
            </a:r>
            <a:endParaRPr lang="en-US" sz="3600" dirty="0"/>
          </a:p>
        </p:txBody>
      </p:sp>
      <p:sp>
        <p:nvSpPr>
          <p:cNvPr id="64515" name="Rectangle 3"/>
          <p:cNvSpPr>
            <a:spLocks noChangeArrowheads="1"/>
          </p:cNvSpPr>
          <p:nvPr/>
        </p:nvSpPr>
        <p:spPr bwMode="auto">
          <a:xfrm>
            <a:off x="1828800" y="1871662"/>
            <a:ext cx="1219200" cy="685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4516" name="Rectangle 4"/>
          <p:cNvSpPr>
            <a:spLocks noChangeArrowheads="1"/>
          </p:cNvSpPr>
          <p:nvPr/>
        </p:nvSpPr>
        <p:spPr bwMode="auto">
          <a:xfrm>
            <a:off x="3962400" y="2957512"/>
            <a:ext cx="1219200" cy="685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4517" name="Rectangle 5"/>
          <p:cNvSpPr>
            <a:spLocks noChangeArrowheads="1"/>
          </p:cNvSpPr>
          <p:nvPr/>
        </p:nvSpPr>
        <p:spPr bwMode="auto">
          <a:xfrm>
            <a:off x="6807200" y="3986212"/>
            <a:ext cx="1219200" cy="685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4518" name="Line 6"/>
          <p:cNvSpPr>
            <a:spLocks noChangeShapeType="1"/>
          </p:cNvSpPr>
          <p:nvPr/>
        </p:nvSpPr>
        <p:spPr bwMode="auto">
          <a:xfrm>
            <a:off x="1828800" y="2157412"/>
            <a:ext cx="1219200" cy="0"/>
          </a:xfrm>
          <a:prstGeom prst="line">
            <a:avLst/>
          </a:prstGeom>
          <a:noFill/>
          <a:ln w="9525">
            <a:solidFill>
              <a:schemeClr val="tx1"/>
            </a:solidFill>
            <a:miter lim="800000"/>
            <a:headEnd/>
            <a:tailEnd/>
          </a:ln>
          <a:effectLst/>
        </p:spPr>
        <p:txBody>
          <a:bodyPr wrap="none"/>
          <a:lstStyle/>
          <a:p>
            <a:endParaRPr lang="en-US"/>
          </a:p>
        </p:txBody>
      </p:sp>
      <p:sp>
        <p:nvSpPr>
          <p:cNvPr id="64519" name="Line 7"/>
          <p:cNvSpPr>
            <a:spLocks noChangeShapeType="1"/>
          </p:cNvSpPr>
          <p:nvPr/>
        </p:nvSpPr>
        <p:spPr bwMode="auto">
          <a:xfrm>
            <a:off x="3962400" y="3300412"/>
            <a:ext cx="1219200" cy="0"/>
          </a:xfrm>
          <a:prstGeom prst="line">
            <a:avLst/>
          </a:prstGeom>
          <a:noFill/>
          <a:ln w="9525">
            <a:solidFill>
              <a:schemeClr val="tx1"/>
            </a:solidFill>
            <a:miter lim="800000"/>
            <a:headEnd/>
            <a:tailEnd/>
          </a:ln>
          <a:effectLst/>
        </p:spPr>
        <p:txBody>
          <a:bodyPr wrap="none"/>
          <a:lstStyle/>
          <a:p>
            <a:endParaRPr lang="en-US"/>
          </a:p>
        </p:txBody>
      </p:sp>
      <p:sp>
        <p:nvSpPr>
          <p:cNvPr id="64520" name="Line 8"/>
          <p:cNvSpPr>
            <a:spLocks noChangeShapeType="1"/>
          </p:cNvSpPr>
          <p:nvPr/>
        </p:nvSpPr>
        <p:spPr bwMode="auto">
          <a:xfrm flipV="1">
            <a:off x="2438400" y="1700212"/>
            <a:ext cx="0" cy="171450"/>
          </a:xfrm>
          <a:prstGeom prst="line">
            <a:avLst/>
          </a:prstGeom>
          <a:noFill/>
          <a:ln w="9525">
            <a:solidFill>
              <a:schemeClr val="tx1"/>
            </a:solidFill>
            <a:miter lim="800000"/>
            <a:headEnd/>
            <a:tailEnd/>
          </a:ln>
          <a:effectLst/>
        </p:spPr>
        <p:txBody>
          <a:bodyPr wrap="none"/>
          <a:lstStyle/>
          <a:p>
            <a:endParaRPr lang="en-US"/>
          </a:p>
        </p:txBody>
      </p:sp>
      <p:sp>
        <p:nvSpPr>
          <p:cNvPr id="64521" name="Line 9"/>
          <p:cNvSpPr>
            <a:spLocks noChangeShapeType="1"/>
          </p:cNvSpPr>
          <p:nvPr/>
        </p:nvSpPr>
        <p:spPr bwMode="auto">
          <a:xfrm>
            <a:off x="2438400" y="2557462"/>
            <a:ext cx="0" cy="171450"/>
          </a:xfrm>
          <a:prstGeom prst="line">
            <a:avLst/>
          </a:prstGeom>
          <a:noFill/>
          <a:ln w="9525">
            <a:solidFill>
              <a:schemeClr val="tx1"/>
            </a:solidFill>
            <a:miter lim="800000"/>
            <a:headEnd/>
            <a:tailEnd/>
          </a:ln>
          <a:effectLst/>
        </p:spPr>
        <p:txBody>
          <a:bodyPr wrap="none"/>
          <a:lstStyle/>
          <a:p>
            <a:endParaRPr lang="en-US"/>
          </a:p>
        </p:txBody>
      </p:sp>
      <p:sp>
        <p:nvSpPr>
          <p:cNvPr id="64522" name="Line 10"/>
          <p:cNvSpPr>
            <a:spLocks noChangeShapeType="1"/>
          </p:cNvSpPr>
          <p:nvPr/>
        </p:nvSpPr>
        <p:spPr bwMode="auto">
          <a:xfrm flipV="1">
            <a:off x="4572000" y="2786062"/>
            <a:ext cx="0" cy="171450"/>
          </a:xfrm>
          <a:prstGeom prst="line">
            <a:avLst/>
          </a:prstGeom>
          <a:noFill/>
          <a:ln w="9525">
            <a:solidFill>
              <a:schemeClr val="tx1"/>
            </a:solidFill>
            <a:miter lim="800000"/>
            <a:headEnd/>
            <a:tailEnd/>
          </a:ln>
          <a:effectLst/>
        </p:spPr>
        <p:txBody>
          <a:bodyPr wrap="none"/>
          <a:lstStyle/>
          <a:p>
            <a:endParaRPr lang="en-US"/>
          </a:p>
        </p:txBody>
      </p:sp>
      <p:sp>
        <p:nvSpPr>
          <p:cNvPr id="64523" name="Line 11"/>
          <p:cNvSpPr>
            <a:spLocks noChangeShapeType="1"/>
          </p:cNvSpPr>
          <p:nvPr/>
        </p:nvSpPr>
        <p:spPr bwMode="auto">
          <a:xfrm>
            <a:off x="4572000" y="3643312"/>
            <a:ext cx="0" cy="228600"/>
          </a:xfrm>
          <a:prstGeom prst="line">
            <a:avLst/>
          </a:prstGeom>
          <a:noFill/>
          <a:ln w="9525">
            <a:solidFill>
              <a:schemeClr val="tx1"/>
            </a:solidFill>
            <a:miter lim="800000"/>
            <a:headEnd/>
            <a:tailEnd/>
          </a:ln>
          <a:effectLst/>
        </p:spPr>
        <p:txBody>
          <a:bodyPr wrap="none"/>
          <a:lstStyle/>
          <a:p>
            <a:endParaRPr lang="en-US"/>
          </a:p>
        </p:txBody>
      </p:sp>
      <p:sp>
        <p:nvSpPr>
          <p:cNvPr id="64524" name="Line 12"/>
          <p:cNvSpPr>
            <a:spLocks noChangeShapeType="1"/>
          </p:cNvSpPr>
          <p:nvPr/>
        </p:nvSpPr>
        <p:spPr bwMode="auto">
          <a:xfrm flipV="1">
            <a:off x="7416800" y="3814762"/>
            <a:ext cx="0" cy="171450"/>
          </a:xfrm>
          <a:prstGeom prst="line">
            <a:avLst/>
          </a:prstGeom>
          <a:noFill/>
          <a:ln w="9525">
            <a:solidFill>
              <a:schemeClr val="tx1"/>
            </a:solidFill>
            <a:miter lim="800000"/>
            <a:headEnd/>
            <a:tailEnd/>
          </a:ln>
          <a:effectLst/>
        </p:spPr>
        <p:txBody>
          <a:bodyPr wrap="none"/>
          <a:lstStyle/>
          <a:p>
            <a:endParaRPr lang="en-US"/>
          </a:p>
        </p:txBody>
      </p:sp>
      <p:sp>
        <p:nvSpPr>
          <p:cNvPr id="64525" name="Line 13"/>
          <p:cNvSpPr>
            <a:spLocks noChangeShapeType="1"/>
          </p:cNvSpPr>
          <p:nvPr/>
        </p:nvSpPr>
        <p:spPr bwMode="auto">
          <a:xfrm>
            <a:off x="7416800" y="4672012"/>
            <a:ext cx="0" cy="228600"/>
          </a:xfrm>
          <a:prstGeom prst="line">
            <a:avLst/>
          </a:prstGeom>
          <a:noFill/>
          <a:ln w="9525">
            <a:solidFill>
              <a:schemeClr val="tx1"/>
            </a:solidFill>
            <a:miter lim="800000"/>
            <a:headEnd/>
            <a:tailEnd/>
          </a:ln>
          <a:effectLst/>
        </p:spPr>
        <p:txBody>
          <a:bodyPr wrap="none"/>
          <a:lstStyle/>
          <a:p>
            <a:endParaRPr lang="en-US"/>
          </a:p>
        </p:txBody>
      </p:sp>
      <p:sp>
        <p:nvSpPr>
          <p:cNvPr id="64526" name="Line 14"/>
          <p:cNvSpPr>
            <a:spLocks noChangeShapeType="1"/>
          </p:cNvSpPr>
          <p:nvPr/>
        </p:nvSpPr>
        <p:spPr bwMode="auto">
          <a:xfrm>
            <a:off x="2235200" y="1700212"/>
            <a:ext cx="406400" cy="0"/>
          </a:xfrm>
          <a:prstGeom prst="line">
            <a:avLst/>
          </a:prstGeom>
          <a:noFill/>
          <a:ln w="9525">
            <a:solidFill>
              <a:schemeClr val="tx1"/>
            </a:solidFill>
            <a:miter lim="800000"/>
            <a:headEnd/>
            <a:tailEnd/>
          </a:ln>
          <a:effectLst/>
        </p:spPr>
        <p:txBody>
          <a:bodyPr wrap="none"/>
          <a:lstStyle/>
          <a:p>
            <a:endParaRPr lang="en-US"/>
          </a:p>
        </p:txBody>
      </p:sp>
      <p:sp>
        <p:nvSpPr>
          <p:cNvPr id="64527" name="Line 15"/>
          <p:cNvSpPr>
            <a:spLocks noChangeShapeType="1"/>
          </p:cNvSpPr>
          <p:nvPr/>
        </p:nvSpPr>
        <p:spPr bwMode="auto">
          <a:xfrm>
            <a:off x="2235200" y="2728912"/>
            <a:ext cx="406400" cy="0"/>
          </a:xfrm>
          <a:prstGeom prst="line">
            <a:avLst/>
          </a:prstGeom>
          <a:noFill/>
          <a:ln w="9525">
            <a:solidFill>
              <a:schemeClr val="tx1"/>
            </a:solidFill>
            <a:miter lim="800000"/>
            <a:headEnd/>
            <a:tailEnd/>
          </a:ln>
          <a:effectLst/>
        </p:spPr>
        <p:txBody>
          <a:bodyPr wrap="none"/>
          <a:lstStyle/>
          <a:p>
            <a:endParaRPr lang="en-US"/>
          </a:p>
        </p:txBody>
      </p:sp>
      <p:sp>
        <p:nvSpPr>
          <p:cNvPr id="64528" name="Line 16"/>
          <p:cNvSpPr>
            <a:spLocks noChangeShapeType="1"/>
          </p:cNvSpPr>
          <p:nvPr/>
        </p:nvSpPr>
        <p:spPr bwMode="auto">
          <a:xfrm>
            <a:off x="4368800" y="2786062"/>
            <a:ext cx="406400" cy="0"/>
          </a:xfrm>
          <a:prstGeom prst="line">
            <a:avLst/>
          </a:prstGeom>
          <a:noFill/>
          <a:ln w="9525">
            <a:solidFill>
              <a:schemeClr val="tx1"/>
            </a:solidFill>
            <a:miter lim="800000"/>
            <a:headEnd/>
            <a:tailEnd/>
          </a:ln>
          <a:effectLst/>
        </p:spPr>
        <p:txBody>
          <a:bodyPr wrap="none"/>
          <a:lstStyle/>
          <a:p>
            <a:endParaRPr lang="en-US"/>
          </a:p>
        </p:txBody>
      </p:sp>
      <p:sp>
        <p:nvSpPr>
          <p:cNvPr id="64529" name="Line 17"/>
          <p:cNvSpPr>
            <a:spLocks noChangeShapeType="1"/>
          </p:cNvSpPr>
          <p:nvPr/>
        </p:nvSpPr>
        <p:spPr bwMode="auto">
          <a:xfrm>
            <a:off x="4368800" y="3871912"/>
            <a:ext cx="406400" cy="0"/>
          </a:xfrm>
          <a:prstGeom prst="line">
            <a:avLst/>
          </a:prstGeom>
          <a:noFill/>
          <a:ln w="9525">
            <a:solidFill>
              <a:schemeClr val="tx1"/>
            </a:solidFill>
            <a:miter lim="800000"/>
            <a:headEnd/>
            <a:tailEnd/>
          </a:ln>
          <a:effectLst/>
        </p:spPr>
        <p:txBody>
          <a:bodyPr wrap="none"/>
          <a:lstStyle/>
          <a:p>
            <a:endParaRPr lang="en-US"/>
          </a:p>
        </p:txBody>
      </p:sp>
      <p:sp>
        <p:nvSpPr>
          <p:cNvPr id="64530" name="Line 18"/>
          <p:cNvSpPr>
            <a:spLocks noChangeShapeType="1"/>
          </p:cNvSpPr>
          <p:nvPr/>
        </p:nvSpPr>
        <p:spPr bwMode="auto">
          <a:xfrm>
            <a:off x="7213600" y="3814762"/>
            <a:ext cx="406400" cy="0"/>
          </a:xfrm>
          <a:prstGeom prst="line">
            <a:avLst/>
          </a:prstGeom>
          <a:noFill/>
          <a:ln w="9525">
            <a:solidFill>
              <a:schemeClr val="tx1"/>
            </a:solidFill>
            <a:miter lim="800000"/>
            <a:headEnd/>
            <a:tailEnd/>
          </a:ln>
          <a:effectLst/>
        </p:spPr>
        <p:txBody>
          <a:bodyPr wrap="none"/>
          <a:lstStyle/>
          <a:p>
            <a:endParaRPr lang="en-US"/>
          </a:p>
        </p:txBody>
      </p:sp>
      <p:sp>
        <p:nvSpPr>
          <p:cNvPr id="64531" name="Line 19"/>
          <p:cNvSpPr>
            <a:spLocks noChangeShapeType="1"/>
          </p:cNvSpPr>
          <p:nvPr/>
        </p:nvSpPr>
        <p:spPr bwMode="auto">
          <a:xfrm>
            <a:off x="7213600" y="4900612"/>
            <a:ext cx="406400" cy="0"/>
          </a:xfrm>
          <a:prstGeom prst="line">
            <a:avLst/>
          </a:prstGeom>
          <a:noFill/>
          <a:ln w="9525">
            <a:solidFill>
              <a:schemeClr val="tx1"/>
            </a:solidFill>
            <a:miter lim="800000"/>
            <a:headEnd/>
            <a:tailEnd/>
          </a:ln>
          <a:effectLst/>
        </p:spPr>
        <p:txBody>
          <a:bodyPr wrap="none"/>
          <a:lstStyle/>
          <a:p>
            <a:endParaRPr lang="en-US"/>
          </a:p>
        </p:txBody>
      </p:sp>
      <p:sp>
        <p:nvSpPr>
          <p:cNvPr id="64532" name="Text Box 20"/>
          <p:cNvSpPr txBox="1">
            <a:spLocks noChangeArrowheads="1"/>
          </p:cNvSpPr>
          <p:nvPr/>
        </p:nvSpPr>
        <p:spPr bwMode="auto">
          <a:xfrm>
            <a:off x="593725" y="6289675"/>
            <a:ext cx="184150" cy="457200"/>
          </a:xfrm>
          <a:prstGeom prst="rect">
            <a:avLst/>
          </a:prstGeom>
          <a:noFill/>
          <a:ln w="9525">
            <a:noFill/>
            <a:miter lim="800000"/>
            <a:headEnd/>
            <a:tailEnd/>
          </a:ln>
          <a:effectLst/>
        </p:spPr>
        <p:txBody>
          <a:bodyPr wrap="none">
            <a:spAutoFit/>
          </a:bodyPr>
          <a:lstStyle/>
          <a:p>
            <a:endParaRPr lang="en-US"/>
          </a:p>
        </p:txBody>
      </p:sp>
      <p:sp>
        <p:nvSpPr>
          <p:cNvPr id="64533" name="Text Box 21"/>
          <p:cNvSpPr txBox="1">
            <a:spLocks noChangeArrowheads="1"/>
          </p:cNvSpPr>
          <p:nvPr/>
        </p:nvSpPr>
        <p:spPr bwMode="auto">
          <a:xfrm>
            <a:off x="487363" y="5791200"/>
            <a:ext cx="8247062" cy="369332"/>
          </a:xfrm>
          <a:prstGeom prst="rect">
            <a:avLst/>
          </a:prstGeom>
          <a:noFill/>
          <a:ln w="9525">
            <a:noFill/>
            <a:miter lim="800000"/>
            <a:headEnd/>
            <a:tailEnd/>
          </a:ln>
          <a:effectLst/>
        </p:spPr>
        <p:txBody>
          <a:bodyPr wrap="square">
            <a:spAutoFit/>
          </a:bodyPr>
          <a:lstStyle/>
          <a:p>
            <a:r>
              <a:rPr lang="en-US" i="1" dirty="0"/>
              <a:t>Source: Introduction to the Practice of Statistics, Moore and McCabe</a:t>
            </a:r>
          </a:p>
        </p:txBody>
      </p:sp>
      <p:sp>
        <p:nvSpPr>
          <p:cNvPr id="64534" name="Line 22"/>
          <p:cNvSpPr>
            <a:spLocks noChangeShapeType="1"/>
          </p:cNvSpPr>
          <p:nvPr/>
        </p:nvSpPr>
        <p:spPr bwMode="auto">
          <a:xfrm>
            <a:off x="6781800" y="4329112"/>
            <a:ext cx="1219200" cy="0"/>
          </a:xfrm>
          <a:prstGeom prst="line">
            <a:avLst/>
          </a:prstGeom>
          <a:noFill/>
          <a:ln w="9525">
            <a:solidFill>
              <a:schemeClr val="tx1"/>
            </a:solidFill>
            <a:round/>
            <a:headEnd/>
            <a:tailEnd/>
          </a:ln>
          <a:effectLst/>
        </p:spPr>
        <p:txBody>
          <a:bodyPr/>
          <a:lstStyle/>
          <a:p>
            <a:endParaRPr lang="en-US"/>
          </a:p>
        </p:txBody>
      </p:sp>
      <p:sp>
        <p:nvSpPr>
          <p:cNvPr id="64535" name="Text Box 23"/>
          <p:cNvSpPr txBox="1">
            <a:spLocks noChangeArrowheads="1"/>
          </p:cNvSpPr>
          <p:nvPr/>
        </p:nvSpPr>
        <p:spPr bwMode="auto">
          <a:xfrm>
            <a:off x="528638" y="1876425"/>
            <a:ext cx="1003300" cy="641350"/>
          </a:xfrm>
          <a:prstGeom prst="rect">
            <a:avLst/>
          </a:prstGeom>
          <a:noFill/>
          <a:ln w="9525">
            <a:noFill/>
            <a:miter lim="800000"/>
            <a:headEnd/>
            <a:tailEnd/>
          </a:ln>
          <a:effectLst/>
        </p:spPr>
        <p:txBody>
          <a:bodyPr wrap="none">
            <a:spAutoFit/>
          </a:bodyPr>
          <a:lstStyle/>
          <a:p>
            <a:pPr eaLnBrk="0" hangingPunct="0"/>
            <a:r>
              <a:rPr lang="en-US" sz="1800">
                <a:latin typeface="Garamond" pitchFamily="18" charset="0"/>
              </a:rPr>
              <a:t>Group 1 </a:t>
            </a:r>
          </a:p>
          <a:p>
            <a:pPr eaLnBrk="0" hangingPunct="0"/>
            <a:r>
              <a:rPr lang="en-US" sz="1800">
                <a:latin typeface="Garamond" pitchFamily="18" charset="0"/>
              </a:rPr>
              <a:t>mean</a:t>
            </a:r>
          </a:p>
        </p:txBody>
      </p:sp>
      <p:sp>
        <p:nvSpPr>
          <p:cNvPr id="64536" name="Text Box 24"/>
          <p:cNvSpPr txBox="1">
            <a:spLocks noChangeArrowheads="1"/>
          </p:cNvSpPr>
          <p:nvPr/>
        </p:nvSpPr>
        <p:spPr bwMode="auto">
          <a:xfrm>
            <a:off x="2614613" y="2986087"/>
            <a:ext cx="1066800" cy="641350"/>
          </a:xfrm>
          <a:prstGeom prst="rect">
            <a:avLst/>
          </a:prstGeom>
          <a:noFill/>
          <a:ln w="9525">
            <a:noFill/>
            <a:miter lim="800000"/>
            <a:headEnd/>
            <a:tailEnd/>
          </a:ln>
          <a:effectLst/>
        </p:spPr>
        <p:txBody>
          <a:bodyPr>
            <a:spAutoFit/>
          </a:bodyPr>
          <a:lstStyle/>
          <a:p>
            <a:pPr eaLnBrk="0" hangingPunct="0"/>
            <a:r>
              <a:rPr lang="en-US" sz="1800">
                <a:latin typeface="Garamond" pitchFamily="18" charset="0"/>
              </a:rPr>
              <a:t>Group 2 </a:t>
            </a:r>
          </a:p>
          <a:p>
            <a:pPr eaLnBrk="0" hangingPunct="0"/>
            <a:r>
              <a:rPr lang="en-US" sz="1800">
                <a:latin typeface="Garamond" pitchFamily="18" charset="0"/>
              </a:rPr>
              <a:t>mean</a:t>
            </a:r>
          </a:p>
        </p:txBody>
      </p:sp>
      <p:sp>
        <p:nvSpPr>
          <p:cNvPr id="64537" name="Text Box 25"/>
          <p:cNvSpPr txBox="1">
            <a:spLocks noChangeArrowheads="1"/>
          </p:cNvSpPr>
          <p:nvPr/>
        </p:nvSpPr>
        <p:spPr bwMode="auto">
          <a:xfrm>
            <a:off x="5573713" y="3983037"/>
            <a:ext cx="1003300" cy="641350"/>
          </a:xfrm>
          <a:prstGeom prst="rect">
            <a:avLst/>
          </a:prstGeom>
          <a:noFill/>
          <a:ln w="9525">
            <a:noFill/>
            <a:miter lim="800000"/>
            <a:headEnd/>
            <a:tailEnd/>
          </a:ln>
          <a:effectLst/>
        </p:spPr>
        <p:txBody>
          <a:bodyPr wrap="none">
            <a:spAutoFit/>
          </a:bodyPr>
          <a:lstStyle/>
          <a:p>
            <a:pPr eaLnBrk="0" hangingPunct="0"/>
            <a:r>
              <a:rPr lang="en-US" sz="1800">
                <a:latin typeface="Garamond" pitchFamily="18" charset="0"/>
              </a:rPr>
              <a:t>Group 3 </a:t>
            </a:r>
          </a:p>
          <a:p>
            <a:pPr eaLnBrk="0" hangingPunct="0"/>
            <a:r>
              <a:rPr lang="en-US" sz="1800">
                <a:latin typeface="Garamond" pitchFamily="18" charset="0"/>
              </a:rPr>
              <a:t>mean</a:t>
            </a:r>
          </a:p>
        </p:txBody>
      </p:sp>
      <p:sp>
        <p:nvSpPr>
          <p:cNvPr id="64538" name="Line 26"/>
          <p:cNvSpPr>
            <a:spLocks noChangeShapeType="1"/>
          </p:cNvSpPr>
          <p:nvPr/>
        </p:nvSpPr>
        <p:spPr bwMode="auto">
          <a:xfrm>
            <a:off x="1447800" y="2166937"/>
            <a:ext cx="390525" cy="0"/>
          </a:xfrm>
          <a:prstGeom prst="line">
            <a:avLst/>
          </a:prstGeom>
          <a:noFill/>
          <a:ln w="9525">
            <a:solidFill>
              <a:schemeClr val="tx1"/>
            </a:solidFill>
            <a:round/>
            <a:headEnd/>
            <a:tailEnd type="triangle" w="med" len="med"/>
          </a:ln>
          <a:effectLst/>
        </p:spPr>
        <p:txBody>
          <a:bodyPr/>
          <a:lstStyle/>
          <a:p>
            <a:endParaRPr lang="en-US"/>
          </a:p>
        </p:txBody>
      </p:sp>
      <p:sp>
        <p:nvSpPr>
          <p:cNvPr id="64539" name="Line 27"/>
          <p:cNvSpPr>
            <a:spLocks noChangeShapeType="1"/>
          </p:cNvSpPr>
          <p:nvPr/>
        </p:nvSpPr>
        <p:spPr bwMode="auto">
          <a:xfrm>
            <a:off x="3533775" y="3321050"/>
            <a:ext cx="417513" cy="0"/>
          </a:xfrm>
          <a:prstGeom prst="line">
            <a:avLst/>
          </a:prstGeom>
          <a:noFill/>
          <a:ln w="9525">
            <a:solidFill>
              <a:schemeClr val="tx1"/>
            </a:solidFill>
            <a:round/>
            <a:headEnd/>
            <a:tailEnd type="triangle" w="med" len="med"/>
          </a:ln>
          <a:effectLst/>
        </p:spPr>
        <p:txBody>
          <a:bodyPr/>
          <a:lstStyle/>
          <a:p>
            <a:endParaRPr lang="en-US"/>
          </a:p>
        </p:txBody>
      </p:sp>
      <p:sp>
        <p:nvSpPr>
          <p:cNvPr id="64540" name="Line 28"/>
          <p:cNvSpPr>
            <a:spLocks noChangeShapeType="1"/>
          </p:cNvSpPr>
          <p:nvPr/>
        </p:nvSpPr>
        <p:spPr bwMode="auto">
          <a:xfrm>
            <a:off x="6410325" y="4333875"/>
            <a:ext cx="415925" cy="0"/>
          </a:xfrm>
          <a:prstGeom prst="line">
            <a:avLst/>
          </a:prstGeom>
          <a:noFill/>
          <a:ln w="9525">
            <a:solidFill>
              <a:schemeClr val="tx1"/>
            </a:solidFill>
            <a:round/>
            <a:headEnd/>
            <a:tailEnd type="triangle" w="med" len="med"/>
          </a:ln>
          <a:effectLst/>
        </p:spPr>
        <p:txBody>
          <a:bodyPr/>
          <a:lstStyle/>
          <a:p>
            <a:endParaRPr lang="en-US"/>
          </a:p>
        </p:txBody>
      </p:sp>
      <p:sp>
        <p:nvSpPr>
          <p:cNvPr id="64541" name="Line 29"/>
          <p:cNvSpPr>
            <a:spLocks noChangeShapeType="1"/>
          </p:cNvSpPr>
          <p:nvPr/>
        </p:nvSpPr>
        <p:spPr bwMode="auto">
          <a:xfrm>
            <a:off x="292100" y="3382962"/>
            <a:ext cx="8442325" cy="1588"/>
          </a:xfrm>
          <a:prstGeom prst="line">
            <a:avLst/>
          </a:prstGeom>
          <a:noFill/>
          <a:ln w="9525">
            <a:solidFill>
              <a:srgbClr val="FF0000"/>
            </a:solidFill>
            <a:round/>
            <a:headEnd/>
            <a:tailEnd/>
          </a:ln>
          <a:effectLst/>
        </p:spPr>
        <p:txBody>
          <a:bodyPr/>
          <a:lstStyle/>
          <a:p>
            <a:endParaRPr lang="en-US"/>
          </a:p>
        </p:txBody>
      </p:sp>
      <p:sp>
        <p:nvSpPr>
          <p:cNvPr id="64542" name="Text Box 30"/>
          <p:cNvSpPr txBox="1">
            <a:spLocks noChangeArrowheads="1"/>
          </p:cNvSpPr>
          <p:nvPr/>
        </p:nvSpPr>
        <p:spPr bwMode="auto">
          <a:xfrm>
            <a:off x="396875" y="3705225"/>
            <a:ext cx="898525" cy="641350"/>
          </a:xfrm>
          <a:prstGeom prst="rect">
            <a:avLst/>
          </a:prstGeom>
          <a:noFill/>
          <a:ln w="9525">
            <a:noFill/>
            <a:miter lim="800000"/>
            <a:headEnd/>
            <a:tailEnd/>
          </a:ln>
          <a:effectLst/>
        </p:spPr>
        <p:txBody>
          <a:bodyPr wrap="none">
            <a:spAutoFit/>
          </a:bodyPr>
          <a:lstStyle/>
          <a:p>
            <a:pPr eaLnBrk="0" hangingPunct="0"/>
            <a:r>
              <a:rPr lang="en-US" sz="1800">
                <a:latin typeface="Garamond" pitchFamily="18" charset="0"/>
              </a:rPr>
              <a:t>Overall </a:t>
            </a:r>
          </a:p>
          <a:p>
            <a:pPr eaLnBrk="0" hangingPunct="0"/>
            <a:r>
              <a:rPr lang="en-US" sz="1800">
                <a:latin typeface="Garamond" pitchFamily="18" charset="0"/>
              </a:rPr>
              <a:t>mean</a:t>
            </a:r>
          </a:p>
        </p:txBody>
      </p:sp>
      <p:sp>
        <p:nvSpPr>
          <p:cNvPr id="64543" name="Line 31"/>
          <p:cNvSpPr>
            <a:spLocks noChangeShapeType="1"/>
          </p:cNvSpPr>
          <p:nvPr/>
        </p:nvSpPr>
        <p:spPr bwMode="auto">
          <a:xfrm flipV="1">
            <a:off x="781050" y="3375025"/>
            <a:ext cx="0" cy="381000"/>
          </a:xfrm>
          <a:prstGeom prst="line">
            <a:avLst/>
          </a:prstGeom>
          <a:noFill/>
          <a:ln w="9525">
            <a:solidFill>
              <a:srgbClr val="FF0000"/>
            </a:solidFill>
            <a:round/>
            <a:headEnd/>
            <a:tailEnd type="triangle" w="med" len="med"/>
          </a:ln>
          <a:effectLst/>
        </p:spPr>
        <p:txBody>
          <a:bodyPr/>
          <a:lstStyle/>
          <a:p>
            <a:endParaRPr lang="en-US"/>
          </a:p>
        </p:txBody>
      </p:sp>
      <p:sp>
        <p:nvSpPr>
          <p:cNvPr id="64544" name="Line 32"/>
          <p:cNvSpPr>
            <a:spLocks noChangeShapeType="1"/>
          </p:cNvSpPr>
          <p:nvPr/>
        </p:nvSpPr>
        <p:spPr bwMode="auto">
          <a:xfrm>
            <a:off x="2085975" y="2159000"/>
            <a:ext cx="0" cy="1233487"/>
          </a:xfrm>
          <a:prstGeom prst="line">
            <a:avLst/>
          </a:prstGeom>
          <a:noFill/>
          <a:ln w="9525">
            <a:solidFill>
              <a:srgbClr val="FF0000"/>
            </a:solidFill>
            <a:round/>
            <a:headEnd/>
            <a:tailEnd type="triangle" w="med" len="med"/>
          </a:ln>
          <a:effectLst/>
        </p:spPr>
        <p:txBody>
          <a:bodyPr/>
          <a:lstStyle/>
          <a:p>
            <a:endParaRPr lang="en-US"/>
          </a:p>
        </p:txBody>
      </p:sp>
      <p:sp>
        <p:nvSpPr>
          <p:cNvPr id="64545" name="Line 33"/>
          <p:cNvSpPr>
            <a:spLocks noChangeShapeType="1"/>
          </p:cNvSpPr>
          <p:nvPr/>
        </p:nvSpPr>
        <p:spPr bwMode="auto">
          <a:xfrm>
            <a:off x="4545013" y="3303587"/>
            <a:ext cx="0" cy="88900"/>
          </a:xfrm>
          <a:prstGeom prst="line">
            <a:avLst/>
          </a:prstGeom>
          <a:noFill/>
          <a:ln w="9525">
            <a:solidFill>
              <a:srgbClr val="FF0000"/>
            </a:solidFill>
            <a:round/>
            <a:headEnd/>
            <a:tailEnd type="triangle" w="med" len="med"/>
          </a:ln>
          <a:effectLst/>
        </p:spPr>
        <p:txBody>
          <a:bodyPr/>
          <a:lstStyle/>
          <a:p>
            <a:endParaRPr lang="en-US"/>
          </a:p>
        </p:txBody>
      </p:sp>
      <p:sp>
        <p:nvSpPr>
          <p:cNvPr id="64546" name="Line 34"/>
          <p:cNvSpPr>
            <a:spLocks noChangeShapeType="1"/>
          </p:cNvSpPr>
          <p:nvPr/>
        </p:nvSpPr>
        <p:spPr bwMode="auto">
          <a:xfrm flipV="1">
            <a:off x="7742238" y="3402012"/>
            <a:ext cx="0" cy="922338"/>
          </a:xfrm>
          <a:prstGeom prst="line">
            <a:avLst/>
          </a:prstGeom>
          <a:noFill/>
          <a:ln w="9525">
            <a:solidFill>
              <a:srgbClr val="FF0000"/>
            </a:solidFill>
            <a:round/>
            <a:headEnd/>
            <a:tailEnd type="triangle" w="med" len="med"/>
          </a:ln>
          <a:effectLst/>
        </p:spPr>
        <p:txBody>
          <a:bodyPr/>
          <a:lstStyle/>
          <a:p>
            <a:endParaRPr lang="en-US"/>
          </a:p>
        </p:txBody>
      </p:sp>
      <p:sp>
        <p:nvSpPr>
          <p:cNvPr id="64547" name="Text Box 35"/>
          <p:cNvSpPr txBox="1">
            <a:spLocks noChangeArrowheads="1"/>
          </p:cNvSpPr>
          <p:nvPr/>
        </p:nvSpPr>
        <p:spPr bwMode="auto">
          <a:xfrm>
            <a:off x="3486150" y="1965325"/>
            <a:ext cx="1425575" cy="366712"/>
          </a:xfrm>
          <a:prstGeom prst="rect">
            <a:avLst/>
          </a:prstGeom>
          <a:noFill/>
          <a:ln w="9525">
            <a:noFill/>
            <a:miter lim="800000"/>
            <a:headEnd/>
            <a:tailEnd/>
          </a:ln>
          <a:effectLst/>
        </p:spPr>
        <p:txBody>
          <a:bodyPr wrap="none">
            <a:spAutoFit/>
          </a:bodyPr>
          <a:lstStyle/>
          <a:p>
            <a:pPr eaLnBrk="0" hangingPunct="0"/>
            <a:r>
              <a:rPr lang="en-US" sz="1800">
                <a:latin typeface="Garamond" pitchFamily="18" charset="0"/>
              </a:rPr>
              <a:t>Within group </a:t>
            </a:r>
          </a:p>
        </p:txBody>
      </p:sp>
      <p:sp>
        <p:nvSpPr>
          <p:cNvPr id="64548" name="Line 36"/>
          <p:cNvSpPr>
            <a:spLocks noChangeShapeType="1"/>
          </p:cNvSpPr>
          <p:nvPr/>
        </p:nvSpPr>
        <p:spPr bwMode="auto">
          <a:xfrm flipH="1" flipV="1">
            <a:off x="3081338" y="1882775"/>
            <a:ext cx="381000" cy="187325"/>
          </a:xfrm>
          <a:prstGeom prst="line">
            <a:avLst/>
          </a:prstGeom>
          <a:noFill/>
          <a:ln w="9525">
            <a:solidFill>
              <a:schemeClr val="tx1"/>
            </a:solidFill>
            <a:round/>
            <a:headEnd/>
            <a:tailEnd type="triangle" w="med" len="med"/>
          </a:ln>
          <a:effectLst/>
        </p:spPr>
        <p:txBody>
          <a:bodyPr/>
          <a:lstStyle/>
          <a:p>
            <a:endParaRPr lang="en-US"/>
          </a:p>
        </p:txBody>
      </p:sp>
      <p:sp>
        <p:nvSpPr>
          <p:cNvPr id="64549" name="Line 37"/>
          <p:cNvSpPr>
            <a:spLocks noChangeShapeType="1"/>
          </p:cNvSpPr>
          <p:nvPr/>
        </p:nvSpPr>
        <p:spPr bwMode="auto">
          <a:xfrm flipH="1">
            <a:off x="3106738" y="2362200"/>
            <a:ext cx="365125" cy="169862"/>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1727099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762" y="1"/>
            <a:ext cx="7781966" cy="898374"/>
          </a:xfrm>
        </p:spPr>
        <p:txBody>
          <a:bodyPr>
            <a:noAutofit/>
          </a:bodyPr>
          <a:lstStyle/>
          <a:p>
            <a:r>
              <a:rPr lang="en-US" sz="2800" dirty="0" smtClean="0"/>
              <a:t>Overview of Hypothesis Testing Procedure (Recap)</a:t>
            </a:r>
            <a:endParaRPr lang="en-US" sz="2800" dirty="0"/>
          </a:p>
        </p:txBody>
      </p:sp>
      <p:sp>
        <p:nvSpPr>
          <p:cNvPr id="6" name="Rectangle 5"/>
          <p:cNvSpPr/>
          <p:nvPr/>
        </p:nvSpPr>
        <p:spPr>
          <a:xfrm>
            <a:off x="639761" y="1032939"/>
            <a:ext cx="7963325" cy="5632311"/>
          </a:xfrm>
          <a:prstGeom prst="rect">
            <a:avLst/>
          </a:prstGeom>
          <a:solidFill>
            <a:srgbClr val="FFFF00"/>
          </a:solidFill>
          <a:ln w="25400">
            <a:solidFill>
              <a:srgbClr val="FF0000"/>
            </a:solidFill>
          </a:ln>
        </p:spPr>
        <p:txBody>
          <a:bodyPr wrap="square">
            <a:spAutoFit/>
          </a:bodyPr>
          <a:lstStyle/>
          <a:p>
            <a:pPr marL="457200" lvl="0" indent="-457200" algn="just">
              <a:buFont typeface="+mj-lt"/>
              <a:buAutoNum type="arabicPeriod"/>
            </a:pPr>
            <a:r>
              <a:rPr lang="en-US" sz="2000" dirty="0"/>
              <a:t>From problem, identify the population parameter of </a:t>
            </a:r>
            <a:r>
              <a:rPr lang="en-US" sz="2000" dirty="0" smtClean="0"/>
              <a:t>interest.</a:t>
            </a:r>
          </a:p>
          <a:p>
            <a:pPr marL="457200" lvl="0" indent="-457200" algn="just">
              <a:buFont typeface="+mj-lt"/>
              <a:buAutoNum type="arabicPeriod"/>
            </a:pPr>
            <a:r>
              <a:rPr lang="en-US" sz="2000" dirty="0" smtClean="0"/>
              <a:t>State </a:t>
            </a:r>
            <a:r>
              <a:rPr lang="en-US" sz="2000" dirty="0"/>
              <a:t>clearly the null hypothesis H</a:t>
            </a:r>
            <a:r>
              <a:rPr lang="en-US" sz="2000" baseline="-25000" dirty="0"/>
              <a:t>0</a:t>
            </a:r>
            <a:r>
              <a:rPr lang="en-US" sz="2000" dirty="0"/>
              <a:t> and alternative hypothesis </a:t>
            </a:r>
            <a:r>
              <a:rPr lang="en-US" sz="2000" dirty="0" smtClean="0"/>
              <a:t>H</a:t>
            </a:r>
            <a:r>
              <a:rPr lang="en-US" sz="2000" baseline="-25000" dirty="0" smtClean="0"/>
              <a:t>1</a:t>
            </a:r>
            <a:r>
              <a:rPr lang="en-US" sz="2000" dirty="0" smtClean="0"/>
              <a:t>.</a:t>
            </a:r>
            <a:endParaRPr lang="en-US" sz="2000" dirty="0"/>
          </a:p>
          <a:p>
            <a:pPr marL="457200" lvl="0" indent="-457200" algn="just">
              <a:buFont typeface="+mj-lt"/>
              <a:buAutoNum type="arabicPeriod"/>
            </a:pPr>
            <a:r>
              <a:rPr lang="en-US" sz="2000" dirty="0" smtClean="0"/>
              <a:t>State </a:t>
            </a:r>
            <a:r>
              <a:rPr lang="en-US" sz="2000" dirty="0"/>
              <a:t>clearly the level of significance of the test (if not given in problem, </a:t>
            </a:r>
            <a:r>
              <a:rPr lang="en-US" sz="2000" dirty="0" smtClean="0"/>
              <a:t>we can assume typical value of 1%, 2% or 5%).</a:t>
            </a:r>
          </a:p>
          <a:p>
            <a:pPr marL="457200" lvl="0" indent="-457200" algn="just">
              <a:buFont typeface="+mj-lt"/>
              <a:buAutoNum type="arabicPeriod"/>
            </a:pPr>
            <a:r>
              <a:rPr lang="en-US" sz="2000" dirty="0"/>
              <a:t>State the test </a:t>
            </a:r>
            <a:r>
              <a:rPr lang="en-US" sz="2000" dirty="0" smtClean="0"/>
              <a:t>statistic to </a:t>
            </a:r>
            <a:r>
              <a:rPr lang="en-US" sz="2000" dirty="0"/>
              <a:t>be </a:t>
            </a:r>
            <a:r>
              <a:rPr lang="en-US" sz="2000" dirty="0" smtClean="0"/>
              <a:t>used, together with any necessary assumptions made.</a:t>
            </a:r>
            <a:endParaRPr lang="en-SG" sz="2000" dirty="0"/>
          </a:p>
          <a:p>
            <a:pPr marL="457200" lvl="0" indent="-457200" algn="just">
              <a:buFont typeface="+mj-lt"/>
              <a:buAutoNum type="arabicPeriod"/>
            </a:pPr>
            <a:r>
              <a:rPr lang="en-US" sz="2000" dirty="0" smtClean="0"/>
              <a:t>Compute the value </a:t>
            </a:r>
            <a:r>
              <a:rPr lang="en-US" sz="2000" dirty="0"/>
              <a:t>of the test statistic </a:t>
            </a:r>
            <a:r>
              <a:rPr lang="en-US" sz="2000" dirty="0" smtClean="0"/>
              <a:t>using the given sample data.</a:t>
            </a:r>
            <a:endParaRPr lang="en-SG" sz="2000" dirty="0"/>
          </a:p>
          <a:p>
            <a:pPr marL="903288" lvl="0" indent="-903288" algn="just">
              <a:tabLst>
                <a:tab pos="903288" algn="l"/>
              </a:tabLst>
            </a:pPr>
            <a:r>
              <a:rPr lang="en-SG" sz="2000" dirty="0"/>
              <a:t>6</a:t>
            </a:r>
            <a:r>
              <a:rPr lang="en-SG" sz="2000" dirty="0" smtClean="0"/>
              <a:t>.     i)     </a:t>
            </a:r>
            <a:r>
              <a:rPr lang="en-US" sz="2000" dirty="0" smtClean="0"/>
              <a:t>If </a:t>
            </a:r>
            <a:r>
              <a:rPr lang="en-US" sz="2000" dirty="0"/>
              <a:t>using the critical </a:t>
            </a:r>
            <a:r>
              <a:rPr lang="en-US" sz="2000" dirty="0" smtClean="0"/>
              <a:t>region method</a:t>
            </a:r>
            <a:r>
              <a:rPr lang="en-US" sz="2000" dirty="0"/>
              <a:t>: based on the stated level </a:t>
            </a:r>
            <a:r>
              <a:rPr lang="en-US" sz="2000" dirty="0" smtClean="0"/>
              <a:t>of 		significance , determine </a:t>
            </a:r>
            <a:r>
              <a:rPr lang="en-US" sz="2000" dirty="0"/>
              <a:t>the critical </a:t>
            </a:r>
            <a:r>
              <a:rPr lang="en-US" sz="2000" dirty="0" smtClean="0"/>
              <a:t>value(s) and state the critical 	region.</a:t>
            </a:r>
            <a:endParaRPr lang="en-SG" sz="2000" dirty="0"/>
          </a:p>
          <a:p>
            <a:pPr lvl="0" algn="just"/>
            <a:r>
              <a:rPr lang="en-SG" sz="2000" dirty="0"/>
              <a:t>	</a:t>
            </a:r>
            <a:r>
              <a:rPr lang="en-SG" sz="2000" dirty="0" smtClean="0"/>
              <a:t>ii)	If </a:t>
            </a:r>
            <a:r>
              <a:rPr lang="en-SG" sz="2000" dirty="0"/>
              <a:t>using p-value </a:t>
            </a:r>
            <a:r>
              <a:rPr lang="en-SG" sz="2000" dirty="0" smtClean="0"/>
              <a:t>method: </a:t>
            </a:r>
            <a:r>
              <a:rPr lang="en-SG" sz="2000" dirty="0"/>
              <a:t>based on the calculated value of test </a:t>
            </a:r>
            <a:r>
              <a:rPr lang="en-SG" sz="2000" dirty="0" smtClean="0"/>
              <a:t>				statistic</a:t>
            </a:r>
            <a:r>
              <a:rPr lang="en-SG" sz="2000" dirty="0"/>
              <a:t>, </a:t>
            </a:r>
            <a:r>
              <a:rPr lang="en-US" sz="2000" dirty="0"/>
              <a:t>calculate </a:t>
            </a:r>
            <a:r>
              <a:rPr lang="en-US" sz="2000" dirty="0" smtClean="0"/>
              <a:t>the p-value.</a:t>
            </a:r>
            <a:endParaRPr lang="en-SG" sz="2000" dirty="0"/>
          </a:p>
          <a:p>
            <a:pPr algn="just"/>
            <a:r>
              <a:rPr lang="en-SG" sz="2000" dirty="0" smtClean="0"/>
              <a:t>7.    Make a decision whether to reject H</a:t>
            </a:r>
            <a:r>
              <a:rPr lang="en-SG" sz="2000" baseline="-25000" dirty="0" smtClean="0"/>
              <a:t>0</a:t>
            </a:r>
            <a:r>
              <a:rPr lang="en-SG" sz="2000" dirty="0" smtClean="0"/>
              <a:t>:</a:t>
            </a:r>
          </a:p>
          <a:p>
            <a:pPr algn="just"/>
            <a:r>
              <a:rPr lang="en-US" sz="2000" dirty="0" smtClean="0"/>
              <a:t>	i)	If </a:t>
            </a:r>
            <a:r>
              <a:rPr lang="en-US" sz="2000" dirty="0"/>
              <a:t>using critical </a:t>
            </a:r>
            <a:r>
              <a:rPr lang="en-US" sz="2000" dirty="0" smtClean="0"/>
              <a:t>region method: </a:t>
            </a:r>
            <a:r>
              <a:rPr lang="en-US" sz="2000" dirty="0"/>
              <a:t>Reject H</a:t>
            </a:r>
            <a:r>
              <a:rPr lang="en-US" sz="2000" baseline="-25000" dirty="0"/>
              <a:t>0</a:t>
            </a:r>
            <a:r>
              <a:rPr lang="en-US" sz="2000" dirty="0"/>
              <a:t> if calculated test statistic </a:t>
            </a:r>
            <a:r>
              <a:rPr lang="en-US" sz="2000" dirty="0" smtClean="0"/>
              <a:t>			falls inside </a:t>
            </a:r>
            <a:r>
              <a:rPr lang="en-US" sz="2000" dirty="0"/>
              <a:t>the critical </a:t>
            </a:r>
            <a:r>
              <a:rPr lang="en-US" sz="2000" dirty="0" smtClean="0"/>
              <a:t>region. Otherwise, do not </a:t>
            </a:r>
            <a:r>
              <a:rPr lang="en-US" sz="2000" dirty="0"/>
              <a:t>reject </a:t>
            </a:r>
            <a:r>
              <a:rPr lang="en-US" sz="2000" dirty="0" smtClean="0"/>
              <a:t>H</a:t>
            </a:r>
            <a:r>
              <a:rPr lang="en-US" sz="2000" baseline="-25000" dirty="0" smtClean="0"/>
              <a:t>0.</a:t>
            </a:r>
            <a:r>
              <a:rPr lang="en-US" sz="2000" dirty="0" smtClean="0"/>
              <a:t> </a:t>
            </a:r>
            <a:endParaRPr lang="en-SG" sz="2000" dirty="0"/>
          </a:p>
          <a:p>
            <a:pPr algn="just"/>
            <a:r>
              <a:rPr lang="en-US" sz="2000" dirty="0" smtClean="0"/>
              <a:t>	ii)	If </a:t>
            </a:r>
            <a:r>
              <a:rPr lang="en-US" sz="2000" dirty="0"/>
              <a:t>using p-value approach: Reject H</a:t>
            </a:r>
            <a:r>
              <a:rPr lang="en-US" sz="2000" baseline="-25000" dirty="0"/>
              <a:t>0</a:t>
            </a:r>
            <a:r>
              <a:rPr lang="en-US" sz="2000" dirty="0"/>
              <a:t> if p-value &lt; level of </a:t>
            </a:r>
            <a:r>
              <a:rPr lang="en-US" sz="2000" dirty="0" smtClean="0"/>
              <a:t>					</a:t>
            </a:r>
            <a:r>
              <a:rPr lang="en-US" sz="2000" dirty="0"/>
              <a:t>significance. Otherwise, do not reject H</a:t>
            </a:r>
            <a:r>
              <a:rPr lang="en-US" sz="2000" baseline="-25000" dirty="0"/>
              <a:t>0.</a:t>
            </a:r>
            <a:r>
              <a:rPr lang="en-US" sz="2000" dirty="0"/>
              <a:t> </a:t>
            </a:r>
            <a:endParaRPr lang="en-SG" sz="2000" dirty="0"/>
          </a:p>
          <a:p>
            <a:pPr algn="just"/>
            <a:r>
              <a:rPr lang="en-US" sz="2000" dirty="0" smtClean="0"/>
              <a:t>8.    Write </a:t>
            </a:r>
            <a:r>
              <a:rPr lang="en-US" sz="2000" dirty="0"/>
              <a:t>down </a:t>
            </a:r>
            <a:r>
              <a:rPr lang="en-US" sz="2000" dirty="0" smtClean="0"/>
              <a:t>a formal </a:t>
            </a:r>
            <a:r>
              <a:rPr lang="en-US" sz="2000" dirty="0"/>
              <a:t>conclusion in the problem context.</a:t>
            </a:r>
            <a:endParaRPr lang="en-SG" sz="2000" dirty="0"/>
          </a:p>
        </p:txBody>
      </p:sp>
    </p:spTree>
    <p:extLst>
      <p:ext uri="{BB962C8B-B14F-4D97-AF65-F5344CB8AC3E}">
        <p14:creationId xmlns:p14="http://schemas.microsoft.com/office/powerpoint/2010/main" val="33325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Effect transition="in" filter="fade">
                                      <p:cBhvr>
                                        <p:cTn id="35" dur="500"/>
                                        <p:tgtEl>
                                          <p:spTgt spid="6">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Effect transition="in" filter="fade">
                                      <p:cBhvr>
                                        <p:cTn id="40" dur="500"/>
                                        <p:tgtEl>
                                          <p:spTgt spid="6">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Effect transition="in" filter="fade">
                                      <p:cBhvr>
                                        <p:cTn id="43" dur="500"/>
                                        <p:tgtEl>
                                          <p:spTgt spid="6">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
                                            <p:txEl>
                                              <p:pRg st="9" end="9"/>
                                            </p:txEl>
                                          </p:spTgt>
                                        </p:tgtEl>
                                        <p:attrNameLst>
                                          <p:attrName>style.visibility</p:attrName>
                                        </p:attrNameLst>
                                      </p:cBhvr>
                                      <p:to>
                                        <p:strVal val="visible"/>
                                      </p:to>
                                    </p:set>
                                    <p:animEffect transition="in" filter="fade">
                                      <p:cBhvr>
                                        <p:cTn id="46" dur="500"/>
                                        <p:tgtEl>
                                          <p:spTgt spid="6">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Effect transition="in" filter="fade">
                                      <p:cBhvr>
                                        <p:cTn id="51"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665610" y="285924"/>
            <a:ext cx="6460404" cy="604593"/>
          </a:xfrm>
          <a:noFill/>
        </p:spPr>
        <p:txBody>
          <a:bodyPr lIns="90488" tIns="44450" rIns="90488" bIns="44450" anchorCtr="1">
            <a:normAutofit fontScale="90000"/>
          </a:bodyPr>
          <a:lstStyle/>
          <a:p>
            <a:pPr eaLnBrk="1" hangingPunct="1"/>
            <a:r>
              <a:rPr lang="en-US" dirty="0" smtClean="0"/>
              <a:t>Procedures for conducting ANOVA (1) </a:t>
            </a:r>
          </a:p>
        </p:txBody>
      </p:sp>
      <mc:AlternateContent xmlns:mc="http://schemas.openxmlformats.org/markup-compatibility/2006">
        <mc:Choice xmlns:a14="http://schemas.microsoft.com/office/drawing/2010/main" Requires="a14">
          <p:sp>
            <p:nvSpPr>
              <p:cNvPr id="14340" name="Rectangle 3"/>
              <p:cNvSpPr>
                <a:spLocks noGrp="1" noChangeArrowheads="1"/>
              </p:cNvSpPr>
              <p:nvPr>
                <p:ph sz="quarter" idx="13"/>
              </p:nvPr>
            </p:nvSpPr>
            <p:spPr>
              <a:xfrm>
                <a:off x="665610" y="961189"/>
                <a:ext cx="7781518" cy="4399087"/>
              </a:xfrm>
              <a:solidFill>
                <a:srgbClr val="FFFF00"/>
              </a:solidFill>
              <a:ln w="25400">
                <a:solidFill>
                  <a:srgbClr val="FF0000"/>
                </a:solidFill>
              </a:ln>
            </p:spPr>
            <p:txBody>
              <a:bodyPr lIns="90488" tIns="44450" rIns="90488" bIns="44450">
                <a:normAutofit/>
              </a:bodyPr>
              <a:lstStyle/>
              <a:p>
                <a:pPr eaLnBrk="1" hangingPunct="1">
                  <a:spcBef>
                    <a:spcPts val="1200"/>
                  </a:spcBef>
                  <a:buClr>
                    <a:schemeClr val="tx1"/>
                  </a:buClr>
                  <a:buFont typeface="Arial" pitchFamily="34" charset="0"/>
                  <a:buChar char="•"/>
                  <a:tabLst>
                    <a:tab pos="2347913" algn="ctr"/>
                    <a:tab pos="4010025" algn="ctr"/>
                  </a:tabLst>
                </a:pPr>
                <a:r>
                  <a:rPr lang="en-US" sz="2800" dirty="0" smtClean="0"/>
                  <a:t>Step 1: State null and alternative hypotheses (in problem context) </a:t>
                </a:r>
              </a:p>
              <a:p>
                <a:pPr lvl="1" indent="-342900">
                  <a:spcBef>
                    <a:spcPts val="1200"/>
                  </a:spcBef>
                  <a:buClr>
                    <a:schemeClr val="tx1"/>
                  </a:buClr>
                  <a:buFont typeface="Wingdings" pitchFamily="2" charset="2"/>
                  <a:buChar char="Ø"/>
                  <a:tabLst>
                    <a:tab pos="2347913" algn="ctr"/>
                    <a:tab pos="4010025" algn="ctr"/>
                  </a:tabLst>
                </a:pPr>
                <a:r>
                  <a:rPr lang="en-US" sz="2400" dirty="0" smtClean="0"/>
                  <a:t>Null Hypothesis,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𝐻</m:t>
                        </m:r>
                      </m:e>
                      <m:sub>
                        <m:r>
                          <a:rPr lang="en-US" sz="2400" b="0" i="1" smtClean="0">
                            <a:latin typeface="Cambria Math"/>
                          </a:rPr>
                          <m:t>0</m:t>
                        </m:r>
                      </m:sub>
                    </m:sSub>
                  </m:oMath>
                </a14:m>
                <a:r>
                  <a:rPr lang="en-US" sz="2400" dirty="0" smtClean="0"/>
                  <a:t>: </a:t>
                </a:r>
              </a:p>
              <a:p>
                <a:pPr marL="800100" lvl="2" indent="0">
                  <a:spcBef>
                    <a:spcPts val="1200"/>
                  </a:spcBef>
                  <a:buClr>
                    <a:schemeClr val="tx1"/>
                  </a:buClr>
                  <a:buNone/>
                  <a:tabLst>
                    <a:tab pos="2347913" algn="ctr"/>
                    <a:tab pos="4010025" algn="ctr"/>
                  </a:tabLst>
                </a:pPr>
                <a:r>
                  <a:rPr lang="en-US" dirty="0" smtClean="0"/>
                  <a:t>All population means are the same.</a:t>
                </a:r>
              </a:p>
              <a:p>
                <a:pPr lvl="1" indent="-342900">
                  <a:spcBef>
                    <a:spcPts val="1200"/>
                  </a:spcBef>
                  <a:buClr>
                    <a:schemeClr val="tx1"/>
                  </a:buClr>
                  <a:buFont typeface="Wingdings" pitchFamily="2" charset="2"/>
                  <a:buChar char="Ø"/>
                  <a:tabLst>
                    <a:tab pos="2347913" algn="ctr"/>
                    <a:tab pos="4010025" algn="ctr"/>
                  </a:tabLst>
                </a:pPr>
                <a:r>
                  <a:rPr lang="en-US" sz="2400" dirty="0" smtClean="0"/>
                  <a:t> Alternative Hypothesis,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𝐻</m:t>
                        </m:r>
                      </m:e>
                      <m:sub>
                        <m:r>
                          <a:rPr lang="en-US" sz="2400" b="0" i="1" smtClean="0">
                            <a:latin typeface="Cambria Math"/>
                          </a:rPr>
                          <m:t>1</m:t>
                        </m:r>
                      </m:sub>
                    </m:sSub>
                  </m:oMath>
                </a14:m>
                <a:r>
                  <a:rPr lang="en-US" sz="2400" dirty="0" smtClean="0"/>
                  <a:t>: </a:t>
                </a:r>
              </a:p>
              <a:p>
                <a:pPr marL="800100" lvl="2" indent="0">
                  <a:spcBef>
                    <a:spcPts val="1200"/>
                  </a:spcBef>
                  <a:buClr>
                    <a:schemeClr val="tx1"/>
                  </a:buClr>
                  <a:buNone/>
                  <a:tabLst>
                    <a:tab pos="2347913" algn="ctr"/>
                    <a:tab pos="4010025" algn="ctr"/>
                  </a:tabLst>
                </a:pPr>
                <a:r>
                  <a:rPr lang="en-US" dirty="0" smtClean="0"/>
                  <a:t>At least one of the population means is different from the others</a:t>
                </a:r>
              </a:p>
              <a:p>
                <a:pPr marL="800100" lvl="2" indent="0">
                  <a:spcBef>
                    <a:spcPts val="1200"/>
                  </a:spcBef>
                  <a:buClr>
                    <a:schemeClr val="tx1"/>
                  </a:buClr>
                  <a:buNone/>
                  <a:tabLst>
                    <a:tab pos="2347913" algn="ctr"/>
                    <a:tab pos="4010025" algn="ctr"/>
                  </a:tabLst>
                </a:pPr>
                <a:endParaRPr lang="en-US" dirty="0"/>
              </a:p>
              <a:p>
                <a:pPr marL="342900" lvl="2" indent="-342900">
                  <a:spcBef>
                    <a:spcPts val="1200"/>
                  </a:spcBef>
                  <a:buClr>
                    <a:schemeClr val="tx1"/>
                  </a:buClr>
                  <a:tabLst>
                    <a:tab pos="2347913" algn="ctr"/>
                    <a:tab pos="4010025" algn="ctr"/>
                  </a:tabLst>
                </a:pPr>
                <a:r>
                  <a:rPr lang="en-US" sz="2800" dirty="0" smtClean="0"/>
                  <a:t>Step 2: State the level of significance,</a:t>
                </a:r>
                <a14:m>
                  <m:oMath xmlns:m="http://schemas.openxmlformats.org/officeDocument/2006/math">
                    <m:r>
                      <a:rPr lang="en-US" sz="2800" i="1" smtClean="0">
                        <a:latin typeface="Cambria Math"/>
                        <a:ea typeface="Cambria Math"/>
                      </a:rPr>
                      <m:t>𝛼</m:t>
                    </m:r>
                  </m:oMath>
                </a14:m>
                <a:r>
                  <a:rPr lang="en-US" sz="2800" dirty="0" smtClean="0"/>
                  <a:t>.</a:t>
                </a:r>
              </a:p>
              <a:p>
                <a:pPr marL="0" lvl="2" indent="0">
                  <a:spcBef>
                    <a:spcPts val="1200"/>
                  </a:spcBef>
                  <a:buClr>
                    <a:schemeClr val="tx1"/>
                  </a:buClr>
                  <a:buNone/>
                  <a:tabLst>
                    <a:tab pos="2347913" algn="ctr"/>
                    <a:tab pos="4010025" algn="ctr"/>
                  </a:tabLst>
                </a:pPr>
                <a:endParaRPr lang="en-US" dirty="0" smtClean="0"/>
              </a:p>
            </p:txBody>
          </p:sp>
        </mc:Choice>
        <mc:Fallback>
          <p:sp>
            <p:nvSpPr>
              <p:cNvPr id="14340" name="Rectangle 3"/>
              <p:cNvSpPr>
                <a:spLocks noGrp="1" noRot="1" noChangeAspect="1" noMove="1" noResize="1" noEditPoints="1" noAdjustHandles="1" noChangeArrowheads="1" noChangeShapeType="1" noTextEdit="1"/>
              </p:cNvSpPr>
              <p:nvPr>
                <p:ph sz="quarter" idx="13"/>
              </p:nvPr>
            </p:nvSpPr>
            <p:spPr>
              <a:xfrm>
                <a:off x="665610" y="961189"/>
                <a:ext cx="7781518" cy="4399087"/>
              </a:xfrm>
              <a:blipFill rotWithShape="0">
                <a:blip r:embed="rId3"/>
                <a:stretch>
                  <a:fillRect l="-1249" t="-1241" r="-312"/>
                </a:stretch>
              </a:blipFill>
              <a:ln w="25400">
                <a:solidFill>
                  <a:srgbClr val="FF0000"/>
                </a:solidFill>
              </a:ln>
            </p:spPr>
            <p:txBody>
              <a:bodyPr/>
              <a:lstStyle/>
              <a:p>
                <a:r>
                  <a:rPr lang="en-SG">
                    <a:noFill/>
                  </a:rPr>
                  <a:t> </a:t>
                </a:r>
              </a:p>
            </p:txBody>
          </p:sp>
        </mc:Fallback>
      </mc:AlternateContent>
    </p:spTree>
    <p:extLst>
      <p:ext uri="{BB962C8B-B14F-4D97-AF65-F5344CB8AC3E}">
        <p14:creationId xmlns:p14="http://schemas.microsoft.com/office/powerpoint/2010/main" val="165928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fade">
                                      <p:cBhvr>
                                        <p:cTn id="7" dur="500"/>
                                        <p:tgtEl>
                                          <p:spTgt spid="143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340">
                                            <p:txEl>
                                              <p:pRg st="1" end="1"/>
                                            </p:txEl>
                                          </p:spTgt>
                                        </p:tgtEl>
                                        <p:attrNameLst>
                                          <p:attrName>style.visibility</p:attrName>
                                        </p:attrNameLst>
                                      </p:cBhvr>
                                      <p:to>
                                        <p:strVal val="visible"/>
                                      </p:to>
                                    </p:set>
                                    <p:animEffect transition="in" filter="fade">
                                      <p:cBhvr>
                                        <p:cTn id="10" dur="500"/>
                                        <p:tgtEl>
                                          <p:spTgt spid="1434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340">
                                            <p:txEl>
                                              <p:pRg st="2" end="2"/>
                                            </p:txEl>
                                          </p:spTgt>
                                        </p:tgtEl>
                                        <p:attrNameLst>
                                          <p:attrName>style.visibility</p:attrName>
                                        </p:attrNameLst>
                                      </p:cBhvr>
                                      <p:to>
                                        <p:strVal val="visible"/>
                                      </p:to>
                                    </p:set>
                                    <p:animEffect transition="in" filter="fade">
                                      <p:cBhvr>
                                        <p:cTn id="13" dur="500"/>
                                        <p:tgtEl>
                                          <p:spTgt spid="1434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340">
                                            <p:txEl>
                                              <p:pRg st="3" end="3"/>
                                            </p:txEl>
                                          </p:spTgt>
                                        </p:tgtEl>
                                        <p:attrNameLst>
                                          <p:attrName>style.visibility</p:attrName>
                                        </p:attrNameLst>
                                      </p:cBhvr>
                                      <p:to>
                                        <p:strVal val="visible"/>
                                      </p:to>
                                    </p:set>
                                    <p:animEffect transition="in" filter="fade">
                                      <p:cBhvr>
                                        <p:cTn id="16" dur="500"/>
                                        <p:tgtEl>
                                          <p:spTgt spid="1434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340">
                                            <p:txEl>
                                              <p:pRg st="4" end="4"/>
                                            </p:txEl>
                                          </p:spTgt>
                                        </p:tgtEl>
                                        <p:attrNameLst>
                                          <p:attrName>style.visibility</p:attrName>
                                        </p:attrNameLst>
                                      </p:cBhvr>
                                      <p:to>
                                        <p:strVal val="visible"/>
                                      </p:to>
                                    </p:set>
                                    <p:animEffect transition="in" filter="fade">
                                      <p:cBhvr>
                                        <p:cTn id="19" dur="500"/>
                                        <p:tgtEl>
                                          <p:spTgt spid="1434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340">
                                            <p:txEl>
                                              <p:pRg st="6" end="6"/>
                                            </p:txEl>
                                          </p:spTgt>
                                        </p:tgtEl>
                                        <p:attrNameLst>
                                          <p:attrName>style.visibility</p:attrName>
                                        </p:attrNameLst>
                                      </p:cBhvr>
                                      <p:to>
                                        <p:strVal val="visible"/>
                                      </p:to>
                                    </p:set>
                                    <p:animEffect transition="in" filter="fade">
                                      <p:cBhvr>
                                        <p:cTn id="24" dur="500"/>
                                        <p:tgtEl>
                                          <p:spTgt spid="143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665610" y="285924"/>
            <a:ext cx="6460404" cy="604593"/>
          </a:xfrm>
          <a:noFill/>
        </p:spPr>
        <p:txBody>
          <a:bodyPr lIns="90488" tIns="44450" rIns="90488" bIns="44450" anchorCtr="1">
            <a:normAutofit fontScale="90000"/>
          </a:bodyPr>
          <a:lstStyle/>
          <a:p>
            <a:pPr eaLnBrk="1" hangingPunct="1"/>
            <a:r>
              <a:rPr lang="en-US" dirty="0" smtClean="0"/>
              <a:t>Procedures for conducting ANOVA (2) </a:t>
            </a:r>
          </a:p>
        </p:txBody>
      </p:sp>
      <mc:AlternateContent xmlns:mc="http://schemas.openxmlformats.org/markup-compatibility/2006" xmlns:a14="http://schemas.microsoft.com/office/drawing/2010/main">
        <mc:Choice Requires="a14">
          <p:sp>
            <p:nvSpPr>
              <p:cNvPr id="14340" name="Rectangle 3"/>
              <p:cNvSpPr>
                <a:spLocks noGrp="1" noChangeArrowheads="1"/>
              </p:cNvSpPr>
              <p:nvPr>
                <p:ph sz="quarter" idx="13"/>
              </p:nvPr>
            </p:nvSpPr>
            <p:spPr>
              <a:xfrm>
                <a:off x="665610" y="961188"/>
                <a:ext cx="7781518" cy="5502673"/>
              </a:xfrm>
              <a:solidFill>
                <a:srgbClr val="FFFF00"/>
              </a:solidFill>
              <a:ln w="25400">
                <a:solidFill>
                  <a:srgbClr val="FF0000"/>
                </a:solidFill>
              </a:ln>
            </p:spPr>
            <p:txBody>
              <a:bodyPr lIns="90488" tIns="44450" rIns="90488" bIns="44450">
                <a:normAutofit/>
              </a:bodyPr>
              <a:lstStyle/>
              <a:p>
                <a:pPr eaLnBrk="1" hangingPunct="1">
                  <a:spcBef>
                    <a:spcPts val="1200"/>
                  </a:spcBef>
                  <a:buClr>
                    <a:schemeClr val="tx1"/>
                  </a:buClr>
                  <a:buFont typeface="Arial" pitchFamily="34" charset="0"/>
                  <a:buChar char="•"/>
                  <a:tabLst>
                    <a:tab pos="2347913" algn="ctr"/>
                    <a:tab pos="4010025" algn="ctr"/>
                  </a:tabLst>
                </a:pPr>
                <a:r>
                  <a:rPr lang="en-US" dirty="0" smtClean="0"/>
                  <a:t>Step 3: State the ANOVA F test statistic, with the associated degrees of freedom.</a:t>
                </a:r>
              </a:p>
              <a:p>
                <a:pPr eaLnBrk="1" hangingPunct="1">
                  <a:spcBef>
                    <a:spcPts val="1200"/>
                  </a:spcBef>
                  <a:buClr>
                    <a:schemeClr val="tx1"/>
                  </a:buClr>
                  <a:buFont typeface="Arial" pitchFamily="34" charset="0"/>
                  <a:buChar char="•"/>
                  <a:tabLst>
                    <a:tab pos="2347913" algn="ctr"/>
                    <a:tab pos="4010025" algn="ctr"/>
                  </a:tabLst>
                </a:pPr>
                <a:endParaRPr lang="en-US" dirty="0" smtClean="0"/>
              </a:p>
              <a:p>
                <a:pPr eaLnBrk="1" hangingPunct="1">
                  <a:spcBef>
                    <a:spcPts val="1200"/>
                  </a:spcBef>
                  <a:buClr>
                    <a:schemeClr val="tx1"/>
                  </a:buClr>
                  <a:buFont typeface="Arial" pitchFamily="34" charset="0"/>
                  <a:buChar char="•"/>
                  <a:tabLst>
                    <a:tab pos="2347913" algn="ctr"/>
                    <a:tab pos="4010025" algn="ctr"/>
                  </a:tabLst>
                </a:pPr>
                <a:endParaRPr lang="en-US" dirty="0"/>
              </a:p>
              <a:p>
                <a:pPr eaLnBrk="1" hangingPunct="1">
                  <a:spcBef>
                    <a:spcPts val="1200"/>
                  </a:spcBef>
                  <a:buClr>
                    <a:schemeClr val="tx1"/>
                  </a:buClr>
                  <a:buFont typeface="Arial" pitchFamily="34" charset="0"/>
                  <a:buChar char="•"/>
                  <a:tabLst>
                    <a:tab pos="2347913" algn="ctr"/>
                    <a:tab pos="4010025" algn="ctr"/>
                  </a:tabLst>
                </a:pPr>
                <a:endParaRPr lang="en-US" dirty="0" smtClean="0"/>
              </a:p>
              <a:p>
                <a:pPr eaLnBrk="1" hangingPunct="1">
                  <a:spcBef>
                    <a:spcPts val="1200"/>
                  </a:spcBef>
                  <a:buClr>
                    <a:schemeClr val="tx1"/>
                  </a:buClr>
                  <a:buFont typeface="Arial" pitchFamily="34" charset="0"/>
                  <a:buChar char="•"/>
                  <a:tabLst>
                    <a:tab pos="2347913" algn="ctr"/>
                    <a:tab pos="4010025" algn="ctr"/>
                  </a:tabLst>
                </a:pPr>
                <a:endParaRPr lang="en-US" dirty="0"/>
              </a:p>
              <a:p>
                <a:pPr eaLnBrk="1" hangingPunct="1">
                  <a:spcBef>
                    <a:spcPts val="1200"/>
                  </a:spcBef>
                  <a:buClr>
                    <a:schemeClr val="tx1"/>
                  </a:buClr>
                  <a:buFont typeface="Arial" pitchFamily="34" charset="0"/>
                  <a:buChar char="•"/>
                  <a:tabLst>
                    <a:tab pos="2347913" algn="ctr"/>
                    <a:tab pos="4010025" algn="ctr"/>
                  </a:tabLst>
                </a:pPr>
                <a:endParaRPr lang="en-US" dirty="0" smtClean="0"/>
              </a:p>
              <a:p>
                <a:pPr eaLnBrk="1" hangingPunct="1">
                  <a:spcBef>
                    <a:spcPts val="1200"/>
                  </a:spcBef>
                  <a:buClr>
                    <a:schemeClr val="tx1"/>
                  </a:buClr>
                  <a:buFont typeface="Arial" pitchFamily="34" charset="0"/>
                  <a:buChar char="•"/>
                  <a:tabLst>
                    <a:tab pos="2347913" algn="ctr"/>
                    <a:tab pos="4010025" algn="ctr"/>
                  </a:tabLst>
                </a:pPr>
                <a:endParaRPr lang="en-US" dirty="0" smtClean="0"/>
              </a:p>
              <a:p>
                <a:pPr eaLnBrk="1" hangingPunct="1">
                  <a:spcBef>
                    <a:spcPts val="1200"/>
                  </a:spcBef>
                  <a:buClr>
                    <a:schemeClr val="tx1"/>
                  </a:buClr>
                  <a:buFont typeface="Arial" pitchFamily="34" charset="0"/>
                  <a:buChar char="•"/>
                  <a:tabLst>
                    <a:tab pos="2347913" algn="ctr"/>
                    <a:tab pos="4010025" algn="ctr"/>
                  </a:tabLst>
                </a:pPr>
                <a:r>
                  <a:rPr lang="en-US" dirty="0" smtClean="0"/>
                  <a:t>Step 4: Calculate the ANOVA F test statistic,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𝑓</m:t>
                        </m:r>
                      </m:e>
                      <m:sub>
                        <m:r>
                          <a:rPr lang="en-US" b="0" i="1" smtClean="0">
                            <a:latin typeface="Cambria Math"/>
                          </a:rPr>
                          <m:t>𝑐𝑎𝑙</m:t>
                        </m:r>
                      </m:sub>
                    </m:sSub>
                  </m:oMath>
                </a14:m>
                <a:r>
                  <a:rPr lang="en-US" dirty="0" smtClean="0"/>
                  <a:t> </a:t>
                </a:r>
              </a:p>
              <a:p>
                <a:pPr marL="0" indent="0" eaLnBrk="1" hangingPunct="1">
                  <a:spcBef>
                    <a:spcPts val="1200"/>
                  </a:spcBef>
                  <a:buClr>
                    <a:schemeClr val="tx1"/>
                  </a:buClr>
                  <a:buNone/>
                  <a:tabLst>
                    <a:tab pos="2347913" algn="ctr"/>
                    <a:tab pos="4010025" algn="ctr"/>
                  </a:tabLst>
                </a:pPr>
                <a:r>
                  <a:rPr lang="en-US" sz="2000" dirty="0"/>
                  <a:t>	</a:t>
                </a:r>
                <a:endParaRPr lang="en-US" sz="2000" dirty="0" smtClean="0"/>
              </a:p>
              <a:p>
                <a:pPr marL="0" lvl="2" indent="0">
                  <a:spcBef>
                    <a:spcPts val="1200"/>
                  </a:spcBef>
                  <a:buClr>
                    <a:schemeClr val="tx1"/>
                  </a:buClr>
                  <a:buNone/>
                  <a:tabLst>
                    <a:tab pos="2347913" algn="ctr"/>
                    <a:tab pos="4010025" algn="ctr"/>
                  </a:tabLst>
                </a:pPr>
                <a:endParaRPr lang="en-US" dirty="0" smtClean="0"/>
              </a:p>
            </p:txBody>
          </p:sp>
        </mc:Choice>
        <mc:Fallback xmlns="">
          <p:sp>
            <p:nvSpPr>
              <p:cNvPr id="14340" name="Rectangle 3"/>
              <p:cNvSpPr>
                <a:spLocks noGrp="1" noRot="1" noChangeAspect="1" noMove="1" noResize="1" noEditPoints="1" noAdjustHandles="1" noChangeArrowheads="1" noChangeShapeType="1" noTextEdit="1"/>
              </p:cNvSpPr>
              <p:nvPr>
                <p:ph sz="quarter" idx="13"/>
              </p:nvPr>
            </p:nvSpPr>
            <p:spPr>
              <a:xfrm>
                <a:off x="665610" y="961188"/>
                <a:ext cx="7781518" cy="5502673"/>
              </a:xfrm>
              <a:blipFill rotWithShape="1">
                <a:blip r:embed="rId3"/>
                <a:stretch>
                  <a:fillRect l="-859" t="-662"/>
                </a:stretch>
              </a:blipFill>
              <a:ln w="25400">
                <a:solidFill>
                  <a:srgbClr val="FF0000"/>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059748" y="1758375"/>
                <a:ext cx="3004567" cy="2773644"/>
              </a:xfrm>
              <a:prstGeom prst="rect">
                <a:avLst/>
              </a:prstGeom>
              <a:noFill/>
            </p:spPr>
            <p:txBody>
              <a:bodyPr wrap="square" rtlCol="0">
                <a:spAutoFit/>
              </a:bodyPr>
              <a:lstStyle/>
              <a:p>
                <a14:m>
                  <m:oMath xmlns:m="http://schemas.openxmlformats.org/officeDocument/2006/math">
                    <m:r>
                      <a:rPr lang="en-US" sz="2000" b="0" i="1" smtClean="0">
                        <a:solidFill>
                          <a:schemeClr val="tx1"/>
                        </a:solidFill>
                        <a:latin typeface="Cambria Math"/>
                      </a:rPr>
                      <m:t>𝐹</m:t>
                    </m:r>
                    <m:r>
                      <a:rPr lang="en-US" sz="2000" b="0" i="1" smtClean="0">
                        <a:solidFill>
                          <a:schemeClr val="tx1"/>
                        </a:solidFill>
                        <a:latin typeface="Cambria Math"/>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a:rPr>
                          <m:t>𝑀𝑆</m:t>
                        </m:r>
                        <m:r>
                          <a:rPr lang="en-US" sz="2000" b="0" i="1" smtClean="0">
                            <a:solidFill>
                              <a:schemeClr val="tx1"/>
                            </a:solidFill>
                            <a:latin typeface="Cambria Math"/>
                          </a:rPr>
                          <m:t>(</m:t>
                        </m:r>
                        <m:r>
                          <a:rPr lang="en-US" sz="2000" b="0" i="1" smtClean="0">
                            <a:solidFill>
                              <a:schemeClr val="tx1"/>
                            </a:solidFill>
                            <a:latin typeface="Cambria Math"/>
                          </a:rPr>
                          <m:t>𝑇𝑟</m:t>
                        </m:r>
                        <m:r>
                          <a:rPr lang="en-US" sz="2000" b="0" i="1" smtClean="0">
                            <a:solidFill>
                              <a:schemeClr val="tx1"/>
                            </a:solidFill>
                            <a:latin typeface="Cambria Math"/>
                          </a:rPr>
                          <m:t>)</m:t>
                        </m:r>
                      </m:num>
                      <m:den>
                        <m:r>
                          <a:rPr lang="en-US" sz="2000" b="0" i="1" smtClean="0">
                            <a:solidFill>
                              <a:schemeClr val="tx1"/>
                            </a:solidFill>
                            <a:latin typeface="Cambria Math"/>
                          </a:rPr>
                          <m:t>𝑀𝑆𝐸</m:t>
                        </m:r>
                      </m:den>
                    </m:f>
                    <m:r>
                      <a:rPr lang="en-US" sz="2000" b="0" i="1" smtClean="0">
                        <a:solidFill>
                          <a:schemeClr val="tx1"/>
                        </a:solidFill>
                        <a:latin typeface="Cambria Math"/>
                      </a:rPr>
                      <m:t>=</m:t>
                    </m:r>
                    <m:f>
                      <m:fPr>
                        <m:ctrlPr>
                          <a:rPr lang="en-US" sz="2000" b="0" i="1" smtClean="0">
                            <a:solidFill>
                              <a:schemeClr val="tx1"/>
                            </a:solidFill>
                            <a:latin typeface="Cambria Math" panose="02040503050406030204" pitchFamily="18" charset="0"/>
                          </a:rPr>
                        </m:ctrlPr>
                      </m:fPr>
                      <m:num>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a:rPr>
                              <m:t>𝑆𝑆</m:t>
                            </m:r>
                            <m:r>
                              <a:rPr lang="en-US" sz="2000" b="0" i="1" smtClean="0">
                                <a:solidFill>
                                  <a:schemeClr val="tx1"/>
                                </a:solidFill>
                                <a:latin typeface="Cambria Math"/>
                              </a:rPr>
                              <m:t>(</m:t>
                            </m:r>
                            <m:r>
                              <a:rPr lang="en-US" sz="2000" b="0" i="1" smtClean="0">
                                <a:solidFill>
                                  <a:schemeClr val="tx1"/>
                                </a:solidFill>
                                <a:latin typeface="Cambria Math"/>
                              </a:rPr>
                              <m:t>𝑇𝑟</m:t>
                            </m:r>
                            <m:r>
                              <a:rPr lang="en-US" sz="2000" b="0" i="1" smtClean="0">
                                <a:solidFill>
                                  <a:schemeClr val="tx1"/>
                                </a:solidFill>
                                <a:latin typeface="Cambria Math"/>
                              </a:rPr>
                              <m:t>)</m:t>
                            </m:r>
                          </m:num>
                          <m:den>
                            <m:r>
                              <a:rPr lang="en-US" sz="2000" b="0" i="1" smtClean="0">
                                <a:solidFill>
                                  <a:schemeClr val="tx1"/>
                                </a:solidFill>
                                <a:latin typeface="Cambria Math"/>
                              </a:rPr>
                              <m:t>𝑘</m:t>
                            </m:r>
                            <m:r>
                              <a:rPr lang="en-US" sz="2000" b="0" i="1" smtClean="0">
                                <a:solidFill>
                                  <a:schemeClr val="tx1"/>
                                </a:solidFill>
                                <a:latin typeface="Cambria Math"/>
                              </a:rPr>
                              <m:t>−1</m:t>
                            </m:r>
                          </m:den>
                        </m:f>
                      </m:num>
                      <m:den>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a:rPr>
                              <m:t>𝑆𝑆𝐸</m:t>
                            </m:r>
                          </m:num>
                          <m:den>
                            <m:r>
                              <a:rPr lang="en-US" sz="2000" b="0" i="1" smtClean="0">
                                <a:solidFill>
                                  <a:schemeClr val="tx1"/>
                                </a:solidFill>
                                <a:latin typeface="Cambria Math"/>
                              </a:rPr>
                              <m:t>𝑛</m:t>
                            </m:r>
                            <m:r>
                              <a:rPr lang="en-US" sz="2000" b="0" i="1" smtClean="0">
                                <a:solidFill>
                                  <a:schemeClr val="tx1"/>
                                </a:solidFill>
                                <a:latin typeface="Cambria Math"/>
                              </a:rPr>
                              <m:t>−</m:t>
                            </m:r>
                            <m:r>
                              <a:rPr lang="en-US" sz="2000" b="0" i="1" smtClean="0">
                                <a:solidFill>
                                  <a:schemeClr val="tx1"/>
                                </a:solidFill>
                                <a:latin typeface="Cambria Math"/>
                              </a:rPr>
                              <m:t>𝑘</m:t>
                            </m:r>
                          </m:den>
                        </m:f>
                      </m:den>
                    </m:f>
                  </m:oMath>
                </a14:m>
                <a:r>
                  <a:rPr lang="en-SG" sz="2000" dirty="0" smtClean="0">
                    <a:solidFill>
                      <a:schemeClr val="tx1"/>
                    </a:solidFill>
                  </a:rPr>
                  <a:t>  with </a:t>
                </a:r>
              </a:p>
              <a:p>
                <a:endParaRPr lang="en-US" sz="2000" dirty="0">
                  <a:solidFill>
                    <a:schemeClr val="tx1"/>
                  </a:solidFill>
                </a:endParaRPr>
              </a:p>
              <a:p>
                <a:pPr marL="285750" indent="-285750">
                  <a:buFont typeface="Arial" panose="020B0604020202020204" pitchFamily="34" charset="0"/>
                  <a:buChar char="•"/>
                </a:pPr>
                <a:r>
                  <a:rPr lang="en-US" dirty="0" smtClean="0">
                    <a:solidFill>
                      <a:schemeClr val="tx1"/>
                    </a:solidFill>
                  </a:rPr>
                  <a:t>Numerator degrees of freedom (</a:t>
                </a:r>
                <a:r>
                  <a:rPr lang="en-US" dirty="0" err="1" smtClean="0">
                    <a:solidFill>
                      <a:schemeClr val="tx1"/>
                    </a:solidFill>
                  </a:rPr>
                  <a:t>dof</a:t>
                </a:r>
                <a:r>
                  <a:rPr lang="en-US" dirty="0" smtClean="0">
                    <a:solidFill>
                      <a:schemeClr val="tx1"/>
                    </a:solidFill>
                  </a:rPr>
                  <a:t>)</a:t>
                </a:r>
              </a:p>
              <a:p>
                <a:r>
                  <a:rPr lang="en-US" dirty="0">
                    <a:solidFill>
                      <a:schemeClr val="tx1"/>
                    </a:solidFill>
                  </a:rPr>
                  <a:t>	</a:t>
                </a:r>
                <a:r>
                  <a:rPr lang="en-US" dirty="0" smtClean="0">
                    <a:solidFill>
                      <a:schemeClr val="tx1"/>
                    </a:solidFill>
                  </a:rPr>
                  <a:t>= </a:t>
                </a:r>
                <a14:m>
                  <m:oMath xmlns:m="http://schemas.openxmlformats.org/officeDocument/2006/math">
                    <m:r>
                      <a:rPr lang="en-US" b="0" i="1" smtClean="0">
                        <a:solidFill>
                          <a:schemeClr val="tx1"/>
                        </a:solidFill>
                        <a:latin typeface="Cambria Math"/>
                      </a:rPr>
                      <m:t>𝑘</m:t>
                    </m:r>
                    <m:r>
                      <a:rPr lang="en-US" b="0" i="1" smtClean="0">
                        <a:solidFill>
                          <a:schemeClr val="tx1"/>
                        </a:solidFill>
                        <a:latin typeface="Cambria Math"/>
                      </a:rPr>
                      <m:t>−1</m:t>
                    </m:r>
                  </m:oMath>
                </a14:m>
                <a:endParaRPr lang="en-US" b="0" dirty="0" smtClean="0">
                  <a:solidFill>
                    <a:schemeClr val="tx1"/>
                  </a:solidFill>
                </a:endParaRPr>
              </a:p>
              <a:p>
                <a:pPr marL="285750" indent="-285750">
                  <a:buFont typeface="Arial" panose="020B0604020202020204" pitchFamily="34" charset="0"/>
                  <a:buChar char="•"/>
                </a:pPr>
                <a:r>
                  <a:rPr lang="en-US" dirty="0" smtClean="0">
                    <a:solidFill>
                      <a:schemeClr val="tx1"/>
                    </a:solidFill>
                  </a:rPr>
                  <a:t>Denominator degrees of freedom (</a:t>
                </a:r>
                <a:r>
                  <a:rPr lang="en-US" dirty="0" err="1" smtClean="0">
                    <a:solidFill>
                      <a:schemeClr val="tx1"/>
                    </a:solidFill>
                  </a:rPr>
                  <a:t>dof</a:t>
                </a:r>
                <a:r>
                  <a:rPr lang="en-US" dirty="0" smtClean="0">
                    <a:solidFill>
                      <a:schemeClr val="tx1"/>
                    </a:solidFill>
                  </a:rPr>
                  <a:t>)</a:t>
                </a:r>
              </a:p>
              <a:p>
                <a:r>
                  <a:rPr lang="en-US" dirty="0">
                    <a:solidFill>
                      <a:schemeClr val="tx1"/>
                    </a:solidFill>
                  </a:rPr>
                  <a:t>	</a:t>
                </a:r>
                <a:r>
                  <a:rPr lang="en-US" dirty="0" smtClean="0">
                    <a:solidFill>
                      <a:schemeClr val="tx1"/>
                    </a:solidFill>
                  </a:rPr>
                  <a:t>= </a:t>
                </a:r>
                <a14:m>
                  <m:oMath xmlns:m="http://schemas.openxmlformats.org/officeDocument/2006/math">
                    <m:r>
                      <a:rPr lang="en-US" b="0" i="1" smtClean="0">
                        <a:solidFill>
                          <a:schemeClr val="tx1"/>
                        </a:solidFill>
                        <a:latin typeface="Cambria Math"/>
                      </a:rPr>
                      <m:t>𝑛</m:t>
                    </m:r>
                    <m:r>
                      <a:rPr lang="en-US" b="0" i="1" smtClean="0">
                        <a:solidFill>
                          <a:schemeClr val="tx1"/>
                        </a:solidFill>
                        <a:latin typeface="Cambria Math"/>
                      </a:rPr>
                      <m:t>−</m:t>
                    </m:r>
                    <m:r>
                      <a:rPr lang="en-US" b="0" i="1" smtClean="0">
                        <a:solidFill>
                          <a:schemeClr val="tx1"/>
                        </a:solidFill>
                        <a:latin typeface="Cambria Math"/>
                      </a:rPr>
                      <m:t>𝑘</m:t>
                    </m:r>
                  </m:oMath>
                </a14:m>
                <a:endParaRPr lang="en-SG"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059748" y="1758375"/>
                <a:ext cx="3004567" cy="2773644"/>
              </a:xfrm>
              <a:prstGeom prst="rect">
                <a:avLst/>
              </a:prstGeom>
              <a:blipFill rotWithShape="1">
                <a:blip r:embed="rId4"/>
                <a:stretch>
                  <a:fillRect l="-1420" b="-263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080081" y="1847181"/>
                <a:ext cx="4181051" cy="2062103"/>
              </a:xfrm>
              <a:prstGeom prst="rect">
                <a:avLst/>
              </a:prstGeom>
              <a:solidFill>
                <a:srgbClr val="FFC000"/>
              </a:solidFill>
              <a:ln w="25400">
                <a:noFill/>
              </a:ln>
            </p:spPr>
            <p:txBody>
              <a:bodyPr wrap="square" rtlCol="0">
                <a:spAutoFit/>
              </a:bodyPr>
              <a:lstStyle/>
              <a:p>
                <a:r>
                  <a:rPr lang="en-US" sz="1600" b="1" u="sng" dirty="0" smtClean="0">
                    <a:solidFill>
                      <a:schemeClr val="tx1"/>
                    </a:solidFill>
                    <a:cs typeface="Arial" panose="020B0604020202020204" pitchFamily="34" charset="0"/>
                  </a:rPr>
                  <a:t>Note:</a:t>
                </a:r>
              </a:p>
              <a:p>
                <a:pPr marL="285750" indent="-285750">
                  <a:buFont typeface="Arial" panose="020B0604020202020204" pitchFamily="34" charset="0"/>
                  <a:buChar char="•"/>
                </a:pPr>
                <a14:m>
                  <m:oMath xmlns:m="http://schemas.openxmlformats.org/officeDocument/2006/math">
                    <m:r>
                      <a:rPr lang="en-US" sz="1600" b="0" i="1" smtClean="0">
                        <a:solidFill>
                          <a:schemeClr val="tx1"/>
                        </a:solidFill>
                        <a:latin typeface="Cambria Math"/>
                      </a:rPr>
                      <m:t>𝑘</m:t>
                    </m:r>
                  </m:oMath>
                </a14:m>
                <a:r>
                  <a:rPr lang="en-SG" sz="1600" dirty="0" smtClean="0">
                    <a:solidFill>
                      <a:schemeClr val="tx1"/>
                    </a:solidFill>
                    <a:cs typeface="Arial" panose="020B0604020202020204" pitchFamily="34" charset="0"/>
                  </a:rPr>
                  <a:t> = number of independent populations</a:t>
                </a:r>
              </a:p>
              <a:p>
                <a:pPr marL="285750" indent="-285750">
                  <a:buFont typeface="Arial" panose="020B0604020202020204" pitchFamily="34" charset="0"/>
                  <a:buChar char="•"/>
                </a:pPr>
                <a14:m>
                  <m:oMath xmlns:m="http://schemas.openxmlformats.org/officeDocument/2006/math">
                    <m:r>
                      <a:rPr lang="en-US" sz="1600" b="0" i="1" smtClean="0">
                        <a:solidFill>
                          <a:schemeClr val="tx1"/>
                        </a:solidFill>
                        <a:latin typeface="Cambria Math"/>
                      </a:rPr>
                      <m:t>𝑛</m:t>
                    </m:r>
                  </m:oMath>
                </a14:m>
                <a:r>
                  <a:rPr lang="en-SG" sz="1600" dirty="0" smtClean="0">
                    <a:solidFill>
                      <a:schemeClr val="tx1"/>
                    </a:solidFill>
                    <a:cs typeface="Arial" panose="020B0604020202020204" pitchFamily="34" charset="0"/>
                  </a:rPr>
                  <a:t> = total number of data observation values in the sample</a:t>
                </a:r>
              </a:p>
              <a:p>
                <a:pPr marL="285750" indent="-285750">
                  <a:buFont typeface="Arial" panose="020B0604020202020204" pitchFamily="34" charset="0"/>
                  <a:buChar char="•"/>
                </a:pPr>
                <a:r>
                  <a:rPr lang="en-US" sz="1600" dirty="0" smtClean="0">
                    <a:solidFill>
                      <a:schemeClr val="tx1"/>
                    </a:solidFill>
                    <a:cs typeface="Arial" panose="020B0604020202020204" pitchFamily="34" charset="0"/>
                  </a:rPr>
                  <a:t>SS(</a:t>
                </a:r>
                <a:r>
                  <a:rPr lang="en-US" sz="1600" dirty="0" err="1" smtClean="0">
                    <a:solidFill>
                      <a:schemeClr val="tx1"/>
                    </a:solidFill>
                    <a:cs typeface="Arial" panose="020B0604020202020204" pitchFamily="34" charset="0"/>
                  </a:rPr>
                  <a:t>Tr</a:t>
                </a:r>
                <a:r>
                  <a:rPr lang="en-US" sz="1600" dirty="0" smtClean="0">
                    <a:solidFill>
                      <a:schemeClr val="tx1"/>
                    </a:solidFill>
                    <a:cs typeface="Arial" panose="020B0604020202020204" pitchFamily="34" charset="0"/>
                  </a:rPr>
                  <a:t>) = Sum of Squares for Treatments</a:t>
                </a:r>
              </a:p>
              <a:p>
                <a:pPr marL="285750" indent="-285750">
                  <a:buFont typeface="Arial" panose="020B0604020202020204" pitchFamily="34" charset="0"/>
                  <a:buChar char="•"/>
                </a:pPr>
                <a:r>
                  <a:rPr lang="en-US" sz="1600" dirty="0" smtClean="0">
                    <a:solidFill>
                      <a:schemeClr val="tx1"/>
                    </a:solidFill>
                    <a:cs typeface="Arial" panose="020B0604020202020204" pitchFamily="34" charset="0"/>
                  </a:rPr>
                  <a:t>SSE = Sum of Squares for Errors</a:t>
                </a:r>
              </a:p>
              <a:p>
                <a:pPr marL="285750" indent="-285750">
                  <a:buFont typeface="Arial" panose="020B0604020202020204" pitchFamily="34" charset="0"/>
                  <a:buChar char="•"/>
                </a:pPr>
                <a:r>
                  <a:rPr lang="en-US" sz="1600" dirty="0" smtClean="0">
                    <a:solidFill>
                      <a:schemeClr val="tx1"/>
                    </a:solidFill>
                    <a:cs typeface="Arial" panose="020B0604020202020204" pitchFamily="34" charset="0"/>
                  </a:rPr>
                  <a:t>MS(</a:t>
                </a:r>
                <a:r>
                  <a:rPr lang="en-US" sz="1600" dirty="0" err="1" smtClean="0">
                    <a:solidFill>
                      <a:schemeClr val="tx1"/>
                    </a:solidFill>
                    <a:cs typeface="Arial" panose="020B0604020202020204" pitchFamily="34" charset="0"/>
                  </a:rPr>
                  <a:t>Tr</a:t>
                </a:r>
                <a:r>
                  <a:rPr lang="en-US" sz="1600" dirty="0" smtClean="0">
                    <a:solidFill>
                      <a:schemeClr val="tx1"/>
                    </a:solidFill>
                    <a:cs typeface="Arial" panose="020B0604020202020204" pitchFamily="34" charset="0"/>
                  </a:rPr>
                  <a:t>) = Mean Square for Treatments</a:t>
                </a:r>
              </a:p>
              <a:p>
                <a:pPr marL="285750" indent="-285750">
                  <a:buFont typeface="Arial" panose="020B0604020202020204" pitchFamily="34" charset="0"/>
                  <a:buChar char="•"/>
                </a:pPr>
                <a:r>
                  <a:rPr lang="en-US" sz="1600" dirty="0" smtClean="0">
                    <a:solidFill>
                      <a:schemeClr val="tx1"/>
                    </a:solidFill>
                    <a:cs typeface="Arial" panose="020B0604020202020204" pitchFamily="34" charset="0"/>
                  </a:rPr>
                  <a:t>MSE = Mean Square Error </a:t>
                </a:r>
                <a:endParaRPr lang="en-SG" sz="1600" dirty="0">
                  <a:solidFill>
                    <a:schemeClr val="tx1"/>
                  </a:solidFill>
                  <a:cs typeface="Arial" panose="020B0604020202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080081" y="1847181"/>
                <a:ext cx="4181051" cy="2062103"/>
              </a:xfrm>
              <a:prstGeom prst="rect">
                <a:avLst/>
              </a:prstGeom>
              <a:blipFill rotWithShape="1">
                <a:blip r:embed="rId5"/>
                <a:stretch>
                  <a:fillRect l="-729" t="-888" b="-2959"/>
                </a:stretch>
              </a:blipFill>
              <a:ln w="25400">
                <a:noFill/>
              </a:ln>
            </p:spPr>
            <p:txBody>
              <a:bodyPr/>
              <a:lstStyle/>
              <a:p>
                <a:r>
                  <a:rPr lang="en-SG">
                    <a:noFill/>
                  </a:rPr>
                  <a:t> </a:t>
                </a:r>
              </a:p>
            </p:txBody>
          </p:sp>
        </mc:Fallback>
      </mc:AlternateContent>
      <p:sp>
        <p:nvSpPr>
          <p:cNvPr id="5" name="TextBox 4"/>
          <p:cNvSpPr txBox="1"/>
          <p:nvPr/>
        </p:nvSpPr>
        <p:spPr>
          <a:xfrm>
            <a:off x="1059748" y="5423338"/>
            <a:ext cx="6621517" cy="923330"/>
          </a:xfrm>
          <a:prstGeom prst="rect">
            <a:avLst/>
          </a:prstGeom>
          <a:noFill/>
        </p:spPr>
        <p:txBody>
          <a:bodyPr wrap="square" rtlCol="0">
            <a:spAutoFit/>
          </a:bodyPr>
          <a:lstStyle/>
          <a:p>
            <a:r>
              <a:rPr lang="en-US" dirty="0" smtClean="0"/>
              <a:t>There are two methods that we can use:</a:t>
            </a:r>
          </a:p>
          <a:p>
            <a:r>
              <a:rPr lang="en-US" dirty="0" smtClean="0"/>
              <a:t>Method 1: Manual Calculation </a:t>
            </a:r>
          </a:p>
          <a:p>
            <a:r>
              <a:rPr lang="en-US" dirty="0" smtClean="0"/>
              <a:t>Method 2: Excel </a:t>
            </a:r>
            <a:endParaRPr lang="en-SG" dirty="0"/>
          </a:p>
        </p:txBody>
      </p:sp>
    </p:spTree>
    <p:extLst>
      <p:ext uri="{BB962C8B-B14F-4D97-AF65-F5344CB8AC3E}">
        <p14:creationId xmlns:p14="http://schemas.microsoft.com/office/powerpoint/2010/main" val="1447559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fade">
                                      <p:cBhvr>
                                        <p:cTn id="7" dur="500"/>
                                        <p:tgtEl>
                                          <p:spTgt spid="14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40">
                                            <p:txEl>
                                              <p:pRg st="7" end="7"/>
                                            </p:txEl>
                                          </p:spTgt>
                                        </p:tgtEl>
                                        <p:attrNameLst>
                                          <p:attrName>style.visibility</p:attrName>
                                        </p:attrNameLst>
                                      </p:cBhvr>
                                      <p:to>
                                        <p:strVal val="visible"/>
                                      </p:to>
                                    </p:set>
                                    <p:animEffect transition="in" filter="fade">
                                      <p:cBhvr>
                                        <p:cTn id="12" dur="500"/>
                                        <p:tgtEl>
                                          <p:spTgt spid="14340">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40">
                                            <p:txEl>
                                              <p:pRg st="8" end="8"/>
                                            </p:txEl>
                                          </p:spTgt>
                                        </p:tgtEl>
                                        <p:attrNameLst>
                                          <p:attrName>style.visibility</p:attrName>
                                        </p:attrNameLst>
                                      </p:cBhvr>
                                      <p:to>
                                        <p:strVal val="visible"/>
                                      </p:to>
                                    </p:set>
                                    <p:animEffect transition="in" filter="fade">
                                      <p:cBhvr>
                                        <p:cTn id="17" dur="500"/>
                                        <p:tgtEl>
                                          <p:spTgt spid="14340">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0" y="331881"/>
            <a:ext cx="8166538" cy="604593"/>
          </a:xfrm>
          <a:noFill/>
        </p:spPr>
        <p:txBody>
          <a:bodyPr lIns="90488" tIns="44450" rIns="90488" bIns="44450" anchorCtr="1">
            <a:normAutofit/>
          </a:bodyPr>
          <a:lstStyle/>
          <a:p>
            <a:r>
              <a:rPr lang="en-US" dirty="0"/>
              <a:t>Procedures for conducting ANOVA </a:t>
            </a:r>
            <a:r>
              <a:rPr lang="en-US" dirty="0" smtClean="0"/>
              <a:t>(3) </a:t>
            </a:r>
          </a:p>
        </p:txBody>
      </p:sp>
      <mc:AlternateContent xmlns:mc="http://schemas.openxmlformats.org/markup-compatibility/2006" xmlns:a14="http://schemas.microsoft.com/office/drawing/2010/main">
        <mc:Choice Requires="a14">
          <p:sp>
            <p:nvSpPr>
              <p:cNvPr id="3077" name="Rectangle 3"/>
              <p:cNvSpPr>
                <a:spLocks noGrp="1" noChangeArrowheads="1"/>
              </p:cNvSpPr>
              <p:nvPr>
                <p:ph type="body" sz="half" idx="4294967295"/>
              </p:nvPr>
            </p:nvSpPr>
            <p:spPr>
              <a:xfrm>
                <a:off x="665666" y="925297"/>
                <a:ext cx="7781966" cy="5763871"/>
              </a:xfrm>
              <a:prstGeom prst="rect">
                <a:avLst/>
              </a:prstGeom>
              <a:noFill/>
            </p:spPr>
            <p:txBody>
              <a:bodyPr lIns="90488" tIns="44450" rIns="90488" bIns="44450">
                <a:normAutofit fontScale="92500" lnSpcReduction="10000"/>
              </a:bodyPr>
              <a:lstStyle/>
              <a:p>
                <a:pPr marL="0" indent="0" eaLnBrk="1" hangingPunct="1">
                  <a:lnSpc>
                    <a:spcPct val="90000"/>
                  </a:lnSpc>
                  <a:buClr>
                    <a:schemeClr val="tx1"/>
                  </a:buClr>
                  <a:buNone/>
                  <a:tabLst>
                    <a:tab pos="2347913" algn="ctr"/>
                    <a:tab pos="4010025" algn="ctr"/>
                  </a:tabLst>
                </a:pPr>
                <a:r>
                  <a:rPr lang="en-US" sz="2400" u="sng" dirty="0" smtClean="0"/>
                  <a:t>Method 1: Manual Calculation </a:t>
                </a:r>
              </a:p>
              <a:p>
                <a:pPr>
                  <a:lnSpc>
                    <a:spcPct val="90000"/>
                  </a:lnSpc>
                  <a:buClr>
                    <a:schemeClr val="tx1"/>
                  </a:buClr>
                  <a:tabLst>
                    <a:tab pos="2347913" algn="ctr"/>
                    <a:tab pos="4010025" algn="ctr"/>
                  </a:tabLst>
                </a:pPr>
                <a:r>
                  <a:rPr lang="en-US" sz="2000" dirty="0" smtClean="0"/>
                  <a:t>First, calculate Sum of Squares for Treatments, SS(</a:t>
                </a:r>
                <a:r>
                  <a:rPr lang="en-US" sz="2000" dirty="0" err="1" smtClean="0"/>
                  <a:t>Tr</a:t>
                </a:r>
                <a:r>
                  <a:rPr lang="en-US" sz="2000" dirty="0" smtClean="0"/>
                  <a:t>) using</a:t>
                </a:r>
                <a:endParaRPr lang="en-US" sz="2000" dirty="0"/>
              </a:p>
              <a:p>
                <a:pPr marL="0" indent="0" eaLnBrk="1" hangingPunct="1">
                  <a:lnSpc>
                    <a:spcPct val="90000"/>
                  </a:lnSpc>
                  <a:buFontTx/>
                  <a:buNone/>
                  <a:tabLst>
                    <a:tab pos="2347913" algn="ctr"/>
                    <a:tab pos="4010025" algn="ctr"/>
                  </a:tabLst>
                </a:pPr>
                <a:r>
                  <a:rPr lang="en-US" sz="2000" dirty="0" smtClean="0"/>
                  <a:t>	                           </a:t>
                </a:r>
                <a14:m>
                  <m:oMath xmlns:m="http://schemas.openxmlformats.org/officeDocument/2006/math">
                    <m:r>
                      <a:rPr lang="en-US" sz="2400" b="0" i="1" smtClean="0">
                        <a:latin typeface="Cambria Math"/>
                      </a:rPr>
                      <m:t>𝑆𝑆</m:t>
                    </m:r>
                    <m:d>
                      <m:dPr>
                        <m:ctrlPr>
                          <a:rPr lang="en-US" sz="2400" b="0" i="1" smtClean="0">
                            <a:latin typeface="Cambria Math" panose="02040503050406030204" pitchFamily="18" charset="0"/>
                          </a:rPr>
                        </m:ctrlPr>
                      </m:dPr>
                      <m:e>
                        <m:r>
                          <a:rPr lang="en-US" sz="2400" b="0" i="1" smtClean="0">
                            <a:latin typeface="Cambria Math"/>
                          </a:rPr>
                          <m:t>𝑇𝑟</m:t>
                        </m:r>
                      </m:e>
                    </m:d>
                    <m:r>
                      <a:rPr lang="en-US" sz="2400" b="0" i="1" smtClean="0">
                        <a:latin typeface="Cambria Math"/>
                      </a:rPr>
                      <m:t>=</m:t>
                    </m:r>
                    <m:nary>
                      <m:naryPr>
                        <m:chr m:val="∑"/>
                        <m:subHide m:val="on"/>
                        <m:supHide m:val="on"/>
                        <m:ctrlPr>
                          <a:rPr lang="en-US" sz="2400" b="0" i="1" smtClean="0">
                            <a:latin typeface="Cambria Math" panose="02040503050406030204" pitchFamily="18" charset="0"/>
                          </a:rPr>
                        </m:ctrlPr>
                      </m:naryPr>
                      <m:sub/>
                      <m:sup/>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a:rPr>
                                      <m:t>𝑇</m:t>
                                    </m:r>
                                  </m:e>
                                  <m:sub>
                                    <m:r>
                                      <a:rPr lang="en-US" sz="2400" b="0" i="1" smtClean="0">
                                        <a:latin typeface="Cambria Math"/>
                                      </a:rPr>
                                      <m:t>𝑐</m:t>
                                    </m:r>
                                  </m:sub>
                                  <m:sup>
                                    <m:r>
                                      <a:rPr lang="en-US" sz="2400" b="0" i="1" smtClean="0">
                                        <a:latin typeface="Cambria Math"/>
                                      </a:rPr>
                                      <m:t>2</m:t>
                                    </m:r>
                                  </m:sup>
                                </m:sSubSup>
                              </m:num>
                              <m:den>
                                <m:sSub>
                                  <m:sSubPr>
                                    <m:ctrlPr>
                                      <a:rPr lang="en-US" sz="2400" b="0" i="1" smtClean="0">
                                        <a:latin typeface="Cambria Math" panose="02040503050406030204" pitchFamily="18" charset="0"/>
                                      </a:rPr>
                                    </m:ctrlPr>
                                  </m:sSubPr>
                                  <m:e>
                                    <m:r>
                                      <a:rPr lang="en-US" sz="2400" b="0" i="1" smtClean="0">
                                        <a:latin typeface="Cambria Math"/>
                                      </a:rPr>
                                      <m:t>𝑛</m:t>
                                    </m:r>
                                  </m:e>
                                  <m:sub>
                                    <m:r>
                                      <a:rPr lang="en-US" sz="2400" b="0" i="1" smtClean="0">
                                        <a:latin typeface="Cambria Math"/>
                                      </a:rPr>
                                      <m:t>𝑐</m:t>
                                    </m:r>
                                  </m:sub>
                                </m:sSub>
                              </m:den>
                            </m:f>
                          </m:e>
                        </m:d>
                        <m:r>
                          <a:rPr lang="en-US" sz="2400" b="0" i="1" smtClean="0">
                            <a:latin typeface="Cambria Math"/>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nary>
                                      <m:naryPr>
                                        <m:chr m:val="∑"/>
                                        <m:subHide m:val="on"/>
                                        <m:supHide m:val="on"/>
                                        <m:ctrlPr>
                                          <a:rPr lang="en-US" sz="2400" b="0" i="1" smtClean="0">
                                            <a:latin typeface="Cambria Math" panose="02040503050406030204" pitchFamily="18" charset="0"/>
                                          </a:rPr>
                                        </m:ctrlPr>
                                      </m:naryPr>
                                      <m:sub/>
                                      <m:sup/>
                                      <m:e>
                                        <m:r>
                                          <a:rPr lang="en-US" sz="2400" b="0" i="1" smtClean="0">
                                            <a:latin typeface="Cambria Math"/>
                                          </a:rPr>
                                          <m:t>𝑥</m:t>
                                        </m:r>
                                      </m:e>
                                    </m:nary>
                                  </m:e>
                                </m:d>
                              </m:e>
                              <m:sup>
                                <m:r>
                                  <a:rPr lang="en-US" sz="2400" b="0" i="1" smtClean="0">
                                    <a:latin typeface="Cambria Math"/>
                                  </a:rPr>
                                  <m:t>2</m:t>
                                </m:r>
                              </m:sup>
                            </m:sSup>
                          </m:num>
                          <m:den>
                            <m:r>
                              <a:rPr lang="en-US" sz="2400" b="0" i="1" smtClean="0">
                                <a:latin typeface="Cambria Math"/>
                              </a:rPr>
                              <m:t>𝑛</m:t>
                            </m:r>
                          </m:den>
                        </m:f>
                      </m:e>
                    </m:nary>
                  </m:oMath>
                </a14:m>
                <a:endParaRPr lang="en-US" sz="2000" i="1" dirty="0" smtClean="0"/>
              </a:p>
              <a:p>
                <a:pPr marL="0" indent="0" eaLnBrk="1" hangingPunct="1">
                  <a:lnSpc>
                    <a:spcPct val="90000"/>
                  </a:lnSpc>
                  <a:buFontTx/>
                  <a:buNone/>
                  <a:tabLst>
                    <a:tab pos="2347913" algn="ctr"/>
                    <a:tab pos="4010025" algn="ctr"/>
                  </a:tabLst>
                </a:pPr>
                <a:r>
                  <a:rPr lang="en-US" sz="2000" dirty="0" smtClean="0"/>
                  <a:t>     where</a:t>
                </a:r>
              </a:p>
              <a:p>
                <a:pPr marL="400050" lvl="1" indent="0">
                  <a:lnSpc>
                    <a:spcPct val="90000"/>
                  </a:lnSpc>
                  <a:buFontTx/>
                  <a:buNone/>
                  <a:tabLst>
                    <a:tab pos="2347913" algn="ctr"/>
                    <a:tab pos="4010025" algn="ctr"/>
                  </a:tabLst>
                </a:pPr>
                <a:r>
                  <a:rPr lang="en-US" sz="2000" baseline="-25000" dirty="0" smtClean="0"/>
                  <a:t>   </a:t>
                </a:r>
                <a14:m>
                  <m:oMath xmlns:m="http://schemas.openxmlformats.org/officeDocument/2006/math">
                    <m:sSub>
                      <m:sSubPr>
                        <m:ctrlPr>
                          <a:rPr lang="en-US" sz="2000" i="1" dirty="0" smtClean="0">
                            <a:latin typeface="Cambria Math" panose="02040503050406030204" pitchFamily="18" charset="0"/>
                          </a:rPr>
                        </m:ctrlPr>
                      </m:sSubPr>
                      <m:e>
                        <m:r>
                          <a:rPr lang="en-US" sz="2000" b="0" i="1" dirty="0" smtClean="0">
                            <a:latin typeface="Cambria Math"/>
                          </a:rPr>
                          <m:t>𝑇</m:t>
                        </m:r>
                      </m:e>
                      <m:sub>
                        <m:r>
                          <a:rPr lang="en-US" sz="2000" b="0" i="1" dirty="0" smtClean="0">
                            <a:latin typeface="Cambria Math"/>
                          </a:rPr>
                          <m:t>𝑐</m:t>
                        </m:r>
                      </m:sub>
                    </m:sSub>
                  </m:oMath>
                </a14:m>
                <a:r>
                  <a:rPr lang="en-US" sz="2000" dirty="0" smtClean="0"/>
                  <a:t> = column total</a:t>
                </a:r>
              </a:p>
              <a:p>
                <a:pPr marL="400050" lvl="1" indent="0">
                  <a:lnSpc>
                    <a:spcPct val="90000"/>
                  </a:lnSpc>
                  <a:buFontTx/>
                  <a:buNone/>
                  <a:tabLst>
                    <a:tab pos="2347913" algn="ctr"/>
                    <a:tab pos="4010025" algn="ctr"/>
                  </a:tabLst>
                </a:pPr>
                <a:r>
                  <a:rPr lang="en-US" sz="2000" dirty="0" smtClean="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𝑛</m:t>
                        </m:r>
                      </m:e>
                      <m:sub>
                        <m:r>
                          <a:rPr lang="en-US" sz="2000" b="0" i="1" smtClean="0">
                            <a:latin typeface="Cambria Math"/>
                          </a:rPr>
                          <m:t>𝑐</m:t>
                        </m:r>
                      </m:sub>
                    </m:sSub>
                    <m:r>
                      <a:rPr lang="en-US" sz="2000" b="0" i="1" smtClean="0">
                        <a:latin typeface="Cambria Math"/>
                      </a:rPr>
                      <m:t> </m:t>
                    </m:r>
                  </m:oMath>
                </a14:m>
                <a:r>
                  <a:rPr lang="en-US" sz="2000" dirty="0" smtClean="0"/>
                  <a:t>= number of observations in each column</a:t>
                </a:r>
              </a:p>
              <a:p>
                <a:pPr marL="400050" lvl="1" indent="0">
                  <a:lnSpc>
                    <a:spcPct val="90000"/>
                  </a:lnSpc>
                  <a:buFontTx/>
                  <a:buNone/>
                  <a:tabLst>
                    <a:tab pos="2347913" algn="ctr"/>
                    <a:tab pos="4010025" algn="ctr"/>
                  </a:tabLst>
                </a:pPr>
                <a14:m>
                  <m:oMath xmlns:m="http://schemas.openxmlformats.org/officeDocument/2006/math">
                    <m:nary>
                      <m:naryPr>
                        <m:chr m:val="∑"/>
                        <m:subHide m:val="on"/>
                        <m:supHide m:val="on"/>
                        <m:ctrlPr>
                          <a:rPr lang="en-US" sz="2000" i="1" smtClean="0">
                            <a:latin typeface="Cambria Math" panose="02040503050406030204" pitchFamily="18" charset="0"/>
                          </a:rPr>
                        </m:ctrlPr>
                      </m:naryPr>
                      <m:sub/>
                      <m:sup/>
                      <m:e>
                        <m:r>
                          <a:rPr lang="en-US" sz="2000" b="0" i="1" smtClean="0">
                            <a:latin typeface="Cambria Math"/>
                          </a:rPr>
                          <m:t>𝑥</m:t>
                        </m:r>
                      </m:e>
                    </m:nary>
                  </m:oMath>
                </a14:m>
                <a:r>
                  <a:rPr lang="en-US" sz="2000" dirty="0" smtClean="0"/>
                  <a:t> = the sum of all the observation values </a:t>
                </a:r>
              </a:p>
              <a:p>
                <a:pPr marL="400050" lvl="1" indent="0">
                  <a:lnSpc>
                    <a:spcPct val="90000"/>
                  </a:lnSpc>
                  <a:buFontTx/>
                  <a:buNone/>
                  <a:tabLst>
                    <a:tab pos="2347913" algn="ctr"/>
                    <a:tab pos="4010025" algn="ctr"/>
                  </a:tabLst>
                </a:pPr>
                <a:r>
                  <a:rPr lang="en-US" sz="2000" b="0" dirty="0" smtClean="0"/>
                  <a:t>   </a:t>
                </a:r>
                <a14:m>
                  <m:oMath xmlns:m="http://schemas.openxmlformats.org/officeDocument/2006/math">
                    <m:r>
                      <a:rPr lang="en-US" sz="2000" b="0" i="1" smtClean="0">
                        <a:latin typeface="Cambria Math"/>
                      </a:rPr>
                      <m:t>𝑛</m:t>
                    </m:r>
                  </m:oMath>
                </a14:m>
                <a:r>
                  <a:rPr lang="en-US" sz="2000" dirty="0" smtClean="0"/>
                  <a:t> = the total number of observation values</a:t>
                </a:r>
              </a:p>
              <a:p>
                <a:pPr marL="0" indent="0">
                  <a:buClr>
                    <a:schemeClr val="tx1"/>
                  </a:buClr>
                  <a:buNone/>
                  <a:tabLst>
                    <a:tab pos="2347913" algn="ctr"/>
                    <a:tab pos="4010025" algn="ctr"/>
                  </a:tabLst>
                </a:pPr>
                <a:endParaRPr lang="en-US" sz="1100" b="1" i="1" dirty="0"/>
              </a:p>
              <a:p>
                <a:pPr>
                  <a:buClr>
                    <a:schemeClr val="tx1"/>
                  </a:buClr>
                  <a:tabLst>
                    <a:tab pos="2347913" algn="ctr"/>
                    <a:tab pos="4010025" algn="ctr"/>
                  </a:tabLst>
                </a:pPr>
                <a:r>
                  <a:rPr lang="en-US" sz="2000" dirty="0" smtClean="0"/>
                  <a:t>Next, calculate the Total Sum of Squares, SST using </a:t>
                </a:r>
                <a:endParaRPr lang="en-US" sz="2000" u="sng" dirty="0" smtClean="0"/>
              </a:p>
              <a:p>
                <a:pPr marL="0" indent="0">
                  <a:buClr>
                    <a:schemeClr val="tx1"/>
                  </a:buClr>
                  <a:buNone/>
                  <a:tabLst>
                    <a:tab pos="2347913" algn="ctr"/>
                    <a:tab pos="4010025" algn="ctr"/>
                  </a:tabLst>
                </a:pPr>
                <a:r>
                  <a:rPr lang="en-US" sz="2000" dirty="0"/>
                  <a:t>	</a:t>
                </a:r>
                <a:r>
                  <a:rPr lang="en-US" sz="2000" dirty="0" smtClean="0"/>
                  <a:t>                    </a:t>
                </a:r>
                <a14:m>
                  <m:oMath xmlns:m="http://schemas.openxmlformats.org/officeDocument/2006/math">
                    <m:r>
                      <a:rPr lang="en-US" sz="2400" b="0" i="1" smtClean="0">
                        <a:latin typeface="Cambria Math"/>
                      </a:rPr>
                      <m:t>𝑆𝑆𝑇</m:t>
                    </m:r>
                    <m:r>
                      <a:rPr lang="en-US" sz="2400" b="0" i="1" smtClean="0">
                        <a:latin typeface="Cambria Math"/>
                      </a:rPr>
                      <m:t>=</m:t>
                    </m:r>
                    <m:nary>
                      <m:naryPr>
                        <m:chr m:val="∑"/>
                        <m:subHide m:val="on"/>
                        <m:supHide m:val="on"/>
                        <m:ctrlPr>
                          <a:rPr lang="en-US" sz="2400" b="0" i="1" smtClean="0">
                            <a:latin typeface="Cambria Math" panose="02040503050406030204" pitchFamily="18" charset="0"/>
                          </a:rPr>
                        </m:ctrlPr>
                      </m:naryPr>
                      <m:sub/>
                      <m:sup/>
                      <m:e>
                        <m:sSup>
                          <m:sSupPr>
                            <m:ctrlPr>
                              <a:rPr lang="en-US" sz="2400" b="0" i="1" smtClean="0">
                                <a:latin typeface="Cambria Math" panose="02040503050406030204" pitchFamily="18" charset="0"/>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a:rPr>
                                  <m:t>(</m:t>
                                </m:r>
                                <m:nary>
                                  <m:naryPr>
                                    <m:chr m:val="∑"/>
                                    <m:subHide m:val="on"/>
                                    <m:supHide m:val="on"/>
                                    <m:ctrlPr>
                                      <a:rPr lang="en-US" sz="2400" b="0" i="1" smtClean="0">
                                        <a:latin typeface="Cambria Math" panose="02040503050406030204" pitchFamily="18" charset="0"/>
                                      </a:rPr>
                                    </m:ctrlPr>
                                  </m:naryPr>
                                  <m:sub/>
                                  <m:sup/>
                                  <m:e>
                                    <m:r>
                                      <a:rPr lang="en-US" sz="2400" b="0" i="1" smtClean="0">
                                        <a:latin typeface="Cambria Math"/>
                                      </a:rPr>
                                      <m:t>𝑥</m:t>
                                    </m:r>
                                  </m:e>
                                </m:nary>
                                <m:r>
                                  <a:rPr lang="en-US" sz="2400" b="0" i="1" smtClean="0">
                                    <a:latin typeface="Cambria Math"/>
                                  </a:rPr>
                                  <m:t>)</m:t>
                                </m:r>
                              </m:e>
                              <m:sup>
                                <m:r>
                                  <a:rPr lang="en-US" sz="2400" b="0" i="1" smtClean="0">
                                    <a:latin typeface="Cambria Math"/>
                                  </a:rPr>
                                  <m:t>2</m:t>
                                </m:r>
                              </m:sup>
                            </m:sSup>
                          </m:num>
                          <m:den>
                            <m:r>
                              <a:rPr lang="en-US" sz="2400" b="0" i="1" smtClean="0">
                                <a:latin typeface="Cambria Math"/>
                              </a:rPr>
                              <m:t>𝑛</m:t>
                            </m:r>
                          </m:den>
                        </m:f>
                      </m:e>
                    </m:nary>
                  </m:oMath>
                </a14:m>
                <a:r>
                  <a:rPr lang="en-US" sz="2400" dirty="0" smtClean="0"/>
                  <a:t>	</a:t>
                </a:r>
                <a:endParaRPr lang="en-US" sz="2400" dirty="0"/>
              </a:p>
              <a:p>
                <a:pPr>
                  <a:buClr>
                    <a:schemeClr val="tx1"/>
                  </a:buClr>
                  <a:tabLst>
                    <a:tab pos="2347913" algn="ctr"/>
                    <a:tab pos="4010025" algn="ctr"/>
                  </a:tabLst>
                </a:pPr>
                <a:r>
                  <a:rPr lang="en-US" sz="2000" dirty="0" smtClean="0"/>
                  <a:t>Then, calculate the Sum of Squares of Errors, SSE using</a:t>
                </a:r>
              </a:p>
              <a:p>
                <a:pPr marL="0" indent="0">
                  <a:buClr>
                    <a:schemeClr val="tx1"/>
                  </a:buClr>
                  <a:buNone/>
                  <a:tabLst>
                    <a:tab pos="2347913" algn="ctr"/>
                    <a:tab pos="4010025" algn="ctr"/>
                  </a:tabLst>
                </a:pPr>
                <a:r>
                  <a:rPr lang="en-US" sz="2000" b="0" dirty="0"/>
                  <a:t>	</a:t>
                </a:r>
                <a:r>
                  <a:rPr lang="en-US" sz="2000" b="0" dirty="0" smtClean="0"/>
                  <a:t>                      </a:t>
                </a:r>
                <a14:m>
                  <m:oMath xmlns:m="http://schemas.openxmlformats.org/officeDocument/2006/math">
                    <m:r>
                      <a:rPr lang="en-US" sz="2400" b="0" i="1" smtClean="0">
                        <a:latin typeface="Cambria Math"/>
                      </a:rPr>
                      <m:t>𝑆𝑆𝐸</m:t>
                    </m:r>
                    <m:r>
                      <a:rPr lang="en-US" sz="2400" b="0" i="1" smtClean="0">
                        <a:latin typeface="Cambria Math"/>
                      </a:rPr>
                      <m:t>=</m:t>
                    </m:r>
                    <m:r>
                      <a:rPr lang="en-US" sz="2400" b="0" i="1" smtClean="0">
                        <a:latin typeface="Cambria Math"/>
                      </a:rPr>
                      <m:t>𝑆𝑆𝑇</m:t>
                    </m:r>
                    <m:r>
                      <a:rPr lang="en-US" sz="2400" b="0" i="1" smtClean="0">
                        <a:latin typeface="Cambria Math"/>
                      </a:rPr>
                      <m:t>−</m:t>
                    </m:r>
                    <m:r>
                      <a:rPr lang="en-US" sz="2400" b="0" i="1" smtClean="0">
                        <a:latin typeface="Cambria Math"/>
                      </a:rPr>
                      <m:t>𝑆𝑆</m:t>
                    </m:r>
                    <m:r>
                      <a:rPr lang="en-US" sz="2400" b="0" i="1" smtClean="0">
                        <a:latin typeface="Cambria Math"/>
                      </a:rPr>
                      <m:t>(</m:t>
                    </m:r>
                    <m:r>
                      <a:rPr lang="en-US" sz="2400" b="0" i="1" smtClean="0">
                        <a:latin typeface="Cambria Math"/>
                      </a:rPr>
                      <m:t>𝑇𝑟</m:t>
                    </m:r>
                    <m:r>
                      <a:rPr lang="en-US" sz="2400" b="0" i="1" smtClean="0">
                        <a:latin typeface="Cambria Math"/>
                      </a:rPr>
                      <m:t>)</m:t>
                    </m:r>
                  </m:oMath>
                </a14:m>
                <a:r>
                  <a:rPr lang="en-US" sz="2400" dirty="0" smtClean="0"/>
                  <a:t> </a:t>
                </a:r>
              </a:p>
              <a:p>
                <a:pPr>
                  <a:buClr>
                    <a:schemeClr val="tx1"/>
                  </a:buClr>
                  <a:tabLst>
                    <a:tab pos="2347913" algn="ctr"/>
                    <a:tab pos="4010025" algn="ctr"/>
                  </a:tabLst>
                </a:pPr>
                <a:r>
                  <a:rPr lang="en-US" sz="2200" dirty="0" smtClean="0"/>
                  <a:t>Finally, the F test statistic,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a:rPr>
                          <m:t>𝑓</m:t>
                        </m:r>
                      </m:e>
                      <m:sub>
                        <m:r>
                          <a:rPr lang="en-US" sz="2200" b="0" i="1" smtClean="0">
                            <a:latin typeface="Cambria Math"/>
                          </a:rPr>
                          <m:t>𝑐𝑎𝑙</m:t>
                        </m:r>
                      </m:sub>
                    </m:sSub>
                  </m:oMath>
                </a14:m>
                <a:r>
                  <a:rPr lang="en-US" sz="2200" dirty="0" smtClean="0"/>
                  <a:t> is computed using  </a:t>
                </a:r>
              </a:p>
              <a:p>
                <a:pPr marL="0" indent="0">
                  <a:buClr>
                    <a:schemeClr val="tx1"/>
                  </a:buClr>
                  <a:buNone/>
                  <a:tabLst>
                    <a:tab pos="2347913" algn="ctr"/>
                    <a:tab pos="4010025" algn="ctr"/>
                  </a:tabLst>
                </a:pPr>
                <a:r>
                  <a:rPr lang="en-US" sz="2200" dirty="0"/>
                  <a:t> </a:t>
                </a:r>
                <a:r>
                  <a:rPr lang="en-US" sz="2200" dirty="0"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𝑓</m:t>
                        </m:r>
                      </m:e>
                      <m:sub>
                        <m:r>
                          <a:rPr lang="en-US" sz="2400" b="0" i="1" smtClean="0">
                            <a:latin typeface="Cambria Math"/>
                          </a:rPr>
                          <m:t>𝑐𝑎𝑙</m:t>
                        </m:r>
                      </m:sub>
                    </m:sSub>
                    <m:r>
                      <a:rPr lang="en-US" sz="2400" b="0" i="1" smtClean="0">
                        <a:latin typeface="Cambria Math"/>
                      </a:rPr>
                      <m:t>=</m:t>
                    </m:r>
                    <m:f>
                      <m:fPr>
                        <m:ctrlPr>
                          <a:rPr lang="en-US" sz="2400" b="0" i="1" smtClean="0">
                            <a:latin typeface="Cambria Math" panose="02040503050406030204" pitchFamily="18" charset="0"/>
                          </a:rPr>
                        </m:ctrlPr>
                      </m:fPr>
                      <m:num>
                        <m:f>
                          <m:fPr>
                            <m:ctrlPr>
                              <a:rPr lang="en-US" sz="2400" b="0" i="1" smtClean="0">
                                <a:latin typeface="Cambria Math" panose="02040503050406030204" pitchFamily="18" charset="0"/>
                              </a:rPr>
                            </m:ctrlPr>
                          </m:fPr>
                          <m:num>
                            <m:r>
                              <a:rPr lang="en-US" sz="2400" b="0" i="1" smtClean="0">
                                <a:latin typeface="Cambria Math"/>
                              </a:rPr>
                              <m:t>𝑆𝑆</m:t>
                            </m:r>
                            <m:r>
                              <a:rPr lang="en-US" sz="2400" b="0" i="1" smtClean="0">
                                <a:latin typeface="Cambria Math"/>
                              </a:rPr>
                              <m:t>(</m:t>
                            </m:r>
                            <m:r>
                              <a:rPr lang="en-US" sz="2400" b="0" i="1" smtClean="0">
                                <a:latin typeface="Cambria Math"/>
                              </a:rPr>
                              <m:t>𝑇𝑟</m:t>
                            </m:r>
                            <m:r>
                              <a:rPr lang="en-US" sz="2400" b="0" i="1" smtClean="0">
                                <a:latin typeface="Cambria Math"/>
                              </a:rPr>
                              <m:t>)</m:t>
                            </m:r>
                          </m:num>
                          <m:den>
                            <m:r>
                              <a:rPr lang="en-US" sz="2400" b="0" i="1" smtClean="0">
                                <a:latin typeface="Cambria Math"/>
                              </a:rPr>
                              <m:t>𝑘</m:t>
                            </m:r>
                            <m:r>
                              <a:rPr lang="en-US" sz="2400" b="0" i="1" smtClean="0">
                                <a:latin typeface="Cambria Math"/>
                              </a:rPr>
                              <m:t>−1</m:t>
                            </m:r>
                          </m:den>
                        </m:f>
                      </m:num>
                      <m:den>
                        <m:f>
                          <m:fPr>
                            <m:ctrlPr>
                              <a:rPr lang="en-US" sz="2400" b="0" i="1" smtClean="0">
                                <a:latin typeface="Cambria Math" panose="02040503050406030204" pitchFamily="18" charset="0"/>
                              </a:rPr>
                            </m:ctrlPr>
                          </m:fPr>
                          <m:num>
                            <m:r>
                              <a:rPr lang="en-US" sz="2400" b="0" i="1" smtClean="0">
                                <a:latin typeface="Cambria Math"/>
                              </a:rPr>
                              <m:t>𝑆𝑆𝐸</m:t>
                            </m:r>
                          </m:num>
                          <m:den>
                            <m:r>
                              <a:rPr lang="en-US" sz="2400" b="0" i="1" smtClean="0">
                                <a:latin typeface="Cambria Math"/>
                              </a:rPr>
                              <m:t>𝑛</m:t>
                            </m:r>
                            <m:r>
                              <a:rPr lang="en-US" sz="2400" b="0" i="1" smtClean="0">
                                <a:latin typeface="Cambria Math"/>
                              </a:rPr>
                              <m:t>−</m:t>
                            </m:r>
                            <m:r>
                              <a:rPr lang="en-US" sz="2400" b="0" i="1" smtClean="0">
                                <a:latin typeface="Cambria Math"/>
                              </a:rPr>
                              <m:t>𝑘</m:t>
                            </m:r>
                          </m:den>
                        </m:f>
                      </m:den>
                    </m:f>
                  </m:oMath>
                </a14:m>
                <a:endParaRPr lang="en-US" sz="2400" dirty="0"/>
              </a:p>
              <a:p>
                <a:pPr marL="0" indent="0">
                  <a:buClr>
                    <a:schemeClr val="tx1"/>
                  </a:buClr>
                  <a:tabLst>
                    <a:tab pos="2347913" algn="ctr"/>
                    <a:tab pos="4010025" algn="ctr"/>
                  </a:tabLst>
                </a:pPr>
                <a:endParaRPr lang="en-US" sz="2000" dirty="0"/>
              </a:p>
            </p:txBody>
          </p:sp>
        </mc:Choice>
        <mc:Fallback xmlns="">
          <p:sp>
            <p:nvSpPr>
              <p:cNvPr id="3077" name="Rectangle 3"/>
              <p:cNvSpPr>
                <a:spLocks noGrp="1" noRot="1" noChangeAspect="1" noMove="1" noResize="1" noEditPoints="1" noAdjustHandles="1" noChangeArrowheads="1" noChangeShapeType="1" noTextEdit="1"/>
              </p:cNvSpPr>
              <p:nvPr>
                <p:ph type="body" sz="half" idx="4294967295"/>
              </p:nvPr>
            </p:nvSpPr>
            <p:spPr>
              <a:xfrm>
                <a:off x="665666" y="925297"/>
                <a:ext cx="7781966" cy="5763871"/>
              </a:xfrm>
              <a:prstGeom prst="rect">
                <a:avLst/>
              </a:prstGeom>
              <a:blipFill rotWithShape="1">
                <a:blip r:embed="rId3"/>
                <a:stretch>
                  <a:fillRect l="-940" t="-1693"/>
                </a:stretch>
              </a:blipFill>
            </p:spPr>
            <p:txBody>
              <a:bodyPr/>
              <a:lstStyle/>
              <a:p>
                <a:r>
                  <a:rPr lang="en-GB">
                    <a:noFill/>
                  </a:rPr>
                  <a:t> </a:t>
                </a:r>
              </a:p>
            </p:txBody>
          </p:sp>
        </mc:Fallback>
      </mc:AlternateContent>
    </p:spTree>
    <p:extLst>
      <p:ext uri="{BB962C8B-B14F-4D97-AF65-F5344CB8AC3E}">
        <p14:creationId xmlns:p14="http://schemas.microsoft.com/office/powerpoint/2010/main" val="2212336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9186" y="968005"/>
            <a:ext cx="8671035" cy="5721163"/>
          </a:xfrm>
          <a:prstGeom prst="rect">
            <a:avLst/>
          </a:prstGeom>
          <a:solidFill>
            <a:srgbClr val="FFFF00"/>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3076" name="Rectangle 2"/>
          <p:cNvSpPr>
            <a:spLocks noGrp="1" noChangeArrowheads="1"/>
          </p:cNvSpPr>
          <p:nvPr>
            <p:ph type="title"/>
          </p:nvPr>
        </p:nvSpPr>
        <p:spPr>
          <a:xfrm>
            <a:off x="0" y="331881"/>
            <a:ext cx="8166538" cy="604593"/>
          </a:xfrm>
          <a:noFill/>
        </p:spPr>
        <p:txBody>
          <a:bodyPr lIns="90488" tIns="44450" rIns="90488" bIns="44450" anchorCtr="1">
            <a:normAutofit/>
          </a:bodyPr>
          <a:lstStyle/>
          <a:p>
            <a:r>
              <a:rPr lang="en-US" dirty="0"/>
              <a:t>Procedures for conducting ANOVA </a:t>
            </a:r>
            <a:r>
              <a:rPr lang="en-US" dirty="0" smtClean="0"/>
              <a:t>(4) </a:t>
            </a:r>
          </a:p>
        </p:txBody>
      </p:sp>
      <p:sp>
        <p:nvSpPr>
          <p:cNvPr id="3077" name="Rectangle 3"/>
          <p:cNvSpPr>
            <a:spLocks noGrp="1" noChangeArrowheads="1"/>
          </p:cNvSpPr>
          <p:nvPr>
            <p:ph type="body" sz="half" idx="4294967295"/>
          </p:nvPr>
        </p:nvSpPr>
        <p:spPr>
          <a:xfrm>
            <a:off x="665666" y="925297"/>
            <a:ext cx="7781966" cy="5763871"/>
          </a:xfrm>
          <a:prstGeom prst="rect">
            <a:avLst/>
          </a:prstGeom>
          <a:noFill/>
        </p:spPr>
        <p:txBody>
          <a:bodyPr lIns="90488" tIns="44450" rIns="90488" bIns="44450">
            <a:normAutofit/>
          </a:bodyPr>
          <a:lstStyle/>
          <a:p>
            <a:pPr marL="0" indent="0" eaLnBrk="1" hangingPunct="1">
              <a:lnSpc>
                <a:spcPct val="90000"/>
              </a:lnSpc>
              <a:buClr>
                <a:schemeClr val="tx1"/>
              </a:buClr>
              <a:buNone/>
              <a:tabLst>
                <a:tab pos="2347913" algn="ctr"/>
                <a:tab pos="4010025" algn="ctr"/>
              </a:tabLst>
            </a:pPr>
            <a:r>
              <a:rPr lang="en-US" sz="2400" u="sng" dirty="0" smtClean="0"/>
              <a:t>Method 2: Excel </a:t>
            </a:r>
          </a:p>
          <a:p>
            <a:pPr marL="0" indent="0" algn="just">
              <a:buClr>
                <a:schemeClr val="tx1"/>
              </a:buClr>
              <a:tabLst>
                <a:tab pos="268288" algn="l"/>
                <a:tab pos="2347913" algn="ctr"/>
                <a:tab pos="4010025" algn="ctr"/>
              </a:tabLst>
            </a:pPr>
            <a:r>
              <a:rPr lang="en-US" sz="2000" dirty="0" smtClean="0"/>
              <a:t>   We will run through the steps for this method in the next 	example, but for now, please take note of the significance of 	each term and its relationship with the other terms in the output 	ANOVA table 	generated in Excel, as shown below:</a:t>
            </a:r>
            <a:endParaRPr lang="en-US" sz="2000" dirty="0"/>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nvPr>
            </p:nvGraphicFramePr>
            <p:xfrm>
              <a:off x="425669" y="2768600"/>
              <a:ext cx="8242682" cy="3898729"/>
            </p:xfrm>
            <a:graphic>
              <a:graphicData uri="http://schemas.openxmlformats.org/drawingml/2006/table">
                <a:tbl>
                  <a:tblPr firstRow="1" bandRow="1">
                    <a:tableStyleId>{5C22544A-7EE6-4342-B048-85BDC9FD1C3A}</a:tableStyleId>
                  </a:tblPr>
                  <a:tblGrid>
                    <a:gridCol w="1434278">
                      <a:extLst>
                        <a:ext uri="{9D8B030D-6E8A-4147-A177-3AD203B41FA5}">
                          <a16:colId xmlns="" xmlns:a16="http://schemas.microsoft.com/office/drawing/2014/main" val="20000"/>
                        </a:ext>
                      </a:extLst>
                    </a:gridCol>
                    <a:gridCol w="1182798">
                      <a:extLst>
                        <a:ext uri="{9D8B030D-6E8A-4147-A177-3AD203B41FA5}">
                          <a16:colId xmlns="" xmlns:a16="http://schemas.microsoft.com/office/drawing/2014/main" val="20001"/>
                        </a:ext>
                      </a:extLst>
                    </a:gridCol>
                    <a:gridCol w="915502">
                      <a:extLst>
                        <a:ext uri="{9D8B030D-6E8A-4147-A177-3AD203B41FA5}">
                          <a16:colId xmlns="" xmlns:a16="http://schemas.microsoft.com/office/drawing/2014/main" val="20002"/>
                        </a:ext>
                      </a:extLst>
                    </a:gridCol>
                    <a:gridCol w="1177526">
                      <a:extLst>
                        <a:ext uri="{9D8B030D-6E8A-4147-A177-3AD203B41FA5}">
                          <a16:colId xmlns="" xmlns:a16="http://schemas.microsoft.com/office/drawing/2014/main" val="20003"/>
                        </a:ext>
                      </a:extLst>
                    </a:gridCol>
                    <a:gridCol w="1328089">
                      <a:extLst>
                        <a:ext uri="{9D8B030D-6E8A-4147-A177-3AD203B41FA5}">
                          <a16:colId xmlns="" xmlns:a16="http://schemas.microsoft.com/office/drawing/2014/main" val="20004"/>
                        </a:ext>
                      </a:extLst>
                    </a:gridCol>
                    <a:gridCol w="1026963">
                      <a:extLst>
                        <a:ext uri="{9D8B030D-6E8A-4147-A177-3AD203B41FA5}">
                          <a16:colId xmlns="" xmlns:a16="http://schemas.microsoft.com/office/drawing/2014/main" val="20005"/>
                        </a:ext>
                      </a:extLst>
                    </a:gridCol>
                    <a:gridCol w="1177526">
                      <a:extLst>
                        <a:ext uri="{9D8B030D-6E8A-4147-A177-3AD203B41FA5}">
                          <a16:colId xmlns="" xmlns:a16="http://schemas.microsoft.com/office/drawing/2014/main" val="20006"/>
                        </a:ext>
                      </a:extLst>
                    </a:gridCol>
                  </a:tblGrid>
                  <a:tr h="370840">
                    <a:tc>
                      <a:txBody>
                        <a:bodyPr/>
                        <a:lstStyle/>
                        <a:p>
                          <a:r>
                            <a:rPr lang="en-US" sz="2000" dirty="0" smtClean="0">
                              <a:latin typeface="Arial" panose="020B0604020202020204" pitchFamily="34" charset="0"/>
                              <a:cs typeface="Arial" panose="020B0604020202020204" pitchFamily="34" charset="0"/>
                            </a:rPr>
                            <a:t>Source of</a:t>
                          </a:r>
                          <a:r>
                            <a:rPr lang="en-US" sz="2000" baseline="0" dirty="0" smtClean="0">
                              <a:latin typeface="Arial" panose="020B0604020202020204" pitchFamily="34" charset="0"/>
                              <a:cs typeface="Arial" panose="020B0604020202020204" pitchFamily="34" charset="0"/>
                            </a:rPr>
                            <a:t> Variation</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anose="020B0604020202020204" pitchFamily="34" charset="0"/>
                              <a:cs typeface="Arial" panose="020B0604020202020204" pitchFamily="34" charset="0"/>
                            </a:rPr>
                            <a:t>SS</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smtClean="0">
                              <a:latin typeface="Arial" panose="020B0604020202020204" pitchFamily="34" charset="0"/>
                              <a:cs typeface="Arial" panose="020B0604020202020204" pitchFamily="34" charset="0"/>
                            </a:rPr>
                            <a:t>df</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anose="020B0604020202020204" pitchFamily="34" charset="0"/>
                              <a:cs typeface="Arial" panose="020B0604020202020204" pitchFamily="34" charset="0"/>
                            </a:rPr>
                            <a:t>MS</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anose="020B0604020202020204" pitchFamily="34" charset="0"/>
                              <a:cs typeface="Arial" panose="020B0604020202020204" pitchFamily="34" charset="0"/>
                            </a:rPr>
                            <a:t>F</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anose="020B0604020202020204" pitchFamily="34" charset="0"/>
                              <a:cs typeface="Arial" panose="020B0604020202020204" pitchFamily="34" charset="0"/>
                            </a:rPr>
                            <a:t>P-value </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anose="020B0604020202020204" pitchFamily="34" charset="0"/>
                              <a:cs typeface="Arial" panose="020B0604020202020204" pitchFamily="34" charset="0"/>
                            </a:rPr>
                            <a:t>F </a:t>
                          </a:r>
                          <a:r>
                            <a:rPr lang="en-US" sz="2000" dirty="0" err="1" smtClean="0">
                              <a:latin typeface="Arial" panose="020B0604020202020204" pitchFamily="34" charset="0"/>
                              <a:cs typeface="Arial" panose="020B0604020202020204" pitchFamily="34" charset="0"/>
                            </a:rPr>
                            <a:t>crit</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118126">
                    <a:tc>
                      <a:txBody>
                        <a:bodyPr/>
                        <a:lstStyle/>
                        <a:p>
                          <a:r>
                            <a:rPr lang="en-US" sz="2000" dirty="0" smtClean="0">
                              <a:latin typeface="Arial" panose="020B0604020202020204" pitchFamily="34" charset="0"/>
                              <a:cs typeface="Arial" panose="020B0604020202020204" pitchFamily="34" charset="0"/>
                            </a:rPr>
                            <a:t>Between Groups</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left"/>
                              </m:oMathParaPr>
                              <m:oMath xmlns:m="http://schemas.openxmlformats.org/officeDocument/2006/math">
                                <m:r>
                                  <a:rPr lang="en-US" sz="2000" b="0" i="1" smtClean="0">
                                    <a:latin typeface="Cambria Math"/>
                                    <a:cs typeface="Arial" panose="020B0604020202020204" pitchFamily="34" charset="0"/>
                                  </a:rPr>
                                  <m:t>𝑆𝑆</m:t>
                                </m:r>
                                <m:r>
                                  <a:rPr lang="en-US" sz="2000" b="0" i="1" smtClean="0">
                                    <a:latin typeface="Cambria Math"/>
                                    <a:cs typeface="Arial" panose="020B0604020202020204" pitchFamily="34" charset="0"/>
                                  </a:rPr>
                                  <m:t>(</m:t>
                                </m:r>
                                <m:r>
                                  <a:rPr lang="en-US" sz="2000" b="0" i="1" smtClean="0">
                                    <a:latin typeface="Cambria Math"/>
                                    <a:cs typeface="Arial" panose="020B0604020202020204" pitchFamily="34" charset="0"/>
                                  </a:rPr>
                                  <m:t>𝑇𝑟</m:t>
                                </m:r>
                                <m:r>
                                  <a:rPr lang="en-US" sz="2000" b="0" i="1" smtClean="0">
                                    <a:latin typeface="Cambria Math"/>
                                    <a:cs typeface="Arial" panose="020B0604020202020204" pitchFamily="34" charset="0"/>
                                  </a:rPr>
                                  <m:t>)</m:t>
                                </m:r>
                              </m:oMath>
                            </m:oMathPara>
                          </a14:m>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a:cs typeface="Arial" panose="020B0604020202020204" pitchFamily="34" charset="0"/>
                                  </a:rPr>
                                  <m:t>𝑘</m:t>
                                </m:r>
                                <m:r>
                                  <a:rPr lang="en-US" sz="2000" b="0" i="1" smtClean="0">
                                    <a:latin typeface="Cambria Math"/>
                                    <a:cs typeface="Arial" panose="020B0604020202020204" pitchFamily="34" charset="0"/>
                                  </a:rPr>
                                  <m:t>−1</m:t>
                                </m:r>
                              </m:oMath>
                            </m:oMathPara>
                          </a14:m>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a:cs typeface="Arial" panose="020B0604020202020204" pitchFamily="34" charset="0"/>
                                  </a:rPr>
                                  <m:t>𝑀𝑆</m:t>
                                </m:r>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a:cs typeface="Arial" panose="020B0604020202020204" pitchFamily="34" charset="0"/>
                                      </a:rPr>
                                      <m:t>𝑇𝑟</m:t>
                                    </m:r>
                                  </m:e>
                                </m:d>
                                <m:r>
                                  <a:rPr lang="en-US" sz="2000" b="0" i="1" smtClean="0">
                                    <a:latin typeface="Cambria Math"/>
                                    <a:cs typeface="Arial" panose="020B0604020202020204" pitchFamily="34" charset="0"/>
                                  </a:rPr>
                                  <m:t>=</m:t>
                                </m:r>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a:cs typeface="Arial" panose="020B0604020202020204" pitchFamily="34" charset="0"/>
                                      </a:rPr>
                                      <m:t>𝑆𝑆</m:t>
                                    </m:r>
                                    <m:r>
                                      <a:rPr lang="en-US" sz="2000" b="0" i="1" smtClean="0">
                                        <a:latin typeface="Cambria Math"/>
                                        <a:cs typeface="Arial" panose="020B0604020202020204" pitchFamily="34" charset="0"/>
                                      </a:rPr>
                                      <m:t>(</m:t>
                                    </m:r>
                                    <m:r>
                                      <a:rPr lang="en-US" sz="2000" b="0" i="1" smtClean="0">
                                        <a:latin typeface="Cambria Math"/>
                                        <a:cs typeface="Arial" panose="020B0604020202020204" pitchFamily="34" charset="0"/>
                                      </a:rPr>
                                      <m:t>𝑇𝑟</m:t>
                                    </m:r>
                                    <m:r>
                                      <a:rPr lang="en-US" sz="2000" b="0" i="1" smtClean="0">
                                        <a:latin typeface="Cambria Math"/>
                                        <a:cs typeface="Arial" panose="020B0604020202020204" pitchFamily="34" charset="0"/>
                                      </a:rPr>
                                      <m:t>)</m:t>
                                    </m:r>
                                  </m:num>
                                  <m:den>
                                    <m:r>
                                      <a:rPr lang="en-US" sz="2000" b="0" i="1" smtClean="0">
                                        <a:latin typeface="Cambria Math"/>
                                        <a:cs typeface="Arial" panose="020B0604020202020204" pitchFamily="34" charset="0"/>
                                      </a:rPr>
                                      <m:t>𝑘</m:t>
                                    </m:r>
                                    <m:r>
                                      <a:rPr lang="en-US" sz="2000" b="0" i="1" smtClean="0">
                                        <a:latin typeface="Cambria Math"/>
                                        <a:cs typeface="Arial" panose="020B0604020202020204" pitchFamily="34" charset="0"/>
                                      </a:rPr>
                                      <m:t>−1</m:t>
                                    </m:r>
                                  </m:den>
                                </m:f>
                              </m:oMath>
                            </m:oMathPara>
                          </a14:m>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SG" sz="2000" i="1" smtClean="0">
                                        <a:latin typeface="Cambria Math" panose="02040503050406030204" pitchFamily="18" charset="0"/>
                                        <a:cs typeface="Arial" panose="020B0604020202020204" pitchFamily="34" charset="0"/>
                                      </a:rPr>
                                    </m:ctrlPr>
                                  </m:sSubPr>
                                  <m:e>
                                    <m:r>
                                      <a:rPr lang="en-US" sz="2000" b="0" i="1" smtClean="0">
                                        <a:latin typeface="Cambria Math"/>
                                        <a:cs typeface="Arial" panose="020B0604020202020204" pitchFamily="34" charset="0"/>
                                      </a:rPr>
                                      <m:t>𝑓</m:t>
                                    </m:r>
                                  </m:e>
                                  <m:sub>
                                    <m:r>
                                      <a:rPr lang="en-US" sz="2000" b="0" i="1" smtClean="0">
                                        <a:latin typeface="Cambria Math"/>
                                        <a:cs typeface="Arial" panose="020B0604020202020204" pitchFamily="34" charset="0"/>
                                      </a:rPr>
                                      <m:t>𝑐𝑎𝑙</m:t>
                                    </m:r>
                                  </m:sub>
                                </m:sSub>
                                <m:r>
                                  <a:rPr lang="en-US" sz="2000" b="0" i="1" smtClean="0">
                                    <a:latin typeface="Cambria Math"/>
                                    <a:cs typeface="Arial" panose="020B0604020202020204" pitchFamily="34" charset="0"/>
                                  </a:rPr>
                                  <m:t>=</m:t>
                                </m:r>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a:cs typeface="Arial" panose="020B0604020202020204" pitchFamily="34" charset="0"/>
                                      </a:rPr>
                                      <m:t>𝑀𝑆</m:t>
                                    </m:r>
                                    <m:r>
                                      <a:rPr lang="en-US" sz="2000" b="0" i="1" smtClean="0">
                                        <a:latin typeface="Cambria Math"/>
                                        <a:cs typeface="Arial" panose="020B0604020202020204" pitchFamily="34" charset="0"/>
                                      </a:rPr>
                                      <m:t>(</m:t>
                                    </m:r>
                                    <m:r>
                                      <a:rPr lang="en-US" sz="2000" b="0" i="1" smtClean="0">
                                        <a:latin typeface="Cambria Math"/>
                                        <a:cs typeface="Arial" panose="020B0604020202020204" pitchFamily="34" charset="0"/>
                                      </a:rPr>
                                      <m:t>𝑇𝑟</m:t>
                                    </m:r>
                                    <m:r>
                                      <a:rPr lang="en-US" sz="2000" b="0" i="1" smtClean="0">
                                        <a:latin typeface="Cambria Math"/>
                                        <a:cs typeface="Arial" panose="020B0604020202020204" pitchFamily="34" charset="0"/>
                                      </a:rPr>
                                      <m:t>)</m:t>
                                    </m:r>
                                  </m:num>
                                  <m:den>
                                    <m:r>
                                      <a:rPr lang="en-US" sz="2000" b="0" i="1" smtClean="0">
                                        <a:latin typeface="Cambria Math"/>
                                        <a:cs typeface="Arial" panose="020B0604020202020204" pitchFamily="34" charset="0"/>
                                      </a:rPr>
                                      <m:t>𝑀𝑆𝐸</m:t>
                                    </m:r>
                                  </m:den>
                                </m:f>
                              </m:oMath>
                            </m:oMathPara>
                          </a14:m>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anose="020B0604020202020204" pitchFamily="34" charset="0"/>
                              <a:cs typeface="Arial" panose="020B0604020202020204" pitchFamily="34" charset="0"/>
                            </a:rPr>
                            <a:t>p-value</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anose="020B0604020202020204" pitchFamily="34" charset="0"/>
                              <a:cs typeface="Arial" panose="020B0604020202020204" pitchFamily="34" charset="0"/>
                            </a:rPr>
                            <a:t>Critical</a:t>
                          </a:r>
                          <a:r>
                            <a:rPr lang="en-US" sz="2000" baseline="0" dirty="0" smtClean="0">
                              <a:latin typeface="Arial" panose="020B0604020202020204" pitchFamily="34" charset="0"/>
                              <a:cs typeface="Arial" panose="020B0604020202020204" pitchFamily="34" charset="0"/>
                            </a:rPr>
                            <a:t> F value, </a:t>
                          </a:r>
                          <a14:m>
                            <m:oMath xmlns:m="http://schemas.openxmlformats.org/officeDocument/2006/math">
                              <m:sSub>
                                <m:sSubPr>
                                  <m:ctrlPr>
                                    <a:rPr lang="en-US" sz="2000" i="1" baseline="0" smtClean="0">
                                      <a:latin typeface="Cambria Math" panose="02040503050406030204" pitchFamily="18" charset="0"/>
                                      <a:cs typeface="Arial" panose="020B0604020202020204" pitchFamily="34" charset="0"/>
                                    </a:rPr>
                                  </m:ctrlPr>
                                </m:sSubPr>
                                <m:e>
                                  <m:r>
                                    <a:rPr lang="en-US" sz="2000" b="0" i="1" baseline="0" smtClean="0">
                                      <a:latin typeface="Cambria Math"/>
                                      <a:cs typeface="Arial" panose="020B0604020202020204" pitchFamily="34" charset="0"/>
                                    </a:rPr>
                                    <m:t>𝑓</m:t>
                                  </m:r>
                                </m:e>
                                <m:sub>
                                  <m:r>
                                    <a:rPr lang="en-US" sz="2000" b="0" i="1" baseline="0" smtClean="0">
                                      <a:latin typeface="Cambria Math"/>
                                      <a:cs typeface="Arial" panose="020B0604020202020204" pitchFamily="34" charset="0"/>
                                    </a:rPr>
                                    <m:t>𝑐𝑟𝑖𝑡𝑖𝑐𝑎𝑙</m:t>
                                  </m:r>
                                </m:sub>
                              </m:sSub>
                            </m:oMath>
                          </a14:m>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087820">
                    <a:tc>
                      <a:txBody>
                        <a:bodyPr/>
                        <a:lstStyle/>
                        <a:p>
                          <a:r>
                            <a:rPr lang="en-US" sz="2000" dirty="0" smtClean="0">
                              <a:latin typeface="Arial" panose="020B0604020202020204" pitchFamily="34" charset="0"/>
                              <a:cs typeface="Arial" panose="020B0604020202020204" pitchFamily="34" charset="0"/>
                            </a:rPr>
                            <a:t>Within</a:t>
                          </a:r>
                          <a:r>
                            <a:rPr lang="en-US" sz="2000" baseline="0" dirty="0" smtClean="0">
                              <a:latin typeface="Arial" panose="020B0604020202020204" pitchFamily="34" charset="0"/>
                              <a:cs typeface="Arial" panose="020B0604020202020204" pitchFamily="34" charset="0"/>
                            </a:rPr>
                            <a:t> Groups </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left"/>
                              </m:oMathParaPr>
                              <m:oMath xmlns:m="http://schemas.openxmlformats.org/officeDocument/2006/math">
                                <m:r>
                                  <a:rPr lang="en-US" sz="2000" b="0" i="1" smtClean="0">
                                    <a:latin typeface="Cambria Math"/>
                                    <a:cs typeface="Arial" panose="020B0604020202020204" pitchFamily="34" charset="0"/>
                                  </a:rPr>
                                  <m:t>𝑆𝑆𝐸</m:t>
                                </m:r>
                              </m:oMath>
                            </m:oMathPara>
                          </a14:m>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a:cs typeface="Arial" panose="020B0604020202020204" pitchFamily="34" charset="0"/>
                                  </a:rPr>
                                  <m:t>𝑛</m:t>
                                </m:r>
                                <m:r>
                                  <a:rPr lang="en-US" sz="2000" b="0" i="1" smtClean="0">
                                    <a:latin typeface="Cambria Math"/>
                                    <a:cs typeface="Arial" panose="020B0604020202020204" pitchFamily="34" charset="0"/>
                                  </a:rPr>
                                  <m:t>−</m:t>
                                </m:r>
                                <m:r>
                                  <a:rPr lang="en-US" sz="2000" b="0" i="1" smtClean="0">
                                    <a:latin typeface="Cambria Math"/>
                                    <a:cs typeface="Arial" panose="020B0604020202020204" pitchFamily="34" charset="0"/>
                                  </a:rPr>
                                  <m:t>𝑘</m:t>
                                </m:r>
                              </m:oMath>
                            </m:oMathPara>
                          </a14:m>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a:cs typeface="Arial" panose="020B0604020202020204" pitchFamily="34" charset="0"/>
                                  </a:rPr>
                                  <m:t>𝑀𝑆𝐸</m:t>
                                </m:r>
                                <m:r>
                                  <a:rPr lang="en-US" sz="2000" b="0" i="1" smtClean="0">
                                    <a:latin typeface="Cambria Math"/>
                                    <a:cs typeface="Arial" panose="020B0604020202020204" pitchFamily="34" charset="0"/>
                                  </a:rPr>
                                  <m:t>=</m:t>
                                </m:r>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a:cs typeface="Arial" panose="020B0604020202020204" pitchFamily="34" charset="0"/>
                                      </a:rPr>
                                      <m:t>𝑆𝑆𝐸</m:t>
                                    </m:r>
                                  </m:num>
                                  <m:den>
                                    <m:r>
                                      <a:rPr lang="en-US" sz="2000" b="0" i="1" smtClean="0">
                                        <a:latin typeface="Cambria Math"/>
                                        <a:cs typeface="Arial" panose="020B0604020202020204" pitchFamily="34" charset="0"/>
                                      </a:rPr>
                                      <m:t>𝑛</m:t>
                                    </m:r>
                                    <m:r>
                                      <a:rPr lang="en-US" sz="2000" b="0" i="1" smtClean="0">
                                        <a:latin typeface="Cambria Math"/>
                                        <a:cs typeface="Arial" panose="020B0604020202020204" pitchFamily="34" charset="0"/>
                                      </a:rPr>
                                      <m:t>−</m:t>
                                    </m:r>
                                    <m:r>
                                      <a:rPr lang="en-US" sz="2000" b="0" i="1" smtClean="0">
                                        <a:latin typeface="Cambria Math"/>
                                        <a:cs typeface="Arial" panose="020B0604020202020204" pitchFamily="34" charset="0"/>
                                      </a:rPr>
                                      <m:t>𝑘</m:t>
                                    </m:r>
                                  </m:den>
                                </m:f>
                              </m:oMath>
                            </m:oMathPara>
                          </a14:m>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10002"/>
                      </a:ext>
                    </a:extLst>
                  </a:tr>
                  <a:tr h="370840">
                    <a:tc>
                      <a:txBody>
                        <a:bodyPr/>
                        <a:lstStyle/>
                        <a:p>
                          <a:r>
                            <a:rPr lang="en-US" sz="2000" dirty="0" smtClean="0">
                              <a:latin typeface="Arial" panose="020B0604020202020204" pitchFamily="34" charset="0"/>
                              <a:cs typeface="Arial" panose="020B0604020202020204" pitchFamily="34" charset="0"/>
                            </a:rPr>
                            <a:t>Total </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a:cs typeface="Arial" panose="020B0604020202020204" pitchFamily="34" charset="0"/>
                                  </a:rPr>
                                  <m:t>𝑆𝑆𝑇</m:t>
                                </m:r>
                                <m:r>
                                  <a:rPr lang="en-US" sz="2000" b="0" i="1" smtClean="0">
                                    <a:latin typeface="Cambria Math"/>
                                    <a:cs typeface="Arial" panose="020B0604020202020204" pitchFamily="34" charset="0"/>
                                  </a:rPr>
                                  <m:t>=</m:t>
                                </m:r>
                                <m:r>
                                  <a:rPr lang="en-US" sz="2000" b="0" i="1" smtClean="0">
                                    <a:latin typeface="Cambria Math"/>
                                    <a:cs typeface="Arial" panose="020B0604020202020204" pitchFamily="34" charset="0"/>
                                  </a:rPr>
                                  <m:t>𝑆𝑆</m:t>
                                </m:r>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a:cs typeface="Arial" panose="020B0604020202020204" pitchFamily="34" charset="0"/>
                                      </a:rPr>
                                      <m:t>𝑇𝑟</m:t>
                                    </m:r>
                                  </m:e>
                                </m:d>
                                <m:r>
                                  <a:rPr lang="en-US" sz="2000" b="0" i="1" smtClean="0">
                                    <a:latin typeface="Cambria Math"/>
                                    <a:cs typeface="Arial" panose="020B0604020202020204" pitchFamily="34" charset="0"/>
                                  </a:rPr>
                                  <m:t>+</m:t>
                                </m:r>
                                <m:r>
                                  <a:rPr lang="en-US" sz="2000" b="0" i="1" smtClean="0">
                                    <a:latin typeface="Cambria Math"/>
                                    <a:cs typeface="Arial" panose="020B0604020202020204" pitchFamily="34" charset="0"/>
                                  </a:rPr>
                                  <m:t>𝑆𝑆𝐸</m:t>
                                </m:r>
                              </m:oMath>
                            </m:oMathPara>
                          </a14:m>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a:cs typeface="Arial" panose="020B0604020202020204" pitchFamily="34" charset="0"/>
                                  </a:rPr>
                                  <m:t>𝑛</m:t>
                                </m:r>
                                <m:r>
                                  <a:rPr lang="en-US" sz="2000" b="0" i="1" smtClean="0">
                                    <a:latin typeface="Cambria Math"/>
                                    <a:cs typeface="Arial" panose="020B0604020202020204" pitchFamily="34" charset="0"/>
                                  </a:rPr>
                                  <m:t>−1</m:t>
                                </m:r>
                              </m:oMath>
                            </m:oMathPara>
                          </a14:m>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10003"/>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059341894"/>
                  </p:ext>
                </p:extLst>
              </p:nvPr>
            </p:nvGraphicFramePr>
            <p:xfrm>
              <a:off x="425669" y="2768600"/>
              <a:ext cx="8242682" cy="3898729"/>
            </p:xfrm>
            <a:graphic>
              <a:graphicData uri="http://schemas.openxmlformats.org/drawingml/2006/table">
                <a:tbl>
                  <a:tblPr firstRow="1" bandRow="1">
                    <a:tableStyleId>{5C22544A-7EE6-4342-B048-85BDC9FD1C3A}</a:tableStyleId>
                  </a:tblPr>
                  <a:tblGrid>
                    <a:gridCol w="1434278"/>
                    <a:gridCol w="1182798"/>
                    <a:gridCol w="915502"/>
                    <a:gridCol w="1177526"/>
                    <a:gridCol w="1328089"/>
                    <a:gridCol w="1026963"/>
                    <a:gridCol w="1177526"/>
                  </a:tblGrid>
                  <a:tr h="701040">
                    <a:tc>
                      <a:txBody>
                        <a:bodyPr/>
                        <a:lstStyle/>
                        <a:p>
                          <a:r>
                            <a:rPr lang="en-US" sz="2000" dirty="0" smtClean="0">
                              <a:latin typeface="Arial" panose="020B0604020202020204" pitchFamily="34" charset="0"/>
                              <a:cs typeface="Arial" panose="020B0604020202020204" pitchFamily="34" charset="0"/>
                            </a:rPr>
                            <a:t>Source of</a:t>
                          </a:r>
                          <a:r>
                            <a:rPr lang="en-US" sz="2000" baseline="0" dirty="0" smtClean="0">
                              <a:latin typeface="Arial" panose="020B0604020202020204" pitchFamily="34" charset="0"/>
                              <a:cs typeface="Arial" panose="020B0604020202020204" pitchFamily="34" charset="0"/>
                            </a:rPr>
                            <a:t> Variation</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anose="020B0604020202020204" pitchFamily="34" charset="0"/>
                              <a:cs typeface="Arial" panose="020B0604020202020204" pitchFamily="34" charset="0"/>
                            </a:rPr>
                            <a:t>SS</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smtClean="0">
                              <a:latin typeface="Arial" panose="020B0604020202020204" pitchFamily="34" charset="0"/>
                              <a:cs typeface="Arial" panose="020B0604020202020204" pitchFamily="34" charset="0"/>
                            </a:rPr>
                            <a:t>df</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anose="020B0604020202020204" pitchFamily="34" charset="0"/>
                              <a:cs typeface="Arial" panose="020B0604020202020204" pitchFamily="34" charset="0"/>
                            </a:rPr>
                            <a:t>MS</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anose="020B0604020202020204" pitchFamily="34" charset="0"/>
                              <a:cs typeface="Arial" panose="020B0604020202020204" pitchFamily="34" charset="0"/>
                            </a:rPr>
                            <a:t>F</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anose="020B0604020202020204" pitchFamily="34" charset="0"/>
                              <a:cs typeface="Arial" panose="020B0604020202020204" pitchFamily="34" charset="0"/>
                            </a:rPr>
                            <a:t>P-value </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Arial" panose="020B0604020202020204" pitchFamily="34" charset="0"/>
                              <a:cs typeface="Arial" panose="020B0604020202020204" pitchFamily="34" charset="0"/>
                            </a:rPr>
                            <a:t>F </a:t>
                          </a:r>
                          <a:r>
                            <a:rPr lang="en-US" sz="2000" dirty="0" err="1" smtClean="0">
                              <a:latin typeface="Arial" panose="020B0604020202020204" pitchFamily="34" charset="0"/>
                              <a:cs typeface="Arial" panose="020B0604020202020204" pitchFamily="34" charset="0"/>
                            </a:rPr>
                            <a:t>crit</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126">
                    <a:tc>
                      <a:txBody>
                        <a:bodyPr/>
                        <a:lstStyle/>
                        <a:p>
                          <a:r>
                            <a:rPr lang="en-US" sz="2000" dirty="0" smtClean="0">
                              <a:latin typeface="Arial" panose="020B0604020202020204" pitchFamily="34" charset="0"/>
                              <a:cs typeface="Arial" panose="020B0604020202020204" pitchFamily="34" charset="0"/>
                            </a:rPr>
                            <a:t>Between Groups</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121649" t="-64674" r="-475773" b="-18532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286667" t="-64674" r="-515333" b="-18532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298969" t="-64674" r="-298454" b="-18532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356682" t="-64674" r="-166820" b="-185326"/>
                          </a:stretch>
                        </a:blipFill>
                      </a:tcPr>
                    </a:tc>
                    <a:tc>
                      <a:txBody>
                        <a:bodyPr/>
                        <a:lstStyle/>
                        <a:p>
                          <a:r>
                            <a:rPr lang="en-US" sz="2000" dirty="0" smtClean="0">
                              <a:latin typeface="Arial" panose="020B0604020202020204" pitchFamily="34" charset="0"/>
                              <a:cs typeface="Arial" panose="020B0604020202020204" pitchFamily="34" charset="0"/>
                            </a:rPr>
                            <a:t>p-value</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601036" t="-64674" b="-185326"/>
                          </a:stretch>
                        </a:blipFill>
                      </a:tcPr>
                    </a:tc>
                  </a:tr>
                  <a:tr h="1087820">
                    <a:tc>
                      <a:txBody>
                        <a:bodyPr/>
                        <a:lstStyle/>
                        <a:p>
                          <a:r>
                            <a:rPr lang="en-US" sz="2000" dirty="0" smtClean="0">
                              <a:latin typeface="Arial" panose="020B0604020202020204" pitchFamily="34" charset="0"/>
                              <a:cs typeface="Arial" panose="020B0604020202020204" pitchFamily="34" charset="0"/>
                            </a:rPr>
                            <a:t>Within</a:t>
                          </a:r>
                          <a:r>
                            <a:rPr lang="en-US" sz="2000" baseline="0" dirty="0" smtClean="0">
                              <a:latin typeface="Arial" panose="020B0604020202020204" pitchFamily="34" charset="0"/>
                              <a:cs typeface="Arial" panose="020B0604020202020204" pitchFamily="34" charset="0"/>
                            </a:rPr>
                            <a:t> Groups </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121649" t="-170225" r="-475773" b="-9157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286667" t="-170225" r="-515333" b="-9157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298969" t="-170225" r="-298454" b="-91573"/>
                          </a:stretch>
                        </a:blipFill>
                      </a:tcPr>
                    </a:tc>
                    <a:tc>
                      <a:txBody>
                        <a:bodyPr/>
                        <a:lstStyle/>
                        <a:p>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991743">
                    <a:tc>
                      <a:txBody>
                        <a:bodyPr/>
                        <a:lstStyle/>
                        <a:p>
                          <a:r>
                            <a:rPr lang="en-US" sz="2000" dirty="0" smtClean="0">
                              <a:latin typeface="Arial" panose="020B0604020202020204" pitchFamily="34" charset="0"/>
                              <a:cs typeface="Arial" panose="020B0604020202020204" pitchFamily="34" charset="0"/>
                            </a:rPr>
                            <a:t>Total </a:t>
                          </a:r>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121649" t="-295092" r="-47577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286667" t="-295092" r="-515333"/>
                          </a:stretch>
                        </a:blipFill>
                      </a:tcPr>
                    </a:tc>
                    <a:tc>
                      <a:txBody>
                        <a:bodyPr/>
                        <a:lstStyle/>
                        <a:p>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SG"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mc:Fallback>
      </mc:AlternateContent>
    </p:spTree>
    <p:extLst>
      <p:ext uri="{BB962C8B-B14F-4D97-AF65-F5344CB8AC3E}">
        <p14:creationId xmlns:p14="http://schemas.microsoft.com/office/powerpoint/2010/main" val="4136754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429126" y="1087312"/>
                <a:ext cx="8259449" cy="5134811"/>
              </a:xfrm>
              <a:solidFill>
                <a:srgbClr val="FFFF00"/>
              </a:solidFill>
              <a:ln w="25400">
                <a:solidFill>
                  <a:srgbClr val="FF0000"/>
                </a:solidFill>
              </a:ln>
            </p:spPr>
            <p:txBody>
              <a:bodyPr/>
              <a:lstStyle/>
              <a:p>
                <a:pPr>
                  <a:spcBef>
                    <a:spcPts val="1200"/>
                  </a:spcBef>
                  <a:buClr>
                    <a:schemeClr val="tx1"/>
                  </a:buClr>
                  <a:tabLst>
                    <a:tab pos="2347913" algn="ctr"/>
                    <a:tab pos="4010025" algn="ctr"/>
                  </a:tabLst>
                </a:pPr>
                <a:r>
                  <a:rPr lang="en-US" dirty="0" smtClean="0"/>
                  <a:t>Step 5: </a:t>
                </a:r>
                <a:r>
                  <a:rPr lang="en-US" dirty="0"/>
                  <a:t>Find </a:t>
                </a:r>
                <a:r>
                  <a:rPr lang="en-US" dirty="0" smtClean="0"/>
                  <a:t>either the </a:t>
                </a:r>
                <a:r>
                  <a:rPr lang="en-US" dirty="0"/>
                  <a:t>critical region </a:t>
                </a:r>
                <a:r>
                  <a:rPr lang="en-US" dirty="0" smtClean="0"/>
                  <a:t>or the </a:t>
                </a:r>
                <a:r>
                  <a:rPr lang="en-US" dirty="0"/>
                  <a:t>p-value </a:t>
                </a:r>
              </a:p>
              <a:p>
                <a:pPr marL="0" indent="0">
                  <a:spcBef>
                    <a:spcPts val="1200"/>
                  </a:spcBef>
                  <a:buClr>
                    <a:schemeClr val="tx1"/>
                  </a:buClr>
                  <a:buNone/>
                  <a:tabLst>
                    <a:tab pos="2347913" algn="ctr"/>
                    <a:tab pos="4010025" algn="ctr"/>
                  </a:tabLst>
                </a:pPr>
                <a:r>
                  <a:rPr lang="en-US" dirty="0" smtClean="0"/>
                  <a:t>(</a:t>
                </a:r>
                <a:r>
                  <a:rPr lang="en-US" dirty="0"/>
                  <a:t>i) Determining the critical region</a:t>
                </a:r>
              </a:p>
              <a:p>
                <a:pPr lvl="1" indent="-342900">
                  <a:spcBef>
                    <a:spcPts val="1200"/>
                  </a:spcBef>
                  <a:buClr>
                    <a:schemeClr val="tx1"/>
                  </a:buClr>
                  <a:buFont typeface="Wingdings" pitchFamily="2" charset="2"/>
                  <a:buChar char="Ø"/>
                  <a:tabLst>
                    <a:tab pos="2347913" algn="ctr"/>
                    <a:tab pos="4010025" algn="ctr"/>
                  </a:tabLst>
                </a:pPr>
                <a:r>
                  <a:rPr lang="en-US" dirty="0"/>
                  <a:t>Test </a:t>
                </a:r>
                <a:r>
                  <a:rPr lang="en-US" dirty="0" smtClean="0"/>
                  <a:t>statistic </a:t>
                </a:r>
                <a:r>
                  <a:rPr lang="en-US" dirty="0"/>
                  <a:t>is the F </a:t>
                </a:r>
                <a:r>
                  <a:rPr lang="en-US" dirty="0" smtClean="0"/>
                  <a:t>test statistic, which follows the F distribution with numerator and denominator degrees of freedom</a:t>
                </a:r>
                <a:endParaRPr lang="en-US" dirty="0"/>
              </a:p>
              <a:p>
                <a:pPr lvl="2" indent="-342900">
                  <a:spcBef>
                    <a:spcPts val="1200"/>
                  </a:spcBef>
                  <a:buClr>
                    <a:schemeClr val="tx1"/>
                  </a:buClr>
                  <a:buFont typeface="Wingdings" pitchFamily="2" charset="2"/>
                  <a:buChar char="ü"/>
                  <a:tabLst>
                    <a:tab pos="2347913" algn="ctr"/>
                    <a:tab pos="4010025" algn="ctr"/>
                  </a:tabLst>
                </a:pPr>
                <a:r>
                  <a:rPr lang="en-US" sz="1800" i="1" dirty="0" smtClean="0"/>
                  <a:t>Critical F value,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𝑓</m:t>
                        </m:r>
                      </m:e>
                      <m:sub>
                        <m:r>
                          <a:rPr lang="en-US" sz="1800" b="0" i="1" smtClean="0">
                            <a:latin typeface="Cambria Math"/>
                          </a:rPr>
                          <m:t>𝑐𝑟𝑖𝑡𝑖𝑐𝑎𝑙</m:t>
                        </m:r>
                      </m:sub>
                    </m:sSub>
                  </m:oMath>
                </a14:m>
                <a:r>
                  <a:rPr lang="en-US" sz="1800" dirty="0" smtClean="0"/>
                  <a:t> can </a:t>
                </a:r>
                <a:r>
                  <a:rPr lang="en-US" sz="1800" dirty="0"/>
                  <a:t>be calculated with: </a:t>
                </a:r>
                <a:endParaRPr lang="en-US" sz="1800" dirty="0" smtClean="0"/>
              </a:p>
              <a:p>
                <a:pPr marL="1257300" lvl="3" indent="0">
                  <a:spcBef>
                    <a:spcPts val="1200"/>
                  </a:spcBef>
                  <a:buClr>
                    <a:schemeClr val="tx1"/>
                  </a:buClr>
                  <a:buNone/>
                  <a:tabLst>
                    <a:tab pos="2347913" algn="ctr"/>
                    <a:tab pos="4010025" algn="ctr"/>
                  </a:tabLst>
                </a:pPr>
                <a:r>
                  <a:rPr lang="en-US" sz="1800" dirty="0">
                    <a:solidFill>
                      <a:srgbClr val="FF0000"/>
                    </a:solidFill>
                  </a:rPr>
                  <a:t>	</a:t>
                </a:r>
                <a:r>
                  <a:rPr lang="en-US" sz="1800" dirty="0" smtClean="0">
                    <a:solidFill>
                      <a:srgbClr val="FF0000"/>
                    </a:solidFill>
                  </a:rPr>
                  <a:t>F.INV(1-</a:t>
                </a:r>
                <a14:m>
                  <m:oMath xmlns:m="http://schemas.openxmlformats.org/officeDocument/2006/math">
                    <m:r>
                      <a:rPr lang="en-US" sz="1800" i="1" dirty="0" smtClean="0">
                        <a:solidFill>
                          <a:srgbClr val="FF0000"/>
                        </a:solidFill>
                        <a:latin typeface="Cambria Math"/>
                        <a:ea typeface="Cambria Math"/>
                      </a:rPr>
                      <m:t>𝛼</m:t>
                    </m:r>
                  </m:oMath>
                </a14:m>
                <a:r>
                  <a:rPr lang="en-US" sz="1800" dirty="0">
                    <a:solidFill>
                      <a:srgbClr val="FF0000"/>
                    </a:solidFill>
                  </a:rPr>
                  <a:t>, numerator </a:t>
                </a:r>
                <a:r>
                  <a:rPr lang="en-US" sz="1800" dirty="0" err="1">
                    <a:solidFill>
                      <a:srgbClr val="FF0000"/>
                    </a:solidFill>
                  </a:rPr>
                  <a:t>dof</a:t>
                </a:r>
                <a:r>
                  <a:rPr lang="en-US" sz="1800" dirty="0">
                    <a:solidFill>
                      <a:srgbClr val="FF0000"/>
                    </a:solidFill>
                  </a:rPr>
                  <a:t>, denominator </a:t>
                </a:r>
                <a:r>
                  <a:rPr lang="en-US" sz="1800" dirty="0" err="1" smtClean="0">
                    <a:solidFill>
                      <a:srgbClr val="FF0000"/>
                    </a:solidFill>
                  </a:rPr>
                  <a:t>dof</a:t>
                </a:r>
                <a:r>
                  <a:rPr lang="en-US" sz="1800" dirty="0" smtClean="0">
                    <a:solidFill>
                      <a:srgbClr val="FF0000"/>
                    </a:solidFill>
                  </a:rPr>
                  <a:t>) or </a:t>
                </a:r>
              </a:p>
              <a:p>
                <a:pPr marL="1257300" lvl="3" indent="0">
                  <a:spcBef>
                    <a:spcPts val="1200"/>
                  </a:spcBef>
                  <a:buClr>
                    <a:schemeClr val="tx1"/>
                  </a:buClr>
                  <a:buNone/>
                  <a:tabLst>
                    <a:tab pos="2347913" algn="ctr"/>
                    <a:tab pos="4010025" algn="ctr"/>
                  </a:tabLst>
                </a:pPr>
                <a:r>
                  <a:rPr lang="en-US" sz="1800" dirty="0" smtClean="0">
                    <a:solidFill>
                      <a:srgbClr val="FF0000"/>
                    </a:solidFill>
                  </a:rPr>
                  <a:t>F.INV.RT</a:t>
                </a:r>
                <a:r>
                  <a:rPr lang="en-US" sz="1800" dirty="0">
                    <a:solidFill>
                      <a:srgbClr val="FF0000"/>
                    </a:solidFill>
                  </a:rPr>
                  <a:t>(</a:t>
                </a:r>
                <a14:m>
                  <m:oMath xmlns:m="http://schemas.openxmlformats.org/officeDocument/2006/math">
                    <m:r>
                      <a:rPr lang="en-US" sz="1800" i="1" dirty="0" smtClean="0">
                        <a:solidFill>
                          <a:srgbClr val="FF0000"/>
                        </a:solidFill>
                        <a:latin typeface="Cambria Math"/>
                        <a:ea typeface="Cambria Math"/>
                      </a:rPr>
                      <m:t>𝛼</m:t>
                    </m:r>
                  </m:oMath>
                </a14:m>
                <a:r>
                  <a:rPr lang="en-US" sz="1800" dirty="0">
                    <a:solidFill>
                      <a:srgbClr val="FF0000"/>
                    </a:solidFill>
                  </a:rPr>
                  <a:t>, numerator </a:t>
                </a:r>
                <a:r>
                  <a:rPr lang="en-US" sz="1800" dirty="0" err="1">
                    <a:solidFill>
                      <a:srgbClr val="FF0000"/>
                    </a:solidFill>
                  </a:rPr>
                  <a:t>dof</a:t>
                </a:r>
                <a:r>
                  <a:rPr lang="en-US" sz="1800" dirty="0">
                    <a:solidFill>
                      <a:srgbClr val="FF0000"/>
                    </a:solidFill>
                  </a:rPr>
                  <a:t>, denominator </a:t>
                </a:r>
                <a:r>
                  <a:rPr lang="en-US" sz="1800" dirty="0" err="1">
                    <a:solidFill>
                      <a:srgbClr val="FF0000"/>
                    </a:solidFill>
                  </a:rPr>
                  <a:t>dof</a:t>
                </a:r>
                <a:r>
                  <a:rPr lang="en-US" sz="1800" dirty="0" smtClean="0">
                    <a:solidFill>
                      <a:srgbClr val="FF0000"/>
                    </a:solidFill>
                  </a:rPr>
                  <a:t>)</a:t>
                </a:r>
              </a:p>
              <a:p>
                <a:pPr lvl="2" indent="-342900">
                  <a:spcBef>
                    <a:spcPts val="1200"/>
                  </a:spcBef>
                  <a:buClr>
                    <a:schemeClr val="tx1"/>
                  </a:buClr>
                  <a:buFont typeface="Wingdings" pitchFamily="2" charset="2"/>
                  <a:buChar char="ü"/>
                  <a:tabLst>
                    <a:tab pos="2347913" algn="ctr"/>
                    <a:tab pos="4010025" algn="ctr"/>
                  </a:tabLst>
                </a:pPr>
                <a:r>
                  <a:rPr lang="en-US" sz="1800" dirty="0" smtClean="0"/>
                  <a:t>Critical region = </a:t>
                </a:r>
                <a14:m>
                  <m:oMath xmlns:m="http://schemas.openxmlformats.org/officeDocument/2006/math">
                    <m:r>
                      <a:rPr lang="en-US" sz="1800" b="0" i="1" smtClean="0">
                        <a:latin typeface="Cambria Math"/>
                      </a:rPr>
                      <m:t>{</m:t>
                    </m:r>
                    <m:r>
                      <a:rPr lang="en-US" sz="1800" b="0" i="1" smtClean="0">
                        <a:latin typeface="Cambria Math"/>
                      </a:rPr>
                      <m:t>𝑓</m:t>
                    </m:r>
                    <m:r>
                      <a:rPr lang="en-US" sz="1800" b="0" i="1" smtClean="0">
                        <a:latin typeface="Cambria Math"/>
                      </a:rPr>
                      <m:t>:</m:t>
                    </m:r>
                    <m:r>
                      <a:rPr lang="en-US" sz="1800" b="0" i="1" smtClean="0">
                        <a:latin typeface="Cambria Math"/>
                      </a:rPr>
                      <m:t>𝑓</m:t>
                    </m:r>
                    <m:r>
                      <a:rPr lang="en-US" sz="1800" b="0" i="1" smtClean="0">
                        <a:latin typeface="Cambria Math"/>
                      </a:rPr>
                      <m:t>&gt;</m:t>
                    </m:r>
                    <m:sSub>
                      <m:sSubPr>
                        <m:ctrlPr>
                          <a:rPr lang="en-US" sz="1800" b="0" i="1" smtClean="0">
                            <a:latin typeface="Cambria Math" panose="02040503050406030204" pitchFamily="18" charset="0"/>
                          </a:rPr>
                        </m:ctrlPr>
                      </m:sSubPr>
                      <m:e>
                        <m:r>
                          <a:rPr lang="en-US" sz="1800" b="0" i="1" smtClean="0">
                            <a:latin typeface="Cambria Math"/>
                          </a:rPr>
                          <m:t>𝑓</m:t>
                        </m:r>
                      </m:e>
                      <m:sub>
                        <m:r>
                          <a:rPr lang="en-US" sz="1800" b="0" i="1" smtClean="0">
                            <a:latin typeface="Cambria Math"/>
                          </a:rPr>
                          <m:t>𝑐𝑟𝑖𝑡𝑖𝑐𝑎𝑙</m:t>
                        </m:r>
                      </m:sub>
                    </m:sSub>
                    <m:r>
                      <a:rPr lang="en-US" sz="1800" b="0" i="1" smtClean="0">
                        <a:latin typeface="Cambria Math"/>
                      </a:rPr>
                      <m:t>}</m:t>
                    </m:r>
                  </m:oMath>
                </a14:m>
                <a:endParaRPr lang="en-US" sz="1800" dirty="0" smtClean="0"/>
              </a:p>
              <a:p>
                <a:pPr lvl="2" indent="-342900">
                  <a:spcBef>
                    <a:spcPts val="1200"/>
                  </a:spcBef>
                  <a:buClr>
                    <a:schemeClr val="tx1"/>
                  </a:buClr>
                  <a:buFont typeface="Wingdings" pitchFamily="2" charset="2"/>
                  <a:buChar char="ü"/>
                  <a:tabLst>
                    <a:tab pos="2347913" algn="ctr"/>
                    <a:tab pos="4010025" algn="ctr"/>
                  </a:tabLst>
                </a:pPr>
                <a:r>
                  <a:rPr lang="en-GB" sz="1800" b="1" u="sng" dirty="0" smtClean="0"/>
                  <a:t> </a:t>
                </a:r>
                <a:r>
                  <a:rPr lang="en-GB" sz="1800" b="1" u="sng" dirty="0"/>
                  <a:t>F-test in ANOVA is </a:t>
                </a:r>
                <a:r>
                  <a:rPr lang="en-GB" sz="1800" b="1" u="sng" dirty="0" err="1" smtClean="0"/>
                  <a:t>aways</a:t>
                </a:r>
                <a:r>
                  <a:rPr lang="en-GB" sz="1800" b="1" u="sng" dirty="0" smtClean="0"/>
                  <a:t> a  </a:t>
                </a:r>
                <a:r>
                  <a:rPr lang="en-GB" sz="1800" b="1" u="sng" dirty="0"/>
                  <a:t>right-tailed </a:t>
                </a:r>
                <a:r>
                  <a:rPr lang="en-GB" sz="1800" b="1" u="sng" dirty="0" smtClean="0"/>
                  <a:t>test</a:t>
                </a:r>
                <a:endParaRPr lang="en-US" sz="1800" dirty="0"/>
              </a:p>
              <a:p>
                <a:pPr marL="0" indent="0">
                  <a:buNone/>
                </a:pPr>
                <a:r>
                  <a:rPr lang="en-US" dirty="0" smtClean="0"/>
                  <a:t>(ii) Determining the p-value</a:t>
                </a:r>
              </a:p>
              <a:p>
                <a:pPr lvl="1">
                  <a:buFont typeface="Wingdings" panose="05000000000000000000" pitchFamily="2" charset="2"/>
                  <a:buChar char="Ø"/>
                </a:pPr>
                <a:r>
                  <a:rPr lang="en-US" dirty="0" smtClean="0"/>
                  <a:t>	</a:t>
                </a:r>
                <a:r>
                  <a:rPr lang="en-US" sz="1800" dirty="0" smtClean="0">
                    <a:solidFill>
                      <a:srgbClr val="FF0000"/>
                    </a:solidFill>
                  </a:rPr>
                  <a:t>p-value = 1 – F.DIST( </a:t>
                </a:r>
                <a14:m>
                  <m:oMath xmlns:m="http://schemas.openxmlformats.org/officeDocument/2006/math">
                    <m:sSub>
                      <m:sSubPr>
                        <m:ctrlPr>
                          <a:rPr lang="en-US" sz="1800" i="1" smtClean="0">
                            <a:solidFill>
                              <a:srgbClr val="FF0000"/>
                            </a:solidFill>
                            <a:latin typeface="Cambria Math" panose="02040503050406030204" pitchFamily="18" charset="0"/>
                          </a:rPr>
                        </m:ctrlPr>
                      </m:sSubPr>
                      <m:e>
                        <m:r>
                          <a:rPr lang="en-US" sz="1800" b="0" i="1" smtClean="0">
                            <a:solidFill>
                              <a:srgbClr val="FF0000"/>
                            </a:solidFill>
                            <a:latin typeface="Cambria Math"/>
                          </a:rPr>
                          <m:t>𝑓</m:t>
                        </m:r>
                      </m:e>
                      <m:sub>
                        <m:r>
                          <a:rPr lang="en-US" sz="1800" b="0" i="1" smtClean="0">
                            <a:solidFill>
                              <a:srgbClr val="FF0000"/>
                            </a:solidFill>
                            <a:latin typeface="Cambria Math"/>
                          </a:rPr>
                          <m:t>𝑐𝑎𝑙</m:t>
                        </m:r>
                      </m:sub>
                    </m:sSub>
                    <m:r>
                      <a:rPr lang="en-US" sz="1800" b="0" i="1" smtClean="0">
                        <a:solidFill>
                          <a:srgbClr val="FF0000"/>
                        </a:solidFill>
                        <a:latin typeface="Cambria Math"/>
                      </a:rPr>
                      <m:t>,</m:t>
                    </m:r>
                  </m:oMath>
                </a14:m>
                <a:r>
                  <a:rPr lang="en-SG" sz="1800" dirty="0" smtClean="0">
                    <a:solidFill>
                      <a:srgbClr val="FF0000"/>
                    </a:solidFill>
                  </a:rPr>
                  <a:t> numerator </a:t>
                </a:r>
                <a:r>
                  <a:rPr lang="en-SG" sz="1800" dirty="0" err="1" smtClean="0">
                    <a:solidFill>
                      <a:srgbClr val="FF0000"/>
                    </a:solidFill>
                  </a:rPr>
                  <a:t>dof</a:t>
                </a:r>
                <a:r>
                  <a:rPr lang="en-SG" sz="1800" dirty="0" smtClean="0">
                    <a:solidFill>
                      <a:srgbClr val="FF0000"/>
                    </a:solidFill>
                  </a:rPr>
                  <a:t>, denominator </a:t>
                </a:r>
                <a:r>
                  <a:rPr lang="en-SG" sz="1800" dirty="0" err="1" smtClean="0">
                    <a:solidFill>
                      <a:srgbClr val="FF0000"/>
                    </a:solidFill>
                  </a:rPr>
                  <a:t>dof</a:t>
                </a:r>
                <a:r>
                  <a:rPr lang="en-SG" sz="1800" dirty="0" smtClean="0">
                    <a:solidFill>
                      <a:srgbClr val="FF0000"/>
                    </a:solidFill>
                  </a:rPr>
                  <a:t>, 1) or  			   F.DIST.RT(</a:t>
                </a:r>
                <a14:m>
                  <m:oMath xmlns:m="http://schemas.openxmlformats.org/officeDocument/2006/math">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a:rPr>
                          <m:t>𝑓</m:t>
                        </m:r>
                      </m:e>
                      <m:sub>
                        <m:r>
                          <a:rPr lang="en-US" sz="1800" i="1">
                            <a:solidFill>
                              <a:srgbClr val="FF0000"/>
                            </a:solidFill>
                            <a:latin typeface="Cambria Math"/>
                          </a:rPr>
                          <m:t>𝑐𝑎𝑙</m:t>
                        </m:r>
                      </m:sub>
                    </m:sSub>
                  </m:oMath>
                </a14:m>
                <a:r>
                  <a:rPr lang="en-SG" sz="1800" dirty="0" smtClean="0">
                    <a:solidFill>
                      <a:srgbClr val="FF0000"/>
                    </a:solidFill>
                  </a:rPr>
                  <a:t>, numerator </a:t>
                </a:r>
                <a:r>
                  <a:rPr lang="en-SG" sz="1800" dirty="0" err="1" smtClean="0">
                    <a:solidFill>
                      <a:srgbClr val="FF0000"/>
                    </a:solidFill>
                  </a:rPr>
                  <a:t>dof</a:t>
                </a:r>
                <a:r>
                  <a:rPr lang="en-SG" sz="1800" dirty="0" smtClean="0">
                    <a:solidFill>
                      <a:srgbClr val="FF0000"/>
                    </a:solidFill>
                  </a:rPr>
                  <a:t>, denominator </a:t>
                </a:r>
                <a:r>
                  <a:rPr lang="en-SG" sz="1800" dirty="0" err="1" smtClean="0">
                    <a:solidFill>
                      <a:srgbClr val="FF0000"/>
                    </a:solidFill>
                  </a:rPr>
                  <a:t>dof</a:t>
                </a:r>
                <a:r>
                  <a:rPr lang="en-SG" sz="1800" dirty="0" smtClean="0">
                    <a:solidFill>
                      <a:srgbClr val="FF0000"/>
                    </a:solidFill>
                  </a:rPr>
                  <a:t>)</a:t>
                </a:r>
                <a:endParaRPr lang="en-SG" sz="1600" dirty="0">
                  <a:solidFill>
                    <a:srgbClr val="FF0000"/>
                  </a:solidFill>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429126" y="1087312"/>
                <a:ext cx="8259449" cy="5134811"/>
              </a:xfrm>
              <a:blipFill rotWithShape="0">
                <a:blip r:embed="rId2"/>
                <a:stretch>
                  <a:fillRect l="-957" t="-590" r="-662"/>
                </a:stretch>
              </a:blipFill>
              <a:ln w="25400">
                <a:solidFill>
                  <a:srgbClr val="FF0000"/>
                </a:solidFill>
              </a:ln>
            </p:spPr>
            <p:txBody>
              <a:bodyPr/>
              <a:lstStyle/>
              <a:p>
                <a:r>
                  <a:rPr lang="en-SG">
                    <a:noFill/>
                  </a:rPr>
                  <a:t> </a:t>
                </a:r>
              </a:p>
            </p:txBody>
          </p:sp>
        </mc:Fallback>
      </mc:AlternateContent>
      <p:sp>
        <p:nvSpPr>
          <p:cNvPr id="4" name="Rectangle 2"/>
          <p:cNvSpPr>
            <a:spLocks noGrp="1" noChangeArrowheads="1"/>
          </p:cNvSpPr>
          <p:nvPr>
            <p:ph type="title"/>
          </p:nvPr>
        </p:nvSpPr>
        <p:spPr>
          <a:xfrm>
            <a:off x="665163" y="261543"/>
            <a:ext cx="5087937" cy="604593"/>
          </a:xfrm>
          <a:noFill/>
        </p:spPr>
        <p:txBody>
          <a:bodyPr lIns="90488" tIns="44450" rIns="90488" bIns="44450" anchorCtr="1">
            <a:normAutofit/>
          </a:bodyPr>
          <a:lstStyle/>
          <a:p>
            <a:pPr eaLnBrk="1" hangingPunct="1"/>
            <a:r>
              <a:rPr lang="en-US" dirty="0" smtClean="0"/>
              <a:t>Procedures for ANOVA (5)</a:t>
            </a:r>
          </a:p>
        </p:txBody>
      </p:sp>
    </p:spTree>
    <p:extLst>
      <p:ext uri="{BB962C8B-B14F-4D97-AF65-F5344CB8AC3E}">
        <p14:creationId xmlns:p14="http://schemas.microsoft.com/office/powerpoint/2010/main" val="4140780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Procedures for ANOVA </a:t>
            </a:r>
            <a:r>
              <a:rPr lang="en-US" dirty="0" smtClean="0"/>
              <a:t>(6)</a:t>
            </a:r>
            <a:endParaRPr lang="en-SG" dirty="0"/>
          </a:p>
        </p:txBody>
      </p:sp>
      <mc:AlternateContent xmlns:mc="http://schemas.openxmlformats.org/markup-compatibility/2006">
        <mc:Choice xmlns:a14="http://schemas.microsoft.com/office/drawing/2010/main" Requires="a14">
          <p:sp>
            <p:nvSpPr>
              <p:cNvPr id="7" name="Content Placeholder 6"/>
              <p:cNvSpPr>
                <a:spLocks noGrp="1"/>
              </p:cNvSpPr>
              <p:nvPr>
                <p:ph sz="quarter" idx="13"/>
              </p:nvPr>
            </p:nvSpPr>
            <p:spPr>
              <a:xfrm>
                <a:off x="665610" y="961189"/>
                <a:ext cx="7781518" cy="4919350"/>
              </a:xfrm>
              <a:solidFill>
                <a:srgbClr val="FFFF00"/>
              </a:solidFill>
              <a:ln w="25400">
                <a:solidFill>
                  <a:srgbClr val="FF0000"/>
                </a:solidFill>
              </a:ln>
            </p:spPr>
            <p:txBody>
              <a:bodyPr/>
              <a:lstStyle/>
              <a:p>
                <a:pPr>
                  <a:spcBef>
                    <a:spcPts val="1800"/>
                  </a:spcBef>
                </a:pPr>
                <a:r>
                  <a:rPr lang="en-US" dirty="0" smtClean="0">
                    <a:solidFill>
                      <a:schemeClr val="tx1"/>
                    </a:solidFill>
                  </a:rPr>
                  <a:t>Step 6: Make a decision whether or not to reject H</a:t>
                </a:r>
                <a:r>
                  <a:rPr lang="en-US" baseline="-25000" dirty="0" smtClean="0">
                    <a:solidFill>
                      <a:schemeClr val="tx1"/>
                    </a:solidFill>
                  </a:rPr>
                  <a:t>0</a:t>
                </a:r>
                <a:r>
                  <a:rPr lang="en-US" dirty="0" smtClean="0">
                    <a:solidFill>
                      <a:schemeClr val="tx1"/>
                    </a:solidFill>
                  </a:rPr>
                  <a:t>.</a:t>
                </a:r>
              </a:p>
              <a:p>
                <a:pPr marL="514350" indent="-514350">
                  <a:spcBef>
                    <a:spcPts val="1800"/>
                  </a:spcBef>
                  <a:buAutoNum type="romanLcParenBoth"/>
                </a:pPr>
                <a:r>
                  <a:rPr lang="en-US" dirty="0" smtClean="0">
                    <a:solidFill>
                      <a:schemeClr val="tx1"/>
                    </a:solidFill>
                  </a:rPr>
                  <a:t>If </a:t>
                </a:r>
                <a:r>
                  <a:rPr lang="en-US" dirty="0" smtClean="0">
                    <a:solidFill>
                      <a:schemeClr val="tx1"/>
                    </a:solidFill>
                  </a:rPr>
                  <a:t>using the </a:t>
                </a:r>
                <a:r>
                  <a:rPr lang="en-US" dirty="0" smtClean="0">
                    <a:solidFill>
                      <a:schemeClr val="tx1"/>
                    </a:solidFill>
                  </a:rPr>
                  <a:t>critical region method:</a:t>
                </a:r>
              </a:p>
              <a:p>
                <a:pPr marL="0" indent="0">
                  <a:spcBef>
                    <a:spcPts val="1800"/>
                  </a:spcBef>
                  <a:buNone/>
                </a:pPr>
                <a:r>
                  <a:rPr lang="en-US" dirty="0" smtClean="0">
                    <a:solidFill>
                      <a:schemeClr val="tx1"/>
                    </a:solidFill>
                  </a:rPr>
                  <a:t>	If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a:rPr>
                          <m:t>𝑓</m:t>
                        </m:r>
                      </m:e>
                      <m:sub>
                        <m:r>
                          <a:rPr lang="en-US" b="0" i="1" smtClean="0">
                            <a:solidFill>
                              <a:schemeClr val="tx1"/>
                            </a:solidFill>
                            <a:latin typeface="Cambria Math"/>
                          </a:rPr>
                          <m:t>𝑐𝑎𝑙</m:t>
                        </m:r>
                      </m:sub>
                    </m:sSub>
                  </m:oMath>
                </a14:m>
                <a:r>
                  <a:rPr lang="en-US" dirty="0" smtClean="0">
                    <a:solidFill>
                      <a:schemeClr val="tx1"/>
                    </a:solidFill>
                  </a:rPr>
                  <a:t> lies inside the critical region, reject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a:rPr>
                          <m:t>𝐻</m:t>
                        </m:r>
                      </m:e>
                      <m:sub>
                        <m:r>
                          <a:rPr lang="en-US" b="0" i="1" smtClean="0">
                            <a:solidFill>
                              <a:schemeClr val="tx1"/>
                            </a:solidFill>
                            <a:latin typeface="Cambria Math"/>
                          </a:rPr>
                          <m:t>0</m:t>
                        </m:r>
                      </m:sub>
                    </m:sSub>
                    <m:r>
                      <a:rPr lang="en-US" b="0" i="1" smtClean="0">
                        <a:solidFill>
                          <a:schemeClr val="tx1"/>
                        </a:solidFill>
                        <a:latin typeface="Cambria Math"/>
                      </a:rPr>
                      <m:t>.</m:t>
                    </m:r>
                  </m:oMath>
                </a14:m>
                <a:r>
                  <a:rPr lang="en-US" dirty="0" smtClean="0">
                    <a:solidFill>
                      <a:schemeClr val="tx1"/>
                    </a:solidFill>
                  </a:rPr>
                  <a:t> 	Otherwise, do not reject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a:rPr>
                          <m:t>𝐻</m:t>
                        </m:r>
                      </m:e>
                      <m:sub>
                        <m:r>
                          <a:rPr lang="en-US" b="0" i="1" smtClean="0">
                            <a:solidFill>
                              <a:schemeClr val="tx1"/>
                            </a:solidFill>
                            <a:latin typeface="Cambria Math"/>
                          </a:rPr>
                          <m:t>0</m:t>
                        </m:r>
                      </m:sub>
                    </m:sSub>
                    <m:r>
                      <a:rPr lang="en-US" b="0" i="1" smtClean="0">
                        <a:solidFill>
                          <a:schemeClr val="tx1"/>
                        </a:solidFill>
                        <a:latin typeface="Cambria Math"/>
                      </a:rPr>
                      <m:t>.</m:t>
                    </m:r>
                  </m:oMath>
                </a14:m>
                <a:endParaRPr lang="en-US" dirty="0" smtClean="0">
                  <a:solidFill>
                    <a:schemeClr val="tx1"/>
                  </a:solidFill>
                </a:endParaRPr>
              </a:p>
              <a:p>
                <a:pPr marL="514350" indent="-514350">
                  <a:spcBef>
                    <a:spcPts val="1800"/>
                  </a:spcBef>
                  <a:buAutoNum type="romanLcParenBoth" startAt="2"/>
                </a:pPr>
                <a:r>
                  <a:rPr lang="en-US" dirty="0" smtClean="0">
                    <a:solidFill>
                      <a:schemeClr val="tx1"/>
                    </a:solidFill>
                  </a:rPr>
                  <a:t>If </a:t>
                </a:r>
                <a:r>
                  <a:rPr lang="en-US" dirty="0" smtClean="0">
                    <a:solidFill>
                      <a:schemeClr val="tx1"/>
                    </a:solidFill>
                  </a:rPr>
                  <a:t>using the </a:t>
                </a:r>
                <a:r>
                  <a:rPr lang="en-US" dirty="0" smtClean="0">
                    <a:solidFill>
                      <a:schemeClr val="tx1"/>
                    </a:solidFill>
                  </a:rPr>
                  <a:t>p-value method:</a:t>
                </a:r>
              </a:p>
              <a:p>
                <a:pPr marL="0" indent="0">
                  <a:spcBef>
                    <a:spcPts val="1800"/>
                  </a:spcBef>
                  <a:buNone/>
                </a:pPr>
                <a:r>
                  <a:rPr lang="en-US" dirty="0">
                    <a:solidFill>
                      <a:schemeClr val="tx1"/>
                    </a:solidFill>
                  </a:rPr>
                  <a:t>	</a:t>
                </a:r>
                <a:r>
                  <a:rPr lang="en-US" dirty="0" smtClean="0">
                    <a:solidFill>
                      <a:schemeClr val="tx1"/>
                    </a:solidFill>
                  </a:rPr>
                  <a:t>If p-value &lt; level of significance </a:t>
                </a:r>
                <a14:m>
                  <m:oMath xmlns:m="http://schemas.openxmlformats.org/officeDocument/2006/math">
                    <m:r>
                      <a:rPr lang="en-US" i="1" smtClean="0">
                        <a:solidFill>
                          <a:schemeClr val="tx1"/>
                        </a:solidFill>
                        <a:latin typeface="Cambria Math"/>
                        <a:ea typeface="Cambria Math"/>
                      </a:rPr>
                      <m:t>𝛼</m:t>
                    </m:r>
                  </m:oMath>
                </a14:m>
                <a:r>
                  <a:rPr lang="en-US" dirty="0" smtClean="0">
                    <a:solidFill>
                      <a:schemeClr val="tx1"/>
                    </a:solidFill>
                  </a:rPr>
                  <a:t>, reject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a:rPr>
                          <m:t>𝐻</m:t>
                        </m:r>
                      </m:e>
                      <m:sub>
                        <m:r>
                          <a:rPr lang="en-US" b="0" i="1" smtClean="0">
                            <a:solidFill>
                              <a:schemeClr val="tx1"/>
                            </a:solidFill>
                            <a:latin typeface="Cambria Math"/>
                          </a:rPr>
                          <m:t>0</m:t>
                        </m:r>
                      </m:sub>
                    </m:sSub>
                    <m:r>
                      <a:rPr lang="en-US" b="0" i="1" smtClean="0">
                        <a:solidFill>
                          <a:schemeClr val="tx1"/>
                        </a:solidFill>
                        <a:latin typeface="Cambria Math"/>
                      </a:rPr>
                      <m:t>.</m:t>
                    </m:r>
                  </m:oMath>
                </a14:m>
                <a:endParaRPr lang="en-US" dirty="0" smtClean="0">
                  <a:solidFill>
                    <a:schemeClr val="tx1"/>
                  </a:solidFill>
                </a:endParaRPr>
              </a:p>
              <a:p>
                <a:pPr marL="0" indent="0">
                  <a:spcBef>
                    <a:spcPts val="1800"/>
                  </a:spcBef>
                  <a:buNone/>
                </a:pPr>
                <a:r>
                  <a:rPr lang="en-US" dirty="0">
                    <a:solidFill>
                      <a:schemeClr val="tx1"/>
                    </a:solidFill>
                  </a:rPr>
                  <a:t>	</a:t>
                </a:r>
                <a:r>
                  <a:rPr lang="en-US" dirty="0" smtClean="0">
                    <a:solidFill>
                      <a:schemeClr val="tx1"/>
                    </a:solidFill>
                  </a:rPr>
                  <a:t>Otherwise, do not reject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a:rPr>
                          <m:t>𝐻</m:t>
                        </m:r>
                      </m:e>
                      <m:sub>
                        <m:r>
                          <a:rPr lang="en-US" b="0" i="1" smtClean="0">
                            <a:solidFill>
                              <a:schemeClr val="tx1"/>
                            </a:solidFill>
                            <a:latin typeface="Cambria Math"/>
                          </a:rPr>
                          <m:t>0</m:t>
                        </m:r>
                      </m:sub>
                    </m:sSub>
                    <m:r>
                      <a:rPr lang="en-US" b="0" i="1" smtClean="0">
                        <a:solidFill>
                          <a:schemeClr val="tx1"/>
                        </a:solidFill>
                        <a:latin typeface="Cambria Math"/>
                      </a:rPr>
                      <m:t>.</m:t>
                    </m:r>
                  </m:oMath>
                </a14:m>
                <a:endParaRPr lang="en-US" dirty="0" smtClean="0">
                  <a:solidFill>
                    <a:schemeClr val="tx1"/>
                  </a:solidFill>
                </a:endParaRPr>
              </a:p>
              <a:p>
                <a:pPr>
                  <a:spcBef>
                    <a:spcPts val="1800"/>
                  </a:spcBef>
                </a:pPr>
                <a:r>
                  <a:rPr lang="en-US" dirty="0" smtClean="0">
                    <a:solidFill>
                      <a:schemeClr val="tx1"/>
                    </a:solidFill>
                  </a:rPr>
                  <a:t>Step 7: Write down a formal conclusion</a:t>
                </a:r>
                <a:r>
                  <a:rPr lang="en-US" dirty="0"/>
                  <a:t> </a:t>
                </a:r>
                <a:r>
                  <a:rPr lang="en-US" dirty="0" smtClean="0"/>
                  <a:t>in the problem context.</a:t>
                </a:r>
                <a:endParaRPr lang="en-US" dirty="0" smtClean="0">
                  <a:solidFill>
                    <a:schemeClr val="tx1"/>
                  </a:solidFill>
                </a:endParaRPr>
              </a:p>
            </p:txBody>
          </p:sp>
        </mc:Choice>
        <mc:Fallback>
          <p:sp>
            <p:nvSpPr>
              <p:cNvPr id="7" name="Content Placeholder 6"/>
              <p:cNvSpPr>
                <a:spLocks noGrp="1" noRot="1" noChangeAspect="1" noMove="1" noResize="1" noEditPoints="1" noAdjustHandles="1" noChangeArrowheads="1" noChangeShapeType="1" noTextEdit="1"/>
              </p:cNvSpPr>
              <p:nvPr>
                <p:ph sz="quarter" idx="13"/>
              </p:nvPr>
            </p:nvSpPr>
            <p:spPr>
              <a:xfrm>
                <a:off x="665610" y="961189"/>
                <a:ext cx="7781518" cy="4919350"/>
              </a:xfrm>
              <a:blipFill rotWithShape="0">
                <a:blip r:embed="rId2"/>
                <a:stretch>
                  <a:fillRect l="-859" t="-617"/>
                </a:stretch>
              </a:blipFill>
              <a:ln w="25400">
                <a:solidFill>
                  <a:srgbClr val="FF0000"/>
                </a:solidFill>
              </a:ln>
            </p:spPr>
            <p:txBody>
              <a:bodyPr/>
              <a:lstStyle/>
              <a:p>
                <a:r>
                  <a:rPr lang="en-SG">
                    <a:noFill/>
                  </a:rPr>
                  <a:t> </a:t>
                </a:r>
              </a:p>
            </p:txBody>
          </p:sp>
        </mc:Fallback>
      </mc:AlternateContent>
    </p:spTree>
    <p:extLst>
      <p:ext uri="{BB962C8B-B14F-4D97-AF65-F5344CB8AC3E}">
        <p14:creationId xmlns:p14="http://schemas.microsoft.com/office/powerpoint/2010/main" val="361771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body" sz="half" idx="4294967295"/>
          </p:nvPr>
        </p:nvSpPr>
        <p:spPr>
          <a:xfrm>
            <a:off x="665163" y="1027091"/>
            <a:ext cx="7781966" cy="1896413"/>
          </a:xfrm>
          <a:prstGeom prst="rect">
            <a:avLst/>
          </a:prstGeom>
          <a:noFill/>
        </p:spPr>
        <p:txBody>
          <a:bodyPr lIns="90488" tIns="44450" rIns="90488" bIns="44450"/>
          <a:lstStyle/>
          <a:p>
            <a:pPr marL="0" lvl="0" indent="0" algn="just">
              <a:buNone/>
            </a:pPr>
            <a:r>
              <a:rPr lang="en-US" sz="1800" dirty="0"/>
              <a:t>It was known that a toxic material was dumped into a river leading into a large commercial fishing area. Engineers studied the way the water carried the toxic material by measuring the amount of material (in parts per million) found in oysters harvested at three different locations. The resulting data are provided in the table below:</a:t>
            </a:r>
            <a:endParaRPr lang="en-SG" sz="1800" dirty="0"/>
          </a:p>
        </p:txBody>
      </p:sp>
      <p:sp>
        <p:nvSpPr>
          <p:cNvPr id="6" name="Title 5"/>
          <p:cNvSpPr txBox="1">
            <a:spLocks/>
          </p:cNvSpPr>
          <p:nvPr/>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endParaRPr lang="en-SG" dirty="0"/>
          </a:p>
        </p:txBody>
      </p:sp>
      <p:sp>
        <p:nvSpPr>
          <p:cNvPr id="2" name="Title 1"/>
          <p:cNvSpPr>
            <a:spLocks noGrp="1"/>
          </p:cNvSpPr>
          <p:nvPr>
            <p:ph type="title"/>
          </p:nvPr>
        </p:nvSpPr>
        <p:spPr/>
        <p:txBody>
          <a:bodyPr/>
          <a:lstStyle/>
          <a:p>
            <a:r>
              <a:rPr lang="en-US" dirty="0"/>
              <a:t>ANOVA: </a:t>
            </a:r>
            <a:r>
              <a:rPr lang="en-US" dirty="0" smtClean="0"/>
              <a:t>Example 1</a:t>
            </a:r>
            <a:endParaRPr lang="en-SG" dirty="0"/>
          </a:p>
        </p:txBody>
      </p:sp>
      <p:graphicFrame>
        <p:nvGraphicFramePr>
          <p:cNvPr id="4" name="Table 3"/>
          <p:cNvGraphicFramePr>
            <a:graphicFrameLocks noGrp="1"/>
          </p:cNvGraphicFramePr>
          <p:nvPr>
            <p:extLst/>
          </p:nvPr>
        </p:nvGraphicFramePr>
        <p:xfrm>
          <a:off x="2562896" y="2511382"/>
          <a:ext cx="3966693" cy="3116685"/>
        </p:xfrm>
        <a:graphic>
          <a:graphicData uri="http://schemas.openxmlformats.org/drawingml/2006/table">
            <a:tbl>
              <a:tblPr firstRow="1" firstCol="1" bandRow="1">
                <a:tableStyleId>{08FB837D-C827-4EFA-A057-4D05807E0F7C}</a:tableStyleId>
              </a:tblPr>
              <a:tblGrid>
                <a:gridCol w="1290850">
                  <a:extLst>
                    <a:ext uri="{9D8B030D-6E8A-4147-A177-3AD203B41FA5}">
                      <a16:colId xmlns="" xmlns:a16="http://schemas.microsoft.com/office/drawing/2014/main" val="20000"/>
                    </a:ext>
                  </a:extLst>
                </a:gridCol>
                <a:gridCol w="1353612">
                  <a:extLst>
                    <a:ext uri="{9D8B030D-6E8A-4147-A177-3AD203B41FA5}">
                      <a16:colId xmlns="" xmlns:a16="http://schemas.microsoft.com/office/drawing/2014/main" val="20001"/>
                    </a:ext>
                  </a:extLst>
                </a:gridCol>
                <a:gridCol w="1322231">
                  <a:extLst>
                    <a:ext uri="{9D8B030D-6E8A-4147-A177-3AD203B41FA5}">
                      <a16:colId xmlns="" xmlns:a16="http://schemas.microsoft.com/office/drawing/2014/main" val="20002"/>
                    </a:ext>
                  </a:extLst>
                </a:gridCol>
              </a:tblGrid>
              <a:tr h="312184">
                <a:tc>
                  <a:txBody>
                    <a:bodyPr/>
                    <a:lstStyle/>
                    <a:p>
                      <a:pPr algn="ctr">
                        <a:spcAft>
                          <a:spcPts val="0"/>
                        </a:spcAft>
                      </a:pPr>
                      <a:r>
                        <a:rPr lang="en-US" sz="1400" dirty="0">
                          <a:effectLst/>
                        </a:rPr>
                        <a:t>Site 1</a:t>
                      </a:r>
                      <a:endParaRPr lang="en-SG" sz="1400" dirty="0">
                        <a:effectLst/>
                        <a:latin typeface="Times New Roman"/>
                        <a:ea typeface="SimSun"/>
                      </a:endParaRPr>
                    </a:p>
                  </a:txBody>
                  <a:tcPr marL="68580" marR="68580" marT="0" marB="0"/>
                </a:tc>
                <a:tc>
                  <a:txBody>
                    <a:bodyPr/>
                    <a:lstStyle/>
                    <a:p>
                      <a:pPr algn="ctr">
                        <a:spcAft>
                          <a:spcPts val="0"/>
                        </a:spcAft>
                      </a:pPr>
                      <a:r>
                        <a:rPr lang="en-US" sz="1400">
                          <a:effectLst/>
                        </a:rPr>
                        <a:t>Site 2</a:t>
                      </a:r>
                      <a:endParaRPr lang="en-SG" sz="1400">
                        <a:effectLst/>
                        <a:latin typeface="Times New Roman"/>
                        <a:ea typeface="SimSun"/>
                      </a:endParaRPr>
                    </a:p>
                  </a:txBody>
                  <a:tcPr marL="68580" marR="68580" marT="0" marB="0"/>
                </a:tc>
                <a:tc>
                  <a:txBody>
                    <a:bodyPr/>
                    <a:lstStyle/>
                    <a:p>
                      <a:pPr algn="ctr">
                        <a:spcAft>
                          <a:spcPts val="0"/>
                        </a:spcAft>
                      </a:pPr>
                      <a:r>
                        <a:rPr lang="en-US" sz="1400">
                          <a:effectLst/>
                        </a:rPr>
                        <a:t>Site 3</a:t>
                      </a:r>
                      <a:endParaRPr lang="en-SG" sz="1400">
                        <a:effectLst/>
                        <a:latin typeface="Times New Roman"/>
                        <a:ea typeface="SimSun"/>
                      </a:endParaRPr>
                    </a:p>
                  </a:txBody>
                  <a:tcPr marL="68580" marR="68580" marT="0" marB="0"/>
                </a:tc>
                <a:extLst>
                  <a:ext uri="{0D108BD9-81ED-4DB2-BD59-A6C34878D82A}">
                    <a16:rowId xmlns="" xmlns:a16="http://schemas.microsoft.com/office/drawing/2014/main" val="10000"/>
                  </a:ext>
                </a:extLst>
              </a:tr>
              <a:tr h="312184">
                <a:tc>
                  <a:txBody>
                    <a:bodyPr/>
                    <a:lstStyle/>
                    <a:p>
                      <a:pPr algn="ctr">
                        <a:spcAft>
                          <a:spcPts val="0"/>
                        </a:spcAft>
                      </a:pPr>
                      <a:r>
                        <a:rPr lang="en-US" sz="1400" b="0" dirty="0">
                          <a:effectLst/>
                        </a:rPr>
                        <a:t>15</a:t>
                      </a:r>
                      <a:endParaRPr lang="en-SG" sz="1400" b="0" dirty="0">
                        <a:effectLst/>
                        <a:latin typeface="Times New Roman"/>
                        <a:ea typeface="SimSun"/>
                      </a:endParaRPr>
                    </a:p>
                  </a:txBody>
                  <a:tcPr marL="68580" marR="68580" marT="0" marB="0"/>
                </a:tc>
                <a:tc>
                  <a:txBody>
                    <a:bodyPr/>
                    <a:lstStyle/>
                    <a:p>
                      <a:pPr algn="ctr">
                        <a:spcAft>
                          <a:spcPts val="0"/>
                        </a:spcAft>
                      </a:pPr>
                      <a:r>
                        <a:rPr lang="en-US" sz="1400" b="0" dirty="0">
                          <a:effectLst/>
                        </a:rPr>
                        <a:t>19</a:t>
                      </a:r>
                      <a:endParaRPr lang="en-SG" sz="1400" b="0" dirty="0">
                        <a:effectLst/>
                        <a:latin typeface="Times New Roman"/>
                        <a:ea typeface="SimSun"/>
                      </a:endParaRPr>
                    </a:p>
                  </a:txBody>
                  <a:tcPr marL="68580" marR="68580" marT="0" marB="0"/>
                </a:tc>
                <a:tc>
                  <a:txBody>
                    <a:bodyPr/>
                    <a:lstStyle/>
                    <a:p>
                      <a:pPr algn="ctr">
                        <a:spcAft>
                          <a:spcPts val="0"/>
                        </a:spcAft>
                      </a:pPr>
                      <a:r>
                        <a:rPr lang="en-US" sz="1400" b="0">
                          <a:effectLst/>
                        </a:rPr>
                        <a:t>22</a:t>
                      </a:r>
                      <a:endParaRPr lang="en-SG" sz="1400" b="0">
                        <a:effectLst/>
                        <a:latin typeface="Times New Roman"/>
                        <a:ea typeface="SimSun"/>
                      </a:endParaRPr>
                    </a:p>
                  </a:txBody>
                  <a:tcPr marL="68580" marR="68580" marT="0" marB="0"/>
                </a:tc>
                <a:extLst>
                  <a:ext uri="{0D108BD9-81ED-4DB2-BD59-A6C34878D82A}">
                    <a16:rowId xmlns="" xmlns:a16="http://schemas.microsoft.com/office/drawing/2014/main" val="10001"/>
                  </a:ext>
                </a:extLst>
              </a:tr>
              <a:tr h="312184">
                <a:tc>
                  <a:txBody>
                    <a:bodyPr/>
                    <a:lstStyle/>
                    <a:p>
                      <a:pPr algn="ctr">
                        <a:spcAft>
                          <a:spcPts val="0"/>
                        </a:spcAft>
                      </a:pPr>
                      <a:r>
                        <a:rPr lang="en-US" sz="1400" b="0" dirty="0">
                          <a:effectLst/>
                        </a:rPr>
                        <a:t>27</a:t>
                      </a:r>
                      <a:endParaRPr lang="en-SG" sz="1400" b="0" dirty="0">
                        <a:effectLst/>
                        <a:latin typeface="Times New Roman"/>
                        <a:ea typeface="SimSun"/>
                      </a:endParaRPr>
                    </a:p>
                  </a:txBody>
                  <a:tcPr marL="68580" marR="68580" marT="0" marB="0"/>
                </a:tc>
                <a:tc>
                  <a:txBody>
                    <a:bodyPr/>
                    <a:lstStyle/>
                    <a:p>
                      <a:pPr algn="ctr">
                        <a:spcAft>
                          <a:spcPts val="0"/>
                        </a:spcAft>
                      </a:pPr>
                      <a:r>
                        <a:rPr lang="en-US" sz="1400" b="0" dirty="0">
                          <a:effectLst/>
                        </a:rPr>
                        <a:t>18</a:t>
                      </a:r>
                      <a:endParaRPr lang="en-SG" sz="1400" b="0" dirty="0">
                        <a:effectLst/>
                        <a:latin typeface="Times New Roman"/>
                        <a:ea typeface="SimSun"/>
                      </a:endParaRPr>
                    </a:p>
                  </a:txBody>
                  <a:tcPr marL="68580" marR="68580" marT="0" marB="0"/>
                </a:tc>
                <a:tc>
                  <a:txBody>
                    <a:bodyPr/>
                    <a:lstStyle/>
                    <a:p>
                      <a:pPr algn="ctr">
                        <a:spcAft>
                          <a:spcPts val="0"/>
                        </a:spcAft>
                      </a:pPr>
                      <a:r>
                        <a:rPr lang="en-US" sz="1400" b="0" dirty="0">
                          <a:effectLst/>
                        </a:rPr>
                        <a:t>26</a:t>
                      </a:r>
                      <a:endParaRPr lang="en-SG" sz="1400" b="0" dirty="0">
                        <a:effectLst/>
                        <a:latin typeface="Times New Roman"/>
                        <a:ea typeface="SimSun"/>
                      </a:endParaRPr>
                    </a:p>
                  </a:txBody>
                  <a:tcPr marL="68580" marR="68580" marT="0" marB="0"/>
                </a:tc>
                <a:extLst>
                  <a:ext uri="{0D108BD9-81ED-4DB2-BD59-A6C34878D82A}">
                    <a16:rowId xmlns="" xmlns:a16="http://schemas.microsoft.com/office/drawing/2014/main" val="10002"/>
                  </a:ext>
                </a:extLst>
              </a:tr>
              <a:tr h="312184">
                <a:tc>
                  <a:txBody>
                    <a:bodyPr/>
                    <a:lstStyle/>
                    <a:p>
                      <a:pPr algn="ctr">
                        <a:spcAft>
                          <a:spcPts val="0"/>
                        </a:spcAft>
                      </a:pPr>
                      <a:r>
                        <a:rPr lang="en-US" sz="1400" b="0" dirty="0">
                          <a:effectLst/>
                        </a:rPr>
                        <a:t>20</a:t>
                      </a:r>
                      <a:endParaRPr lang="en-SG" sz="1400" b="0" dirty="0">
                        <a:effectLst/>
                        <a:latin typeface="Times New Roman"/>
                        <a:ea typeface="SimSun"/>
                      </a:endParaRPr>
                    </a:p>
                  </a:txBody>
                  <a:tcPr marL="68580" marR="68580" marT="0" marB="0"/>
                </a:tc>
                <a:tc>
                  <a:txBody>
                    <a:bodyPr/>
                    <a:lstStyle/>
                    <a:p>
                      <a:pPr algn="ctr">
                        <a:spcAft>
                          <a:spcPts val="0"/>
                        </a:spcAft>
                      </a:pPr>
                      <a:r>
                        <a:rPr lang="en-US" sz="1400" b="0" dirty="0">
                          <a:effectLst/>
                        </a:rPr>
                        <a:t>10</a:t>
                      </a:r>
                      <a:endParaRPr lang="en-SG" sz="1400" b="0" dirty="0">
                        <a:effectLst/>
                        <a:latin typeface="Times New Roman"/>
                        <a:ea typeface="SimSun"/>
                      </a:endParaRPr>
                    </a:p>
                  </a:txBody>
                  <a:tcPr marL="68580" marR="68580" marT="0" marB="0"/>
                </a:tc>
                <a:tc>
                  <a:txBody>
                    <a:bodyPr/>
                    <a:lstStyle/>
                    <a:p>
                      <a:pPr algn="ctr">
                        <a:spcAft>
                          <a:spcPts val="0"/>
                        </a:spcAft>
                      </a:pPr>
                      <a:r>
                        <a:rPr lang="en-US" sz="1400" b="0" dirty="0">
                          <a:effectLst/>
                        </a:rPr>
                        <a:t>24</a:t>
                      </a:r>
                      <a:endParaRPr lang="en-SG" sz="1400" b="0" dirty="0">
                        <a:effectLst/>
                        <a:latin typeface="Times New Roman"/>
                        <a:ea typeface="SimSun"/>
                      </a:endParaRPr>
                    </a:p>
                  </a:txBody>
                  <a:tcPr marL="68580" marR="68580" marT="0" marB="0"/>
                </a:tc>
                <a:extLst>
                  <a:ext uri="{0D108BD9-81ED-4DB2-BD59-A6C34878D82A}">
                    <a16:rowId xmlns="" xmlns:a16="http://schemas.microsoft.com/office/drawing/2014/main" val="10003"/>
                  </a:ext>
                </a:extLst>
              </a:tr>
              <a:tr h="312184">
                <a:tc>
                  <a:txBody>
                    <a:bodyPr/>
                    <a:lstStyle/>
                    <a:p>
                      <a:pPr algn="ctr">
                        <a:spcAft>
                          <a:spcPts val="0"/>
                        </a:spcAft>
                      </a:pPr>
                      <a:r>
                        <a:rPr lang="en-US" sz="1400" b="0">
                          <a:effectLst/>
                        </a:rPr>
                        <a:t>20</a:t>
                      </a:r>
                      <a:endParaRPr lang="en-SG" sz="1400" b="0">
                        <a:effectLst/>
                        <a:latin typeface="Times New Roman"/>
                        <a:ea typeface="SimSun"/>
                      </a:endParaRPr>
                    </a:p>
                  </a:txBody>
                  <a:tcPr marL="68580" marR="68580" marT="0" marB="0"/>
                </a:tc>
                <a:tc>
                  <a:txBody>
                    <a:bodyPr/>
                    <a:lstStyle/>
                    <a:p>
                      <a:pPr algn="ctr">
                        <a:spcAft>
                          <a:spcPts val="0"/>
                        </a:spcAft>
                      </a:pPr>
                      <a:r>
                        <a:rPr lang="en-US" sz="1400" b="0" dirty="0">
                          <a:effectLst/>
                        </a:rPr>
                        <a:t>26</a:t>
                      </a:r>
                      <a:endParaRPr lang="en-SG" sz="1400" b="0" dirty="0">
                        <a:effectLst/>
                        <a:latin typeface="Times New Roman"/>
                        <a:ea typeface="SimSun"/>
                      </a:endParaRPr>
                    </a:p>
                  </a:txBody>
                  <a:tcPr marL="68580" marR="68580" marT="0" marB="0"/>
                </a:tc>
                <a:tc>
                  <a:txBody>
                    <a:bodyPr/>
                    <a:lstStyle/>
                    <a:p>
                      <a:pPr algn="ctr">
                        <a:spcAft>
                          <a:spcPts val="0"/>
                        </a:spcAft>
                      </a:pPr>
                      <a:r>
                        <a:rPr lang="en-US" sz="1400" b="0" dirty="0">
                          <a:effectLst/>
                        </a:rPr>
                        <a:t>26</a:t>
                      </a:r>
                      <a:endParaRPr lang="en-SG" sz="1400" b="0" dirty="0">
                        <a:effectLst/>
                        <a:latin typeface="Times New Roman"/>
                        <a:ea typeface="SimSun"/>
                      </a:endParaRPr>
                    </a:p>
                  </a:txBody>
                  <a:tcPr marL="68580" marR="68580" marT="0" marB="0"/>
                </a:tc>
                <a:extLst>
                  <a:ext uri="{0D108BD9-81ED-4DB2-BD59-A6C34878D82A}">
                    <a16:rowId xmlns="" xmlns:a16="http://schemas.microsoft.com/office/drawing/2014/main" val="10004"/>
                  </a:ext>
                </a:extLst>
              </a:tr>
              <a:tr h="312184">
                <a:tc>
                  <a:txBody>
                    <a:bodyPr/>
                    <a:lstStyle/>
                    <a:p>
                      <a:pPr algn="ctr">
                        <a:spcAft>
                          <a:spcPts val="0"/>
                        </a:spcAft>
                      </a:pPr>
                      <a:r>
                        <a:rPr lang="en-US" sz="1400" b="0" dirty="0">
                          <a:effectLst/>
                        </a:rPr>
                        <a:t>29</a:t>
                      </a:r>
                      <a:endParaRPr lang="en-SG" sz="1400" b="0" dirty="0">
                        <a:effectLst/>
                        <a:latin typeface="Times New Roman"/>
                        <a:ea typeface="SimSun"/>
                      </a:endParaRPr>
                    </a:p>
                  </a:txBody>
                  <a:tcPr marL="68580" marR="68580" marT="0" marB="0"/>
                </a:tc>
                <a:tc>
                  <a:txBody>
                    <a:bodyPr/>
                    <a:lstStyle/>
                    <a:p>
                      <a:pPr algn="ctr">
                        <a:spcAft>
                          <a:spcPts val="0"/>
                        </a:spcAft>
                      </a:pPr>
                      <a:r>
                        <a:rPr lang="en-US" sz="1400" b="0" dirty="0">
                          <a:effectLst/>
                        </a:rPr>
                        <a:t>11</a:t>
                      </a:r>
                      <a:endParaRPr lang="en-SG" sz="1400" b="0" dirty="0">
                        <a:effectLst/>
                        <a:latin typeface="Times New Roman"/>
                        <a:ea typeface="SimSun"/>
                      </a:endParaRPr>
                    </a:p>
                  </a:txBody>
                  <a:tcPr marL="68580" marR="68580" marT="0" marB="0"/>
                </a:tc>
                <a:tc>
                  <a:txBody>
                    <a:bodyPr/>
                    <a:lstStyle/>
                    <a:p>
                      <a:pPr algn="ctr">
                        <a:spcAft>
                          <a:spcPts val="0"/>
                        </a:spcAft>
                      </a:pPr>
                      <a:r>
                        <a:rPr lang="en-US" sz="1400" b="0" dirty="0">
                          <a:effectLst/>
                        </a:rPr>
                        <a:t>14</a:t>
                      </a:r>
                      <a:endParaRPr lang="en-SG" sz="1400" b="0" dirty="0">
                        <a:effectLst/>
                        <a:latin typeface="Times New Roman"/>
                        <a:ea typeface="SimSun"/>
                      </a:endParaRPr>
                    </a:p>
                  </a:txBody>
                  <a:tcPr marL="68580" marR="68580" marT="0" marB="0"/>
                </a:tc>
                <a:extLst>
                  <a:ext uri="{0D108BD9-81ED-4DB2-BD59-A6C34878D82A}">
                    <a16:rowId xmlns="" xmlns:a16="http://schemas.microsoft.com/office/drawing/2014/main" val="10005"/>
                  </a:ext>
                </a:extLst>
              </a:tr>
              <a:tr h="312184">
                <a:tc>
                  <a:txBody>
                    <a:bodyPr/>
                    <a:lstStyle/>
                    <a:p>
                      <a:pPr algn="ctr">
                        <a:spcAft>
                          <a:spcPts val="0"/>
                        </a:spcAft>
                      </a:pPr>
                      <a:r>
                        <a:rPr lang="en-US" sz="1400" b="0">
                          <a:effectLst/>
                        </a:rPr>
                        <a:t>28</a:t>
                      </a:r>
                      <a:endParaRPr lang="en-SG" sz="1400" b="0">
                        <a:effectLst/>
                        <a:latin typeface="Times New Roman"/>
                        <a:ea typeface="SimSun"/>
                      </a:endParaRPr>
                    </a:p>
                  </a:txBody>
                  <a:tcPr marL="68580" marR="68580" marT="0" marB="0"/>
                </a:tc>
                <a:tc>
                  <a:txBody>
                    <a:bodyPr/>
                    <a:lstStyle/>
                    <a:p>
                      <a:pPr algn="ctr">
                        <a:spcAft>
                          <a:spcPts val="0"/>
                        </a:spcAft>
                      </a:pPr>
                      <a:r>
                        <a:rPr lang="en-US" sz="1400" b="0" dirty="0">
                          <a:effectLst/>
                        </a:rPr>
                        <a:t>20</a:t>
                      </a:r>
                      <a:endParaRPr lang="en-SG" sz="1400" b="0" dirty="0">
                        <a:effectLst/>
                        <a:latin typeface="Times New Roman"/>
                        <a:ea typeface="SimSun"/>
                      </a:endParaRPr>
                    </a:p>
                  </a:txBody>
                  <a:tcPr marL="68580" marR="68580" marT="0" marB="0"/>
                </a:tc>
                <a:tc>
                  <a:txBody>
                    <a:bodyPr/>
                    <a:lstStyle/>
                    <a:p>
                      <a:pPr algn="ctr">
                        <a:spcAft>
                          <a:spcPts val="0"/>
                        </a:spcAft>
                      </a:pPr>
                      <a:r>
                        <a:rPr lang="en-US" sz="1400" b="0" dirty="0">
                          <a:effectLst/>
                        </a:rPr>
                        <a:t>17</a:t>
                      </a:r>
                      <a:endParaRPr lang="en-SG" sz="1400" b="0" dirty="0">
                        <a:effectLst/>
                        <a:latin typeface="Times New Roman"/>
                        <a:ea typeface="SimSun"/>
                      </a:endParaRPr>
                    </a:p>
                  </a:txBody>
                  <a:tcPr marL="68580" marR="68580" marT="0" marB="0"/>
                </a:tc>
                <a:extLst>
                  <a:ext uri="{0D108BD9-81ED-4DB2-BD59-A6C34878D82A}">
                    <a16:rowId xmlns="" xmlns:a16="http://schemas.microsoft.com/office/drawing/2014/main" val="10006"/>
                  </a:ext>
                </a:extLst>
              </a:tr>
              <a:tr h="312184">
                <a:tc>
                  <a:txBody>
                    <a:bodyPr/>
                    <a:lstStyle/>
                    <a:p>
                      <a:pPr algn="ctr">
                        <a:spcAft>
                          <a:spcPts val="0"/>
                        </a:spcAft>
                      </a:pPr>
                      <a:r>
                        <a:rPr lang="en-US" sz="1400" b="0">
                          <a:effectLst/>
                        </a:rPr>
                        <a:t>21</a:t>
                      </a:r>
                      <a:endParaRPr lang="en-SG" sz="1400" b="0">
                        <a:effectLst/>
                        <a:latin typeface="Times New Roman"/>
                        <a:ea typeface="SimSun"/>
                      </a:endParaRPr>
                    </a:p>
                  </a:txBody>
                  <a:tcPr marL="68580" marR="68580" marT="0" marB="0"/>
                </a:tc>
                <a:tc>
                  <a:txBody>
                    <a:bodyPr/>
                    <a:lstStyle/>
                    <a:p>
                      <a:pPr algn="ctr">
                        <a:spcAft>
                          <a:spcPts val="0"/>
                        </a:spcAft>
                      </a:pPr>
                      <a:r>
                        <a:rPr lang="en-US" sz="1400" b="0" dirty="0">
                          <a:effectLst/>
                        </a:rPr>
                        <a:t>13</a:t>
                      </a:r>
                      <a:endParaRPr lang="en-SG" sz="1400" b="0" dirty="0">
                        <a:effectLst/>
                        <a:latin typeface="Times New Roman"/>
                        <a:ea typeface="SimSun"/>
                      </a:endParaRPr>
                    </a:p>
                  </a:txBody>
                  <a:tcPr marL="68580" marR="68580" marT="0" marB="0"/>
                </a:tc>
                <a:tc>
                  <a:txBody>
                    <a:bodyPr/>
                    <a:lstStyle/>
                    <a:p>
                      <a:pPr algn="ctr">
                        <a:spcAft>
                          <a:spcPts val="0"/>
                        </a:spcAft>
                      </a:pPr>
                      <a:r>
                        <a:rPr lang="en-US" sz="1400" b="0" dirty="0">
                          <a:effectLst/>
                        </a:rPr>
                        <a:t>20</a:t>
                      </a:r>
                      <a:endParaRPr lang="en-SG" sz="1400" b="0" dirty="0">
                        <a:effectLst/>
                        <a:latin typeface="Times New Roman"/>
                        <a:ea typeface="SimSun"/>
                      </a:endParaRPr>
                    </a:p>
                  </a:txBody>
                  <a:tcPr marL="68580" marR="68580" marT="0" marB="0"/>
                </a:tc>
                <a:extLst>
                  <a:ext uri="{0D108BD9-81ED-4DB2-BD59-A6C34878D82A}">
                    <a16:rowId xmlns="" xmlns:a16="http://schemas.microsoft.com/office/drawing/2014/main" val="10007"/>
                  </a:ext>
                </a:extLst>
              </a:tr>
              <a:tr h="307029">
                <a:tc>
                  <a:txBody>
                    <a:bodyPr/>
                    <a:lstStyle/>
                    <a:p>
                      <a:pPr algn="ctr">
                        <a:spcAft>
                          <a:spcPts val="0"/>
                        </a:spcAft>
                      </a:pPr>
                      <a:r>
                        <a:rPr lang="en-US" sz="1400" b="0">
                          <a:effectLst/>
                        </a:rPr>
                        <a:t>26</a:t>
                      </a:r>
                      <a:endParaRPr lang="en-SG" sz="1400" b="0">
                        <a:effectLst/>
                        <a:latin typeface="Times New Roman"/>
                        <a:ea typeface="SimSun"/>
                      </a:endParaRPr>
                    </a:p>
                  </a:txBody>
                  <a:tcPr marL="68580" marR="68580" marT="0" marB="0"/>
                </a:tc>
                <a:tc>
                  <a:txBody>
                    <a:bodyPr/>
                    <a:lstStyle/>
                    <a:p>
                      <a:pPr algn="ctr">
                        <a:spcAft>
                          <a:spcPts val="0"/>
                        </a:spcAft>
                      </a:pPr>
                      <a:r>
                        <a:rPr lang="en-US" sz="1400" b="0" dirty="0">
                          <a:effectLst/>
                        </a:rPr>
                        <a:t>15</a:t>
                      </a:r>
                      <a:endParaRPr lang="en-SG" sz="1400" b="0" dirty="0">
                        <a:effectLst/>
                        <a:latin typeface="Times New Roman"/>
                        <a:ea typeface="SimSun"/>
                      </a:endParaRPr>
                    </a:p>
                  </a:txBody>
                  <a:tcPr marL="68580" marR="68580" marT="0" marB="0"/>
                </a:tc>
                <a:tc>
                  <a:txBody>
                    <a:bodyPr/>
                    <a:lstStyle/>
                    <a:p>
                      <a:pPr algn="ctr">
                        <a:spcAft>
                          <a:spcPts val="0"/>
                        </a:spcAft>
                      </a:pPr>
                      <a:r>
                        <a:rPr lang="en-US" sz="1400" b="0" dirty="0">
                          <a:effectLst/>
                        </a:rPr>
                        <a:t>Nil</a:t>
                      </a:r>
                      <a:endParaRPr lang="en-SG" sz="1400" b="0" dirty="0">
                        <a:effectLst/>
                        <a:latin typeface="Times New Roman"/>
                        <a:ea typeface="SimSun"/>
                      </a:endParaRPr>
                    </a:p>
                  </a:txBody>
                  <a:tcPr marL="68580" marR="68580" marT="0" marB="0"/>
                </a:tc>
                <a:extLst>
                  <a:ext uri="{0D108BD9-81ED-4DB2-BD59-A6C34878D82A}">
                    <a16:rowId xmlns="" xmlns:a16="http://schemas.microsoft.com/office/drawing/2014/main" val="10008"/>
                  </a:ext>
                </a:extLst>
              </a:tr>
              <a:tr h="312184">
                <a:tc>
                  <a:txBody>
                    <a:bodyPr/>
                    <a:lstStyle/>
                    <a:p>
                      <a:pPr algn="ctr">
                        <a:spcAft>
                          <a:spcPts val="0"/>
                        </a:spcAft>
                      </a:pPr>
                      <a:r>
                        <a:rPr lang="en-US" sz="1400" b="0" dirty="0">
                          <a:effectLst/>
                        </a:rPr>
                        <a:t>Nil</a:t>
                      </a:r>
                      <a:endParaRPr lang="en-SG" sz="1400" b="0" dirty="0">
                        <a:effectLst/>
                        <a:latin typeface="Times New Roman"/>
                        <a:ea typeface="SimSun"/>
                      </a:endParaRPr>
                    </a:p>
                  </a:txBody>
                  <a:tcPr marL="68580" marR="68580" marT="0" marB="0"/>
                </a:tc>
                <a:tc>
                  <a:txBody>
                    <a:bodyPr/>
                    <a:lstStyle/>
                    <a:p>
                      <a:pPr algn="ctr">
                        <a:spcAft>
                          <a:spcPts val="0"/>
                        </a:spcAft>
                      </a:pPr>
                      <a:r>
                        <a:rPr lang="en-US" sz="1400" b="0">
                          <a:effectLst/>
                        </a:rPr>
                        <a:t>18</a:t>
                      </a:r>
                      <a:endParaRPr lang="en-SG" sz="1400" b="0">
                        <a:effectLst/>
                        <a:latin typeface="Times New Roman"/>
                        <a:ea typeface="SimSun"/>
                      </a:endParaRPr>
                    </a:p>
                  </a:txBody>
                  <a:tcPr marL="68580" marR="68580" marT="0" marB="0"/>
                </a:tc>
                <a:tc>
                  <a:txBody>
                    <a:bodyPr/>
                    <a:lstStyle/>
                    <a:p>
                      <a:pPr algn="ctr">
                        <a:spcAft>
                          <a:spcPts val="0"/>
                        </a:spcAft>
                      </a:pPr>
                      <a:r>
                        <a:rPr lang="en-US" sz="1400" b="0" dirty="0">
                          <a:effectLst/>
                        </a:rPr>
                        <a:t>Nil</a:t>
                      </a:r>
                      <a:endParaRPr lang="en-SG" sz="1400" b="0" dirty="0">
                        <a:effectLst/>
                        <a:latin typeface="Times New Roman"/>
                        <a:ea typeface="SimSun"/>
                      </a:endParaRPr>
                    </a:p>
                  </a:txBody>
                  <a:tcPr marL="68580" marR="68580" marT="0" marB="0"/>
                </a:tc>
                <a:extLst>
                  <a:ext uri="{0D108BD9-81ED-4DB2-BD59-A6C34878D82A}">
                    <a16:rowId xmlns="" xmlns:a16="http://schemas.microsoft.com/office/drawing/2014/main" val="10009"/>
                  </a:ext>
                </a:extLst>
              </a:tr>
            </a:tbl>
          </a:graphicData>
        </a:graphic>
      </p:graphicFrame>
      <p:sp>
        <p:nvSpPr>
          <p:cNvPr id="5" name="Rectangle 4"/>
          <p:cNvSpPr/>
          <p:nvPr/>
        </p:nvSpPr>
        <p:spPr>
          <a:xfrm>
            <a:off x="665162" y="5726582"/>
            <a:ext cx="7654589" cy="923330"/>
          </a:xfrm>
          <a:prstGeom prst="rect">
            <a:avLst/>
          </a:prstGeom>
        </p:spPr>
        <p:txBody>
          <a:bodyPr wrap="square">
            <a:spAutoFit/>
          </a:bodyPr>
          <a:lstStyle/>
          <a:p>
            <a:r>
              <a:rPr lang="en-US" dirty="0">
                <a:latin typeface="Arial" pitchFamily="34" charset="0"/>
                <a:cs typeface="Arial" pitchFamily="34" charset="0"/>
              </a:rPr>
              <a:t>Test whether there is a significant difference in the mean amount of toxic material found in oysters harvested at the three sites. Use 5% level of significance. </a:t>
            </a:r>
            <a:endParaRPr lang="en-SG" dirty="0">
              <a:latin typeface="Arial" pitchFamily="34" charset="0"/>
              <a:cs typeface="Arial" pitchFamily="34" charset="0"/>
            </a:endParaRPr>
          </a:p>
        </p:txBody>
      </p:sp>
    </p:spTree>
    <p:extLst>
      <p:ext uri="{BB962C8B-B14F-4D97-AF65-F5344CB8AC3E}">
        <p14:creationId xmlns:p14="http://schemas.microsoft.com/office/powerpoint/2010/main" val="2811797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610" y="261543"/>
            <a:ext cx="6945577" cy="604593"/>
          </a:xfrm>
        </p:spPr>
        <p:txBody>
          <a:bodyPr>
            <a:normAutofit/>
          </a:bodyPr>
          <a:lstStyle/>
          <a:p>
            <a:r>
              <a:rPr lang="en-US" dirty="0" smtClean="0"/>
              <a:t>Example 1:Solution </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lstStyle/>
              <a:p>
                <a:r>
                  <a:rPr lang="en-US" dirty="0" smtClean="0">
                    <a:solidFill>
                      <a:srgbClr val="FF0000"/>
                    </a:solidFill>
                  </a:rPr>
                  <a:t>Step 1: State null and alternative hypotheses.</a:t>
                </a:r>
              </a:p>
              <a:p>
                <a:pPr marL="0"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r>
                      <a:rPr lang="en-US" b="0" i="1" smtClean="0">
                        <a:latin typeface="Cambria Math"/>
                      </a:rPr>
                      <m:t>:</m:t>
                    </m:r>
                  </m:oMath>
                </a14:m>
                <a:r>
                  <a:rPr lang="en-US" dirty="0" smtClean="0"/>
                  <a:t> Mean amounts of toxic material found in oysters 		harvested at the three sites are the same.</a:t>
                </a:r>
              </a:p>
              <a:p>
                <a:pPr marL="0"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𝐻</m:t>
                        </m:r>
                      </m:e>
                      <m:sub>
                        <m:r>
                          <a:rPr lang="en-US" b="0" i="1" smtClean="0">
                            <a:latin typeface="Cambria Math"/>
                          </a:rPr>
                          <m:t>1</m:t>
                        </m:r>
                      </m:sub>
                    </m:sSub>
                    <m:r>
                      <a:rPr lang="en-US" b="0" i="1" smtClean="0">
                        <a:latin typeface="Cambria Math"/>
                      </a:rPr>
                      <m:t>: </m:t>
                    </m:r>
                  </m:oMath>
                </a14:m>
                <a:r>
                  <a:rPr lang="en-SG" dirty="0" smtClean="0"/>
                  <a:t>Mean amounts of toxic material found in oysters 		harvested at the three sites are not all the same.</a:t>
                </a:r>
              </a:p>
              <a:p>
                <a:r>
                  <a:rPr lang="en-US" dirty="0" smtClean="0">
                    <a:solidFill>
                      <a:srgbClr val="FF0000"/>
                    </a:solidFill>
                  </a:rPr>
                  <a:t>Step 2: State the level of significance.</a:t>
                </a:r>
              </a:p>
              <a:p>
                <a:pPr marL="0" indent="0">
                  <a:buNone/>
                </a:pPr>
                <a:r>
                  <a:rPr lang="en-US" dirty="0" smtClean="0"/>
                  <a:t>	</a:t>
                </a:r>
                <a14:m>
                  <m:oMath xmlns:m="http://schemas.openxmlformats.org/officeDocument/2006/math">
                    <m:r>
                      <a:rPr lang="en-US" i="1" smtClean="0">
                        <a:latin typeface="Cambria Math"/>
                        <a:ea typeface="Cambria Math"/>
                      </a:rPr>
                      <m:t>𝛼</m:t>
                    </m:r>
                    <m:r>
                      <a:rPr lang="en-US" b="0" i="1" smtClean="0">
                        <a:latin typeface="Cambria Math"/>
                        <a:ea typeface="Cambria Math"/>
                      </a:rPr>
                      <m:t>=0.05</m:t>
                    </m:r>
                  </m:oMath>
                </a14:m>
                <a:endParaRPr lang="en-US" b="0" dirty="0" smtClean="0">
                  <a:ea typeface="Cambria Math"/>
                </a:endParaRPr>
              </a:p>
              <a:p>
                <a:r>
                  <a:rPr lang="en-US" dirty="0" smtClean="0">
                    <a:solidFill>
                      <a:srgbClr val="FF0000"/>
                    </a:solidFill>
                  </a:rPr>
                  <a:t>Step </a:t>
                </a:r>
                <a:r>
                  <a:rPr lang="en-US" dirty="0">
                    <a:solidFill>
                      <a:srgbClr val="FF0000"/>
                    </a:solidFill>
                  </a:rPr>
                  <a:t>3: State the ANOVA F test statistic, with the associated degrees of freedom.</a:t>
                </a:r>
              </a:p>
              <a:p>
                <a:pPr marL="0" indent="0">
                  <a:buNone/>
                </a:pPr>
                <a:r>
                  <a:rPr lang="en-US" dirty="0" smtClean="0"/>
                  <a:t>	</a:t>
                </a:r>
                <a14:m>
                  <m:oMath xmlns:m="http://schemas.openxmlformats.org/officeDocument/2006/math">
                    <m:r>
                      <a:rPr lang="en-US" b="0" i="1" smtClean="0">
                        <a:latin typeface="Cambria Math"/>
                      </a:rPr>
                      <m:t>𝐹</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𝑀𝑆</m:t>
                        </m:r>
                        <m:r>
                          <a:rPr lang="en-US" b="0" i="1" smtClean="0">
                            <a:latin typeface="Cambria Math"/>
                          </a:rPr>
                          <m:t>(</m:t>
                        </m:r>
                        <m:r>
                          <a:rPr lang="en-US" b="0" i="1" smtClean="0">
                            <a:latin typeface="Cambria Math"/>
                          </a:rPr>
                          <m:t>𝑇𝑟</m:t>
                        </m:r>
                        <m:r>
                          <a:rPr lang="en-US" b="0" i="1" smtClean="0">
                            <a:latin typeface="Cambria Math"/>
                          </a:rPr>
                          <m:t>)</m:t>
                        </m:r>
                      </m:num>
                      <m:den>
                        <m:r>
                          <a:rPr lang="en-US" b="0" i="1" smtClean="0">
                            <a:latin typeface="Cambria Math"/>
                          </a:rPr>
                          <m:t>𝑀𝑆𝐸</m:t>
                        </m:r>
                      </m:den>
                    </m:f>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𝐹</m:t>
                        </m:r>
                      </m:e>
                      <m:sub>
                        <m:r>
                          <a:rPr lang="en-US" b="0" i="1" smtClean="0">
                            <a:latin typeface="Cambria Math"/>
                          </a:rPr>
                          <m:t>3−1,  24−3</m:t>
                        </m:r>
                      </m:sub>
                    </m:sSub>
                  </m:oMath>
                </a14:m>
                <a:r>
                  <a:rPr lang="en-SG" dirty="0" smtClean="0"/>
                  <a:t> </a:t>
                </a:r>
                <a:endParaRPr lang="en-SG" dirty="0"/>
              </a:p>
              <a:p>
                <a:pPr marL="0" indent="0">
                  <a:buNone/>
                </a:pPr>
                <a:r>
                  <a:rPr lang="en-US" dirty="0" smtClean="0"/>
                  <a:t>	</a:t>
                </a:r>
                <a14:m>
                  <m:oMath xmlns:m="http://schemas.openxmlformats.org/officeDocument/2006/math">
                    <m:r>
                      <a:rPr lang="en-US" b="0" i="1" smtClean="0">
                        <a:latin typeface="Cambria Math"/>
                      </a:rPr>
                      <m:t>𝐹</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𝑀𝑆</m:t>
                        </m:r>
                        <m:r>
                          <a:rPr lang="en-US" b="0" i="1" smtClean="0">
                            <a:latin typeface="Cambria Math"/>
                          </a:rPr>
                          <m:t>(</m:t>
                        </m:r>
                        <m:r>
                          <a:rPr lang="en-US" b="0" i="1" smtClean="0">
                            <a:latin typeface="Cambria Math"/>
                          </a:rPr>
                          <m:t>𝑇𝑟</m:t>
                        </m:r>
                        <m:r>
                          <a:rPr lang="en-US" b="0" i="1" smtClean="0">
                            <a:latin typeface="Cambria Math"/>
                          </a:rPr>
                          <m:t>)</m:t>
                        </m:r>
                      </m:num>
                      <m:den>
                        <m:r>
                          <a:rPr lang="en-US" b="0" i="1" smtClean="0">
                            <a:latin typeface="Cambria Math"/>
                          </a:rPr>
                          <m:t>𝑀𝑆𝐸</m:t>
                        </m:r>
                      </m:den>
                    </m:f>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𝐹</m:t>
                        </m:r>
                      </m:e>
                      <m:sub>
                        <m:r>
                          <a:rPr lang="en-US" b="0" i="1" smtClean="0">
                            <a:latin typeface="Cambria Math"/>
                          </a:rPr>
                          <m:t>2,21</m:t>
                        </m:r>
                      </m:sub>
                    </m:sSub>
                  </m:oMath>
                </a14:m>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rotWithShape="1">
                <a:blip r:embed="rId2"/>
                <a:stretch>
                  <a:fillRect l="-1018" t="-831" r="-313"/>
                </a:stretch>
              </a:blipFill>
            </p:spPr>
            <p:txBody>
              <a:bodyPr/>
              <a:lstStyle/>
              <a:p>
                <a:r>
                  <a:rPr lang="en-SG">
                    <a:noFill/>
                  </a:rPr>
                  <a:t> </a:t>
                </a:r>
              </a:p>
            </p:txBody>
          </p:sp>
        </mc:Fallback>
      </mc:AlternateContent>
    </p:spTree>
    <p:extLst>
      <p:ext uri="{BB962C8B-B14F-4D97-AF65-F5344CB8AC3E}">
        <p14:creationId xmlns:p14="http://schemas.microsoft.com/office/powerpoint/2010/main" val="182395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nvPr>
        </p:nvGraphicFramePr>
        <p:xfrm>
          <a:off x="126124" y="126124"/>
          <a:ext cx="8891752" cy="5975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6677409" y="4007258"/>
            <a:ext cx="1614852" cy="830997"/>
          </a:xfrm>
          <a:prstGeom prst="rect">
            <a:avLst/>
          </a:prstGeom>
          <a:noFill/>
        </p:spPr>
        <p:txBody>
          <a:bodyPr wrap="square" rtlCol="0">
            <a:spAutoFit/>
          </a:bodyPr>
          <a:lstStyle/>
          <a:p>
            <a:pPr algn="ctr"/>
            <a:r>
              <a:rPr lang="en-GB" sz="1200" dirty="0" smtClean="0"/>
              <a:t>A more detailed topic tree on Hypothesis Testing will be given from P08 onwards </a:t>
            </a:r>
            <a:endParaRPr lang="en-SG" sz="1200" dirty="0"/>
          </a:p>
        </p:txBody>
      </p:sp>
      <p:cxnSp>
        <p:nvCxnSpPr>
          <p:cNvPr id="5" name="Straight Arrow Connector 4"/>
          <p:cNvCxnSpPr/>
          <p:nvPr/>
        </p:nvCxnSpPr>
        <p:spPr>
          <a:xfrm flipV="1">
            <a:off x="7304530" y="3462492"/>
            <a:ext cx="1" cy="5170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6537279" y="2722119"/>
            <a:ext cx="1569491" cy="1265528"/>
            <a:chOff x="281085" y="2640171"/>
            <a:chExt cx="4187884" cy="1265528"/>
          </a:xfrm>
        </p:grpSpPr>
        <p:sp>
          <p:nvSpPr>
            <p:cNvPr id="4" name="Oval 3"/>
            <p:cNvSpPr/>
            <p:nvPr/>
          </p:nvSpPr>
          <p:spPr>
            <a:xfrm>
              <a:off x="489397" y="2640171"/>
              <a:ext cx="3979572" cy="108086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6" name="TextBox 5"/>
            <p:cNvSpPr txBox="1"/>
            <p:nvPr/>
          </p:nvSpPr>
          <p:spPr>
            <a:xfrm>
              <a:off x="281085" y="3536367"/>
              <a:ext cx="1792736" cy="369332"/>
            </a:xfrm>
            <a:prstGeom prst="rect">
              <a:avLst/>
            </a:prstGeom>
            <a:noFill/>
          </p:spPr>
          <p:txBody>
            <a:bodyPr wrap="square" rtlCol="0">
              <a:spAutoFit/>
            </a:bodyPr>
            <a:lstStyle/>
            <a:p>
              <a:r>
                <a:rPr lang="en-US" b="1" dirty="0">
                  <a:solidFill>
                    <a:srgbClr val="FF0000"/>
                  </a:solidFill>
                </a:rPr>
                <a:t>L</a:t>
              </a:r>
              <a:r>
                <a:rPr lang="en-US" b="1" dirty="0" smtClean="0">
                  <a:solidFill>
                    <a:srgbClr val="FF0000"/>
                  </a:solidFill>
                </a:rPr>
                <a:t>11</a:t>
              </a:r>
              <a:endParaRPr lang="en-SG" b="1" dirty="0">
                <a:solidFill>
                  <a:srgbClr val="FF0000"/>
                </a:solidFill>
              </a:endParaRPr>
            </a:p>
          </p:txBody>
        </p:sp>
      </p:grpSp>
    </p:spTree>
    <p:extLst>
      <p:ext uri="{BB962C8B-B14F-4D97-AF65-F5344CB8AC3E}">
        <p14:creationId xmlns:p14="http://schemas.microsoft.com/office/powerpoint/2010/main" val="2908098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474702" y="261543"/>
            <a:ext cx="4064192" cy="604593"/>
          </a:xfrm>
          <a:noFill/>
        </p:spPr>
        <p:txBody>
          <a:bodyPr lIns="90488" tIns="44450" rIns="90488" bIns="44450" anchorCtr="1">
            <a:normAutofit/>
          </a:bodyPr>
          <a:lstStyle/>
          <a:p>
            <a:pPr eaLnBrk="1" hangingPunct="1"/>
            <a:r>
              <a:rPr lang="en-US" dirty="0" smtClean="0"/>
              <a:t>Example 1 Solution</a:t>
            </a:r>
            <a:endParaRPr lang="en-US" i="1" dirty="0" smtClean="0"/>
          </a:p>
        </p:txBody>
      </p:sp>
      <mc:AlternateContent xmlns:mc="http://schemas.openxmlformats.org/markup-compatibility/2006" xmlns:a14="http://schemas.microsoft.com/office/drawing/2010/main">
        <mc:Choice Requires="a14">
          <p:sp>
            <p:nvSpPr>
              <p:cNvPr id="3" name="TextBox 2"/>
              <p:cNvSpPr txBox="1"/>
              <p:nvPr/>
            </p:nvSpPr>
            <p:spPr>
              <a:xfrm>
                <a:off x="474702" y="1004552"/>
                <a:ext cx="8128385" cy="5621604"/>
              </a:xfrm>
              <a:prstGeom prst="rect">
                <a:avLst/>
              </a:prstGeom>
              <a:noFill/>
            </p:spPr>
            <p:txBody>
              <a:bodyPr wrap="square" rtlCol="0">
                <a:spAutoFit/>
              </a:bodyPr>
              <a:lstStyle/>
              <a:p>
                <a:pPr marL="285750" indent="-285750">
                  <a:buFont typeface="Arial" pitchFamily="34" charset="0"/>
                  <a:buChar char="•"/>
                </a:pPr>
                <a:r>
                  <a:rPr lang="en-US" sz="2800" dirty="0" smtClean="0">
                    <a:solidFill>
                      <a:srgbClr val="FF0000"/>
                    </a:solidFill>
                  </a:rPr>
                  <a:t>Step 4: Calculate the ANOVA F test statistic, </a:t>
                </a:r>
                <a14:m>
                  <m:oMath xmlns:m="http://schemas.openxmlformats.org/officeDocument/2006/math">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a:rPr>
                          <m:t>𝑓</m:t>
                        </m:r>
                      </m:e>
                      <m:sub>
                        <m:r>
                          <a:rPr lang="en-US" sz="2800" i="1">
                            <a:solidFill>
                              <a:srgbClr val="FF0000"/>
                            </a:solidFill>
                            <a:latin typeface="Cambria Math"/>
                          </a:rPr>
                          <m:t>𝑐𝑎𝑙</m:t>
                        </m:r>
                      </m:sub>
                    </m:sSub>
                  </m:oMath>
                </a14:m>
                <a:r>
                  <a:rPr lang="en-US" sz="2800" dirty="0">
                    <a:solidFill>
                      <a:srgbClr val="FF0000"/>
                    </a:solidFill>
                  </a:rPr>
                  <a:t> </a:t>
                </a:r>
              </a:p>
              <a:p>
                <a:r>
                  <a:rPr lang="en-US" sz="2400" b="1" dirty="0" smtClean="0">
                    <a:latin typeface="Arial" pitchFamily="34" charset="0"/>
                    <a:cs typeface="Arial" pitchFamily="34" charset="0"/>
                  </a:rPr>
                  <a:t>Method 1: Manual Calculation</a:t>
                </a:r>
                <a:endParaRPr lang="en-US" sz="2400" b="1" dirty="0">
                  <a:latin typeface="Arial" pitchFamily="34" charset="0"/>
                  <a:cs typeface="Arial" pitchFamily="34" charset="0"/>
                </a:endParaRPr>
              </a:p>
              <a:p>
                <a:pPr marL="342900" indent="-342900">
                  <a:buFont typeface="Arial" panose="020B0604020202020204" pitchFamily="34" charset="0"/>
                  <a:buChar char="•"/>
                </a:pPr>
                <a:r>
                  <a:rPr lang="en-US" sz="2400" dirty="0" smtClean="0">
                    <a:latin typeface="Arial" pitchFamily="34" charset="0"/>
                    <a:cs typeface="Arial" pitchFamily="34" charset="0"/>
                  </a:rPr>
                  <a:t>Total Sum-of-Squares, SST:</a:t>
                </a:r>
              </a:p>
              <a:p>
                <a:r>
                  <a:rPr lang="en-US" sz="2400" dirty="0">
                    <a:latin typeface="Arial" pitchFamily="34" charset="0"/>
                    <a:cs typeface="Arial" pitchFamily="34" charset="0"/>
                  </a:rPr>
                  <a:t>	</a:t>
                </a:r>
                <a14:m>
                  <m:oMath xmlns:m="http://schemas.openxmlformats.org/officeDocument/2006/math">
                    <m:r>
                      <a:rPr lang="en-US" sz="2400" b="0" i="1" smtClean="0">
                        <a:latin typeface="Cambria Math"/>
                        <a:cs typeface="Arial" pitchFamily="34" charset="0"/>
                      </a:rPr>
                      <m:t>𝑆𝑆𝑇</m:t>
                    </m:r>
                    <m:r>
                      <a:rPr lang="en-US" sz="2400" b="0" i="1" smtClean="0">
                        <a:latin typeface="Cambria Math"/>
                        <a:cs typeface="Arial" pitchFamily="34" charset="0"/>
                      </a:rPr>
                      <m:t>=</m:t>
                    </m:r>
                    <m:nary>
                      <m:naryPr>
                        <m:chr m:val="∑"/>
                        <m:subHide m:val="on"/>
                        <m:supHide m:val="on"/>
                        <m:ctrlPr>
                          <a:rPr lang="en-US" sz="2400" b="0" i="1" smtClean="0">
                            <a:latin typeface="Cambria Math" panose="02040503050406030204" pitchFamily="18" charset="0"/>
                            <a:cs typeface="Arial" pitchFamily="34" charset="0"/>
                          </a:rPr>
                        </m:ctrlPr>
                      </m:naryPr>
                      <m:sub/>
                      <m:sup/>
                      <m:e>
                        <m:sSup>
                          <m:sSupPr>
                            <m:ctrlPr>
                              <a:rPr lang="en-US" sz="2400" b="0" i="1" smtClean="0">
                                <a:latin typeface="Cambria Math" panose="02040503050406030204" pitchFamily="18" charset="0"/>
                                <a:cs typeface="Arial" pitchFamily="34" charset="0"/>
                              </a:rPr>
                            </m:ctrlPr>
                          </m:sSupPr>
                          <m:e>
                            <m:r>
                              <a:rPr lang="en-US" sz="2400" b="0" i="1" smtClean="0">
                                <a:latin typeface="Cambria Math"/>
                                <a:cs typeface="Arial" pitchFamily="34" charset="0"/>
                              </a:rPr>
                              <m:t>𝑥</m:t>
                            </m:r>
                          </m:e>
                          <m:sup>
                            <m:r>
                              <a:rPr lang="en-US" sz="2400" b="0" i="1" smtClean="0">
                                <a:latin typeface="Cambria Math"/>
                                <a:cs typeface="Arial" pitchFamily="34" charset="0"/>
                              </a:rPr>
                              <m:t>2</m:t>
                            </m:r>
                          </m:sup>
                        </m:sSup>
                        <m:r>
                          <a:rPr lang="en-US" sz="2400" b="0" i="1" smtClean="0">
                            <a:latin typeface="Cambria Math"/>
                            <a:cs typeface="Arial" pitchFamily="34" charset="0"/>
                          </a:rPr>
                          <m:t>−</m:t>
                        </m:r>
                        <m:f>
                          <m:fPr>
                            <m:ctrlPr>
                              <a:rPr lang="en-US" sz="2400" b="0" i="1" smtClean="0">
                                <a:latin typeface="Cambria Math" panose="02040503050406030204" pitchFamily="18" charset="0"/>
                                <a:cs typeface="Arial" pitchFamily="34" charset="0"/>
                              </a:rPr>
                            </m:ctrlPr>
                          </m:fPr>
                          <m:num>
                            <m:sSup>
                              <m:sSupPr>
                                <m:ctrlPr>
                                  <a:rPr lang="en-US" sz="2400" b="0" i="1" smtClean="0">
                                    <a:latin typeface="Cambria Math" panose="02040503050406030204" pitchFamily="18" charset="0"/>
                                    <a:cs typeface="Arial" pitchFamily="34" charset="0"/>
                                  </a:rPr>
                                </m:ctrlPr>
                              </m:sSupPr>
                              <m:e>
                                <m:d>
                                  <m:dPr>
                                    <m:ctrlPr>
                                      <a:rPr lang="en-US" sz="2400" b="0" i="1" smtClean="0">
                                        <a:latin typeface="Cambria Math" panose="02040503050406030204" pitchFamily="18" charset="0"/>
                                        <a:cs typeface="Arial" pitchFamily="34" charset="0"/>
                                      </a:rPr>
                                    </m:ctrlPr>
                                  </m:dPr>
                                  <m:e>
                                    <m:nary>
                                      <m:naryPr>
                                        <m:chr m:val="∑"/>
                                        <m:subHide m:val="on"/>
                                        <m:supHide m:val="on"/>
                                        <m:ctrlPr>
                                          <a:rPr lang="en-US" sz="2400" b="0" i="1" smtClean="0">
                                            <a:latin typeface="Cambria Math" panose="02040503050406030204" pitchFamily="18" charset="0"/>
                                            <a:cs typeface="Arial" pitchFamily="34" charset="0"/>
                                          </a:rPr>
                                        </m:ctrlPr>
                                      </m:naryPr>
                                      <m:sub/>
                                      <m:sup/>
                                      <m:e>
                                        <m:r>
                                          <a:rPr lang="en-US" sz="2400" b="0" i="1" smtClean="0">
                                            <a:latin typeface="Cambria Math"/>
                                            <a:cs typeface="Arial" pitchFamily="34" charset="0"/>
                                          </a:rPr>
                                          <m:t>𝑥</m:t>
                                        </m:r>
                                      </m:e>
                                    </m:nary>
                                  </m:e>
                                </m:d>
                              </m:e>
                              <m:sup>
                                <m:r>
                                  <a:rPr lang="en-US" sz="2400" b="0" i="1" smtClean="0">
                                    <a:latin typeface="Cambria Math"/>
                                    <a:cs typeface="Arial" pitchFamily="34" charset="0"/>
                                  </a:rPr>
                                  <m:t>2</m:t>
                                </m:r>
                              </m:sup>
                            </m:sSup>
                          </m:num>
                          <m:den>
                            <m:r>
                              <a:rPr lang="en-US" sz="2400" b="0" i="1" smtClean="0">
                                <a:latin typeface="Cambria Math"/>
                                <a:cs typeface="Arial" pitchFamily="34" charset="0"/>
                              </a:rPr>
                              <m:t>𝑛</m:t>
                            </m:r>
                          </m:den>
                        </m:f>
                        <m:r>
                          <a:rPr lang="en-US" sz="2400" b="0" i="1" smtClean="0">
                            <a:latin typeface="Cambria Math"/>
                            <a:cs typeface="Arial" pitchFamily="34" charset="0"/>
                          </a:rPr>
                          <m:t>=10493−</m:t>
                        </m:r>
                        <m:f>
                          <m:fPr>
                            <m:ctrlPr>
                              <a:rPr lang="en-US" sz="2400" b="0" i="1" smtClean="0">
                                <a:latin typeface="Cambria Math" panose="02040503050406030204" pitchFamily="18" charset="0"/>
                                <a:cs typeface="Arial" pitchFamily="34" charset="0"/>
                              </a:rPr>
                            </m:ctrlPr>
                          </m:fPr>
                          <m:num>
                            <m:sSup>
                              <m:sSupPr>
                                <m:ctrlPr>
                                  <a:rPr lang="en-US" sz="2400" b="0" i="1" smtClean="0">
                                    <a:latin typeface="Cambria Math" panose="02040503050406030204" pitchFamily="18" charset="0"/>
                                    <a:cs typeface="Arial" pitchFamily="34" charset="0"/>
                                  </a:rPr>
                                </m:ctrlPr>
                              </m:sSupPr>
                              <m:e>
                                <m:r>
                                  <a:rPr lang="en-US" sz="2400" b="0" i="1" smtClean="0">
                                    <a:latin typeface="Cambria Math"/>
                                    <a:cs typeface="Arial" pitchFamily="34" charset="0"/>
                                  </a:rPr>
                                  <m:t>485</m:t>
                                </m:r>
                              </m:e>
                              <m:sup>
                                <m:r>
                                  <a:rPr lang="en-US" sz="2400" b="0" i="1" smtClean="0">
                                    <a:latin typeface="Cambria Math"/>
                                    <a:cs typeface="Arial" pitchFamily="34" charset="0"/>
                                  </a:rPr>
                                  <m:t>2</m:t>
                                </m:r>
                              </m:sup>
                            </m:sSup>
                          </m:num>
                          <m:den>
                            <m:r>
                              <a:rPr lang="en-US" sz="2400" b="0" i="1" smtClean="0">
                                <a:latin typeface="Cambria Math"/>
                                <a:cs typeface="Arial" pitchFamily="34" charset="0"/>
                              </a:rPr>
                              <m:t>24</m:t>
                            </m:r>
                          </m:den>
                        </m:f>
                      </m:e>
                    </m:nary>
                    <m:r>
                      <a:rPr lang="en-US" sz="2400" b="0" i="1" smtClean="0">
                        <a:latin typeface="Cambria Math"/>
                        <a:cs typeface="Arial" pitchFamily="34" charset="0"/>
                      </a:rPr>
                      <m:t>=691.95833</m:t>
                    </m:r>
                  </m:oMath>
                </a14:m>
                <a:endParaRPr lang="en-US" sz="2400" b="0" dirty="0" smtClean="0">
                  <a:latin typeface="Arial" pitchFamily="34" charset="0"/>
                  <a:cs typeface="Arial" pitchFamily="34" charset="0"/>
                </a:endParaRPr>
              </a:p>
              <a:p>
                <a:pPr marL="342900" indent="-342900">
                  <a:buFont typeface="Arial" pitchFamily="34" charset="0"/>
                  <a:buChar char="•"/>
                </a:pPr>
                <a:r>
                  <a:rPr lang="en-US" sz="2400" dirty="0" smtClean="0">
                    <a:latin typeface="Arial" pitchFamily="34" charset="0"/>
                    <a:cs typeface="Arial" pitchFamily="34" charset="0"/>
                  </a:rPr>
                  <a:t>Sum-of-Squares for Treatments, SS(</a:t>
                </a:r>
                <a:r>
                  <a:rPr lang="en-US" sz="2400" dirty="0" err="1" smtClean="0">
                    <a:latin typeface="Arial" pitchFamily="34" charset="0"/>
                    <a:cs typeface="Arial" pitchFamily="34" charset="0"/>
                  </a:rPr>
                  <a:t>Tr</a:t>
                </a:r>
                <a:r>
                  <a:rPr lang="en-US" sz="2400" dirty="0" smtClean="0">
                    <a:latin typeface="Arial" pitchFamily="34" charset="0"/>
                    <a:cs typeface="Arial" pitchFamily="34" charset="0"/>
                  </a:rPr>
                  <a:t>):</a:t>
                </a:r>
              </a:p>
              <a:p>
                <a:r>
                  <a:rPr lang="en-US" sz="2400" dirty="0">
                    <a:latin typeface="Arial" pitchFamily="34" charset="0"/>
                    <a:cs typeface="Arial" pitchFamily="34" charset="0"/>
                  </a:rPr>
                  <a:t>	</a:t>
                </a:r>
                <a14:m>
                  <m:oMath xmlns:m="http://schemas.openxmlformats.org/officeDocument/2006/math">
                    <m:r>
                      <a:rPr lang="en-US" sz="2400" b="0" i="1" smtClean="0">
                        <a:latin typeface="Cambria Math"/>
                        <a:cs typeface="Arial" pitchFamily="34" charset="0"/>
                      </a:rPr>
                      <m:t>𝑆𝑆</m:t>
                    </m:r>
                    <m:d>
                      <m:dPr>
                        <m:ctrlPr>
                          <a:rPr lang="en-US" sz="2400" b="0" i="1" smtClean="0">
                            <a:latin typeface="Cambria Math" panose="02040503050406030204" pitchFamily="18" charset="0"/>
                            <a:cs typeface="Arial" pitchFamily="34" charset="0"/>
                          </a:rPr>
                        </m:ctrlPr>
                      </m:dPr>
                      <m:e>
                        <m:r>
                          <a:rPr lang="en-US" sz="2400" b="0" i="1" smtClean="0">
                            <a:latin typeface="Cambria Math"/>
                            <a:cs typeface="Arial" pitchFamily="34" charset="0"/>
                          </a:rPr>
                          <m:t>𝑇𝑟</m:t>
                        </m:r>
                      </m:e>
                    </m:d>
                  </m:oMath>
                </a14:m>
                <a:endParaRPr lang="en-US" sz="2400" b="0" i="1" dirty="0" smtClean="0">
                  <a:latin typeface="Cambria Math"/>
                  <a:cs typeface="Arial" pitchFamily="34" charset="0"/>
                </a:endParaRPr>
              </a:p>
              <a:p>
                <a:r>
                  <a:rPr lang="en-US" sz="2400" b="0" dirty="0" smtClean="0">
                    <a:cs typeface="Arial" pitchFamily="34" charset="0"/>
                  </a:rPr>
                  <a:t>	</a:t>
                </a:r>
                <a14:m>
                  <m:oMath xmlns:m="http://schemas.openxmlformats.org/officeDocument/2006/math">
                    <m:r>
                      <a:rPr lang="en-US" sz="2400" b="0" i="1" smtClean="0">
                        <a:latin typeface="Cambria Math"/>
                        <a:cs typeface="Arial" pitchFamily="34" charset="0"/>
                      </a:rPr>
                      <m:t>=</m:t>
                    </m:r>
                    <m:nary>
                      <m:naryPr>
                        <m:chr m:val="∑"/>
                        <m:subHide m:val="on"/>
                        <m:supHide m:val="on"/>
                        <m:ctrlPr>
                          <a:rPr lang="en-US" sz="2400" b="0" i="1" smtClean="0">
                            <a:latin typeface="Cambria Math" panose="02040503050406030204" pitchFamily="18" charset="0"/>
                            <a:cs typeface="Arial" pitchFamily="34" charset="0"/>
                          </a:rPr>
                        </m:ctrlPr>
                      </m:naryPr>
                      <m:sub/>
                      <m:sup/>
                      <m:e>
                        <m:d>
                          <m:dPr>
                            <m:ctrlPr>
                              <a:rPr lang="en-US" sz="2400" b="0" i="1" smtClean="0">
                                <a:latin typeface="Cambria Math" panose="02040503050406030204" pitchFamily="18" charset="0"/>
                                <a:cs typeface="Arial" pitchFamily="34" charset="0"/>
                              </a:rPr>
                            </m:ctrlPr>
                          </m:dPr>
                          <m:e>
                            <m:f>
                              <m:fPr>
                                <m:ctrlPr>
                                  <a:rPr lang="en-US" sz="2400" b="0" i="1" smtClean="0">
                                    <a:latin typeface="Cambria Math" panose="02040503050406030204" pitchFamily="18" charset="0"/>
                                    <a:cs typeface="Arial" pitchFamily="34" charset="0"/>
                                  </a:rPr>
                                </m:ctrlPr>
                              </m:fPr>
                              <m:num>
                                <m:sSubSup>
                                  <m:sSubSupPr>
                                    <m:ctrlPr>
                                      <a:rPr lang="en-US" sz="2400" b="0" i="1" smtClean="0">
                                        <a:latin typeface="Cambria Math" panose="02040503050406030204" pitchFamily="18" charset="0"/>
                                        <a:cs typeface="Arial" pitchFamily="34" charset="0"/>
                                      </a:rPr>
                                    </m:ctrlPr>
                                  </m:sSubSupPr>
                                  <m:e>
                                    <m:r>
                                      <a:rPr lang="en-US" sz="2400" b="0" i="1" smtClean="0">
                                        <a:latin typeface="Cambria Math"/>
                                        <a:cs typeface="Arial" pitchFamily="34" charset="0"/>
                                      </a:rPr>
                                      <m:t>𝑇</m:t>
                                    </m:r>
                                  </m:e>
                                  <m:sub>
                                    <m:r>
                                      <a:rPr lang="en-US" sz="2400" b="0" i="1" smtClean="0">
                                        <a:latin typeface="Cambria Math"/>
                                        <a:cs typeface="Arial" pitchFamily="34" charset="0"/>
                                      </a:rPr>
                                      <m:t>𝑐</m:t>
                                    </m:r>
                                  </m:sub>
                                  <m:sup>
                                    <m:r>
                                      <a:rPr lang="en-US" sz="2400" b="0" i="1" smtClean="0">
                                        <a:latin typeface="Cambria Math"/>
                                        <a:cs typeface="Arial" pitchFamily="34" charset="0"/>
                                      </a:rPr>
                                      <m:t>2</m:t>
                                    </m:r>
                                  </m:sup>
                                </m:sSubSup>
                              </m:num>
                              <m:den>
                                <m:sSub>
                                  <m:sSubPr>
                                    <m:ctrlPr>
                                      <a:rPr lang="en-US" sz="2400" b="0" i="1" smtClean="0">
                                        <a:latin typeface="Cambria Math" panose="02040503050406030204" pitchFamily="18" charset="0"/>
                                        <a:cs typeface="Arial" pitchFamily="34" charset="0"/>
                                      </a:rPr>
                                    </m:ctrlPr>
                                  </m:sSubPr>
                                  <m:e>
                                    <m:r>
                                      <a:rPr lang="en-US" sz="2400" b="0" i="1" smtClean="0">
                                        <a:latin typeface="Cambria Math"/>
                                        <a:cs typeface="Arial" pitchFamily="34" charset="0"/>
                                      </a:rPr>
                                      <m:t>𝑛</m:t>
                                    </m:r>
                                  </m:e>
                                  <m:sub>
                                    <m:r>
                                      <a:rPr lang="en-US" sz="2400" b="0" i="1" smtClean="0">
                                        <a:latin typeface="Cambria Math"/>
                                        <a:cs typeface="Arial" pitchFamily="34" charset="0"/>
                                      </a:rPr>
                                      <m:t>𝑐</m:t>
                                    </m:r>
                                  </m:sub>
                                </m:sSub>
                              </m:den>
                            </m:f>
                          </m:e>
                        </m:d>
                        <m:r>
                          <a:rPr lang="en-US" sz="2400" b="0" i="1" smtClean="0">
                            <a:latin typeface="Cambria Math"/>
                            <a:cs typeface="Arial" pitchFamily="34" charset="0"/>
                          </a:rPr>
                          <m:t>−</m:t>
                        </m:r>
                      </m:e>
                    </m:nary>
                  </m:oMath>
                </a14:m>
                <a:r>
                  <a:rPr lang="en-US" sz="2400" dirty="0">
                    <a:cs typeface="Arial" pitchFamily="34" charset="0"/>
                  </a:rPr>
                  <a:t> </a:t>
                </a:r>
                <a14:m>
                  <m:oMath xmlns:m="http://schemas.openxmlformats.org/officeDocument/2006/math">
                    <m:f>
                      <m:fPr>
                        <m:ctrlPr>
                          <a:rPr lang="en-US" sz="2400" i="1">
                            <a:latin typeface="Cambria Math" panose="02040503050406030204" pitchFamily="18" charset="0"/>
                            <a:cs typeface="Arial" pitchFamily="34" charset="0"/>
                          </a:rPr>
                        </m:ctrlPr>
                      </m:fPr>
                      <m:num>
                        <m:sSup>
                          <m:sSupPr>
                            <m:ctrlPr>
                              <a:rPr lang="en-US" sz="2400" i="1">
                                <a:latin typeface="Cambria Math" panose="02040503050406030204" pitchFamily="18" charset="0"/>
                                <a:cs typeface="Arial" pitchFamily="34" charset="0"/>
                              </a:rPr>
                            </m:ctrlPr>
                          </m:sSupPr>
                          <m:e>
                            <m:d>
                              <m:dPr>
                                <m:ctrlPr>
                                  <a:rPr lang="en-US" sz="2400" i="1">
                                    <a:latin typeface="Cambria Math" panose="02040503050406030204" pitchFamily="18" charset="0"/>
                                    <a:cs typeface="Arial" pitchFamily="34" charset="0"/>
                                  </a:rPr>
                                </m:ctrlPr>
                              </m:dPr>
                              <m:e>
                                <m:nary>
                                  <m:naryPr>
                                    <m:chr m:val="∑"/>
                                    <m:subHide m:val="on"/>
                                    <m:supHide m:val="on"/>
                                    <m:ctrlPr>
                                      <a:rPr lang="en-US" sz="2400" i="1">
                                        <a:latin typeface="Cambria Math" panose="02040503050406030204" pitchFamily="18" charset="0"/>
                                        <a:cs typeface="Arial" pitchFamily="34" charset="0"/>
                                      </a:rPr>
                                    </m:ctrlPr>
                                  </m:naryPr>
                                  <m:sub/>
                                  <m:sup/>
                                  <m:e>
                                    <m:r>
                                      <a:rPr lang="en-US" sz="2400" i="1">
                                        <a:latin typeface="Cambria Math"/>
                                        <a:cs typeface="Arial" pitchFamily="34" charset="0"/>
                                      </a:rPr>
                                      <m:t>𝑥</m:t>
                                    </m:r>
                                  </m:e>
                                </m:nary>
                              </m:e>
                            </m:d>
                          </m:e>
                          <m:sup>
                            <m:r>
                              <a:rPr lang="en-US" sz="2400" i="1">
                                <a:latin typeface="Cambria Math"/>
                                <a:cs typeface="Arial" pitchFamily="34" charset="0"/>
                              </a:rPr>
                              <m:t>2</m:t>
                            </m:r>
                          </m:sup>
                        </m:sSup>
                      </m:num>
                      <m:den>
                        <m:r>
                          <a:rPr lang="en-US" sz="2400" i="1">
                            <a:latin typeface="Cambria Math"/>
                            <a:cs typeface="Arial" pitchFamily="34" charset="0"/>
                          </a:rPr>
                          <m:t>𝑛</m:t>
                        </m:r>
                      </m:den>
                    </m:f>
                  </m:oMath>
                </a14:m>
                <a:endParaRPr lang="en-US" sz="2400" i="1" dirty="0" smtClean="0">
                  <a:latin typeface="Cambria Math"/>
                  <a:cs typeface="Arial" pitchFamily="34" charset="0"/>
                </a:endParaRPr>
              </a:p>
              <a:p>
                <a:r>
                  <a:rPr lang="en-US" sz="2400" dirty="0" smtClean="0">
                    <a:cs typeface="Arial" pitchFamily="34" charset="0"/>
                  </a:rPr>
                  <a:t>       </a:t>
                </a:r>
                <a14:m>
                  <m:oMath xmlns:m="http://schemas.openxmlformats.org/officeDocument/2006/math">
                    <m:r>
                      <a:rPr lang="en-US" sz="2400" i="1">
                        <a:latin typeface="Cambria Math"/>
                        <a:cs typeface="Arial" pitchFamily="34" charset="0"/>
                      </a:rPr>
                      <m:t>=</m:t>
                    </m:r>
                    <m:r>
                      <a:rPr lang="en-US" sz="2400" b="0" i="1" smtClean="0">
                        <a:latin typeface="Cambria Math"/>
                        <a:cs typeface="Arial" pitchFamily="34" charset="0"/>
                      </a:rPr>
                      <m:t> </m:t>
                    </m:r>
                    <m:f>
                      <m:fPr>
                        <m:ctrlPr>
                          <a:rPr lang="en-SG" sz="2400" i="1" dirty="0" smtClean="0">
                            <a:latin typeface="Cambria Math" panose="02040503050406030204" pitchFamily="18" charset="0"/>
                            <a:cs typeface="Arial" pitchFamily="34" charset="0"/>
                          </a:rPr>
                        </m:ctrlPr>
                      </m:fPr>
                      <m:num>
                        <m:sSup>
                          <m:sSupPr>
                            <m:ctrlPr>
                              <a:rPr lang="en-SG" sz="2400" i="1" dirty="0" smtClean="0">
                                <a:latin typeface="Cambria Math" panose="02040503050406030204" pitchFamily="18" charset="0"/>
                                <a:cs typeface="Arial" pitchFamily="34" charset="0"/>
                              </a:rPr>
                            </m:ctrlPr>
                          </m:sSupPr>
                          <m:e>
                            <m:r>
                              <a:rPr lang="en-US" sz="2400" b="0" i="1" dirty="0" smtClean="0">
                                <a:latin typeface="Cambria Math"/>
                                <a:cs typeface="Arial" pitchFamily="34" charset="0"/>
                              </a:rPr>
                              <m:t>186</m:t>
                            </m:r>
                          </m:e>
                          <m:sup>
                            <m:r>
                              <a:rPr lang="en-US" sz="2400" b="0" i="1" dirty="0" smtClean="0">
                                <a:latin typeface="Cambria Math"/>
                                <a:cs typeface="Arial" pitchFamily="34" charset="0"/>
                              </a:rPr>
                              <m:t>2</m:t>
                            </m:r>
                          </m:sup>
                        </m:sSup>
                      </m:num>
                      <m:den>
                        <m:r>
                          <a:rPr lang="en-US" sz="2400" b="0" i="1" dirty="0" smtClean="0">
                            <a:latin typeface="Cambria Math"/>
                            <a:cs typeface="Arial" pitchFamily="34" charset="0"/>
                          </a:rPr>
                          <m:t>8</m:t>
                        </m:r>
                      </m:den>
                    </m:f>
                    <m:r>
                      <a:rPr lang="en-US" sz="2400" b="0" i="1" smtClean="0">
                        <a:latin typeface="Cambria Math"/>
                        <a:cs typeface="Arial" pitchFamily="34" charset="0"/>
                      </a:rPr>
                      <m:t>+</m:t>
                    </m:r>
                    <m:f>
                      <m:fPr>
                        <m:ctrlPr>
                          <a:rPr lang="en-US" sz="2400" b="0" i="1" smtClean="0">
                            <a:latin typeface="Cambria Math" panose="02040503050406030204" pitchFamily="18" charset="0"/>
                            <a:cs typeface="Arial" pitchFamily="34" charset="0"/>
                          </a:rPr>
                        </m:ctrlPr>
                      </m:fPr>
                      <m:num>
                        <m:sSup>
                          <m:sSupPr>
                            <m:ctrlPr>
                              <a:rPr lang="en-US" sz="2400" b="0" i="1" smtClean="0">
                                <a:latin typeface="Cambria Math" panose="02040503050406030204" pitchFamily="18" charset="0"/>
                                <a:cs typeface="Arial" pitchFamily="34" charset="0"/>
                              </a:rPr>
                            </m:ctrlPr>
                          </m:sSupPr>
                          <m:e>
                            <m:r>
                              <a:rPr lang="en-US" sz="2400" b="0" i="1" smtClean="0">
                                <a:latin typeface="Cambria Math"/>
                                <a:cs typeface="Arial" pitchFamily="34" charset="0"/>
                              </a:rPr>
                              <m:t>150</m:t>
                            </m:r>
                          </m:e>
                          <m:sup>
                            <m:r>
                              <a:rPr lang="en-US" sz="2400" b="0" i="1" smtClean="0">
                                <a:latin typeface="Cambria Math"/>
                                <a:cs typeface="Arial" pitchFamily="34" charset="0"/>
                              </a:rPr>
                              <m:t>2</m:t>
                            </m:r>
                          </m:sup>
                        </m:sSup>
                      </m:num>
                      <m:den>
                        <m:r>
                          <a:rPr lang="en-US" sz="2400" b="0" i="1" smtClean="0">
                            <a:latin typeface="Cambria Math"/>
                            <a:cs typeface="Arial" pitchFamily="34" charset="0"/>
                          </a:rPr>
                          <m:t>9</m:t>
                        </m:r>
                      </m:den>
                    </m:f>
                    <m:r>
                      <a:rPr lang="en-US" sz="2400" b="0" i="1" smtClean="0">
                        <a:latin typeface="Cambria Math"/>
                        <a:cs typeface="Arial" pitchFamily="34" charset="0"/>
                      </a:rPr>
                      <m:t>+</m:t>
                    </m:r>
                    <m:f>
                      <m:fPr>
                        <m:ctrlPr>
                          <a:rPr lang="en-US" sz="2400" b="0" i="1" smtClean="0">
                            <a:latin typeface="Cambria Math" panose="02040503050406030204" pitchFamily="18" charset="0"/>
                            <a:cs typeface="Arial" pitchFamily="34" charset="0"/>
                          </a:rPr>
                        </m:ctrlPr>
                      </m:fPr>
                      <m:num>
                        <m:sSup>
                          <m:sSupPr>
                            <m:ctrlPr>
                              <a:rPr lang="en-US" sz="2400" b="0" i="1" smtClean="0">
                                <a:latin typeface="Cambria Math" panose="02040503050406030204" pitchFamily="18" charset="0"/>
                                <a:cs typeface="Arial" pitchFamily="34" charset="0"/>
                              </a:rPr>
                            </m:ctrlPr>
                          </m:sSupPr>
                          <m:e>
                            <m:r>
                              <a:rPr lang="en-US" sz="2400" b="0" i="1" smtClean="0">
                                <a:latin typeface="Cambria Math"/>
                                <a:cs typeface="Arial" pitchFamily="34" charset="0"/>
                              </a:rPr>
                              <m:t>149</m:t>
                            </m:r>
                          </m:e>
                          <m:sup>
                            <m:r>
                              <a:rPr lang="en-US" sz="2400" b="0" i="1" smtClean="0">
                                <a:latin typeface="Cambria Math"/>
                                <a:cs typeface="Arial" pitchFamily="34" charset="0"/>
                              </a:rPr>
                              <m:t>2</m:t>
                            </m:r>
                          </m:sup>
                        </m:sSup>
                      </m:num>
                      <m:den>
                        <m:r>
                          <a:rPr lang="en-US" sz="2400" b="0" i="1" smtClean="0">
                            <a:latin typeface="Cambria Math"/>
                            <a:cs typeface="Arial" pitchFamily="34" charset="0"/>
                          </a:rPr>
                          <m:t>7</m:t>
                        </m:r>
                      </m:den>
                    </m:f>
                    <m:r>
                      <a:rPr lang="en-US" sz="2400" b="0" i="1" smtClean="0">
                        <a:latin typeface="Cambria Math"/>
                        <a:cs typeface="Arial" pitchFamily="34" charset="0"/>
                      </a:rPr>
                      <m:t>−</m:t>
                    </m:r>
                    <m:f>
                      <m:fPr>
                        <m:ctrlPr>
                          <a:rPr lang="en-US" sz="2400" b="0" i="1" smtClean="0">
                            <a:latin typeface="Cambria Math" panose="02040503050406030204" pitchFamily="18" charset="0"/>
                            <a:cs typeface="Arial" pitchFamily="34" charset="0"/>
                          </a:rPr>
                        </m:ctrlPr>
                      </m:fPr>
                      <m:num>
                        <m:sSup>
                          <m:sSupPr>
                            <m:ctrlPr>
                              <a:rPr lang="en-US" sz="2400" b="0" i="1" smtClean="0">
                                <a:latin typeface="Cambria Math" panose="02040503050406030204" pitchFamily="18" charset="0"/>
                                <a:cs typeface="Arial" pitchFamily="34" charset="0"/>
                              </a:rPr>
                            </m:ctrlPr>
                          </m:sSupPr>
                          <m:e>
                            <m:r>
                              <a:rPr lang="en-US" sz="2400" b="0" i="1" smtClean="0">
                                <a:latin typeface="Cambria Math"/>
                                <a:cs typeface="Arial" pitchFamily="34" charset="0"/>
                              </a:rPr>
                              <m:t>485</m:t>
                            </m:r>
                          </m:e>
                          <m:sup>
                            <m:r>
                              <a:rPr lang="en-US" sz="2400" b="0" i="1" smtClean="0">
                                <a:latin typeface="Cambria Math"/>
                                <a:cs typeface="Arial" pitchFamily="34" charset="0"/>
                              </a:rPr>
                              <m:t>2</m:t>
                            </m:r>
                          </m:sup>
                        </m:sSup>
                      </m:num>
                      <m:den>
                        <m:r>
                          <a:rPr lang="en-US" sz="2400" b="0" i="1" smtClean="0">
                            <a:latin typeface="Cambria Math"/>
                            <a:cs typeface="Arial" pitchFamily="34" charset="0"/>
                          </a:rPr>
                          <m:t>24</m:t>
                        </m:r>
                      </m:den>
                    </m:f>
                  </m:oMath>
                </a14:m>
                <a:endParaRPr lang="en-SG" sz="2400" dirty="0" smtClean="0">
                  <a:latin typeface="Arial" pitchFamily="34" charset="0"/>
                  <a:cs typeface="Arial" pitchFamily="34" charset="0"/>
                </a:endParaRPr>
              </a:p>
              <a:p>
                <a:r>
                  <a:rPr lang="en-US" sz="2400" dirty="0">
                    <a:latin typeface="Arial" pitchFamily="34" charset="0"/>
                    <a:cs typeface="Arial" pitchFamily="34" charset="0"/>
                  </a:rPr>
                  <a:t>	</a:t>
                </a:r>
                <a14:m>
                  <m:oMath xmlns:m="http://schemas.openxmlformats.org/officeDocument/2006/math">
                    <m:r>
                      <a:rPr lang="en-US" sz="2400" b="0" i="1" smtClean="0">
                        <a:latin typeface="Cambria Math"/>
                        <a:cs typeface="Arial" pitchFamily="34" charset="0"/>
                      </a:rPr>
                      <m:t>=195.0297619</m:t>
                    </m:r>
                  </m:oMath>
                </a14:m>
                <a:endParaRPr lang="en-SG" sz="2400" dirty="0" smtClean="0">
                  <a:latin typeface="Arial" pitchFamily="34" charset="0"/>
                  <a:cs typeface="Arial" pitchFamily="34" charset="0"/>
                </a:endParaRPr>
              </a:p>
              <a:p>
                <a:pPr marL="342900" indent="-342900">
                  <a:buFont typeface="Arial" pitchFamily="34" charset="0"/>
                  <a:buChar char="•"/>
                </a:pPr>
                <a:r>
                  <a:rPr lang="en-US" sz="2400" dirty="0" smtClean="0">
                    <a:latin typeface="Arial" pitchFamily="34" charset="0"/>
                    <a:cs typeface="Arial" pitchFamily="34" charset="0"/>
                  </a:rPr>
                  <a:t>Sum-of-Squares for Errors, SSE:</a:t>
                </a:r>
              </a:p>
              <a:p>
                <a:r>
                  <a:rPr lang="en-US" sz="2400" dirty="0">
                    <a:latin typeface="Arial" pitchFamily="34" charset="0"/>
                    <a:cs typeface="Arial" pitchFamily="34" charset="0"/>
                  </a:rPr>
                  <a:t>	</a:t>
                </a:r>
                <a14:m>
                  <m:oMath xmlns:m="http://schemas.openxmlformats.org/officeDocument/2006/math">
                    <m:r>
                      <a:rPr lang="en-US" sz="2400" b="0" i="1" smtClean="0">
                        <a:latin typeface="Cambria Math"/>
                        <a:cs typeface="Arial" pitchFamily="34" charset="0"/>
                      </a:rPr>
                      <m:t>𝑆𝑆𝐸</m:t>
                    </m:r>
                    <m:r>
                      <a:rPr lang="en-US" sz="2400" b="0" i="1" smtClean="0">
                        <a:latin typeface="Cambria Math"/>
                        <a:cs typeface="Arial" pitchFamily="34" charset="0"/>
                      </a:rPr>
                      <m:t>=</m:t>
                    </m:r>
                    <m:r>
                      <a:rPr lang="en-US" sz="2400" b="0" i="1" smtClean="0">
                        <a:latin typeface="Cambria Math"/>
                        <a:cs typeface="Arial" pitchFamily="34" charset="0"/>
                      </a:rPr>
                      <m:t>𝑆𝑆𝑇</m:t>
                    </m:r>
                    <m:r>
                      <a:rPr lang="en-US" sz="2400" b="0" i="1" smtClean="0">
                        <a:latin typeface="Cambria Math"/>
                        <a:cs typeface="Arial" pitchFamily="34" charset="0"/>
                      </a:rPr>
                      <m:t>−</m:t>
                    </m:r>
                    <m:r>
                      <a:rPr lang="en-US" sz="2400" b="0" i="1" smtClean="0">
                        <a:latin typeface="Cambria Math"/>
                        <a:cs typeface="Arial" pitchFamily="34" charset="0"/>
                      </a:rPr>
                      <m:t>𝑆𝑆</m:t>
                    </m:r>
                    <m:d>
                      <m:dPr>
                        <m:ctrlPr>
                          <a:rPr lang="en-US" sz="2400" b="0" i="1" smtClean="0">
                            <a:latin typeface="Cambria Math" panose="02040503050406030204" pitchFamily="18" charset="0"/>
                            <a:cs typeface="Arial" pitchFamily="34" charset="0"/>
                          </a:rPr>
                        </m:ctrlPr>
                      </m:dPr>
                      <m:e>
                        <m:r>
                          <a:rPr lang="en-US" sz="2400" b="0" i="1" smtClean="0">
                            <a:latin typeface="Cambria Math"/>
                            <a:cs typeface="Arial" pitchFamily="34" charset="0"/>
                          </a:rPr>
                          <m:t>𝑇𝑟</m:t>
                        </m:r>
                      </m:e>
                    </m:d>
                  </m:oMath>
                </a14:m>
                <a:endParaRPr lang="en-US" sz="2400" b="0" dirty="0" smtClean="0">
                  <a:latin typeface="Arial" pitchFamily="34" charset="0"/>
                  <a:cs typeface="Arial" pitchFamily="34" charset="0"/>
                </a:endParaRPr>
              </a:p>
              <a:p>
                <a:r>
                  <a:rPr lang="en-US" sz="2400" dirty="0" smtClean="0">
                    <a:latin typeface="Arial" pitchFamily="34" charset="0"/>
                    <a:cs typeface="Arial" pitchFamily="34" charset="0"/>
                  </a:rPr>
                  <a:t>		  </a:t>
                </a:r>
                <a14:m>
                  <m:oMath xmlns:m="http://schemas.openxmlformats.org/officeDocument/2006/math">
                    <m:r>
                      <a:rPr lang="en-US" sz="2400" b="0" i="1" smtClean="0">
                        <a:latin typeface="Cambria Math"/>
                        <a:cs typeface="Arial" pitchFamily="34" charset="0"/>
                      </a:rPr>
                      <m:t>=691.95833−195.0297619</m:t>
                    </m:r>
                  </m:oMath>
                </a14:m>
                <a:endParaRPr lang="en-US" sz="2400" b="0" dirty="0" smtClean="0">
                  <a:latin typeface="Arial" pitchFamily="34" charset="0"/>
                  <a:cs typeface="Arial" pitchFamily="34" charset="0"/>
                </a:endParaRPr>
              </a:p>
              <a:p>
                <a:r>
                  <a:rPr lang="en-US" sz="2400" dirty="0" smtClean="0">
                    <a:latin typeface="Arial" pitchFamily="34" charset="0"/>
                    <a:cs typeface="Arial" pitchFamily="34" charset="0"/>
                  </a:rPr>
                  <a:t>		  </a:t>
                </a:r>
                <a14:m>
                  <m:oMath xmlns:m="http://schemas.openxmlformats.org/officeDocument/2006/math">
                    <m:r>
                      <a:rPr lang="en-US" sz="2400" b="0" i="1" smtClean="0">
                        <a:latin typeface="Cambria Math"/>
                        <a:cs typeface="Arial" pitchFamily="34" charset="0"/>
                      </a:rPr>
                      <m:t>=496.9285681</m:t>
                    </m:r>
                  </m:oMath>
                </a14:m>
                <a:endParaRPr lang="en-SG" sz="2400" dirty="0">
                  <a:latin typeface="Arial" pitchFamily="34" charset="0"/>
                  <a:cs typeface="Arial"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74702" y="1004552"/>
                <a:ext cx="8128385" cy="5621604"/>
              </a:xfrm>
              <a:prstGeom prst="rect">
                <a:avLst/>
              </a:prstGeom>
              <a:blipFill rotWithShape="1">
                <a:blip r:embed="rId3"/>
                <a:stretch>
                  <a:fillRect l="-1350" t="-976"/>
                </a:stretch>
              </a:blipFill>
            </p:spPr>
            <p:txBody>
              <a:bodyPr/>
              <a:lstStyle/>
              <a:p>
                <a:r>
                  <a:rPr lang="en-SG">
                    <a:noFill/>
                  </a:rPr>
                  <a:t> </a:t>
                </a:r>
              </a:p>
            </p:txBody>
          </p:sp>
        </mc:Fallback>
      </mc:AlternateContent>
    </p:spTree>
    <p:extLst>
      <p:ext uri="{BB962C8B-B14F-4D97-AF65-F5344CB8AC3E}">
        <p14:creationId xmlns:p14="http://schemas.microsoft.com/office/powerpoint/2010/main" val="902581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630621" y="261543"/>
            <a:ext cx="3829447" cy="604593"/>
          </a:xfrm>
          <a:noFill/>
        </p:spPr>
        <p:txBody>
          <a:bodyPr lIns="90488" tIns="44450" rIns="90488" bIns="44450" anchorCtr="1">
            <a:normAutofit/>
          </a:bodyPr>
          <a:lstStyle/>
          <a:p>
            <a:pPr eaLnBrk="1" hangingPunct="1"/>
            <a:r>
              <a:rPr lang="en-US" dirty="0" smtClean="0"/>
              <a:t>Example 1 Solution</a:t>
            </a:r>
            <a:endParaRPr lang="en-US" i="1" dirty="0" smtClean="0"/>
          </a:p>
        </p:txBody>
      </p:sp>
      <mc:AlternateContent xmlns:mc="http://schemas.openxmlformats.org/markup-compatibility/2006" xmlns:a14="http://schemas.microsoft.com/office/drawing/2010/main">
        <mc:Choice Requires="a14">
          <p:sp>
            <p:nvSpPr>
              <p:cNvPr id="3" name="TextBox 2"/>
              <p:cNvSpPr txBox="1"/>
              <p:nvPr/>
            </p:nvSpPr>
            <p:spPr>
              <a:xfrm>
                <a:off x="474702" y="1004552"/>
                <a:ext cx="8128385" cy="3898888"/>
              </a:xfrm>
              <a:prstGeom prst="rect">
                <a:avLst/>
              </a:prstGeom>
              <a:noFill/>
            </p:spPr>
            <p:txBody>
              <a:bodyPr wrap="square" rtlCol="0">
                <a:spAutoFit/>
              </a:bodyPr>
              <a:lstStyle/>
              <a:p>
                <a:pPr marL="285750" indent="-285750">
                  <a:buFont typeface="Arial" pitchFamily="34" charset="0"/>
                  <a:buChar char="•"/>
                </a:pPr>
                <a:r>
                  <a:rPr lang="en-US" sz="2400" dirty="0" smtClean="0">
                    <a:latin typeface="Arial" pitchFamily="34" charset="0"/>
                    <a:cs typeface="Arial" pitchFamily="34" charset="0"/>
                  </a:rPr>
                  <a:t>Mean Squares for Treatments, MS(</a:t>
                </a:r>
                <a:r>
                  <a:rPr lang="en-US" sz="2400" dirty="0" err="1" smtClean="0">
                    <a:latin typeface="Arial" pitchFamily="34" charset="0"/>
                    <a:cs typeface="Arial" pitchFamily="34" charset="0"/>
                  </a:rPr>
                  <a:t>Tr</a:t>
                </a:r>
                <a:r>
                  <a:rPr lang="en-US" sz="2400" dirty="0" smtClean="0">
                    <a:latin typeface="Arial" pitchFamily="34" charset="0"/>
                    <a:cs typeface="Arial" pitchFamily="34" charset="0"/>
                  </a:rPr>
                  <a:t>):</a:t>
                </a:r>
              </a:p>
              <a:p>
                <a:pPr lvl="1"/>
                <a14:m>
                  <m:oMathPara xmlns:m="http://schemas.openxmlformats.org/officeDocument/2006/math">
                    <m:oMathParaPr>
                      <m:jc m:val="left"/>
                    </m:oMathParaPr>
                    <m:oMath xmlns:m="http://schemas.openxmlformats.org/officeDocument/2006/math">
                      <m:r>
                        <a:rPr lang="en-US" sz="2400" b="0" i="1" smtClean="0">
                          <a:latin typeface="Cambria Math"/>
                          <a:cs typeface="Arial" pitchFamily="34" charset="0"/>
                        </a:rPr>
                        <m:t>𝑀𝑆</m:t>
                      </m:r>
                      <m:d>
                        <m:dPr>
                          <m:ctrlPr>
                            <a:rPr lang="en-US" sz="2400" b="0" i="1" smtClean="0">
                              <a:latin typeface="Cambria Math" panose="02040503050406030204" pitchFamily="18" charset="0"/>
                              <a:cs typeface="Arial" pitchFamily="34" charset="0"/>
                            </a:rPr>
                          </m:ctrlPr>
                        </m:dPr>
                        <m:e>
                          <m:r>
                            <a:rPr lang="en-US" sz="2400" b="0" i="1" smtClean="0">
                              <a:latin typeface="Cambria Math"/>
                              <a:cs typeface="Arial" pitchFamily="34" charset="0"/>
                            </a:rPr>
                            <m:t>𝑇𝑟</m:t>
                          </m:r>
                        </m:e>
                      </m:d>
                      <m:r>
                        <a:rPr lang="en-US" sz="2400" b="0" i="1" smtClean="0">
                          <a:latin typeface="Cambria Math"/>
                          <a:cs typeface="Arial" pitchFamily="34" charset="0"/>
                        </a:rPr>
                        <m:t>=</m:t>
                      </m:r>
                      <m:f>
                        <m:fPr>
                          <m:ctrlPr>
                            <a:rPr lang="en-US" sz="2400" b="0" i="1" smtClean="0">
                              <a:latin typeface="Cambria Math" panose="02040503050406030204" pitchFamily="18" charset="0"/>
                              <a:cs typeface="Arial" pitchFamily="34" charset="0"/>
                            </a:rPr>
                          </m:ctrlPr>
                        </m:fPr>
                        <m:num>
                          <m:r>
                            <a:rPr lang="en-US" sz="2400" b="0" i="1" smtClean="0">
                              <a:latin typeface="Cambria Math"/>
                              <a:cs typeface="Arial" pitchFamily="34" charset="0"/>
                            </a:rPr>
                            <m:t>𝑆𝑆</m:t>
                          </m:r>
                          <m:r>
                            <a:rPr lang="en-US" sz="2400" b="0" i="1" smtClean="0">
                              <a:latin typeface="Cambria Math"/>
                              <a:cs typeface="Arial" pitchFamily="34" charset="0"/>
                            </a:rPr>
                            <m:t>(</m:t>
                          </m:r>
                          <m:r>
                            <a:rPr lang="en-US" sz="2400" b="0" i="1" smtClean="0">
                              <a:latin typeface="Cambria Math"/>
                              <a:cs typeface="Arial" pitchFamily="34" charset="0"/>
                            </a:rPr>
                            <m:t>𝑇𝑟</m:t>
                          </m:r>
                          <m:r>
                            <a:rPr lang="en-US" sz="2400" b="0" i="1" smtClean="0">
                              <a:latin typeface="Cambria Math"/>
                              <a:cs typeface="Arial" pitchFamily="34" charset="0"/>
                            </a:rPr>
                            <m:t>)</m:t>
                          </m:r>
                        </m:num>
                        <m:den>
                          <m:r>
                            <a:rPr lang="en-US" sz="2400" b="0" i="1" smtClean="0">
                              <a:latin typeface="Cambria Math"/>
                              <a:cs typeface="Arial" pitchFamily="34" charset="0"/>
                            </a:rPr>
                            <m:t>𝑘</m:t>
                          </m:r>
                          <m:r>
                            <a:rPr lang="en-US" sz="2400" b="0" i="1" smtClean="0">
                              <a:latin typeface="Cambria Math"/>
                              <a:cs typeface="Arial" pitchFamily="34" charset="0"/>
                            </a:rPr>
                            <m:t>−1</m:t>
                          </m:r>
                        </m:den>
                      </m:f>
                      <m:r>
                        <a:rPr lang="en-US" sz="2400" b="0" i="1" smtClean="0">
                          <a:latin typeface="Cambria Math"/>
                          <a:cs typeface="Arial" pitchFamily="34" charset="0"/>
                        </a:rPr>
                        <m:t>=</m:t>
                      </m:r>
                      <m:f>
                        <m:fPr>
                          <m:ctrlPr>
                            <a:rPr lang="en-US" sz="2400" b="0" i="1" smtClean="0">
                              <a:latin typeface="Cambria Math" panose="02040503050406030204" pitchFamily="18" charset="0"/>
                              <a:cs typeface="Arial" pitchFamily="34" charset="0"/>
                            </a:rPr>
                          </m:ctrlPr>
                        </m:fPr>
                        <m:num>
                          <m:r>
                            <a:rPr lang="en-US" sz="2400" i="1">
                              <a:latin typeface="Cambria Math"/>
                              <a:cs typeface="Arial" pitchFamily="34" charset="0"/>
                            </a:rPr>
                            <m:t>195.0297619</m:t>
                          </m:r>
                          <m:r>
                            <m:rPr>
                              <m:nor/>
                            </m:rPr>
                            <a:rPr lang="en-SG" sz="2400" dirty="0">
                              <a:latin typeface="Arial" pitchFamily="34" charset="0"/>
                              <a:cs typeface="Arial" pitchFamily="34" charset="0"/>
                            </a:rPr>
                            <m:t> </m:t>
                          </m:r>
                        </m:num>
                        <m:den>
                          <m:r>
                            <a:rPr lang="en-US" sz="2400" b="0" i="1" smtClean="0">
                              <a:latin typeface="Cambria Math"/>
                              <a:cs typeface="Arial" pitchFamily="34" charset="0"/>
                            </a:rPr>
                            <m:t>3−1</m:t>
                          </m:r>
                        </m:den>
                      </m:f>
                      <m:r>
                        <a:rPr lang="en-US" sz="2400" b="0" i="1" smtClean="0">
                          <a:latin typeface="Cambria Math"/>
                          <a:cs typeface="Arial" pitchFamily="34" charset="0"/>
                        </a:rPr>
                        <m:t>=97.51488</m:t>
                      </m:r>
                    </m:oMath>
                  </m:oMathPara>
                </a14:m>
                <a:endParaRPr lang="en-SG" sz="2400" dirty="0" smtClean="0">
                  <a:latin typeface="Arial" pitchFamily="34" charset="0"/>
                  <a:cs typeface="Arial" pitchFamily="34" charset="0"/>
                </a:endParaRPr>
              </a:p>
              <a:p>
                <a:pPr lvl="1"/>
                <a:endParaRPr lang="en-US" sz="2400" dirty="0">
                  <a:latin typeface="Arial" pitchFamily="34" charset="0"/>
                  <a:cs typeface="Arial" pitchFamily="34" charset="0"/>
                </a:endParaRPr>
              </a:p>
              <a:p>
                <a:pPr marL="342900" lvl="1" indent="-342900">
                  <a:buFont typeface="Arial" pitchFamily="34" charset="0"/>
                  <a:buChar char="•"/>
                </a:pPr>
                <a:r>
                  <a:rPr lang="en-US" sz="2400" dirty="0" smtClean="0">
                    <a:latin typeface="Arial" pitchFamily="34" charset="0"/>
                    <a:cs typeface="Arial" pitchFamily="34" charset="0"/>
                  </a:rPr>
                  <a:t>Mean Squares for Errors, MSE:</a:t>
                </a:r>
                <a:endParaRPr lang="en-SG" sz="2400" dirty="0" smtClean="0">
                  <a:latin typeface="Arial" pitchFamily="34" charset="0"/>
                  <a:cs typeface="Arial" pitchFamily="34" charset="0"/>
                </a:endParaRPr>
              </a:p>
              <a:p>
                <a:pPr marL="457200" lvl="2"/>
                <a14:m>
                  <m:oMathPara xmlns:m="http://schemas.openxmlformats.org/officeDocument/2006/math">
                    <m:oMathParaPr>
                      <m:jc m:val="left"/>
                    </m:oMathParaPr>
                    <m:oMath xmlns:m="http://schemas.openxmlformats.org/officeDocument/2006/math">
                      <m:r>
                        <a:rPr lang="en-US" sz="2400" b="0" i="1" smtClean="0">
                          <a:latin typeface="Cambria Math"/>
                          <a:cs typeface="Arial" pitchFamily="34" charset="0"/>
                        </a:rPr>
                        <m:t>𝑀𝑆𝐸</m:t>
                      </m:r>
                      <m:r>
                        <a:rPr lang="en-US" sz="2400" b="0" i="1" smtClean="0">
                          <a:latin typeface="Cambria Math"/>
                          <a:cs typeface="Arial" pitchFamily="34" charset="0"/>
                        </a:rPr>
                        <m:t>=</m:t>
                      </m:r>
                      <m:f>
                        <m:fPr>
                          <m:ctrlPr>
                            <a:rPr lang="en-US" sz="2400" b="0" i="1" smtClean="0">
                              <a:latin typeface="Cambria Math" panose="02040503050406030204" pitchFamily="18" charset="0"/>
                              <a:cs typeface="Arial" pitchFamily="34" charset="0"/>
                            </a:rPr>
                          </m:ctrlPr>
                        </m:fPr>
                        <m:num>
                          <m:r>
                            <a:rPr lang="en-US" sz="2400" b="0" i="1" smtClean="0">
                              <a:latin typeface="Cambria Math"/>
                              <a:cs typeface="Arial" pitchFamily="34" charset="0"/>
                            </a:rPr>
                            <m:t>𝑆𝑆𝐸</m:t>
                          </m:r>
                        </m:num>
                        <m:den>
                          <m:r>
                            <a:rPr lang="en-US" sz="2400" b="0" i="1" smtClean="0">
                              <a:latin typeface="Cambria Math"/>
                              <a:cs typeface="Arial" pitchFamily="34" charset="0"/>
                            </a:rPr>
                            <m:t>𝑛</m:t>
                          </m:r>
                          <m:r>
                            <a:rPr lang="en-US" sz="2400" b="0" i="1" smtClean="0">
                              <a:latin typeface="Cambria Math"/>
                              <a:cs typeface="Arial" pitchFamily="34" charset="0"/>
                            </a:rPr>
                            <m:t>−</m:t>
                          </m:r>
                          <m:r>
                            <a:rPr lang="en-US" sz="2400" b="0" i="1" smtClean="0">
                              <a:latin typeface="Cambria Math"/>
                              <a:cs typeface="Arial" pitchFamily="34" charset="0"/>
                            </a:rPr>
                            <m:t>𝑘</m:t>
                          </m:r>
                        </m:den>
                      </m:f>
                      <m:r>
                        <a:rPr lang="en-US" sz="2400" b="0" i="1" smtClean="0">
                          <a:latin typeface="Cambria Math"/>
                          <a:cs typeface="Arial" pitchFamily="34" charset="0"/>
                        </a:rPr>
                        <m:t>=</m:t>
                      </m:r>
                      <m:f>
                        <m:fPr>
                          <m:ctrlPr>
                            <a:rPr lang="en-US" sz="2400" b="0" i="1" smtClean="0">
                              <a:latin typeface="Cambria Math" panose="02040503050406030204" pitchFamily="18" charset="0"/>
                              <a:cs typeface="Arial" pitchFamily="34" charset="0"/>
                            </a:rPr>
                          </m:ctrlPr>
                        </m:fPr>
                        <m:num>
                          <m:r>
                            <a:rPr lang="en-US" sz="2400" i="1">
                              <a:latin typeface="Cambria Math"/>
                              <a:cs typeface="Arial" pitchFamily="34" charset="0"/>
                            </a:rPr>
                            <m:t>496.9285681</m:t>
                          </m:r>
                          <m:r>
                            <m:rPr>
                              <m:nor/>
                            </m:rPr>
                            <a:rPr lang="en-SG" sz="2400" dirty="0">
                              <a:latin typeface="Arial" pitchFamily="34" charset="0"/>
                              <a:cs typeface="Arial" pitchFamily="34" charset="0"/>
                            </a:rPr>
                            <m:t> </m:t>
                          </m:r>
                        </m:num>
                        <m:den>
                          <m:r>
                            <a:rPr lang="en-US" sz="2400" b="0" i="1" smtClean="0">
                              <a:latin typeface="Cambria Math"/>
                              <a:cs typeface="Arial" pitchFamily="34" charset="0"/>
                            </a:rPr>
                            <m:t>24−3</m:t>
                          </m:r>
                        </m:den>
                      </m:f>
                      <m:r>
                        <a:rPr lang="en-US" sz="2400" b="0" i="1" smtClean="0">
                          <a:latin typeface="Cambria Math"/>
                          <a:cs typeface="Arial" pitchFamily="34" charset="0"/>
                        </a:rPr>
                        <m:t>=23.66327</m:t>
                      </m:r>
                    </m:oMath>
                  </m:oMathPara>
                </a14:m>
                <a:endParaRPr lang="en-US" sz="2400" b="0" dirty="0" smtClean="0">
                  <a:latin typeface="Arial" pitchFamily="34" charset="0"/>
                  <a:cs typeface="Arial" pitchFamily="34" charset="0"/>
                </a:endParaRPr>
              </a:p>
              <a:p>
                <a:pPr marL="457200" lvl="2"/>
                <a:endParaRPr lang="en-US" sz="2400" dirty="0" smtClean="0">
                  <a:latin typeface="Arial" pitchFamily="34" charset="0"/>
                  <a:cs typeface="Arial" pitchFamily="34" charset="0"/>
                </a:endParaRPr>
              </a:p>
              <a:p>
                <a:pPr marL="342900" lvl="2" indent="-342900">
                  <a:buFont typeface="Arial" pitchFamily="34" charset="0"/>
                  <a:buChar char="•"/>
                </a:pPr>
                <a:r>
                  <a:rPr lang="en-US" sz="2400" dirty="0" smtClean="0">
                    <a:latin typeface="Arial" pitchFamily="34" charset="0"/>
                    <a:cs typeface="Arial" pitchFamily="34" charset="0"/>
                  </a:rPr>
                  <a:t>Calculated F test statistic, </a:t>
                </a:r>
                <a14:m>
                  <m:oMath xmlns:m="http://schemas.openxmlformats.org/officeDocument/2006/math">
                    <m:sSub>
                      <m:sSubPr>
                        <m:ctrlPr>
                          <a:rPr lang="en-US" sz="2400" i="1" smtClean="0">
                            <a:latin typeface="Cambria Math" panose="02040503050406030204" pitchFamily="18" charset="0"/>
                            <a:cs typeface="Arial" pitchFamily="34" charset="0"/>
                          </a:rPr>
                        </m:ctrlPr>
                      </m:sSubPr>
                      <m:e>
                        <m:r>
                          <a:rPr lang="en-US" sz="2400" b="0" i="1" smtClean="0">
                            <a:latin typeface="Cambria Math"/>
                            <a:cs typeface="Arial" pitchFamily="34" charset="0"/>
                          </a:rPr>
                          <m:t>𝑓</m:t>
                        </m:r>
                      </m:e>
                      <m:sub>
                        <m:r>
                          <a:rPr lang="en-US" sz="2400" b="0" i="1" smtClean="0">
                            <a:latin typeface="Cambria Math"/>
                            <a:cs typeface="Arial" pitchFamily="34" charset="0"/>
                          </a:rPr>
                          <m:t>𝑐𝑎𝑙</m:t>
                        </m:r>
                      </m:sub>
                    </m:sSub>
                    <m:r>
                      <a:rPr lang="en-US" sz="2400" b="0" i="1" smtClean="0">
                        <a:latin typeface="Cambria Math"/>
                        <a:cs typeface="Arial" pitchFamily="34" charset="0"/>
                      </a:rPr>
                      <m:t>:</m:t>
                    </m:r>
                  </m:oMath>
                </a14:m>
                <a:endParaRPr lang="en-US" sz="2400" dirty="0" smtClean="0">
                  <a:latin typeface="Arial" pitchFamily="34" charset="0"/>
                  <a:cs typeface="Arial" pitchFamily="34" charset="0"/>
                </a:endParaRPr>
              </a:p>
              <a:p>
                <a:pPr marL="0" lvl="2"/>
                <a:r>
                  <a:rPr lang="en-US" sz="2400" dirty="0">
                    <a:latin typeface="Arial" pitchFamily="34" charset="0"/>
                    <a:cs typeface="Arial" pitchFamily="34" charset="0"/>
                  </a:rPr>
                  <a:t>	</a:t>
                </a:r>
                <a14:m>
                  <m:oMath xmlns:m="http://schemas.openxmlformats.org/officeDocument/2006/math">
                    <m:sSub>
                      <m:sSubPr>
                        <m:ctrlPr>
                          <a:rPr lang="en-US" sz="2400" i="1" smtClean="0">
                            <a:latin typeface="Cambria Math" panose="02040503050406030204" pitchFamily="18" charset="0"/>
                            <a:cs typeface="Arial" pitchFamily="34" charset="0"/>
                          </a:rPr>
                        </m:ctrlPr>
                      </m:sSubPr>
                      <m:e>
                        <m:r>
                          <a:rPr lang="en-US" sz="2400" b="0" i="1" smtClean="0">
                            <a:latin typeface="Cambria Math"/>
                            <a:cs typeface="Arial" pitchFamily="34" charset="0"/>
                          </a:rPr>
                          <m:t>𝑓</m:t>
                        </m:r>
                      </m:e>
                      <m:sub>
                        <m:r>
                          <a:rPr lang="en-US" sz="2400" b="0" i="1" smtClean="0">
                            <a:latin typeface="Cambria Math"/>
                            <a:cs typeface="Arial" pitchFamily="34" charset="0"/>
                          </a:rPr>
                          <m:t>𝑐𝑎𝑙</m:t>
                        </m:r>
                      </m:sub>
                    </m:sSub>
                    <m:r>
                      <a:rPr lang="en-US" sz="2400" b="0" i="1" smtClean="0">
                        <a:latin typeface="Cambria Math"/>
                        <a:cs typeface="Arial" pitchFamily="34" charset="0"/>
                      </a:rPr>
                      <m:t>=</m:t>
                    </m:r>
                    <m:f>
                      <m:fPr>
                        <m:ctrlPr>
                          <a:rPr lang="en-US" sz="2400" b="0" i="1" smtClean="0">
                            <a:latin typeface="Cambria Math" panose="02040503050406030204" pitchFamily="18" charset="0"/>
                            <a:cs typeface="Arial" pitchFamily="34" charset="0"/>
                          </a:rPr>
                        </m:ctrlPr>
                      </m:fPr>
                      <m:num>
                        <m:r>
                          <a:rPr lang="en-US" sz="2400" b="0" i="1" smtClean="0">
                            <a:latin typeface="Cambria Math"/>
                            <a:cs typeface="Arial" pitchFamily="34" charset="0"/>
                          </a:rPr>
                          <m:t>𝑀𝑆</m:t>
                        </m:r>
                        <m:r>
                          <a:rPr lang="en-US" sz="2400" b="0" i="1" smtClean="0">
                            <a:latin typeface="Cambria Math"/>
                            <a:cs typeface="Arial" pitchFamily="34" charset="0"/>
                          </a:rPr>
                          <m:t>(</m:t>
                        </m:r>
                        <m:r>
                          <a:rPr lang="en-US" sz="2400" b="0" i="1" smtClean="0">
                            <a:latin typeface="Cambria Math"/>
                            <a:cs typeface="Arial" pitchFamily="34" charset="0"/>
                          </a:rPr>
                          <m:t>𝑇𝑟</m:t>
                        </m:r>
                        <m:r>
                          <a:rPr lang="en-US" sz="2400" b="0" i="1" smtClean="0">
                            <a:latin typeface="Cambria Math"/>
                            <a:cs typeface="Arial" pitchFamily="34" charset="0"/>
                          </a:rPr>
                          <m:t>)</m:t>
                        </m:r>
                      </m:num>
                      <m:den>
                        <m:r>
                          <a:rPr lang="en-US" sz="2400" b="0" i="1" smtClean="0">
                            <a:latin typeface="Cambria Math"/>
                            <a:cs typeface="Arial" pitchFamily="34" charset="0"/>
                          </a:rPr>
                          <m:t>𝑀𝑆𝐸</m:t>
                        </m:r>
                      </m:den>
                    </m:f>
                    <m:r>
                      <a:rPr lang="en-US" sz="2400" b="0" i="1" smtClean="0">
                        <a:latin typeface="Cambria Math"/>
                        <a:cs typeface="Arial" pitchFamily="34" charset="0"/>
                      </a:rPr>
                      <m:t>=</m:t>
                    </m:r>
                    <m:f>
                      <m:fPr>
                        <m:ctrlPr>
                          <a:rPr lang="en-US" sz="2400" b="0" i="1" smtClean="0">
                            <a:latin typeface="Cambria Math" panose="02040503050406030204" pitchFamily="18" charset="0"/>
                            <a:cs typeface="Arial" pitchFamily="34" charset="0"/>
                          </a:rPr>
                        </m:ctrlPr>
                      </m:fPr>
                      <m:num>
                        <m:r>
                          <a:rPr lang="en-US" sz="2400" b="0" i="1" smtClean="0">
                            <a:latin typeface="Cambria Math"/>
                            <a:cs typeface="Arial" pitchFamily="34" charset="0"/>
                          </a:rPr>
                          <m:t>97.51488</m:t>
                        </m:r>
                      </m:num>
                      <m:den>
                        <m:r>
                          <a:rPr lang="en-US" sz="2400" b="0" i="1" smtClean="0">
                            <a:latin typeface="Cambria Math"/>
                            <a:cs typeface="Arial" pitchFamily="34" charset="0"/>
                          </a:rPr>
                          <m:t>23.66327</m:t>
                        </m:r>
                      </m:den>
                    </m:f>
                    <m:r>
                      <a:rPr lang="en-US" sz="2400" b="0" i="1" smtClean="0">
                        <a:latin typeface="Cambria Math"/>
                        <a:cs typeface="Arial" pitchFamily="34" charset="0"/>
                      </a:rPr>
                      <m:t>=4.120939</m:t>
                    </m:r>
                  </m:oMath>
                </a14:m>
                <a:endParaRPr lang="en-US" sz="2400" dirty="0" smtClean="0">
                  <a:latin typeface="Arial" pitchFamily="34" charset="0"/>
                  <a:cs typeface="Arial"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74702" y="1004552"/>
                <a:ext cx="8128385" cy="3898888"/>
              </a:xfrm>
              <a:prstGeom prst="rect">
                <a:avLst/>
              </a:prstGeom>
              <a:blipFill rotWithShape="1">
                <a:blip r:embed="rId3"/>
                <a:stretch>
                  <a:fillRect l="-1050" t="-1095"/>
                </a:stretch>
              </a:blipFill>
            </p:spPr>
            <p:txBody>
              <a:bodyPr/>
              <a:lstStyle/>
              <a:p>
                <a:r>
                  <a:rPr lang="en-SG">
                    <a:noFill/>
                  </a:rPr>
                  <a:t> </a:t>
                </a:r>
              </a:p>
            </p:txBody>
          </p:sp>
        </mc:Fallback>
      </mc:AlternateContent>
    </p:spTree>
    <p:extLst>
      <p:ext uri="{BB962C8B-B14F-4D97-AF65-F5344CB8AC3E}">
        <p14:creationId xmlns:p14="http://schemas.microsoft.com/office/powerpoint/2010/main" val="867658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547" y="1931831"/>
            <a:ext cx="8676908" cy="504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5" name="Rectangle 2"/>
          <p:cNvSpPr>
            <a:spLocks noGrp="1" noChangeArrowheads="1"/>
          </p:cNvSpPr>
          <p:nvPr>
            <p:ph type="title"/>
          </p:nvPr>
        </p:nvSpPr>
        <p:spPr>
          <a:xfrm>
            <a:off x="515155" y="261543"/>
            <a:ext cx="3804598" cy="604593"/>
          </a:xfrm>
          <a:noFill/>
        </p:spPr>
        <p:txBody>
          <a:bodyPr lIns="90488" tIns="44450" rIns="90488" bIns="44450" anchorCtr="1">
            <a:normAutofit/>
          </a:bodyPr>
          <a:lstStyle/>
          <a:p>
            <a:pPr eaLnBrk="1" hangingPunct="1"/>
            <a:r>
              <a:rPr lang="en-US" dirty="0" smtClean="0"/>
              <a:t>Example 1 Solution</a:t>
            </a:r>
            <a:endParaRPr lang="en-US" i="1" dirty="0" smtClean="0"/>
          </a:p>
        </p:txBody>
      </p:sp>
      <p:sp>
        <p:nvSpPr>
          <p:cNvPr id="2" name="TextBox 1"/>
          <p:cNvSpPr txBox="1"/>
          <p:nvPr/>
        </p:nvSpPr>
        <p:spPr>
          <a:xfrm>
            <a:off x="618186" y="941703"/>
            <a:ext cx="7933386" cy="1015663"/>
          </a:xfrm>
          <a:prstGeom prst="rect">
            <a:avLst/>
          </a:prstGeom>
          <a:noFill/>
        </p:spPr>
        <p:txBody>
          <a:bodyPr wrap="square" rtlCol="0">
            <a:spAutoFit/>
          </a:bodyPr>
          <a:lstStyle/>
          <a:p>
            <a:r>
              <a:rPr lang="en-US" sz="2000" b="1" dirty="0" smtClean="0">
                <a:latin typeface="Arial" pitchFamily="34" charset="0"/>
                <a:cs typeface="Arial" pitchFamily="34" charset="0"/>
              </a:rPr>
              <a:t>Method 2: Excel </a:t>
            </a:r>
          </a:p>
          <a:p>
            <a:pPr marL="285750" indent="-285750">
              <a:buFont typeface="Arial" pitchFamily="34" charset="0"/>
              <a:buChar char="•"/>
            </a:pPr>
            <a:r>
              <a:rPr lang="en-US" sz="2000" dirty="0" smtClean="0">
                <a:latin typeface="Arial" pitchFamily="34" charset="0"/>
                <a:cs typeface="Arial" pitchFamily="34" charset="0"/>
              </a:rPr>
              <a:t>In Excel, click on “Data” tab and then select “Data Analysis”. Select “ANOVA: single factor” </a:t>
            </a:r>
            <a:endParaRPr lang="en-SG" sz="2000" dirty="0">
              <a:latin typeface="Arial" pitchFamily="34" charset="0"/>
              <a:cs typeface="Arial" pitchFamily="34" charset="0"/>
            </a:endParaRPr>
          </a:p>
        </p:txBody>
      </p:sp>
      <p:sp>
        <p:nvSpPr>
          <p:cNvPr id="4" name="Oval 3"/>
          <p:cNvSpPr/>
          <p:nvPr/>
        </p:nvSpPr>
        <p:spPr>
          <a:xfrm>
            <a:off x="2459865" y="2092817"/>
            <a:ext cx="450760" cy="321972"/>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7" name="Oval 6"/>
          <p:cNvSpPr/>
          <p:nvPr/>
        </p:nvSpPr>
        <p:spPr>
          <a:xfrm>
            <a:off x="8291187" y="2380371"/>
            <a:ext cx="566670" cy="41212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4243778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8186" y="1081825"/>
            <a:ext cx="7933386" cy="4401205"/>
          </a:xfrm>
          <a:prstGeom prst="rect">
            <a:avLst/>
          </a:prstGeom>
          <a:noFill/>
        </p:spPr>
        <p:txBody>
          <a:bodyPr wrap="square" rtlCol="0">
            <a:spAutoFit/>
          </a:bodyPr>
          <a:lstStyle/>
          <a:p>
            <a:pPr marL="285750" indent="-285750">
              <a:buFont typeface="Arial" pitchFamily="34" charset="0"/>
              <a:buChar char="•"/>
            </a:pPr>
            <a:r>
              <a:rPr lang="en-US" sz="2000" dirty="0" smtClean="0">
                <a:latin typeface="Arial" pitchFamily="34" charset="0"/>
                <a:cs typeface="Arial" pitchFamily="34" charset="0"/>
              </a:rPr>
              <a:t>Under “Input Range”, click and drag across the cells containing the data values.</a:t>
            </a:r>
          </a:p>
          <a:p>
            <a:pPr marL="285750" indent="-285750">
              <a:buFont typeface="Arial" pitchFamily="34" charset="0"/>
              <a:buChar char="•"/>
            </a:pPr>
            <a:endParaRPr lang="en-US" sz="2000" dirty="0">
              <a:latin typeface="Arial" pitchFamily="34" charset="0"/>
              <a:cs typeface="Arial" pitchFamily="34" charset="0"/>
            </a:endParaRPr>
          </a:p>
          <a:p>
            <a:pPr marL="285750" indent="-285750">
              <a:buFont typeface="Arial" pitchFamily="34" charset="0"/>
              <a:buChar char="•"/>
            </a:pPr>
            <a:endParaRPr lang="en-US" sz="2000" dirty="0" smtClean="0">
              <a:latin typeface="Arial" pitchFamily="34" charset="0"/>
              <a:cs typeface="Arial" pitchFamily="34" charset="0"/>
            </a:endParaRPr>
          </a:p>
          <a:p>
            <a:pPr marL="285750" indent="-285750">
              <a:buFont typeface="Arial" pitchFamily="34" charset="0"/>
              <a:buChar char="•"/>
            </a:pPr>
            <a:endParaRPr lang="en-US" sz="2000" dirty="0">
              <a:latin typeface="Arial" pitchFamily="34" charset="0"/>
              <a:cs typeface="Arial" pitchFamily="34" charset="0"/>
            </a:endParaRPr>
          </a:p>
          <a:p>
            <a:pPr marL="285750" indent="-285750">
              <a:buFont typeface="Arial" pitchFamily="34" charset="0"/>
              <a:buChar char="•"/>
            </a:pPr>
            <a:endParaRPr lang="en-US" sz="2000" dirty="0" smtClean="0">
              <a:latin typeface="Arial" pitchFamily="34" charset="0"/>
              <a:cs typeface="Arial" pitchFamily="34" charset="0"/>
            </a:endParaRPr>
          </a:p>
          <a:p>
            <a:pPr marL="285750" indent="-285750">
              <a:buFont typeface="Arial" pitchFamily="34" charset="0"/>
              <a:buChar char="•"/>
            </a:pPr>
            <a:endParaRPr lang="en-US" sz="2000" dirty="0">
              <a:latin typeface="Arial" pitchFamily="34" charset="0"/>
              <a:cs typeface="Arial" pitchFamily="34" charset="0"/>
            </a:endParaRPr>
          </a:p>
          <a:p>
            <a:pPr marL="285750" indent="-285750">
              <a:buFont typeface="Arial" pitchFamily="34" charset="0"/>
              <a:buChar char="•"/>
            </a:pPr>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pPr marL="285750" indent="-285750">
              <a:buFont typeface="Arial" pitchFamily="34" charset="0"/>
              <a:buChar char="•"/>
            </a:pPr>
            <a:r>
              <a:rPr lang="en-US" sz="2000" dirty="0" smtClean="0">
                <a:latin typeface="Arial" pitchFamily="34" charset="0"/>
                <a:cs typeface="Arial" pitchFamily="34" charset="0"/>
              </a:rPr>
              <a:t>Remember to select </a:t>
            </a:r>
          </a:p>
          <a:p>
            <a:r>
              <a:rPr lang="en-US" sz="2000" dirty="0" smtClean="0">
                <a:latin typeface="Arial" pitchFamily="34" charset="0"/>
                <a:cs typeface="Arial" pitchFamily="34" charset="0"/>
              </a:rPr>
              <a:t>    “Grouped By Columns” </a:t>
            </a:r>
          </a:p>
          <a:p>
            <a:r>
              <a:rPr lang="en-US" sz="2000" dirty="0">
                <a:latin typeface="Arial" pitchFamily="34" charset="0"/>
                <a:cs typeface="Arial" pitchFamily="34" charset="0"/>
              </a:rPr>
              <a:t> </a:t>
            </a:r>
            <a:r>
              <a:rPr lang="en-US" sz="2000" dirty="0" smtClean="0">
                <a:latin typeface="Arial" pitchFamily="34" charset="0"/>
                <a:cs typeface="Arial" pitchFamily="34" charset="0"/>
              </a:rPr>
              <a:t>   and enter the value of </a:t>
            </a:r>
          </a:p>
          <a:p>
            <a:r>
              <a:rPr lang="en-US" sz="2000" dirty="0" smtClean="0">
                <a:latin typeface="Arial" pitchFamily="34" charset="0"/>
                <a:cs typeface="Arial" pitchFamily="34" charset="0"/>
              </a:rPr>
              <a:t>    level of significance.</a:t>
            </a:r>
          </a:p>
          <a:p>
            <a:endParaRPr lang="en-SG" sz="2000" dirty="0">
              <a:latin typeface="Arial" pitchFamily="34" charset="0"/>
              <a:cs typeface="Arial" pitchFamily="34" charset="0"/>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283" y="1545012"/>
            <a:ext cx="4282426" cy="2365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283" y="3987710"/>
            <a:ext cx="4282426" cy="2496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2"/>
          <p:cNvSpPr txBox="1">
            <a:spLocks noChangeArrowheads="1"/>
          </p:cNvSpPr>
          <p:nvPr/>
        </p:nvSpPr>
        <p:spPr>
          <a:xfrm>
            <a:off x="553792" y="232081"/>
            <a:ext cx="3907849" cy="604593"/>
          </a:xfrm>
          <a:prstGeom prst="rect">
            <a:avLst/>
          </a:prstGeom>
          <a:noFill/>
        </p:spPr>
        <p:txBody>
          <a:bodyPr lIns="90488" tIns="44450" rIns="90488" bIns="44450" anchorCtr="1">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t>Example 1 Solution</a:t>
            </a:r>
            <a:endParaRPr lang="en-US" i="1" dirty="0" smtClean="0"/>
          </a:p>
        </p:txBody>
      </p:sp>
    </p:spTree>
    <p:extLst>
      <p:ext uri="{BB962C8B-B14F-4D97-AF65-F5344CB8AC3E}">
        <p14:creationId xmlns:p14="http://schemas.microsoft.com/office/powerpoint/2010/main" val="1593905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8186" y="1081825"/>
            <a:ext cx="7933386" cy="707886"/>
          </a:xfrm>
          <a:prstGeom prst="rect">
            <a:avLst/>
          </a:prstGeom>
          <a:noFill/>
        </p:spPr>
        <p:txBody>
          <a:bodyPr wrap="square" rtlCol="0">
            <a:spAutoFit/>
          </a:bodyPr>
          <a:lstStyle/>
          <a:p>
            <a:pPr marL="342900" indent="-342900">
              <a:buFont typeface="Arial" pitchFamily="34" charset="0"/>
              <a:buChar char="•"/>
            </a:pPr>
            <a:r>
              <a:rPr lang="en-US" sz="2000" dirty="0" smtClean="0">
                <a:latin typeface="Arial" pitchFamily="34" charset="0"/>
                <a:cs typeface="Arial" pitchFamily="34" charset="0"/>
              </a:rPr>
              <a:t>ANOVA Output Table:</a:t>
            </a:r>
          </a:p>
          <a:p>
            <a:r>
              <a:rPr lang="en-US" sz="2000" dirty="0">
                <a:latin typeface="Arial" pitchFamily="34" charset="0"/>
                <a:cs typeface="Arial" pitchFamily="34" charset="0"/>
              </a:rPr>
              <a:t>	</a:t>
            </a:r>
            <a:endParaRPr lang="en-SG" sz="2000" dirty="0">
              <a:latin typeface="Arial" pitchFamily="34" charset="0"/>
              <a:cs typeface="Arial" pitchFamily="34" charset="0"/>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507" y="1590314"/>
            <a:ext cx="6615381" cy="4393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998058" y="4088348"/>
            <a:ext cx="2079716" cy="923330"/>
            <a:chOff x="2331076" y="4134117"/>
            <a:chExt cx="804930" cy="923330"/>
          </a:xfrm>
        </p:grpSpPr>
        <p:cxnSp>
          <p:nvCxnSpPr>
            <p:cNvPr id="5" name="Straight Arrow Connector 4"/>
            <p:cNvCxnSpPr/>
            <p:nvPr/>
          </p:nvCxnSpPr>
          <p:spPr>
            <a:xfrm>
              <a:off x="2711003" y="4456090"/>
              <a:ext cx="425003" cy="4636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331076" y="4134117"/>
              <a:ext cx="727657" cy="923330"/>
            </a:xfrm>
            <a:prstGeom prst="rect">
              <a:avLst/>
            </a:prstGeom>
            <a:noFill/>
          </p:spPr>
          <p:txBody>
            <a:bodyPr wrap="square" rtlCol="0">
              <a:spAutoFit/>
            </a:bodyPr>
            <a:lstStyle/>
            <a:p>
              <a:r>
                <a:rPr lang="en-US" dirty="0" smtClean="0">
                  <a:solidFill>
                    <a:srgbClr val="0070C0"/>
                  </a:solidFill>
                </a:rPr>
                <a:t>SS(</a:t>
              </a:r>
              <a:r>
                <a:rPr lang="en-US" dirty="0" err="1" smtClean="0">
                  <a:solidFill>
                    <a:srgbClr val="0070C0"/>
                  </a:solidFill>
                </a:rPr>
                <a:t>Tr</a:t>
              </a:r>
              <a:r>
                <a:rPr lang="en-US" dirty="0" smtClean="0">
                  <a:solidFill>
                    <a:srgbClr val="0070C0"/>
                  </a:solidFill>
                </a:rPr>
                <a:t>)=SST-SSE</a:t>
              </a:r>
              <a:endParaRPr lang="en-SG" dirty="0">
                <a:solidFill>
                  <a:srgbClr val="0070C0"/>
                </a:solidFill>
              </a:endParaRPr>
            </a:p>
          </p:txBody>
        </p:sp>
      </p:grpSp>
      <p:grpSp>
        <p:nvGrpSpPr>
          <p:cNvPr id="13" name="Group 12"/>
          <p:cNvGrpSpPr/>
          <p:nvPr/>
        </p:nvGrpSpPr>
        <p:grpSpPr>
          <a:xfrm>
            <a:off x="1296507" y="5236662"/>
            <a:ext cx="1762226" cy="1060842"/>
            <a:chOff x="2337516" y="4134117"/>
            <a:chExt cx="826394" cy="1060842"/>
          </a:xfrm>
        </p:grpSpPr>
        <p:cxnSp>
          <p:nvCxnSpPr>
            <p:cNvPr id="14" name="Straight Arrow Connector 13"/>
            <p:cNvCxnSpPr>
              <a:stCxn id="15" idx="0"/>
            </p:cNvCxnSpPr>
            <p:nvPr/>
          </p:nvCxnSpPr>
          <p:spPr>
            <a:xfrm flipV="1">
              <a:off x="2701345" y="4134117"/>
              <a:ext cx="462565" cy="137512"/>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337516" y="4271629"/>
              <a:ext cx="727657" cy="923330"/>
            </a:xfrm>
            <a:prstGeom prst="rect">
              <a:avLst/>
            </a:prstGeom>
            <a:noFill/>
          </p:spPr>
          <p:txBody>
            <a:bodyPr wrap="square" rtlCol="0">
              <a:spAutoFit/>
            </a:bodyPr>
            <a:lstStyle/>
            <a:p>
              <a:r>
                <a:rPr lang="en-US" dirty="0" smtClean="0">
                  <a:solidFill>
                    <a:schemeClr val="accent6">
                      <a:lumMod val="75000"/>
                    </a:schemeClr>
                  </a:solidFill>
                </a:rPr>
                <a:t>SSE=SST-SS(</a:t>
              </a:r>
              <a:r>
                <a:rPr lang="en-US" dirty="0" err="1" smtClean="0">
                  <a:solidFill>
                    <a:schemeClr val="accent6">
                      <a:lumMod val="75000"/>
                    </a:schemeClr>
                  </a:solidFill>
                </a:rPr>
                <a:t>Tr</a:t>
              </a:r>
              <a:r>
                <a:rPr lang="en-US" dirty="0" smtClean="0">
                  <a:solidFill>
                    <a:schemeClr val="accent6">
                      <a:lumMod val="75000"/>
                    </a:schemeClr>
                  </a:solidFill>
                </a:rPr>
                <a:t>)</a:t>
              </a:r>
              <a:endParaRPr lang="en-SG" dirty="0">
                <a:solidFill>
                  <a:schemeClr val="accent6">
                    <a:lumMod val="75000"/>
                  </a:schemeClr>
                </a:solidFill>
              </a:endParaRPr>
            </a:p>
          </p:txBody>
        </p:sp>
      </p:grpSp>
      <p:grpSp>
        <p:nvGrpSpPr>
          <p:cNvPr id="18" name="Group 17"/>
          <p:cNvGrpSpPr/>
          <p:nvPr/>
        </p:nvGrpSpPr>
        <p:grpSpPr>
          <a:xfrm>
            <a:off x="3513786" y="4215683"/>
            <a:ext cx="804930" cy="785613"/>
            <a:chOff x="2331076" y="4134117"/>
            <a:chExt cx="804930" cy="785613"/>
          </a:xfrm>
        </p:grpSpPr>
        <p:cxnSp>
          <p:nvCxnSpPr>
            <p:cNvPr id="19" name="Straight Arrow Connector 18"/>
            <p:cNvCxnSpPr/>
            <p:nvPr/>
          </p:nvCxnSpPr>
          <p:spPr>
            <a:xfrm>
              <a:off x="2711003" y="4456090"/>
              <a:ext cx="425003" cy="4636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331076" y="4134117"/>
              <a:ext cx="727657" cy="369332"/>
            </a:xfrm>
            <a:prstGeom prst="rect">
              <a:avLst/>
            </a:prstGeom>
            <a:noFill/>
          </p:spPr>
          <p:txBody>
            <a:bodyPr wrap="square" rtlCol="0">
              <a:spAutoFit/>
            </a:bodyPr>
            <a:lstStyle/>
            <a:p>
              <a:r>
                <a:rPr lang="en-US" dirty="0" smtClean="0">
                  <a:solidFill>
                    <a:srgbClr val="0070C0"/>
                  </a:solidFill>
                </a:rPr>
                <a:t>k-1</a:t>
              </a:r>
              <a:endParaRPr lang="en-SG" dirty="0">
                <a:solidFill>
                  <a:srgbClr val="0070C0"/>
                </a:solidFill>
              </a:endParaRPr>
            </a:p>
          </p:txBody>
        </p:sp>
      </p:grpSp>
      <p:grpSp>
        <p:nvGrpSpPr>
          <p:cNvPr id="21" name="Group 20"/>
          <p:cNvGrpSpPr/>
          <p:nvPr/>
        </p:nvGrpSpPr>
        <p:grpSpPr>
          <a:xfrm>
            <a:off x="3513786" y="5289715"/>
            <a:ext cx="826394" cy="506844"/>
            <a:chOff x="2337516" y="4134117"/>
            <a:chExt cx="826394" cy="506844"/>
          </a:xfrm>
        </p:grpSpPr>
        <p:cxnSp>
          <p:nvCxnSpPr>
            <p:cNvPr id="22" name="Straight Arrow Connector 21"/>
            <p:cNvCxnSpPr>
              <a:stCxn id="23" idx="0"/>
            </p:cNvCxnSpPr>
            <p:nvPr/>
          </p:nvCxnSpPr>
          <p:spPr>
            <a:xfrm flipV="1">
              <a:off x="2701345" y="4134117"/>
              <a:ext cx="462565" cy="137512"/>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337516" y="4271629"/>
              <a:ext cx="727657" cy="369332"/>
            </a:xfrm>
            <a:prstGeom prst="rect">
              <a:avLst/>
            </a:prstGeom>
            <a:noFill/>
          </p:spPr>
          <p:txBody>
            <a:bodyPr wrap="square" rtlCol="0">
              <a:spAutoFit/>
            </a:bodyPr>
            <a:lstStyle/>
            <a:p>
              <a:r>
                <a:rPr lang="en-US" dirty="0" smtClean="0">
                  <a:solidFill>
                    <a:schemeClr val="accent6">
                      <a:lumMod val="75000"/>
                    </a:schemeClr>
                  </a:solidFill>
                </a:rPr>
                <a:t>n –k </a:t>
              </a:r>
              <a:endParaRPr lang="en-SG" dirty="0">
                <a:solidFill>
                  <a:schemeClr val="accent6">
                    <a:lumMod val="75000"/>
                  </a:schemeClr>
                </a:solidFill>
              </a:endParaRPr>
            </a:p>
          </p:txBody>
        </p:sp>
      </p:grpSp>
      <p:grpSp>
        <p:nvGrpSpPr>
          <p:cNvPr id="24" name="Group 23"/>
          <p:cNvGrpSpPr/>
          <p:nvPr/>
        </p:nvGrpSpPr>
        <p:grpSpPr>
          <a:xfrm>
            <a:off x="2284846" y="5884365"/>
            <a:ext cx="1821368" cy="1061441"/>
            <a:chOff x="2868770" y="4134118"/>
            <a:chExt cx="534471" cy="1799300"/>
          </a:xfrm>
        </p:grpSpPr>
        <p:cxnSp>
          <p:nvCxnSpPr>
            <p:cNvPr id="25" name="Straight Arrow Connector 24"/>
            <p:cNvCxnSpPr/>
            <p:nvPr/>
          </p:nvCxnSpPr>
          <p:spPr>
            <a:xfrm flipV="1">
              <a:off x="3136006" y="4134118"/>
              <a:ext cx="0" cy="321972"/>
            </a:xfrm>
            <a:prstGeom prst="straightConnector1">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868770" y="4456090"/>
              <a:ext cx="534471" cy="1477328"/>
            </a:xfrm>
            <a:prstGeom prst="rect">
              <a:avLst/>
            </a:prstGeom>
            <a:noFill/>
          </p:spPr>
          <p:txBody>
            <a:bodyPr wrap="square" rtlCol="0">
              <a:spAutoFit/>
            </a:bodyPr>
            <a:lstStyle/>
            <a:p>
              <a:r>
                <a:rPr lang="en-US" dirty="0" smtClean="0">
                  <a:solidFill>
                    <a:srgbClr val="7030A0"/>
                  </a:solidFill>
                </a:rPr>
                <a:t>SST=SS(</a:t>
              </a:r>
              <a:r>
                <a:rPr lang="en-US" dirty="0" err="1" smtClean="0">
                  <a:solidFill>
                    <a:srgbClr val="7030A0"/>
                  </a:solidFill>
                </a:rPr>
                <a:t>Tr</a:t>
              </a:r>
              <a:r>
                <a:rPr lang="en-US" dirty="0" smtClean="0">
                  <a:solidFill>
                    <a:srgbClr val="7030A0"/>
                  </a:solidFill>
                </a:rPr>
                <a:t>)+SSE</a:t>
              </a:r>
              <a:endParaRPr lang="en-SG" dirty="0">
                <a:solidFill>
                  <a:srgbClr val="0070C0"/>
                </a:solidFill>
              </a:endParaRPr>
            </a:p>
          </p:txBody>
        </p:sp>
      </p:grpSp>
      <p:grpSp>
        <p:nvGrpSpPr>
          <p:cNvPr id="29" name="Group 28"/>
          <p:cNvGrpSpPr/>
          <p:nvPr/>
        </p:nvGrpSpPr>
        <p:grpSpPr>
          <a:xfrm>
            <a:off x="4241443" y="5927692"/>
            <a:ext cx="534471" cy="738663"/>
            <a:chOff x="2868770" y="4134118"/>
            <a:chExt cx="534471" cy="738663"/>
          </a:xfrm>
        </p:grpSpPr>
        <p:cxnSp>
          <p:nvCxnSpPr>
            <p:cNvPr id="30" name="Straight Arrow Connector 29"/>
            <p:cNvCxnSpPr/>
            <p:nvPr/>
          </p:nvCxnSpPr>
          <p:spPr>
            <a:xfrm flipV="1">
              <a:off x="3136006" y="4134118"/>
              <a:ext cx="0" cy="321972"/>
            </a:xfrm>
            <a:prstGeom prst="straightConnector1">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868770" y="4503449"/>
              <a:ext cx="534471" cy="369332"/>
            </a:xfrm>
            <a:prstGeom prst="rect">
              <a:avLst/>
            </a:prstGeom>
            <a:noFill/>
          </p:spPr>
          <p:txBody>
            <a:bodyPr wrap="square" rtlCol="0">
              <a:spAutoFit/>
            </a:bodyPr>
            <a:lstStyle/>
            <a:p>
              <a:r>
                <a:rPr lang="en-US" dirty="0" smtClean="0">
                  <a:solidFill>
                    <a:srgbClr val="7030A0"/>
                  </a:solidFill>
                </a:rPr>
                <a:t>n-1</a:t>
              </a:r>
              <a:endParaRPr lang="en-SG" dirty="0">
                <a:solidFill>
                  <a:srgbClr val="0070C0"/>
                </a:solidFill>
              </a:endParaRPr>
            </a:p>
          </p:txBody>
        </p:sp>
      </p:grpSp>
      <p:cxnSp>
        <p:nvCxnSpPr>
          <p:cNvPr id="33" name="Straight Arrow Connector 32"/>
          <p:cNvCxnSpPr/>
          <p:nvPr/>
        </p:nvCxnSpPr>
        <p:spPr>
          <a:xfrm>
            <a:off x="5006662" y="4503449"/>
            <a:ext cx="0" cy="4162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4318716" y="3818935"/>
            <a:ext cx="1545203" cy="646331"/>
          </a:xfrm>
          <a:prstGeom prst="rect">
            <a:avLst/>
          </a:prstGeom>
          <a:noFill/>
        </p:spPr>
        <p:txBody>
          <a:bodyPr wrap="square" rtlCol="0">
            <a:spAutoFit/>
          </a:bodyPr>
          <a:lstStyle/>
          <a:p>
            <a:r>
              <a:rPr lang="en-US" dirty="0">
                <a:solidFill>
                  <a:srgbClr val="0070C0"/>
                </a:solidFill>
              </a:rPr>
              <a:t>M</a:t>
            </a:r>
            <a:r>
              <a:rPr lang="en-US" dirty="0" smtClean="0">
                <a:solidFill>
                  <a:srgbClr val="0070C0"/>
                </a:solidFill>
              </a:rPr>
              <a:t>S(</a:t>
            </a:r>
            <a:r>
              <a:rPr lang="en-US" dirty="0" err="1" smtClean="0">
                <a:solidFill>
                  <a:srgbClr val="0070C0"/>
                </a:solidFill>
              </a:rPr>
              <a:t>Tr</a:t>
            </a:r>
            <a:r>
              <a:rPr lang="en-US" dirty="0" smtClean="0">
                <a:solidFill>
                  <a:srgbClr val="0070C0"/>
                </a:solidFill>
              </a:rPr>
              <a:t>)</a:t>
            </a:r>
          </a:p>
          <a:p>
            <a:r>
              <a:rPr lang="en-US" dirty="0" smtClean="0">
                <a:solidFill>
                  <a:srgbClr val="0070C0"/>
                </a:solidFill>
              </a:rPr>
              <a:t>=SS(</a:t>
            </a:r>
            <a:r>
              <a:rPr lang="en-US" dirty="0" err="1" smtClean="0">
                <a:solidFill>
                  <a:srgbClr val="0070C0"/>
                </a:solidFill>
              </a:rPr>
              <a:t>Tr</a:t>
            </a:r>
            <a:r>
              <a:rPr lang="en-US" dirty="0" smtClean="0">
                <a:solidFill>
                  <a:srgbClr val="0070C0"/>
                </a:solidFill>
              </a:rPr>
              <a:t>)/(k-1)</a:t>
            </a:r>
            <a:endParaRPr lang="en-SG" dirty="0">
              <a:solidFill>
                <a:srgbClr val="0070C0"/>
              </a:solidFill>
            </a:endParaRPr>
          </a:p>
        </p:txBody>
      </p:sp>
      <p:cxnSp>
        <p:nvCxnSpPr>
          <p:cNvPr id="36" name="Straight Arrow Connector 35"/>
          <p:cNvCxnSpPr/>
          <p:nvPr/>
        </p:nvCxnSpPr>
        <p:spPr>
          <a:xfrm flipV="1">
            <a:off x="5043446" y="5341612"/>
            <a:ext cx="0" cy="322178"/>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4775913" y="5611893"/>
            <a:ext cx="1751011" cy="369332"/>
          </a:xfrm>
          <a:prstGeom prst="rect">
            <a:avLst/>
          </a:prstGeom>
          <a:noFill/>
        </p:spPr>
        <p:txBody>
          <a:bodyPr wrap="square" rtlCol="0">
            <a:spAutoFit/>
          </a:bodyPr>
          <a:lstStyle/>
          <a:p>
            <a:r>
              <a:rPr lang="en-US" dirty="0" smtClean="0">
                <a:solidFill>
                  <a:schemeClr val="accent6">
                    <a:lumMod val="75000"/>
                  </a:schemeClr>
                </a:solidFill>
              </a:rPr>
              <a:t>MSE= SSE/(n-k)</a:t>
            </a:r>
            <a:endParaRPr lang="en-SG" dirty="0">
              <a:solidFill>
                <a:schemeClr val="accent6">
                  <a:lumMod val="75000"/>
                </a:schemeClr>
              </a:solidFill>
            </a:endParaRPr>
          </a:p>
        </p:txBody>
      </p:sp>
      <p:cxnSp>
        <p:nvCxnSpPr>
          <p:cNvPr id="42" name="Straight Arrow Connector 41"/>
          <p:cNvCxnSpPr/>
          <p:nvPr/>
        </p:nvCxnSpPr>
        <p:spPr>
          <a:xfrm flipH="1">
            <a:off x="5863919" y="3673366"/>
            <a:ext cx="663005" cy="96877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475685" y="3117966"/>
            <a:ext cx="1704787" cy="646331"/>
          </a:xfrm>
          <a:prstGeom prst="rect">
            <a:avLst/>
          </a:prstGeom>
          <a:noFill/>
          <a:ln>
            <a:noFill/>
          </a:ln>
        </p:spPr>
        <p:txBody>
          <a:bodyPr wrap="square" rtlCol="0">
            <a:spAutoFit/>
          </a:bodyPr>
          <a:lstStyle/>
          <a:p>
            <a:r>
              <a:rPr lang="en-US" dirty="0" smtClean="0">
                <a:solidFill>
                  <a:srgbClr val="FF0000"/>
                </a:solidFill>
              </a:rPr>
              <a:t>fcal</a:t>
            </a:r>
          </a:p>
          <a:p>
            <a:r>
              <a:rPr lang="en-US" dirty="0" smtClean="0">
                <a:solidFill>
                  <a:srgbClr val="FF0000"/>
                </a:solidFill>
              </a:rPr>
              <a:t>=MS(</a:t>
            </a:r>
            <a:r>
              <a:rPr lang="en-US" dirty="0" err="1" smtClean="0">
                <a:solidFill>
                  <a:srgbClr val="FF0000"/>
                </a:solidFill>
              </a:rPr>
              <a:t>Tr</a:t>
            </a:r>
            <a:r>
              <a:rPr lang="en-US" dirty="0" smtClean="0">
                <a:solidFill>
                  <a:srgbClr val="FF0000"/>
                </a:solidFill>
              </a:rPr>
              <a:t>)/MSE</a:t>
            </a:r>
            <a:endParaRPr lang="en-SG" dirty="0">
              <a:solidFill>
                <a:srgbClr val="FF0000"/>
              </a:solidFill>
            </a:endParaRPr>
          </a:p>
        </p:txBody>
      </p:sp>
      <p:grpSp>
        <p:nvGrpSpPr>
          <p:cNvPr id="45" name="Group 44"/>
          <p:cNvGrpSpPr/>
          <p:nvPr/>
        </p:nvGrpSpPr>
        <p:grpSpPr>
          <a:xfrm>
            <a:off x="6296212" y="4215683"/>
            <a:ext cx="1031867" cy="756181"/>
            <a:chOff x="5676525" y="4163549"/>
            <a:chExt cx="870605" cy="756181"/>
          </a:xfrm>
        </p:grpSpPr>
        <p:cxnSp>
          <p:nvCxnSpPr>
            <p:cNvPr id="46" name="Straight Arrow Connector 45"/>
            <p:cNvCxnSpPr/>
            <p:nvPr/>
          </p:nvCxnSpPr>
          <p:spPr>
            <a:xfrm>
              <a:off x="6008100" y="4503449"/>
              <a:ext cx="0" cy="41628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676525" y="4163549"/>
              <a:ext cx="870605" cy="369332"/>
            </a:xfrm>
            <a:prstGeom prst="rect">
              <a:avLst/>
            </a:prstGeom>
            <a:noFill/>
            <a:ln>
              <a:noFill/>
            </a:ln>
          </p:spPr>
          <p:txBody>
            <a:bodyPr wrap="square" rtlCol="0">
              <a:spAutoFit/>
            </a:bodyPr>
            <a:lstStyle/>
            <a:p>
              <a:r>
                <a:rPr lang="en-US" dirty="0" smtClean="0">
                  <a:solidFill>
                    <a:srgbClr val="FF0000"/>
                  </a:solidFill>
                </a:rPr>
                <a:t>P-value</a:t>
              </a:r>
              <a:endParaRPr lang="en-SG" dirty="0">
                <a:solidFill>
                  <a:srgbClr val="FF0000"/>
                </a:solidFill>
              </a:endParaRPr>
            </a:p>
          </p:txBody>
        </p:sp>
      </p:grpSp>
      <p:sp>
        <p:nvSpPr>
          <p:cNvPr id="48" name="TextBox 47"/>
          <p:cNvSpPr txBox="1"/>
          <p:nvPr/>
        </p:nvSpPr>
        <p:spPr>
          <a:xfrm>
            <a:off x="7182707" y="4163549"/>
            <a:ext cx="1562047" cy="369332"/>
          </a:xfrm>
          <a:prstGeom prst="rect">
            <a:avLst/>
          </a:prstGeom>
          <a:noFill/>
          <a:ln>
            <a:noFill/>
          </a:ln>
        </p:spPr>
        <p:txBody>
          <a:bodyPr wrap="square" rtlCol="0">
            <a:spAutoFit/>
          </a:bodyPr>
          <a:lstStyle/>
          <a:p>
            <a:r>
              <a:rPr lang="en-US" dirty="0" smtClean="0">
                <a:solidFill>
                  <a:srgbClr val="FF0000"/>
                </a:solidFill>
              </a:rPr>
              <a:t>Critical F value</a:t>
            </a:r>
            <a:endParaRPr lang="en-SG" dirty="0">
              <a:solidFill>
                <a:srgbClr val="FF0000"/>
              </a:solidFill>
            </a:endParaRPr>
          </a:p>
        </p:txBody>
      </p:sp>
      <p:cxnSp>
        <p:nvCxnSpPr>
          <p:cNvPr id="49" name="Straight Arrow Connector 48"/>
          <p:cNvCxnSpPr/>
          <p:nvPr/>
        </p:nvCxnSpPr>
        <p:spPr>
          <a:xfrm>
            <a:off x="7498428" y="4456090"/>
            <a:ext cx="0" cy="41628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1" name="Rectangle 2"/>
          <p:cNvSpPr>
            <a:spLocks noGrp="1" noChangeArrowheads="1"/>
          </p:cNvSpPr>
          <p:nvPr>
            <p:ph type="title"/>
          </p:nvPr>
        </p:nvSpPr>
        <p:spPr>
          <a:xfrm>
            <a:off x="515155" y="261543"/>
            <a:ext cx="3825026" cy="604593"/>
          </a:xfrm>
          <a:noFill/>
        </p:spPr>
        <p:txBody>
          <a:bodyPr lIns="90488" tIns="44450" rIns="90488" bIns="44450" anchorCtr="1">
            <a:normAutofit/>
          </a:bodyPr>
          <a:lstStyle/>
          <a:p>
            <a:pPr eaLnBrk="1" hangingPunct="1"/>
            <a:r>
              <a:rPr lang="en-US" dirty="0" smtClean="0"/>
              <a:t>Example 1 Solution</a:t>
            </a:r>
            <a:endParaRPr lang="en-US" i="1" dirty="0" smtClean="0"/>
          </a:p>
        </p:txBody>
      </p:sp>
    </p:spTree>
    <p:extLst>
      <p:ext uri="{BB962C8B-B14F-4D97-AF65-F5344CB8AC3E}">
        <p14:creationId xmlns:p14="http://schemas.microsoft.com/office/powerpoint/2010/main" val="2574228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1000"/>
                                        <p:tgtEl>
                                          <p:spTgt spid="36"/>
                                        </p:tgtEl>
                                      </p:cBhvr>
                                    </p:animEffect>
                                    <p:anim calcmode="lin" valueType="num">
                                      <p:cBhvr>
                                        <p:cTn id="53" dur="1000" fill="hold"/>
                                        <p:tgtEl>
                                          <p:spTgt spid="36"/>
                                        </p:tgtEl>
                                        <p:attrNameLst>
                                          <p:attrName>ppt_x</p:attrName>
                                        </p:attrNameLst>
                                      </p:cBhvr>
                                      <p:tavLst>
                                        <p:tav tm="0">
                                          <p:val>
                                            <p:strVal val="#ppt_x"/>
                                          </p:val>
                                        </p:tav>
                                        <p:tav tm="100000">
                                          <p:val>
                                            <p:strVal val="#ppt_x"/>
                                          </p:val>
                                        </p:tav>
                                      </p:tavLst>
                                    </p:anim>
                                    <p:anim calcmode="lin" valueType="num">
                                      <p:cBhvr>
                                        <p:cTn id="54" dur="1000" fill="hold"/>
                                        <p:tgtEl>
                                          <p:spTgt spid="3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1000"/>
                                        <p:tgtEl>
                                          <p:spTgt spid="45"/>
                                        </p:tgtEl>
                                      </p:cBhvr>
                                    </p:animEffect>
                                    <p:anim calcmode="lin" valueType="num">
                                      <p:cBhvr>
                                        <p:cTn id="63" dur="1000" fill="hold"/>
                                        <p:tgtEl>
                                          <p:spTgt spid="45"/>
                                        </p:tgtEl>
                                        <p:attrNameLst>
                                          <p:attrName>ppt_x</p:attrName>
                                        </p:attrNameLst>
                                      </p:cBhvr>
                                      <p:tavLst>
                                        <p:tav tm="0">
                                          <p:val>
                                            <p:strVal val="#ppt_x"/>
                                          </p:val>
                                        </p:tav>
                                        <p:tav tm="100000">
                                          <p:val>
                                            <p:strVal val="#ppt_x"/>
                                          </p:val>
                                        </p:tav>
                                      </p:tavLst>
                                    </p:anim>
                                    <p:anim calcmode="lin" valueType="num">
                                      <p:cBhvr>
                                        <p:cTn id="64" dur="1000" fill="hold"/>
                                        <p:tgtEl>
                                          <p:spTgt spid="4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1000"/>
                                        <p:tgtEl>
                                          <p:spTgt spid="48"/>
                                        </p:tgtEl>
                                      </p:cBhvr>
                                    </p:animEffect>
                                    <p:anim calcmode="lin" valueType="num">
                                      <p:cBhvr>
                                        <p:cTn id="68" dur="1000" fill="hold"/>
                                        <p:tgtEl>
                                          <p:spTgt spid="48"/>
                                        </p:tgtEl>
                                        <p:attrNameLst>
                                          <p:attrName>ppt_x</p:attrName>
                                        </p:attrNameLst>
                                      </p:cBhvr>
                                      <p:tavLst>
                                        <p:tav tm="0">
                                          <p:val>
                                            <p:strVal val="#ppt_x"/>
                                          </p:val>
                                        </p:tav>
                                        <p:tav tm="100000">
                                          <p:val>
                                            <p:strVal val="#ppt_x"/>
                                          </p:val>
                                        </p:tav>
                                      </p:tavLst>
                                    </p:anim>
                                    <p:anim calcmode="lin" valueType="num">
                                      <p:cBhvr>
                                        <p:cTn id="69" dur="1000" fill="hold"/>
                                        <p:tgtEl>
                                          <p:spTgt spid="4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1000"/>
                                        <p:tgtEl>
                                          <p:spTgt spid="49"/>
                                        </p:tgtEl>
                                      </p:cBhvr>
                                    </p:animEffect>
                                    <p:anim calcmode="lin" valueType="num">
                                      <p:cBhvr>
                                        <p:cTn id="73" dur="1000" fill="hold"/>
                                        <p:tgtEl>
                                          <p:spTgt spid="49"/>
                                        </p:tgtEl>
                                        <p:attrNameLst>
                                          <p:attrName>ppt_x</p:attrName>
                                        </p:attrNameLst>
                                      </p:cBhvr>
                                      <p:tavLst>
                                        <p:tav tm="0">
                                          <p:val>
                                            <p:strVal val="#ppt_x"/>
                                          </p:val>
                                        </p:tav>
                                        <p:tav tm="100000">
                                          <p:val>
                                            <p:strVal val="#ppt_x"/>
                                          </p:val>
                                        </p:tav>
                                      </p:tavLst>
                                    </p:anim>
                                    <p:anim calcmode="lin" valueType="num">
                                      <p:cBhvr>
                                        <p:cTn id="74" dur="1000" fill="hold"/>
                                        <p:tgtEl>
                                          <p:spTgt spid="49"/>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1000"/>
                                        <p:tgtEl>
                                          <p:spTgt spid="42"/>
                                        </p:tgtEl>
                                      </p:cBhvr>
                                    </p:animEffect>
                                    <p:anim calcmode="lin" valueType="num">
                                      <p:cBhvr>
                                        <p:cTn id="78" dur="1000" fill="hold"/>
                                        <p:tgtEl>
                                          <p:spTgt spid="42"/>
                                        </p:tgtEl>
                                        <p:attrNameLst>
                                          <p:attrName>ppt_x</p:attrName>
                                        </p:attrNameLst>
                                      </p:cBhvr>
                                      <p:tavLst>
                                        <p:tav tm="0">
                                          <p:val>
                                            <p:strVal val="#ppt_x"/>
                                          </p:val>
                                        </p:tav>
                                        <p:tav tm="100000">
                                          <p:val>
                                            <p:strVal val="#ppt_x"/>
                                          </p:val>
                                        </p:tav>
                                      </p:tavLst>
                                    </p:anim>
                                    <p:anim calcmode="lin" valueType="num">
                                      <p:cBhvr>
                                        <p:cTn id="79" dur="1000" fill="hold"/>
                                        <p:tgtEl>
                                          <p:spTgt spid="4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1000"/>
                                        <p:tgtEl>
                                          <p:spTgt spid="43"/>
                                        </p:tgtEl>
                                      </p:cBhvr>
                                    </p:animEffect>
                                    <p:anim calcmode="lin" valueType="num">
                                      <p:cBhvr>
                                        <p:cTn id="83" dur="1000" fill="hold"/>
                                        <p:tgtEl>
                                          <p:spTgt spid="43"/>
                                        </p:tgtEl>
                                        <p:attrNameLst>
                                          <p:attrName>ppt_x</p:attrName>
                                        </p:attrNameLst>
                                      </p:cBhvr>
                                      <p:tavLst>
                                        <p:tav tm="0">
                                          <p:val>
                                            <p:strVal val="#ppt_x"/>
                                          </p:val>
                                        </p:tav>
                                        <p:tav tm="100000">
                                          <p:val>
                                            <p:strVal val="#ppt_x"/>
                                          </p:val>
                                        </p:tav>
                                      </p:tavLst>
                                    </p:anim>
                                    <p:anim calcmode="lin" valueType="num">
                                      <p:cBhvr>
                                        <p:cTn id="8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7" grpId="0"/>
      <p:bldP spid="43" grpId="0"/>
      <p:bldP spid="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281480" y="961188"/>
                <a:ext cx="9081461" cy="5134811"/>
              </a:xfrm>
            </p:spPr>
            <p:txBody>
              <a:bodyPr/>
              <a:lstStyle/>
              <a:p>
                <a:pPr marL="0" indent="0">
                  <a:spcBef>
                    <a:spcPts val="1200"/>
                  </a:spcBef>
                  <a:tabLst>
                    <a:tab pos="2347913" algn="ctr"/>
                    <a:tab pos="4010025" algn="ctr"/>
                  </a:tabLst>
                </a:pPr>
                <a:r>
                  <a:rPr lang="en-US" dirty="0" smtClean="0">
                    <a:solidFill>
                      <a:srgbClr val="FF0000"/>
                    </a:solidFill>
                  </a:rPr>
                  <a:t> Step 5: Find either critical region or p-value</a:t>
                </a:r>
              </a:p>
              <a:p>
                <a:pPr marL="0" indent="0">
                  <a:spcBef>
                    <a:spcPts val="1200"/>
                  </a:spcBef>
                  <a:buNone/>
                  <a:tabLst>
                    <a:tab pos="2347913" algn="ctr"/>
                    <a:tab pos="4010025" algn="ctr"/>
                  </a:tabLst>
                </a:pPr>
                <a:r>
                  <a:rPr lang="en-US" dirty="0" smtClean="0"/>
                  <a:t>(i) If using critical region method: </a:t>
                </a:r>
                <a:endParaRPr lang="en-US" dirty="0"/>
              </a:p>
              <a:p>
                <a:pPr marL="971550" lvl="1">
                  <a:spcBef>
                    <a:spcPts val="1200"/>
                  </a:spcBef>
                  <a:tabLst>
                    <a:tab pos="2347913" algn="ctr"/>
                    <a:tab pos="4010025" algn="ctr"/>
                  </a:tabLst>
                </a:pPr>
                <a:r>
                  <a:rPr lang="en-US" sz="2200" i="1" dirty="0" smtClean="0">
                    <a:solidFill>
                      <a:schemeClr val="tx1"/>
                    </a:solidFill>
                  </a:rPr>
                  <a:t>	</a:t>
                </a:r>
                <a14:m>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b="0" i="1" smtClean="0">
                            <a:solidFill>
                              <a:schemeClr val="tx1"/>
                            </a:solidFill>
                            <a:latin typeface="Cambria Math"/>
                          </a:rPr>
                          <m:t>𝑓</m:t>
                        </m:r>
                      </m:e>
                      <m:sub>
                        <m:r>
                          <a:rPr lang="en-US" sz="2200" b="0" i="1" smtClean="0">
                            <a:solidFill>
                              <a:schemeClr val="tx1"/>
                            </a:solidFill>
                            <a:latin typeface="Cambria Math"/>
                          </a:rPr>
                          <m:t>𝑐𝑟𝑖𝑡𝑖𝑐𝑎𝑙</m:t>
                        </m:r>
                        <m:r>
                          <a:rPr lang="en-US" sz="2200" b="0" i="1" smtClean="0">
                            <a:solidFill>
                              <a:schemeClr val="tx1"/>
                            </a:solidFill>
                            <a:latin typeface="Cambria Math"/>
                          </a:rPr>
                          <m:t> </m:t>
                        </m:r>
                      </m:sub>
                    </m:sSub>
                  </m:oMath>
                </a14:m>
                <a:r>
                  <a:rPr lang="en-US" dirty="0" smtClean="0">
                    <a:solidFill>
                      <a:schemeClr val="tx1"/>
                    </a:solidFill>
                  </a:rPr>
                  <a:t>= F.INV.RT(0.05,2,21) or F.INV(1-0.05,2,21) </a:t>
                </a:r>
                <a:r>
                  <a:rPr lang="en-US" dirty="0">
                    <a:solidFill>
                      <a:schemeClr val="tx1"/>
                    </a:solidFill>
                  </a:rPr>
                  <a:t>= </a:t>
                </a:r>
                <a:r>
                  <a:rPr lang="en-US" dirty="0" smtClean="0">
                    <a:solidFill>
                      <a:schemeClr val="tx1"/>
                    </a:solidFill>
                  </a:rPr>
                  <a:t>3.47</a:t>
                </a:r>
              </a:p>
              <a:p>
                <a:pPr marL="971550" lvl="1">
                  <a:spcBef>
                    <a:spcPts val="1200"/>
                  </a:spcBef>
                  <a:tabLst>
                    <a:tab pos="2347913" algn="ctr"/>
                    <a:tab pos="4010025" algn="ctr"/>
                  </a:tabLst>
                </a:pPr>
                <a:r>
                  <a:rPr lang="en-US" dirty="0" smtClean="0">
                    <a:solidFill>
                      <a:schemeClr val="tx1"/>
                    </a:solidFill>
                  </a:rPr>
                  <a:t>Critical region = </a:t>
                </a:r>
                <a14:m>
                  <m:oMath xmlns:m="http://schemas.openxmlformats.org/officeDocument/2006/math">
                    <m:r>
                      <a:rPr lang="en-US" b="0" i="1" smtClean="0">
                        <a:solidFill>
                          <a:schemeClr val="tx1"/>
                        </a:solidFill>
                        <a:latin typeface="Cambria Math"/>
                      </a:rPr>
                      <m:t>{</m:t>
                    </m:r>
                    <m:r>
                      <a:rPr lang="en-US" b="0" i="1" smtClean="0">
                        <a:solidFill>
                          <a:schemeClr val="tx1"/>
                        </a:solidFill>
                        <a:latin typeface="Cambria Math"/>
                      </a:rPr>
                      <m:t>𝑓</m:t>
                    </m:r>
                    <m:r>
                      <a:rPr lang="en-US" b="0" i="1" smtClean="0">
                        <a:solidFill>
                          <a:schemeClr val="tx1"/>
                        </a:solidFill>
                        <a:latin typeface="Cambria Math"/>
                      </a:rPr>
                      <m:t>:</m:t>
                    </m:r>
                    <m:r>
                      <a:rPr lang="en-US" b="0" i="1" smtClean="0">
                        <a:solidFill>
                          <a:schemeClr val="tx1"/>
                        </a:solidFill>
                        <a:latin typeface="Cambria Math"/>
                      </a:rPr>
                      <m:t>𝑓</m:t>
                    </m:r>
                    <m:r>
                      <a:rPr lang="en-US" b="0" i="1" smtClean="0">
                        <a:solidFill>
                          <a:schemeClr val="tx1"/>
                        </a:solidFill>
                        <a:latin typeface="Cambria Math"/>
                      </a:rPr>
                      <m:t>&gt;3.47}</m:t>
                    </m:r>
                  </m:oMath>
                </a14:m>
                <a:r>
                  <a:rPr lang="en-US" dirty="0" smtClean="0">
                    <a:solidFill>
                      <a:schemeClr val="tx1"/>
                    </a:solidFill>
                  </a:rPr>
                  <a:t> </a:t>
                </a:r>
              </a:p>
              <a:p>
                <a:pPr marL="685800" lvl="1" indent="0">
                  <a:spcBef>
                    <a:spcPts val="1200"/>
                  </a:spcBef>
                  <a:buNone/>
                  <a:tabLst>
                    <a:tab pos="2347913" algn="ctr"/>
                    <a:tab pos="4010025" algn="ctr"/>
                  </a:tabLst>
                </a:pPr>
                <a:r>
                  <a:rPr lang="en-US" dirty="0" smtClean="0">
                    <a:solidFill>
                      <a:schemeClr val="tx1"/>
                    </a:solidFill>
                  </a:rPr>
                  <a:t>(If using Excel method, you can just state the critical region directly)</a:t>
                </a:r>
                <a:endParaRPr lang="en-US" dirty="0">
                  <a:solidFill>
                    <a:schemeClr val="tx1"/>
                  </a:solidFill>
                </a:endParaRPr>
              </a:p>
              <a:p>
                <a:pPr marL="0" lvl="1" indent="0">
                  <a:spcBef>
                    <a:spcPts val="1200"/>
                  </a:spcBef>
                  <a:buNone/>
                  <a:tabLst>
                    <a:tab pos="990600" algn="ctr"/>
                    <a:tab pos="4010025" algn="ctr"/>
                  </a:tabLst>
                </a:pPr>
                <a:r>
                  <a:rPr lang="en-US" dirty="0" smtClean="0">
                    <a:solidFill>
                      <a:schemeClr val="tx1"/>
                    </a:solidFill>
                  </a:rPr>
                  <a:t>	</a:t>
                </a:r>
                <a:br>
                  <a:rPr lang="en-US" dirty="0" smtClean="0">
                    <a:solidFill>
                      <a:schemeClr val="tx1"/>
                    </a:solidFill>
                  </a:rPr>
                </a:br>
                <a:r>
                  <a:rPr lang="en-US" sz="2400" dirty="0" smtClean="0">
                    <a:solidFill>
                      <a:schemeClr val="tx1"/>
                    </a:solidFill>
                  </a:rPr>
                  <a:t>(ii) If using p-value method: </a:t>
                </a:r>
              </a:p>
              <a:p>
                <a:pPr marL="0" lvl="1" indent="0">
                  <a:spcBef>
                    <a:spcPts val="1200"/>
                  </a:spcBef>
                  <a:buNone/>
                  <a:tabLst>
                    <a:tab pos="990600" algn="ctr"/>
                    <a:tab pos="4010025" algn="ctr"/>
                  </a:tabLst>
                </a:pPr>
                <a:r>
                  <a:rPr lang="en-US" sz="2400" dirty="0" smtClean="0">
                    <a:solidFill>
                      <a:schemeClr val="tx1"/>
                    </a:solidFill>
                  </a:rPr>
                  <a:t>	p-value </a:t>
                </a:r>
              </a:p>
              <a:p>
                <a:pPr marL="0" lvl="1" indent="0">
                  <a:spcBef>
                    <a:spcPts val="1200"/>
                  </a:spcBef>
                  <a:buNone/>
                  <a:tabLst>
                    <a:tab pos="990600" algn="ctr"/>
                    <a:tab pos="4010025" algn="ctr"/>
                  </a:tabLst>
                </a:pPr>
                <a:r>
                  <a:rPr lang="en-US" sz="2400" dirty="0">
                    <a:solidFill>
                      <a:schemeClr val="tx1"/>
                    </a:solidFill>
                  </a:rPr>
                  <a:t>	</a:t>
                </a:r>
                <a:r>
                  <a:rPr lang="en-US" sz="2400" dirty="0" smtClean="0">
                    <a:solidFill>
                      <a:schemeClr val="tx1"/>
                    </a:solidFill>
                  </a:rPr>
                  <a:t>      = 1-F.DIST(4.120939,2,21,1) or F.DIST.RT(4.120939,2,21)</a:t>
                </a:r>
              </a:p>
              <a:p>
                <a:pPr marL="0" lvl="1" indent="0">
                  <a:spcBef>
                    <a:spcPts val="1200"/>
                  </a:spcBef>
                  <a:buNone/>
                  <a:tabLst>
                    <a:tab pos="990600" algn="ctr"/>
                    <a:tab pos="4010025" algn="ctr"/>
                  </a:tabLst>
                </a:pPr>
                <a:r>
                  <a:rPr lang="en-US" sz="2400" dirty="0" smtClean="0">
                    <a:solidFill>
                      <a:schemeClr val="tx1"/>
                    </a:solidFill>
                  </a:rPr>
                  <a:t>      = 0.0309 </a:t>
                </a:r>
              </a:p>
              <a:p>
                <a:pPr marL="0" lvl="1" indent="0">
                  <a:spcBef>
                    <a:spcPts val="1200"/>
                  </a:spcBef>
                  <a:buNone/>
                  <a:tabLst>
                    <a:tab pos="990600" algn="ctr"/>
                    <a:tab pos="4010025" algn="ctr"/>
                  </a:tabLst>
                </a:pPr>
                <a:r>
                  <a:rPr lang="en-US" dirty="0" smtClean="0">
                    <a:solidFill>
                      <a:schemeClr val="tx1"/>
                    </a:solidFill>
                  </a:rPr>
                  <a:t>	       (If using the Excel method, you can just state the p-value directly)</a:t>
                </a:r>
                <a:endParaRPr lang="en-US" dirty="0">
                  <a:solidFill>
                    <a:schemeClr val="tx1"/>
                  </a:solidFill>
                </a:endParaRPr>
              </a:p>
              <a:p>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281480" y="961188"/>
                <a:ext cx="9081461" cy="5134811"/>
              </a:xfrm>
              <a:blipFill rotWithShape="1">
                <a:blip r:embed="rId2"/>
                <a:stretch>
                  <a:fillRect l="-1007" t="-831" b="-3800"/>
                </a:stretch>
              </a:blipFill>
            </p:spPr>
            <p:txBody>
              <a:bodyPr/>
              <a:lstStyle/>
              <a:p>
                <a:r>
                  <a:rPr lang="en-SG">
                    <a:noFill/>
                  </a:rPr>
                  <a:t> </a:t>
                </a:r>
              </a:p>
            </p:txBody>
          </p:sp>
        </mc:Fallback>
      </mc:AlternateContent>
      <p:sp>
        <p:nvSpPr>
          <p:cNvPr id="4" name="Rectangle 2"/>
          <p:cNvSpPr>
            <a:spLocks noGrp="1" noChangeArrowheads="1"/>
          </p:cNvSpPr>
          <p:nvPr>
            <p:ph type="title"/>
          </p:nvPr>
        </p:nvSpPr>
        <p:spPr>
          <a:xfrm>
            <a:off x="474663" y="261543"/>
            <a:ext cx="3923916" cy="604593"/>
          </a:xfrm>
          <a:noFill/>
        </p:spPr>
        <p:txBody>
          <a:bodyPr lIns="90488" tIns="44450" rIns="90488" bIns="44450" anchorCtr="1">
            <a:normAutofit/>
          </a:bodyPr>
          <a:lstStyle/>
          <a:p>
            <a:pPr eaLnBrk="1" hangingPunct="1"/>
            <a:r>
              <a:rPr lang="en-US" dirty="0" smtClean="0"/>
              <a:t>Example 1 Solution</a:t>
            </a:r>
            <a:endParaRPr lang="en-US" sz="2000" i="1" dirty="0" smtClean="0"/>
          </a:p>
        </p:txBody>
      </p:sp>
    </p:spTree>
    <p:extLst>
      <p:ext uri="{BB962C8B-B14F-4D97-AF65-F5344CB8AC3E}">
        <p14:creationId xmlns:p14="http://schemas.microsoft.com/office/powerpoint/2010/main" val="1257694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9" name="Rectangle 3"/>
              <p:cNvSpPr>
                <a:spLocks noGrp="1" noChangeArrowheads="1"/>
              </p:cNvSpPr>
              <p:nvPr>
                <p:ph type="body" sz="half" idx="4294967295"/>
              </p:nvPr>
            </p:nvSpPr>
            <p:spPr>
              <a:xfrm>
                <a:off x="659422" y="1007330"/>
                <a:ext cx="8072454" cy="5238708"/>
              </a:xfrm>
              <a:prstGeom prst="rect">
                <a:avLst/>
              </a:prstGeom>
              <a:noFill/>
            </p:spPr>
            <p:txBody>
              <a:bodyPr lIns="90488" tIns="44450" rIns="90488" bIns="44450">
                <a:noAutofit/>
              </a:bodyPr>
              <a:lstStyle/>
              <a:p>
                <a:pPr>
                  <a:spcBef>
                    <a:spcPts val="1200"/>
                  </a:spcBef>
                  <a:buClr>
                    <a:schemeClr val="tx1"/>
                  </a:buClr>
                  <a:tabLst>
                    <a:tab pos="2347913" algn="ctr"/>
                    <a:tab pos="4010025" algn="ctr"/>
                  </a:tabLst>
                </a:pPr>
                <a:r>
                  <a:rPr lang="en-US" sz="2000" dirty="0" smtClean="0">
                    <a:solidFill>
                      <a:srgbClr val="FF0000"/>
                    </a:solidFill>
                    <a:latin typeface="Arial" pitchFamily="34" charset="0"/>
                    <a:cs typeface="Arial" pitchFamily="34" charset="0"/>
                  </a:rPr>
                  <a:t>Step 6: Decide whether to reject </a:t>
                </a:r>
                <a14:m>
                  <m:oMath xmlns:m="http://schemas.openxmlformats.org/officeDocument/2006/math">
                    <m:sSub>
                      <m:sSubPr>
                        <m:ctrlPr>
                          <a:rPr lang="en-US" sz="2000" i="1" smtClean="0">
                            <a:solidFill>
                              <a:srgbClr val="FF0000"/>
                            </a:solidFill>
                            <a:latin typeface="Cambria Math" panose="02040503050406030204" pitchFamily="18" charset="0"/>
                            <a:cs typeface="Arial" pitchFamily="34" charset="0"/>
                          </a:rPr>
                        </m:ctrlPr>
                      </m:sSubPr>
                      <m:e>
                        <m:r>
                          <a:rPr lang="en-US" sz="2000" b="0" i="1" smtClean="0">
                            <a:solidFill>
                              <a:srgbClr val="FF0000"/>
                            </a:solidFill>
                            <a:latin typeface="Cambria Math"/>
                            <a:cs typeface="Arial" pitchFamily="34" charset="0"/>
                          </a:rPr>
                          <m:t>𝐻</m:t>
                        </m:r>
                      </m:e>
                      <m:sub>
                        <m:r>
                          <a:rPr lang="en-US" sz="2000" b="0" i="1" smtClean="0">
                            <a:solidFill>
                              <a:srgbClr val="FF0000"/>
                            </a:solidFill>
                            <a:latin typeface="Cambria Math"/>
                            <a:cs typeface="Arial" pitchFamily="34" charset="0"/>
                          </a:rPr>
                          <m:t>0</m:t>
                        </m:r>
                      </m:sub>
                    </m:sSub>
                  </m:oMath>
                </a14:m>
                <a:r>
                  <a:rPr lang="en-US" sz="2000" dirty="0" smtClean="0">
                    <a:solidFill>
                      <a:srgbClr val="FF0000"/>
                    </a:solidFill>
                    <a:latin typeface="Arial" pitchFamily="34" charset="0"/>
                    <a:cs typeface="Arial" pitchFamily="34" charset="0"/>
                  </a:rPr>
                  <a:t> or not. </a:t>
                </a:r>
                <a:endParaRPr lang="en-US" sz="2000" dirty="0">
                  <a:solidFill>
                    <a:srgbClr val="FF0000"/>
                  </a:solidFill>
                  <a:latin typeface="Arial" pitchFamily="34" charset="0"/>
                  <a:cs typeface="Arial" pitchFamily="34" charset="0"/>
                </a:endParaRPr>
              </a:p>
              <a:p>
                <a:pPr marL="571500" indent="-571500" eaLnBrk="1" hangingPunct="1">
                  <a:spcBef>
                    <a:spcPts val="1200"/>
                  </a:spcBef>
                  <a:buClr>
                    <a:schemeClr val="tx1"/>
                  </a:buClr>
                  <a:buAutoNum type="romanLcParenBoth"/>
                  <a:tabLst>
                    <a:tab pos="2347913" algn="ctr"/>
                    <a:tab pos="4010025" algn="ctr"/>
                  </a:tabLst>
                </a:pPr>
                <a:r>
                  <a:rPr lang="en-US" sz="2000" dirty="0" smtClean="0">
                    <a:solidFill>
                      <a:schemeClr val="tx1"/>
                    </a:solidFill>
                    <a:latin typeface="Arial" pitchFamily="34" charset="0"/>
                    <a:cs typeface="Arial" pitchFamily="34" charset="0"/>
                  </a:rPr>
                  <a:t>If using critical region method:</a:t>
                </a:r>
              </a:p>
              <a:p>
                <a:pPr marL="0" indent="0">
                  <a:spcBef>
                    <a:spcPts val="1200"/>
                  </a:spcBef>
                  <a:buClr>
                    <a:schemeClr val="tx1"/>
                  </a:buClr>
                  <a:buNone/>
                  <a:tabLst>
                    <a:tab pos="720725" algn="l"/>
                    <a:tab pos="2347913" algn="ctr"/>
                    <a:tab pos="4010025" algn="ctr"/>
                  </a:tabLst>
                </a:pPr>
                <a:r>
                  <a:rPr lang="en-US" sz="2000" dirty="0" smtClean="0">
                    <a:latin typeface="Arial" pitchFamily="34" charset="0"/>
                    <a:cs typeface="Arial" pitchFamily="34" charset="0"/>
                  </a:rPr>
                  <a:t>	Since </a:t>
                </a:r>
                <a14:m>
                  <m:oMath xmlns:m="http://schemas.openxmlformats.org/officeDocument/2006/math">
                    <m:sSub>
                      <m:sSubPr>
                        <m:ctrlPr>
                          <a:rPr lang="en-US" sz="2000" i="1" smtClean="0">
                            <a:latin typeface="Cambria Math" panose="02040503050406030204" pitchFamily="18" charset="0"/>
                            <a:cs typeface="Arial" pitchFamily="34" charset="0"/>
                          </a:rPr>
                        </m:ctrlPr>
                      </m:sSubPr>
                      <m:e>
                        <m:r>
                          <a:rPr lang="en-US" sz="2000" b="0" i="1" smtClean="0">
                            <a:latin typeface="Cambria Math"/>
                            <a:cs typeface="Arial" pitchFamily="34" charset="0"/>
                          </a:rPr>
                          <m:t>𝑓</m:t>
                        </m:r>
                      </m:e>
                      <m:sub>
                        <m:r>
                          <a:rPr lang="en-US" sz="2000" b="0" i="1" smtClean="0">
                            <a:latin typeface="Cambria Math"/>
                            <a:cs typeface="Arial" pitchFamily="34" charset="0"/>
                          </a:rPr>
                          <m:t>𝑐𝑎𝑙</m:t>
                        </m:r>
                      </m:sub>
                    </m:sSub>
                    <m:r>
                      <a:rPr lang="en-US" sz="2000" b="0" i="1" smtClean="0">
                        <a:latin typeface="Cambria Math"/>
                        <a:cs typeface="Arial" pitchFamily="34" charset="0"/>
                      </a:rPr>
                      <m:t>=4.12</m:t>
                    </m:r>
                  </m:oMath>
                </a14:m>
                <a:r>
                  <a:rPr lang="en-US" sz="2000" dirty="0" smtClean="0">
                    <a:latin typeface="Arial" pitchFamily="34" charset="0"/>
                    <a:cs typeface="Arial" pitchFamily="34" charset="0"/>
                  </a:rPr>
                  <a:t> lies inside the critical region </a:t>
                </a:r>
                <a14:m>
                  <m:oMath xmlns:m="http://schemas.openxmlformats.org/officeDocument/2006/math">
                    <m:d>
                      <m:dPr>
                        <m:begChr m:val="{"/>
                        <m:endChr m:val="}"/>
                        <m:ctrlPr>
                          <a:rPr lang="en-US" sz="2000" b="0" i="1" smtClean="0">
                            <a:latin typeface="Cambria Math" panose="02040503050406030204" pitchFamily="18" charset="0"/>
                            <a:cs typeface="Arial" pitchFamily="34" charset="0"/>
                          </a:rPr>
                        </m:ctrlPr>
                      </m:dPr>
                      <m:e>
                        <m:r>
                          <a:rPr lang="en-US" sz="2000" b="0" i="1" smtClean="0">
                            <a:latin typeface="Cambria Math"/>
                            <a:cs typeface="Arial" pitchFamily="34" charset="0"/>
                          </a:rPr>
                          <m:t>𝑓</m:t>
                        </m:r>
                        <m:r>
                          <a:rPr lang="en-US" sz="2000" b="0" i="1" smtClean="0">
                            <a:latin typeface="Cambria Math"/>
                            <a:cs typeface="Arial" pitchFamily="34" charset="0"/>
                          </a:rPr>
                          <m:t>:</m:t>
                        </m:r>
                        <m:r>
                          <a:rPr lang="en-US" sz="2000" b="0" i="1" smtClean="0">
                            <a:latin typeface="Cambria Math"/>
                            <a:cs typeface="Arial" pitchFamily="34" charset="0"/>
                          </a:rPr>
                          <m:t>𝑓</m:t>
                        </m:r>
                        <m:r>
                          <a:rPr lang="en-US" sz="2000" b="0" i="1" smtClean="0">
                            <a:latin typeface="Cambria Math"/>
                            <a:cs typeface="Arial" pitchFamily="34" charset="0"/>
                          </a:rPr>
                          <m:t>&gt;3.47</m:t>
                        </m:r>
                      </m:e>
                    </m:d>
                    <m:r>
                      <a:rPr lang="en-US" sz="2000" b="0" i="1" smtClean="0">
                        <a:latin typeface="Cambria Math"/>
                        <a:cs typeface="Arial" pitchFamily="34" charset="0"/>
                      </a:rPr>
                      <m:t>,</m:t>
                    </m:r>
                  </m:oMath>
                </a14:m>
                <a:r>
                  <a:rPr lang="en-US" sz="2000" dirty="0" smtClean="0">
                    <a:latin typeface="Arial" pitchFamily="34" charset="0"/>
                    <a:cs typeface="Arial" pitchFamily="34" charset="0"/>
                  </a:rPr>
                  <a:t>	reject </a:t>
                </a:r>
                <a14:m>
                  <m:oMath xmlns:m="http://schemas.openxmlformats.org/officeDocument/2006/math">
                    <m:sSub>
                      <m:sSubPr>
                        <m:ctrlPr>
                          <a:rPr lang="en-US" sz="2000" i="1">
                            <a:latin typeface="Cambria Math" panose="02040503050406030204" pitchFamily="18" charset="0"/>
                            <a:cs typeface="Arial" pitchFamily="34" charset="0"/>
                          </a:rPr>
                        </m:ctrlPr>
                      </m:sSubPr>
                      <m:e>
                        <m:r>
                          <a:rPr lang="en-US" sz="2000" i="1">
                            <a:latin typeface="Cambria Math"/>
                            <a:cs typeface="Arial" pitchFamily="34" charset="0"/>
                          </a:rPr>
                          <m:t>𝐻</m:t>
                        </m:r>
                      </m:e>
                      <m:sub>
                        <m:r>
                          <a:rPr lang="en-US" sz="2000" i="1">
                            <a:latin typeface="Cambria Math"/>
                            <a:cs typeface="Arial" pitchFamily="34" charset="0"/>
                          </a:rPr>
                          <m:t>0</m:t>
                        </m:r>
                      </m:sub>
                    </m:sSub>
                  </m:oMath>
                </a14:m>
                <a:r>
                  <a:rPr lang="en-US" sz="2000" dirty="0" smtClean="0">
                    <a:solidFill>
                      <a:schemeClr val="tx1"/>
                    </a:solidFill>
                    <a:latin typeface="Arial" pitchFamily="34" charset="0"/>
                    <a:cs typeface="Arial" pitchFamily="34" charset="0"/>
                  </a:rPr>
                  <a:t>.</a:t>
                </a:r>
                <a:br>
                  <a:rPr lang="en-US" sz="2000" dirty="0" smtClean="0">
                    <a:solidFill>
                      <a:schemeClr val="tx1"/>
                    </a:solidFill>
                    <a:latin typeface="Arial" pitchFamily="34" charset="0"/>
                    <a:cs typeface="Arial" pitchFamily="34" charset="0"/>
                  </a:rPr>
                </a:br>
                <a:endParaRPr lang="en-US" sz="2000" dirty="0" smtClean="0">
                  <a:solidFill>
                    <a:schemeClr val="tx1"/>
                  </a:solidFill>
                  <a:latin typeface="Arial" pitchFamily="34" charset="0"/>
                  <a:cs typeface="Arial" pitchFamily="34" charset="0"/>
                </a:endParaRPr>
              </a:p>
              <a:p>
                <a:pPr marL="514350" indent="-514350">
                  <a:spcBef>
                    <a:spcPts val="1200"/>
                  </a:spcBef>
                  <a:buClr>
                    <a:schemeClr val="tx1"/>
                  </a:buClr>
                  <a:buAutoNum type="romanLcParenBoth" startAt="2"/>
                  <a:tabLst>
                    <a:tab pos="720725" algn="l"/>
                    <a:tab pos="2347913" algn="ctr"/>
                    <a:tab pos="4010025" algn="ctr"/>
                  </a:tabLst>
                </a:pPr>
                <a:r>
                  <a:rPr lang="en-US" sz="2000" dirty="0" smtClean="0">
                    <a:latin typeface="Arial" pitchFamily="34" charset="0"/>
                    <a:cs typeface="Arial" pitchFamily="34" charset="0"/>
                  </a:rPr>
                  <a:t>If using p-value method:</a:t>
                </a:r>
              </a:p>
              <a:p>
                <a:pPr marL="0" indent="0">
                  <a:spcBef>
                    <a:spcPts val="1200"/>
                  </a:spcBef>
                  <a:buClr>
                    <a:schemeClr val="tx1"/>
                  </a:buClr>
                  <a:buNone/>
                  <a:tabLst>
                    <a:tab pos="720725" algn="l"/>
                    <a:tab pos="2347913" algn="ctr"/>
                    <a:tab pos="4010025" algn="ctr"/>
                  </a:tabLst>
                </a:pPr>
                <a:r>
                  <a:rPr lang="en-US" sz="2000" dirty="0">
                    <a:latin typeface="Arial" pitchFamily="34" charset="0"/>
                    <a:cs typeface="Arial" pitchFamily="34" charset="0"/>
                  </a:rPr>
                  <a:t>	</a:t>
                </a:r>
                <a:r>
                  <a:rPr lang="en-US" sz="2000" dirty="0" smtClean="0">
                    <a:latin typeface="Arial" pitchFamily="34" charset="0"/>
                    <a:cs typeface="Arial" pitchFamily="34" charset="0"/>
                  </a:rPr>
                  <a:t>Since p-value = 0.0309 is less than the level of significance 	(</a:t>
                </a:r>
                <a14:m>
                  <m:oMath xmlns:m="http://schemas.openxmlformats.org/officeDocument/2006/math">
                    <m:r>
                      <a:rPr lang="en-US" sz="2000" i="1" smtClean="0">
                        <a:latin typeface="Cambria Math"/>
                        <a:ea typeface="Cambria Math"/>
                        <a:cs typeface="Arial" pitchFamily="34" charset="0"/>
                      </a:rPr>
                      <m:t>𝛼</m:t>
                    </m:r>
                    <m:r>
                      <a:rPr lang="en-US" sz="2000" b="0" i="1" smtClean="0">
                        <a:latin typeface="Cambria Math"/>
                        <a:ea typeface="Cambria Math"/>
                        <a:cs typeface="Arial" pitchFamily="34" charset="0"/>
                      </a:rPr>
                      <m:t>=0.05</m:t>
                    </m:r>
                  </m:oMath>
                </a14:m>
                <a:r>
                  <a:rPr lang="en-US" sz="2000" dirty="0" smtClean="0">
                    <a:latin typeface="Arial" pitchFamily="34" charset="0"/>
                    <a:cs typeface="Arial" pitchFamily="34" charset="0"/>
                  </a:rPr>
                  <a:t>), reject </a:t>
                </a:r>
                <a14:m>
                  <m:oMath xmlns:m="http://schemas.openxmlformats.org/officeDocument/2006/math">
                    <m:sSub>
                      <m:sSubPr>
                        <m:ctrlPr>
                          <a:rPr lang="en-US" sz="2000" i="1">
                            <a:latin typeface="Cambria Math" panose="02040503050406030204" pitchFamily="18" charset="0"/>
                            <a:cs typeface="Arial" pitchFamily="34" charset="0"/>
                          </a:rPr>
                        </m:ctrlPr>
                      </m:sSubPr>
                      <m:e>
                        <m:r>
                          <a:rPr lang="en-US" sz="2000" i="1">
                            <a:latin typeface="Cambria Math"/>
                            <a:cs typeface="Arial" pitchFamily="34" charset="0"/>
                          </a:rPr>
                          <m:t>𝐻</m:t>
                        </m:r>
                      </m:e>
                      <m:sub>
                        <m:r>
                          <a:rPr lang="en-US" sz="2000" i="1">
                            <a:latin typeface="Cambria Math"/>
                            <a:cs typeface="Arial" pitchFamily="34" charset="0"/>
                          </a:rPr>
                          <m:t>0</m:t>
                        </m:r>
                      </m:sub>
                    </m:sSub>
                  </m:oMath>
                </a14:m>
                <a:r>
                  <a:rPr lang="en-US" sz="2000" dirty="0" smtClean="0">
                    <a:latin typeface="Arial" pitchFamily="34" charset="0"/>
                    <a:cs typeface="Arial" pitchFamily="34" charset="0"/>
                  </a:rPr>
                  <a:t>.</a:t>
                </a:r>
              </a:p>
              <a:p>
                <a:pPr marL="0" indent="0">
                  <a:spcBef>
                    <a:spcPts val="1200"/>
                  </a:spcBef>
                  <a:buClr>
                    <a:schemeClr val="tx1"/>
                  </a:buClr>
                  <a:buNone/>
                  <a:tabLst>
                    <a:tab pos="720725" algn="l"/>
                    <a:tab pos="2347913" algn="ctr"/>
                    <a:tab pos="4010025" algn="ctr"/>
                  </a:tabLst>
                </a:pPr>
                <a:endParaRPr lang="en-US" sz="2000" dirty="0" smtClean="0">
                  <a:latin typeface="Arial" pitchFamily="34" charset="0"/>
                  <a:cs typeface="Arial" pitchFamily="34" charset="0"/>
                </a:endParaRPr>
              </a:p>
              <a:p>
                <a:pPr>
                  <a:spcBef>
                    <a:spcPts val="1200"/>
                  </a:spcBef>
                  <a:buClr>
                    <a:schemeClr val="tx1"/>
                  </a:buClr>
                  <a:tabLst>
                    <a:tab pos="720725" algn="l"/>
                    <a:tab pos="2347913" algn="ctr"/>
                    <a:tab pos="4010025" algn="ctr"/>
                  </a:tabLst>
                </a:pPr>
                <a:r>
                  <a:rPr lang="en-US" sz="2000" dirty="0" smtClean="0">
                    <a:solidFill>
                      <a:srgbClr val="FF0000"/>
                    </a:solidFill>
                    <a:latin typeface="Arial" pitchFamily="34" charset="0"/>
                    <a:cs typeface="Arial" pitchFamily="34" charset="0"/>
                  </a:rPr>
                  <a:t>Step 7: Write down a formal conclusion in the problem context.</a:t>
                </a:r>
              </a:p>
              <a:p>
                <a:pPr marL="0" indent="0">
                  <a:spcBef>
                    <a:spcPts val="1200"/>
                  </a:spcBef>
                  <a:buClr>
                    <a:schemeClr val="tx1"/>
                  </a:buClr>
                  <a:buNone/>
                  <a:tabLst>
                    <a:tab pos="268288" algn="l"/>
                    <a:tab pos="2347913" algn="ctr"/>
                    <a:tab pos="4010025" algn="ctr"/>
                  </a:tabLst>
                </a:pPr>
                <a:r>
                  <a:rPr lang="en-US" sz="2000" dirty="0" smtClean="0">
                    <a:latin typeface="Arial" pitchFamily="34" charset="0"/>
                    <a:cs typeface="Arial" pitchFamily="34" charset="0"/>
                  </a:rPr>
                  <a:t>    There is sufficient evidence at the 5% level of significance to    	reject the statement that the mean amounts of toxic material found 	in oysters 	harvested at the three sites are the same. </a:t>
                </a:r>
              </a:p>
              <a:p>
                <a:pPr marL="0" indent="0">
                  <a:spcBef>
                    <a:spcPts val="1200"/>
                  </a:spcBef>
                  <a:buClr>
                    <a:schemeClr val="tx1"/>
                  </a:buClr>
                  <a:buNone/>
                  <a:tabLst>
                    <a:tab pos="720725" algn="l"/>
                    <a:tab pos="2347913" algn="ctr"/>
                    <a:tab pos="4010025" algn="ctr"/>
                  </a:tabLst>
                </a:pPr>
                <a:r>
                  <a:rPr lang="en-US" sz="2400" dirty="0">
                    <a:solidFill>
                      <a:schemeClr val="tx1"/>
                    </a:solidFill>
                    <a:latin typeface="Arial" pitchFamily="34" charset="0"/>
                    <a:cs typeface="Arial" pitchFamily="34" charset="0"/>
                  </a:rPr>
                  <a:t>	</a:t>
                </a:r>
                <a:endParaRPr lang="en-US" sz="2400" dirty="0" smtClean="0">
                  <a:solidFill>
                    <a:schemeClr val="tx1"/>
                  </a:solidFill>
                  <a:latin typeface="Arial" pitchFamily="34" charset="0"/>
                  <a:cs typeface="Arial" pitchFamily="34" charset="0"/>
                </a:endParaRPr>
              </a:p>
            </p:txBody>
          </p:sp>
        </mc:Choice>
        <mc:Fallback xmlns="">
          <p:sp>
            <p:nvSpPr>
              <p:cNvPr id="6149" name="Rectangle 3"/>
              <p:cNvSpPr>
                <a:spLocks noGrp="1" noRot="1" noChangeAspect="1" noMove="1" noResize="1" noEditPoints="1" noAdjustHandles="1" noChangeArrowheads="1" noChangeShapeType="1" noTextEdit="1"/>
              </p:cNvSpPr>
              <p:nvPr>
                <p:ph type="body" sz="half" idx="4294967295"/>
              </p:nvPr>
            </p:nvSpPr>
            <p:spPr>
              <a:xfrm>
                <a:off x="659422" y="1007330"/>
                <a:ext cx="8072454" cy="5238708"/>
              </a:xfrm>
              <a:prstGeom prst="rect">
                <a:avLst/>
              </a:prstGeom>
              <a:blipFill rotWithShape="0">
                <a:blip r:embed="rId3"/>
                <a:stretch>
                  <a:fillRect l="-680" t="-465"/>
                </a:stretch>
              </a:blipFill>
            </p:spPr>
            <p:txBody>
              <a:bodyPr/>
              <a:lstStyle/>
              <a:p>
                <a:r>
                  <a:rPr lang="en-SG">
                    <a:noFill/>
                  </a:rPr>
                  <a:t> </a:t>
                </a:r>
              </a:p>
            </p:txBody>
          </p:sp>
        </mc:Fallback>
      </mc:AlternateContent>
      <p:sp>
        <p:nvSpPr>
          <p:cNvPr id="6148" name="Rectangle 2"/>
          <p:cNvSpPr>
            <a:spLocks noGrp="1" noChangeArrowheads="1"/>
          </p:cNvSpPr>
          <p:nvPr>
            <p:ph type="title"/>
          </p:nvPr>
        </p:nvSpPr>
        <p:spPr>
          <a:xfrm>
            <a:off x="303823" y="261543"/>
            <a:ext cx="4268178" cy="604593"/>
          </a:xfrm>
          <a:noFill/>
        </p:spPr>
        <p:txBody>
          <a:bodyPr lIns="90488" tIns="44450" rIns="90488" bIns="44450" anchorCtr="1">
            <a:normAutofit/>
          </a:bodyPr>
          <a:lstStyle/>
          <a:p>
            <a:r>
              <a:rPr lang="en-US" dirty="0" smtClean="0"/>
              <a:t>Example 1 Solution</a:t>
            </a:r>
            <a:endParaRPr lang="en-US" sz="2000" i="1" dirty="0" smtClean="0"/>
          </a:p>
        </p:txBody>
      </p:sp>
    </p:spTree>
    <p:extLst>
      <p:ext uri="{BB962C8B-B14F-4D97-AF65-F5344CB8AC3E}">
        <p14:creationId xmlns:p14="http://schemas.microsoft.com/office/powerpoint/2010/main" val="2922399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395654" y="261543"/>
            <a:ext cx="6481437" cy="604593"/>
          </a:xfrm>
          <a:noFill/>
        </p:spPr>
        <p:txBody>
          <a:bodyPr lIns="90488" tIns="44450" rIns="90488" bIns="44450" anchorCtr="1">
            <a:normAutofit fontScale="90000"/>
          </a:bodyPr>
          <a:lstStyle/>
          <a:p>
            <a:pPr algn="ctr" eaLnBrk="1" hangingPunct="1"/>
            <a:r>
              <a:rPr lang="en-US" dirty="0" smtClean="0"/>
              <a:t>Inferences About Treatment Means</a:t>
            </a:r>
          </a:p>
        </p:txBody>
      </p:sp>
      <mc:AlternateContent xmlns:mc="http://schemas.openxmlformats.org/markup-compatibility/2006" xmlns:a14="http://schemas.microsoft.com/office/drawing/2010/main">
        <mc:Choice Requires="a14">
          <p:sp>
            <p:nvSpPr>
              <p:cNvPr id="17412" name="Rectangle 3"/>
              <p:cNvSpPr>
                <a:spLocks noGrp="1" noChangeArrowheads="1"/>
              </p:cNvSpPr>
              <p:nvPr>
                <p:ph sz="quarter" idx="13"/>
              </p:nvPr>
            </p:nvSpPr>
            <p:spPr>
              <a:xfrm>
                <a:off x="665610" y="961188"/>
                <a:ext cx="4530503" cy="3886583"/>
              </a:xfrm>
              <a:noFill/>
            </p:spPr>
            <p:txBody>
              <a:bodyPr lIns="90488" tIns="44450" rIns="90488" bIns="44450">
                <a:noAutofit/>
              </a:bodyPr>
              <a:lstStyle/>
              <a:p>
                <a:pPr marL="0" indent="0" eaLnBrk="1" hangingPunct="1">
                  <a:spcBef>
                    <a:spcPts val="1200"/>
                  </a:spcBef>
                  <a:buClr>
                    <a:srgbClr val="F8EC06"/>
                  </a:buClr>
                  <a:buNone/>
                  <a:tabLst>
                    <a:tab pos="2347913" algn="ctr"/>
                    <a:tab pos="4010025" algn="ctr"/>
                  </a:tabLst>
                </a:pPr>
                <a:r>
                  <a:rPr lang="en-US" sz="1800" b="1" dirty="0" smtClean="0">
                    <a:latin typeface="Arial" pitchFamily="34" charset="0"/>
                    <a:cs typeface="Arial" pitchFamily="34" charset="0"/>
                  </a:rPr>
                  <a:t>When the null hypothesis that the means are equal is rejected, it may be necessary to know which treatment means differ.</a:t>
                </a:r>
              </a:p>
              <a:p>
                <a:pPr>
                  <a:spcBef>
                    <a:spcPts val="1200"/>
                  </a:spcBef>
                  <a:buClr>
                    <a:srgbClr val="404960"/>
                  </a:buClr>
                  <a:buSzPct val="65000"/>
                  <a:buFont typeface="Arial" pitchFamily="34" charset="0"/>
                  <a:buChar char="•"/>
                  <a:tabLst>
                    <a:tab pos="2347913" algn="ctr"/>
                    <a:tab pos="4010025" algn="ctr"/>
                  </a:tabLst>
                </a:pPr>
                <a:r>
                  <a:rPr lang="en-US" sz="1800" dirty="0" smtClean="0">
                    <a:solidFill>
                      <a:schemeClr val="tx1"/>
                    </a:solidFill>
                    <a:latin typeface="Arial" pitchFamily="34" charset="0"/>
                    <a:cs typeface="Arial" pitchFamily="34" charset="0"/>
                  </a:rPr>
                  <a:t>One of the simplest procedures to determine this is through the use of confidence intervals.</a:t>
                </a:r>
              </a:p>
              <a:p>
                <a:pPr>
                  <a:spcBef>
                    <a:spcPts val="1200"/>
                  </a:spcBef>
                  <a:buClr>
                    <a:srgbClr val="404960"/>
                  </a:buClr>
                  <a:buSzPct val="65000"/>
                  <a:tabLst>
                    <a:tab pos="2347913" algn="ctr"/>
                    <a:tab pos="4010025" algn="ctr"/>
                  </a:tabLst>
                </a:pPr>
                <a:r>
                  <a:rPr lang="en-US" sz="1800" dirty="0" smtClean="0">
                    <a:solidFill>
                      <a:srgbClr val="FF0000"/>
                    </a:solidFill>
                    <a:latin typeface="Arial" pitchFamily="34" charset="0"/>
                    <a:cs typeface="Arial" pitchFamily="34" charset="0"/>
                  </a:rPr>
                  <a:t>100(1-</a:t>
                </a:r>
                <a14:m>
                  <m:oMath xmlns:m="http://schemas.openxmlformats.org/officeDocument/2006/math">
                    <m:r>
                      <a:rPr lang="en-US" sz="1800" b="0" i="1" smtClean="0">
                        <a:solidFill>
                          <a:srgbClr val="FF0000"/>
                        </a:solidFill>
                        <a:latin typeface="Cambria Math"/>
                        <a:ea typeface="Cambria Math"/>
                      </a:rPr>
                      <m:t>𝛼</m:t>
                    </m:r>
                  </m:oMath>
                </a14:m>
                <a:r>
                  <a:rPr lang="en-US" sz="1800" dirty="0" smtClean="0">
                    <a:solidFill>
                      <a:srgbClr val="FF0000"/>
                    </a:solidFill>
                    <a:latin typeface="Arial" pitchFamily="34" charset="0"/>
                    <a:cs typeface="Arial" pitchFamily="34" charset="0"/>
                  </a:rPr>
                  <a:t>)% Symmetric Confidence Interval Limits for the Difference Between Two Population Means:</a:t>
                </a:r>
              </a:p>
              <a:p>
                <a:pPr marL="0" indent="0">
                  <a:spcBef>
                    <a:spcPts val="1200"/>
                  </a:spcBef>
                  <a:buClr>
                    <a:srgbClr val="404960"/>
                  </a:buClr>
                  <a:buSzPct val="65000"/>
                  <a:buNone/>
                  <a:tabLst>
                    <a:tab pos="2347913" algn="ctr"/>
                    <a:tab pos="4010025" algn="ctr"/>
                  </a:tabLst>
                </a:pPr>
                <a:r>
                  <a:rPr lang="en-US" sz="1800" dirty="0">
                    <a:solidFill>
                      <a:srgbClr val="FF0000"/>
                    </a:solidFill>
                    <a:latin typeface="Arial" pitchFamily="34" charset="0"/>
                    <a:cs typeface="Arial" pitchFamily="34" charset="0"/>
                  </a:rPr>
                  <a:t>	</a:t>
                </a:r>
                <a14:m>
                  <m:oMath xmlns:m="http://schemas.openxmlformats.org/officeDocument/2006/math">
                    <m:r>
                      <a:rPr lang="en-US" sz="1800" b="0" i="0" smtClean="0">
                        <a:solidFill>
                          <a:srgbClr val="FF0000"/>
                        </a:solidFill>
                        <a:latin typeface="Cambria Math"/>
                      </a:rPr>
                      <m:t>(</m:t>
                    </m:r>
                    <m:acc>
                      <m:accPr>
                        <m:chr m:val="̅"/>
                        <m:ctrlPr>
                          <a:rPr lang="en-US" sz="1800" i="1" smtClean="0">
                            <a:solidFill>
                              <a:srgbClr val="FF0000"/>
                            </a:solidFill>
                            <a:latin typeface="Cambria Math" panose="02040503050406030204" pitchFamily="18" charset="0"/>
                          </a:rPr>
                        </m:ctrlPr>
                      </m:accPr>
                      <m:e>
                        <m:sSub>
                          <m:sSubPr>
                            <m:ctrlPr>
                              <a:rPr lang="en-US" sz="1800" i="1" smtClean="0">
                                <a:solidFill>
                                  <a:srgbClr val="FF0000"/>
                                </a:solidFill>
                                <a:latin typeface="Cambria Math" panose="02040503050406030204" pitchFamily="18" charset="0"/>
                              </a:rPr>
                            </m:ctrlPr>
                          </m:sSubPr>
                          <m:e>
                            <m:r>
                              <a:rPr lang="en-US" sz="1800" b="0" i="1" smtClean="0">
                                <a:solidFill>
                                  <a:srgbClr val="FF0000"/>
                                </a:solidFill>
                                <a:latin typeface="Cambria Math"/>
                              </a:rPr>
                              <m:t>𝑥</m:t>
                            </m:r>
                          </m:e>
                          <m:sub>
                            <m:r>
                              <a:rPr lang="en-US" sz="1800" b="0" i="1" smtClean="0">
                                <a:solidFill>
                                  <a:srgbClr val="FF0000"/>
                                </a:solidFill>
                                <a:latin typeface="Cambria Math"/>
                              </a:rPr>
                              <m:t>1</m:t>
                            </m:r>
                          </m:sub>
                        </m:sSub>
                      </m:e>
                    </m:acc>
                    <m:r>
                      <a:rPr lang="en-US" sz="1800" b="0" i="1" smtClean="0">
                        <a:solidFill>
                          <a:srgbClr val="FF0000"/>
                        </a:solidFill>
                        <a:latin typeface="Cambria Math"/>
                      </a:rPr>
                      <m:t>−</m:t>
                    </m:r>
                    <m:acc>
                      <m:accPr>
                        <m:chr m:val="̅"/>
                        <m:ctrlPr>
                          <a:rPr lang="en-US" sz="1800" b="0" i="1" smtClean="0">
                            <a:solidFill>
                              <a:srgbClr val="FF0000"/>
                            </a:solidFill>
                            <a:latin typeface="Cambria Math" panose="02040503050406030204" pitchFamily="18" charset="0"/>
                          </a:rPr>
                        </m:ctrlPr>
                      </m:accPr>
                      <m:e>
                        <m:sSub>
                          <m:sSubPr>
                            <m:ctrlPr>
                              <a:rPr lang="en-US" sz="1800" b="0" i="1" smtClean="0">
                                <a:solidFill>
                                  <a:srgbClr val="FF0000"/>
                                </a:solidFill>
                                <a:latin typeface="Cambria Math" panose="02040503050406030204" pitchFamily="18" charset="0"/>
                              </a:rPr>
                            </m:ctrlPr>
                          </m:sSubPr>
                          <m:e>
                            <m:r>
                              <a:rPr lang="en-US" sz="1800" b="0" i="1" smtClean="0">
                                <a:solidFill>
                                  <a:srgbClr val="FF0000"/>
                                </a:solidFill>
                                <a:latin typeface="Cambria Math"/>
                              </a:rPr>
                              <m:t>𝑥</m:t>
                            </m:r>
                          </m:e>
                          <m:sub>
                            <m:r>
                              <a:rPr lang="en-US" sz="1800" b="0" i="1" smtClean="0">
                                <a:solidFill>
                                  <a:srgbClr val="FF0000"/>
                                </a:solidFill>
                                <a:latin typeface="Cambria Math"/>
                              </a:rPr>
                              <m:t>2</m:t>
                            </m:r>
                          </m:sub>
                        </m:sSub>
                      </m:e>
                    </m:acc>
                    <m:r>
                      <a:rPr lang="en-US" sz="1800" b="0" i="1" smtClean="0">
                        <a:solidFill>
                          <a:srgbClr val="FF0000"/>
                        </a:solidFill>
                        <a:latin typeface="Cambria Math"/>
                      </a:rPr>
                      <m:t>)</m:t>
                    </m:r>
                    <m:r>
                      <a:rPr lang="en-US" sz="1800" b="0" i="1" smtClean="0">
                        <a:solidFill>
                          <a:srgbClr val="FF0000"/>
                        </a:solidFill>
                        <a:latin typeface="Cambria Math"/>
                        <a:ea typeface="Cambria Math"/>
                      </a:rPr>
                      <m:t>±</m:t>
                    </m:r>
                    <m:sSub>
                      <m:sSubPr>
                        <m:ctrlPr>
                          <a:rPr lang="en-US" sz="1800" b="0" i="1" smtClean="0">
                            <a:solidFill>
                              <a:srgbClr val="FF0000"/>
                            </a:solidFill>
                            <a:latin typeface="Cambria Math" panose="02040503050406030204" pitchFamily="18" charset="0"/>
                            <a:ea typeface="Cambria Math"/>
                          </a:rPr>
                        </m:ctrlPr>
                      </m:sSubPr>
                      <m:e>
                        <m:r>
                          <a:rPr lang="en-US" sz="1800" b="0" i="1" smtClean="0">
                            <a:solidFill>
                              <a:srgbClr val="FF0000"/>
                            </a:solidFill>
                            <a:latin typeface="Cambria Math"/>
                            <a:ea typeface="Cambria Math"/>
                          </a:rPr>
                          <m:t>𝑡</m:t>
                        </m:r>
                      </m:e>
                      <m:sub>
                        <m:r>
                          <a:rPr lang="en-US" sz="1800" b="0" i="1" smtClean="0">
                            <a:solidFill>
                              <a:srgbClr val="FF0000"/>
                            </a:solidFill>
                            <a:latin typeface="Cambria Math"/>
                            <a:ea typeface="Cambria Math"/>
                          </a:rPr>
                          <m:t>𝛼</m:t>
                        </m:r>
                        <m:r>
                          <a:rPr lang="en-US" sz="1800" b="0" i="1" smtClean="0">
                            <a:solidFill>
                              <a:srgbClr val="FF0000"/>
                            </a:solidFill>
                            <a:latin typeface="Cambria Math"/>
                            <a:ea typeface="Cambria Math"/>
                          </a:rPr>
                          <m:t>/2</m:t>
                        </m:r>
                      </m:sub>
                    </m:sSub>
                    <m:rad>
                      <m:radPr>
                        <m:degHide m:val="on"/>
                        <m:ctrlPr>
                          <a:rPr lang="en-US" sz="1800" b="0" i="1" smtClean="0">
                            <a:solidFill>
                              <a:srgbClr val="FF0000"/>
                            </a:solidFill>
                            <a:latin typeface="Cambria Math" panose="02040503050406030204" pitchFamily="18" charset="0"/>
                            <a:ea typeface="Cambria Math"/>
                          </a:rPr>
                        </m:ctrlPr>
                      </m:radPr>
                      <m:deg/>
                      <m:e>
                        <m:r>
                          <a:rPr lang="en-US" sz="1800" b="0" i="1" smtClean="0">
                            <a:solidFill>
                              <a:srgbClr val="FF0000"/>
                            </a:solidFill>
                            <a:latin typeface="Cambria Math"/>
                            <a:ea typeface="Cambria Math"/>
                          </a:rPr>
                          <m:t>𝑀𝑆𝐸</m:t>
                        </m:r>
                        <m:r>
                          <a:rPr lang="en-US" sz="1800" b="0" i="1" smtClean="0">
                            <a:solidFill>
                              <a:srgbClr val="FF0000"/>
                            </a:solidFill>
                            <a:latin typeface="Cambria Math"/>
                            <a:ea typeface="Cambria Math"/>
                          </a:rPr>
                          <m:t>(</m:t>
                        </m:r>
                        <m:f>
                          <m:fPr>
                            <m:ctrlPr>
                              <a:rPr lang="en-US" sz="1800" b="0" i="1" smtClean="0">
                                <a:solidFill>
                                  <a:srgbClr val="FF0000"/>
                                </a:solidFill>
                                <a:latin typeface="Cambria Math" panose="02040503050406030204" pitchFamily="18" charset="0"/>
                                <a:ea typeface="Cambria Math"/>
                              </a:rPr>
                            </m:ctrlPr>
                          </m:fPr>
                          <m:num>
                            <m:r>
                              <a:rPr lang="en-US" sz="1800" b="0" i="1" smtClean="0">
                                <a:solidFill>
                                  <a:srgbClr val="FF0000"/>
                                </a:solidFill>
                                <a:latin typeface="Cambria Math"/>
                                <a:ea typeface="Cambria Math"/>
                              </a:rPr>
                              <m:t>1</m:t>
                            </m:r>
                          </m:num>
                          <m:den>
                            <m:sSub>
                              <m:sSubPr>
                                <m:ctrlPr>
                                  <a:rPr lang="en-US" sz="1800" b="0" i="1" smtClean="0">
                                    <a:solidFill>
                                      <a:srgbClr val="FF0000"/>
                                    </a:solidFill>
                                    <a:latin typeface="Cambria Math" panose="02040503050406030204" pitchFamily="18" charset="0"/>
                                    <a:ea typeface="Cambria Math"/>
                                  </a:rPr>
                                </m:ctrlPr>
                              </m:sSubPr>
                              <m:e>
                                <m:r>
                                  <a:rPr lang="en-US" sz="1800" b="0" i="1" smtClean="0">
                                    <a:solidFill>
                                      <a:srgbClr val="FF0000"/>
                                    </a:solidFill>
                                    <a:latin typeface="Cambria Math"/>
                                    <a:ea typeface="Cambria Math"/>
                                  </a:rPr>
                                  <m:t>𝑛</m:t>
                                </m:r>
                              </m:e>
                              <m:sub>
                                <m:r>
                                  <a:rPr lang="en-US" sz="1800" b="0" i="1" smtClean="0">
                                    <a:solidFill>
                                      <a:srgbClr val="FF0000"/>
                                    </a:solidFill>
                                    <a:latin typeface="Cambria Math"/>
                                    <a:ea typeface="Cambria Math"/>
                                  </a:rPr>
                                  <m:t>1</m:t>
                                </m:r>
                              </m:sub>
                            </m:sSub>
                          </m:den>
                        </m:f>
                        <m:r>
                          <a:rPr lang="en-US" sz="1800" b="0" i="1" smtClean="0">
                            <a:solidFill>
                              <a:srgbClr val="FF0000"/>
                            </a:solidFill>
                            <a:latin typeface="Cambria Math"/>
                            <a:ea typeface="Cambria Math"/>
                          </a:rPr>
                          <m:t>+</m:t>
                        </m:r>
                        <m:f>
                          <m:fPr>
                            <m:ctrlPr>
                              <a:rPr lang="en-US" sz="1800" b="0" i="1" smtClean="0">
                                <a:solidFill>
                                  <a:srgbClr val="FF0000"/>
                                </a:solidFill>
                                <a:latin typeface="Cambria Math" panose="02040503050406030204" pitchFamily="18" charset="0"/>
                                <a:ea typeface="Cambria Math"/>
                              </a:rPr>
                            </m:ctrlPr>
                          </m:fPr>
                          <m:num>
                            <m:r>
                              <a:rPr lang="en-US" sz="1800" b="0" i="1" smtClean="0">
                                <a:solidFill>
                                  <a:srgbClr val="FF0000"/>
                                </a:solidFill>
                                <a:latin typeface="Cambria Math"/>
                                <a:ea typeface="Cambria Math"/>
                              </a:rPr>
                              <m:t>1</m:t>
                            </m:r>
                          </m:num>
                          <m:den>
                            <m:sSub>
                              <m:sSubPr>
                                <m:ctrlPr>
                                  <a:rPr lang="en-US" sz="1800" b="0" i="1" smtClean="0">
                                    <a:solidFill>
                                      <a:srgbClr val="FF0000"/>
                                    </a:solidFill>
                                    <a:latin typeface="Cambria Math" panose="02040503050406030204" pitchFamily="18" charset="0"/>
                                    <a:ea typeface="Cambria Math"/>
                                  </a:rPr>
                                </m:ctrlPr>
                              </m:sSubPr>
                              <m:e>
                                <m:r>
                                  <a:rPr lang="en-US" sz="1800" b="0" i="1" smtClean="0">
                                    <a:solidFill>
                                      <a:srgbClr val="FF0000"/>
                                    </a:solidFill>
                                    <a:latin typeface="Cambria Math"/>
                                    <a:ea typeface="Cambria Math"/>
                                  </a:rPr>
                                  <m:t>𝑛</m:t>
                                </m:r>
                              </m:e>
                              <m:sub>
                                <m:r>
                                  <a:rPr lang="en-US" sz="1800" b="0" i="1" smtClean="0">
                                    <a:solidFill>
                                      <a:srgbClr val="FF0000"/>
                                    </a:solidFill>
                                    <a:latin typeface="Cambria Math"/>
                                    <a:ea typeface="Cambria Math"/>
                                  </a:rPr>
                                  <m:t>2</m:t>
                                </m:r>
                              </m:sub>
                            </m:sSub>
                          </m:den>
                        </m:f>
                        <m:r>
                          <a:rPr lang="en-US" sz="1800" b="0" i="1" smtClean="0">
                            <a:solidFill>
                              <a:srgbClr val="FF0000"/>
                            </a:solidFill>
                            <a:latin typeface="Cambria Math"/>
                            <a:ea typeface="Cambria Math"/>
                          </a:rPr>
                          <m:t>)</m:t>
                        </m:r>
                      </m:e>
                    </m:rad>
                  </m:oMath>
                </a14:m>
                <a:endParaRPr lang="en-US" sz="1800" dirty="0" smtClean="0">
                  <a:solidFill>
                    <a:srgbClr val="FF0000"/>
                  </a:solidFill>
                  <a:latin typeface="Arial" pitchFamily="34" charset="0"/>
                  <a:cs typeface="Arial" pitchFamily="34" charset="0"/>
                </a:endParaRPr>
              </a:p>
            </p:txBody>
          </p:sp>
        </mc:Choice>
        <mc:Fallback xmlns="">
          <p:sp>
            <p:nvSpPr>
              <p:cNvPr id="17412" name="Rectangle 3"/>
              <p:cNvSpPr>
                <a:spLocks noGrp="1" noRot="1" noChangeAspect="1" noMove="1" noResize="1" noEditPoints="1" noAdjustHandles="1" noChangeArrowheads="1" noChangeShapeType="1" noTextEdit="1"/>
              </p:cNvSpPr>
              <p:nvPr>
                <p:ph sz="quarter" idx="13"/>
              </p:nvPr>
            </p:nvSpPr>
            <p:spPr>
              <a:xfrm>
                <a:off x="665610" y="961188"/>
                <a:ext cx="4530503" cy="3886583"/>
              </a:xfrm>
              <a:blipFill rotWithShape="1">
                <a:blip r:embed="rId3"/>
                <a:stretch>
                  <a:fillRect l="-1077" t="-942"/>
                </a:stretch>
              </a:blipFill>
            </p:spPr>
            <p:txBody>
              <a:bodyPr/>
              <a:lstStyle/>
              <a:p>
                <a:r>
                  <a:rPr lang="en-SG">
                    <a:noFill/>
                  </a:rPr>
                  <a:t> </a:t>
                </a:r>
              </a:p>
            </p:txBody>
          </p:sp>
        </mc:Fallback>
      </mc:AlternateContent>
      <p:grpSp>
        <p:nvGrpSpPr>
          <p:cNvPr id="5" name="Group 4"/>
          <p:cNvGrpSpPr/>
          <p:nvPr/>
        </p:nvGrpSpPr>
        <p:grpSpPr>
          <a:xfrm>
            <a:off x="5196113" y="1712686"/>
            <a:ext cx="3817257" cy="3338502"/>
            <a:chOff x="5196113" y="1712686"/>
            <a:chExt cx="3817257" cy="3338502"/>
          </a:xfrm>
        </p:grpSpPr>
        <p:sp>
          <p:nvSpPr>
            <p:cNvPr id="2" name="Rounded Rectangular Callout 1"/>
            <p:cNvSpPr/>
            <p:nvPr/>
          </p:nvSpPr>
          <p:spPr>
            <a:xfrm>
              <a:off x="5196113" y="1712686"/>
              <a:ext cx="3817257" cy="3338502"/>
            </a:xfrm>
            <a:prstGeom prst="wedgeRoundRectCallout">
              <a:avLst>
                <a:gd name="adj1" fmla="val -61002"/>
                <a:gd name="adj2" fmla="val 14493"/>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3" name="TextBox 2"/>
            <p:cNvSpPr txBox="1"/>
            <p:nvPr/>
          </p:nvSpPr>
          <p:spPr>
            <a:xfrm>
              <a:off x="5326743" y="1727201"/>
              <a:ext cx="3686627" cy="3323987"/>
            </a:xfrm>
            <a:prstGeom prst="rect">
              <a:avLst/>
            </a:prstGeom>
            <a:noFill/>
          </p:spPr>
          <p:txBody>
            <a:bodyPr wrap="square" rtlCol="0">
              <a:spAutoFit/>
            </a:bodyPr>
            <a:lstStyle/>
            <a:p>
              <a:r>
                <a:rPr lang="en-US" sz="1400" b="1" u="sng" dirty="0" smtClean="0"/>
                <a:t>Note</a:t>
              </a:r>
              <a:r>
                <a:rPr lang="en-US" sz="1400" dirty="0" smtClean="0"/>
                <a:t>:</a:t>
              </a:r>
            </a:p>
            <a:p>
              <a:pPr marL="285750" indent="-285750">
                <a:buFont typeface="Arial" panose="020B0604020202020204" pitchFamily="34" charset="0"/>
                <a:buChar char="•"/>
              </a:pPr>
              <a:r>
                <a:rPr lang="en-US" sz="1400" dirty="0" smtClean="0"/>
                <a:t>This is just one of the many </a:t>
              </a:r>
              <a:r>
                <a:rPr lang="en-US" sz="1400" i="1" dirty="0" smtClean="0"/>
                <a:t>post-hoc</a:t>
              </a:r>
              <a:r>
                <a:rPr lang="en-US" sz="1400" dirty="0" smtClean="0"/>
                <a:t> tests available, after ANOVA test, called </a:t>
              </a:r>
              <a:r>
                <a:rPr lang="en-US" sz="1400" i="1" dirty="0" smtClean="0"/>
                <a:t>Fisher’s </a:t>
              </a:r>
              <a:r>
                <a:rPr lang="en-US" sz="1400" i="1" dirty="0"/>
                <a:t>Least Significant </a:t>
              </a:r>
              <a:r>
                <a:rPr lang="en-US" sz="1400" i="1" dirty="0" smtClean="0"/>
                <a:t>Difference (LSD)</a:t>
              </a:r>
              <a:r>
                <a:rPr lang="en-US" sz="1400" dirty="0" smtClean="0"/>
                <a:t> test.</a:t>
              </a:r>
            </a:p>
            <a:p>
              <a:pPr marL="285750" indent="-285750">
                <a:buFont typeface="Arial" panose="020B0604020202020204" pitchFamily="34" charset="0"/>
                <a:buChar char="•"/>
              </a:pPr>
              <a:r>
                <a:rPr lang="en-US" sz="1400" dirty="0" smtClean="0"/>
                <a:t>One drawback of this test is that the type I error rate will increase, but if the number of independent populations is small, the impact will be small.</a:t>
              </a:r>
            </a:p>
            <a:p>
              <a:pPr marL="285750" indent="-285750">
                <a:buFont typeface="Arial" panose="020B0604020202020204" pitchFamily="34" charset="0"/>
                <a:buChar char="•"/>
              </a:pPr>
              <a:r>
                <a:rPr lang="en-US" sz="1400" dirty="0" smtClean="0"/>
                <a:t>Other types of post-hoc tests are Tukey’s procedure, Bonferroni procedure, </a:t>
              </a:r>
              <a:r>
                <a:rPr lang="en-US" sz="1400" dirty="0" err="1" smtClean="0"/>
                <a:t>Scheffe’s</a:t>
              </a:r>
              <a:r>
                <a:rPr lang="en-US" sz="1400" dirty="0" smtClean="0"/>
                <a:t> method, which are beyond the scope of E214.</a:t>
              </a:r>
              <a:r>
                <a:rPr lang="en-SG" sz="1400" dirty="0" smtClean="0"/>
                <a:t> The interested student </a:t>
              </a:r>
              <a:r>
                <a:rPr lang="en-SG" sz="1400" dirty="0"/>
                <a:t>can refer to </a:t>
              </a:r>
              <a:r>
                <a:rPr lang="en-SG" sz="1400" dirty="0">
                  <a:hlinkClick r:id="rId4"/>
                </a:rPr>
                <a:t>https://</a:t>
              </a:r>
              <a:r>
                <a:rPr lang="en-SG" sz="1400" dirty="0" smtClean="0">
                  <a:hlinkClick r:id="rId4"/>
                </a:rPr>
                <a:t>en.wikipedia.org/wiki/Post_hoc_analysis</a:t>
              </a:r>
              <a:r>
                <a:rPr lang="en-SG" sz="1400" dirty="0" smtClean="0"/>
                <a:t> for more information on these alternative tests.</a:t>
              </a:r>
              <a:endParaRPr lang="en-US" sz="1400" dirty="0" smtClean="0"/>
            </a:p>
          </p:txBody>
        </p:sp>
      </p:grpSp>
      <mc:AlternateContent xmlns:mc="http://schemas.openxmlformats.org/markup-compatibility/2006" xmlns:a14="http://schemas.microsoft.com/office/drawing/2010/main">
        <mc:Choice Requires="a14">
          <p:sp>
            <p:nvSpPr>
              <p:cNvPr id="4" name="Rectangle 3"/>
              <p:cNvSpPr/>
              <p:nvPr/>
            </p:nvSpPr>
            <p:spPr>
              <a:xfrm>
                <a:off x="604872" y="4660657"/>
                <a:ext cx="8539128" cy="2215991"/>
              </a:xfrm>
              <a:prstGeom prst="rect">
                <a:avLst/>
              </a:prstGeom>
            </p:spPr>
            <p:txBody>
              <a:bodyPr wrap="square">
                <a:spAutoFit/>
              </a:bodyPr>
              <a:lstStyle/>
              <a:p>
                <a:pPr>
                  <a:spcBef>
                    <a:spcPts val="1200"/>
                  </a:spcBef>
                  <a:tabLst>
                    <a:tab pos="2347913" algn="ctr"/>
                    <a:tab pos="4010025" algn="ctr"/>
                  </a:tabLst>
                </a:pPr>
                <a:r>
                  <a:rPr lang="en-US" dirty="0">
                    <a:latin typeface="Arial" pitchFamily="34" charset="0"/>
                    <a:cs typeface="Arial" pitchFamily="34" charset="0"/>
                  </a:rPr>
                  <a:t>where</a:t>
                </a:r>
              </a:p>
              <a:p>
                <a:pPr>
                  <a:spcBef>
                    <a:spcPts val="1200"/>
                  </a:spcBef>
                  <a:buFont typeface="Wingdings" pitchFamily="2" charset="2"/>
                  <a:buChar char="Ø"/>
                  <a:tabLst>
                    <a:tab pos="2347913" algn="ctr"/>
                    <a:tab pos="4010025" algn="ctr"/>
                  </a:tabLst>
                </a:pPr>
                <a:r>
                  <a:rPr lang="en-US" i="1" dirty="0">
                    <a:latin typeface="Arial" pitchFamily="34" charset="0"/>
                    <a:cs typeface="Arial" pitchFamily="34" charset="0"/>
                  </a:rPr>
                  <a:t>t</a:t>
                </a:r>
                <a:r>
                  <a:rPr lang="el-GR" i="1" baseline="-25000" dirty="0">
                    <a:latin typeface="Arial" pitchFamily="34" charset="0"/>
                    <a:cs typeface="Arial" pitchFamily="34" charset="0"/>
                  </a:rPr>
                  <a:t>α</a:t>
                </a:r>
                <a:r>
                  <a:rPr lang="en-US" i="1" baseline="-25000" dirty="0">
                    <a:latin typeface="Arial" pitchFamily="34" charset="0"/>
                    <a:cs typeface="Arial" pitchFamily="34" charset="0"/>
                  </a:rPr>
                  <a:t>/2</a:t>
                </a:r>
                <a:r>
                  <a:rPr lang="en-US" baseline="-25000" dirty="0">
                    <a:latin typeface="Arial" pitchFamily="34" charset="0"/>
                    <a:cs typeface="Arial" pitchFamily="34" charset="0"/>
                  </a:rPr>
                  <a:t>  </a:t>
                </a:r>
                <a:r>
                  <a:rPr lang="en-US" dirty="0">
                    <a:latin typeface="Arial" pitchFamily="34" charset="0"/>
                    <a:cs typeface="Arial" pitchFamily="34" charset="0"/>
                  </a:rPr>
                  <a:t>is obtained from the Excel function with </a:t>
                </a:r>
                <a:r>
                  <a:rPr lang="en-US" i="1" u="sng" dirty="0">
                    <a:latin typeface="Arial" pitchFamily="34" charset="0"/>
                    <a:cs typeface="Arial" pitchFamily="34" charset="0"/>
                  </a:rPr>
                  <a:t>degrees of freedom (n - k)</a:t>
                </a:r>
                <a:r>
                  <a:rPr lang="en-US" dirty="0">
                    <a:latin typeface="Arial" pitchFamily="34" charset="0"/>
                    <a:cs typeface="Arial" pitchFamily="34" charset="0"/>
                  </a:rPr>
                  <a:t>:</a:t>
                </a:r>
                <a:r>
                  <a:rPr lang="en-US" i="1" dirty="0">
                    <a:latin typeface="Arial" pitchFamily="34" charset="0"/>
                    <a:cs typeface="Arial" pitchFamily="34" charset="0"/>
                  </a:rPr>
                  <a:t> </a:t>
                </a:r>
                <a:r>
                  <a:rPr lang="en-US" dirty="0">
                    <a:latin typeface="Arial" pitchFamily="34" charset="0"/>
                    <a:cs typeface="Arial" pitchFamily="34" charset="0"/>
                  </a:rPr>
                  <a:t> </a:t>
                </a:r>
                <a:r>
                  <a:rPr lang="en-US" dirty="0">
                    <a:solidFill>
                      <a:srgbClr val="FF0000"/>
                    </a:solidFill>
                    <a:latin typeface="Arial" pitchFamily="34" charset="0"/>
                    <a:cs typeface="Arial" pitchFamily="34" charset="0"/>
                  </a:rPr>
                  <a:t>T.INV.2T (</a:t>
                </a:r>
                <a:r>
                  <a:rPr lang="el-GR" i="1" dirty="0">
                    <a:solidFill>
                      <a:srgbClr val="FF0000"/>
                    </a:solidFill>
                    <a:latin typeface="Arial" pitchFamily="34" charset="0"/>
                    <a:cs typeface="Arial" pitchFamily="34" charset="0"/>
                  </a:rPr>
                  <a:t>α</a:t>
                </a:r>
                <a:r>
                  <a:rPr lang="en-US" i="1" dirty="0">
                    <a:solidFill>
                      <a:srgbClr val="FF0000"/>
                    </a:solidFill>
                    <a:latin typeface="Arial" pitchFamily="34" charset="0"/>
                    <a:cs typeface="Arial" pitchFamily="34" charset="0"/>
                  </a:rPr>
                  <a:t>, n-k</a:t>
                </a:r>
                <a:r>
                  <a:rPr lang="en-US" dirty="0">
                    <a:solidFill>
                      <a:srgbClr val="FF0000"/>
                    </a:solidFill>
                    <a:latin typeface="Arial" pitchFamily="34" charset="0"/>
                    <a:cs typeface="Arial" pitchFamily="34" charset="0"/>
                  </a:rPr>
                  <a:t>)</a:t>
                </a:r>
                <a:endParaRPr lang="en-US" u="sng" dirty="0">
                  <a:solidFill>
                    <a:srgbClr val="FF0000"/>
                  </a:solidFill>
                  <a:latin typeface="Arial" pitchFamily="34" charset="0"/>
                  <a:cs typeface="Arial" pitchFamily="34" charset="0"/>
                </a:endParaRPr>
              </a:p>
              <a:p>
                <a:pPr>
                  <a:spcBef>
                    <a:spcPts val="1200"/>
                  </a:spcBef>
                  <a:buFont typeface="Wingdings" pitchFamily="2" charset="2"/>
                  <a:buChar char="Ø"/>
                  <a:tabLst>
                    <a:tab pos="2347913" algn="ctr"/>
                    <a:tab pos="4010025" algn="ctr"/>
                  </a:tabLst>
                </a:pPr>
                <a:r>
                  <a:rPr lang="en-US" i="1" dirty="0">
                    <a:latin typeface="Arial" pitchFamily="34" charset="0"/>
                    <a:cs typeface="Arial" pitchFamily="34" charset="0"/>
                  </a:rPr>
                  <a:t> MSE (Mean Square Error)</a:t>
                </a:r>
                <a:r>
                  <a:rPr lang="en-US" dirty="0">
                    <a:latin typeface="Arial" pitchFamily="34" charset="0"/>
                    <a:cs typeface="Arial" pitchFamily="34" charset="0"/>
                  </a:rPr>
                  <a:t> = [</a:t>
                </a:r>
                <a:r>
                  <a:rPr lang="en-US" i="1" dirty="0">
                    <a:latin typeface="Arial" pitchFamily="34" charset="0"/>
                    <a:cs typeface="Arial" pitchFamily="34" charset="0"/>
                  </a:rPr>
                  <a:t>SSE</a:t>
                </a:r>
                <a:r>
                  <a:rPr lang="en-US" dirty="0">
                    <a:latin typeface="Arial" pitchFamily="34" charset="0"/>
                    <a:cs typeface="Arial" pitchFamily="34" charset="0"/>
                  </a:rPr>
                  <a:t>/(</a:t>
                </a:r>
                <a:r>
                  <a:rPr lang="en-US" i="1" dirty="0">
                    <a:latin typeface="Arial" pitchFamily="34" charset="0"/>
                    <a:cs typeface="Arial" pitchFamily="34" charset="0"/>
                  </a:rPr>
                  <a:t>n - k</a:t>
                </a:r>
                <a:r>
                  <a:rPr lang="en-US" dirty="0">
                    <a:latin typeface="Arial" pitchFamily="34" charset="0"/>
                    <a:cs typeface="Arial" pitchFamily="34" charset="0"/>
                  </a:rPr>
                  <a:t>)]</a:t>
                </a:r>
              </a:p>
              <a:p>
                <a:pPr>
                  <a:spcBef>
                    <a:spcPts val="1200"/>
                  </a:spcBef>
                  <a:buFont typeface="Wingdings" pitchFamily="2" charset="2"/>
                  <a:buChar char="Ø"/>
                  <a:tabLst>
                    <a:tab pos="2347913" algn="ctr"/>
                    <a:tab pos="4010025" algn="ctr"/>
                  </a:tabLst>
                </a:pP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e>
                    </m:acc>
                    <m:r>
                      <a:rPr lang="en-US" i="1">
                        <a:latin typeface="Cambria Math"/>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e>
                    </m:acc>
                  </m:oMath>
                </a14:m>
                <a:r>
                  <a:rPr lang="en-US" dirty="0">
                    <a:latin typeface="Arial" pitchFamily="34" charset="0"/>
                    <a:cs typeface="Arial" pitchFamily="34" charset="0"/>
                  </a:rPr>
                  <a:t> are sample means obtained based on samples obtained from independent Populations 1 and 2, respectively </a:t>
                </a:r>
              </a:p>
            </p:txBody>
          </p:sp>
        </mc:Choice>
        <mc:Fallback xmlns="">
          <p:sp>
            <p:nvSpPr>
              <p:cNvPr id="4" name="Rectangle 3"/>
              <p:cNvSpPr>
                <a:spLocks noRot="1" noChangeAspect="1" noMove="1" noResize="1" noEditPoints="1" noAdjustHandles="1" noChangeArrowheads="1" noChangeShapeType="1" noTextEdit="1"/>
              </p:cNvSpPr>
              <p:nvPr/>
            </p:nvSpPr>
            <p:spPr>
              <a:xfrm>
                <a:off x="604872" y="4660657"/>
                <a:ext cx="8539128" cy="2215991"/>
              </a:xfrm>
              <a:prstGeom prst="rect">
                <a:avLst/>
              </a:prstGeom>
              <a:blipFill rotWithShape="1">
                <a:blip r:embed="rId5"/>
                <a:stretch>
                  <a:fillRect l="-571" t="-1377" r="-642" b="-3581"/>
                </a:stretch>
              </a:blipFill>
            </p:spPr>
            <p:txBody>
              <a:bodyPr/>
              <a:lstStyle/>
              <a:p>
                <a:r>
                  <a:rPr lang="en-SG">
                    <a:noFill/>
                  </a:rPr>
                  <a:t> </a:t>
                </a:r>
              </a:p>
            </p:txBody>
          </p:sp>
        </mc:Fallback>
      </mc:AlternateContent>
    </p:spTree>
    <p:extLst>
      <p:ext uri="{BB962C8B-B14F-4D97-AF65-F5344CB8AC3E}">
        <p14:creationId xmlns:p14="http://schemas.microsoft.com/office/powerpoint/2010/main" val="1970945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46185" y="261543"/>
            <a:ext cx="6630906" cy="604593"/>
          </a:xfrm>
          <a:noFill/>
        </p:spPr>
        <p:txBody>
          <a:bodyPr lIns="90488" tIns="44450" rIns="90488" bIns="44450" anchorCtr="1"/>
          <a:lstStyle/>
          <a:p>
            <a:pPr algn="ctr"/>
            <a:r>
              <a:rPr lang="en-US" dirty="0" smtClean="0"/>
              <a:t>Example 2: Confidence </a:t>
            </a:r>
            <a:r>
              <a:rPr lang="en-US" dirty="0"/>
              <a:t>Interval</a:t>
            </a:r>
            <a:endParaRPr lang="en-US" dirty="0" smtClean="0"/>
          </a:p>
        </p:txBody>
      </p:sp>
      <p:sp>
        <p:nvSpPr>
          <p:cNvPr id="18436" name="Rectangle 3"/>
          <p:cNvSpPr>
            <a:spLocks noGrp="1" noChangeArrowheads="1"/>
          </p:cNvSpPr>
          <p:nvPr>
            <p:ph sz="quarter" idx="13"/>
          </p:nvPr>
        </p:nvSpPr>
        <p:spPr>
          <a:noFill/>
        </p:spPr>
        <p:txBody>
          <a:bodyPr lIns="90488" tIns="44450" rIns="90488" bIns="44450"/>
          <a:lstStyle/>
          <a:p>
            <a:pPr>
              <a:tabLst>
                <a:tab pos="2347913" algn="ctr"/>
                <a:tab pos="4010025" algn="ctr"/>
              </a:tabLst>
            </a:pPr>
            <a:r>
              <a:rPr lang="en-US" dirty="0" smtClean="0">
                <a:latin typeface="Arial" pitchFamily="34" charset="0"/>
                <a:cs typeface="Arial" pitchFamily="34" charset="0"/>
              </a:rPr>
              <a:t>For Example 1, develop a 95% confidence interval for the difference in the mean amount of toxic material found in oysters harvested at Sites 1 and 2. </a:t>
            </a:r>
          </a:p>
          <a:p>
            <a:pPr marL="0" indent="0">
              <a:buNone/>
              <a:tabLst>
                <a:tab pos="2347913" algn="ctr"/>
                <a:tab pos="4010025" algn="ctr"/>
              </a:tabLst>
            </a:pPr>
            <a:r>
              <a:rPr lang="en-US" dirty="0" smtClean="0">
                <a:latin typeface="Arial" pitchFamily="34" charset="0"/>
                <a:cs typeface="Arial" pitchFamily="34" charset="0"/>
              </a:rPr>
              <a:t> </a:t>
            </a:r>
          </a:p>
          <a:p>
            <a:pPr>
              <a:tabLst>
                <a:tab pos="2347913" algn="ctr"/>
                <a:tab pos="4010025" algn="ctr"/>
              </a:tabLst>
            </a:pPr>
            <a:r>
              <a:rPr lang="en-US" dirty="0" smtClean="0">
                <a:latin typeface="Arial" pitchFamily="34" charset="0"/>
                <a:cs typeface="Arial" pitchFamily="34" charset="0"/>
              </a:rPr>
              <a:t>	Can the engineers conclude that there is a difference between the two mean amounts of toxic material found in oysters harvested at these two sites?</a:t>
            </a:r>
          </a:p>
          <a:p>
            <a:pPr marL="0" indent="0" eaLnBrk="1" hangingPunct="1">
              <a:buFontTx/>
              <a:buNone/>
              <a:tabLst>
                <a:tab pos="2347913" algn="ctr"/>
                <a:tab pos="4010025" algn="ctr"/>
              </a:tabLst>
            </a:pPr>
            <a:endParaRPr lang="en-US" sz="2800" dirty="0" smtClean="0">
              <a:latin typeface="Times New Roman" pitchFamily="18" charset="0"/>
            </a:endParaRPr>
          </a:p>
          <a:p>
            <a:pPr marL="0" indent="0" eaLnBrk="1" hangingPunct="1">
              <a:buFontTx/>
              <a:buNone/>
              <a:tabLst>
                <a:tab pos="2347913" algn="ctr"/>
                <a:tab pos="4010025" algn="ctr"/>
              </a:tabLst>
            </a:pPr>
            <a:endParaRPr lang="en-US" sz="2800" dirty="0" smtClean="0">
              <a:latin typeface="Times New Roman" pitchFamily="18" charset="0"/>
            </a:endParaRPr>
          </a:p>
          <a:p>
            <a:pPr marL="0" indent="0" eaLnBrk="1" hangingPunct="1">
              <a:buFontTx/>
              <a:buNone/>
              <a:tabLst>
                <a:tab pos="2347913" algn="ctr"/>
                <a:tab pos="4010025" algn="ctr"/>
              </a:tabLst>
            </a:pPr>
            <a:endParaRPr lang="en-US" dirty="0" smtClean="0"/>
          </a:p>
        </p:txBody>
      </p:sp>
    </p:spTree>
    <p:extLst>
      <p:ext uri="{BB962C8B-B14F-4D97-AF65-F5344CB8AC3E}">
        <p14:creationId xmlns:p14="http://schemas.microsoft.com/office/powerpoint/2010/main" val="2986478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72561" y="261543"/>
            <a:ext cx="6419891" cy="604593"/>
          </a:xfrm>
          <a:noFill/>
        </p:spPr>
        <p:txBody>
          <a:bodyPr lIns="90488" tIns="44450" rIns="90488" bIns="44450" anchorCtr="1"/>
          <a:lstStyle/>
          <a:p>
            <a:r>
              <a:rPr lang="en-US" dirty="0" smtClean="0"/>
              <a:t>Example </a:t>
            </a:r>
            <a:r>
              <a:rPr lang="en-US" dirty="0"/>
              <a:t>2</a:t>
            </a:r>
            <a:r>
              <a:rPr lang="en-US" dirty="0" smtClean="0"/>
              <a:t>: Proposed Solution</a:t>
            </a:r>
          </a:p>
        </p:txBody>
      </p:sp>
      <mc:AlternateContent xmlns:mc="http://schemas.openxmlformats.org/markup-compatibility/2006" xmlns:a14="http://schemas.microsoft.com/office/drawing/2010/main">
        <mc:Choice Requires="a14">
          <p:sp>
            <p:nvSpPr>
              <p:cNvPr id="19460" name="Rectangle 3"/>
              <p:cNvSpPr>
                <a:spLocks noGrp="1" noChangeArrowheads="1"/>
              </p:cNvSpPr>
              <p:nvPr>
                <p:ph sz="quarter" idx="13"/>
              </p:nvPr>
            </p:nvSpPr>
            <p:spPr>
              <a:xfrm>
                <a:off x="272561" y="961188"/>
                <a:ext cx="8721314" cy="5657976"/>
              </a:xfrm>
              <a:noFill/>
            </p:spPr>
            <p:txBody>
              <a:bodyPr lIns="90488" tIns="44450" rIns="90488" bIns="44450">
                <a:noAutofit/>
              </a:bodyPr>
              <a:lstStyle/>
              <a:p>
                <a:pPr>
                  <a:lnSpc>
                    <a:spcPct val="120000"/>
                  </a:lnSpc>
                  <a:spcBef>
                    <a:spcPts val="1200"/>
                  </a:spcBef>
                  <a:buClr>
                    <a:schemeClr val="tx1"/>
                  </a:buClr>
                  <a:tabLst>
                    <a:tab pos="2347913" algn="ctr"/>
                    <a:tab pos="4010025" algn="ctr"/>
                  </a:tabLst>
                </a:pPr>
                <a:r>
                  <a:rPr lang="en-US" sz="2000" dirty="0" smtClean="0"/>
                  <a:t> </a:t>
                </a:r>
                <a14:m>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1</m:t>
                            </m:r>
                          </m:sub>
                        </m:sSub>
                      </m:e>
                    </m:acc>
                    <m:r>
                      <a:rPr lang="en-US" sz="2000" b="0" i="1" smtClean="0">
                        <a:latin typeface="Cambria Math"/>
                      </a:rPr>
                      <m:t>=23.25, </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2</m:t>
                            </m:r>
                          </m:sub>
                        </m:sSub>
                      </m:e>
                    </m:acc>
                    <m:r>
                      <a:rPr lang="en-US" sz="2000" b="0" i="1" smtClean="0">
                        <a:latin typeface="Cambria Math"/>
                      </a:rPr>
                      <m:t>=16.66667, </m:t>
                    </m:r>
                  </m:oMath>
                </a14:m>
                <a:r>
                  <a:rPr lang="en-US" sz="2000" dirty="0" smtClean="0"/>
                  <a:t> t value = T.INV.2T(0.05,21)=2.07961</a:t>
                </a:r>
              </a:p>
              <a:p>
                <a:pPr marL="0" indent="0">
                  <a:lnSpc>
                    <a:spcPct val="120000"/>
                  </a:lnSpc>
                  <a:spcBef>
                    <a:spcPts val="1200"/>
                  </a:spcBef>
                  <a:buClr>
                    <a:schemeClr val="tx1"/>
                  </a:buClr>
                  <a:buNone/>
                  <a:tabLst>
                    <a:tab pos="2347913" algn="ctr"/>
                    <a:tab pos="4010025" algn="ctr"/>
                  </a:tabLst>
                </a:pPr>
                <a:r>
                  <a:rPr lang="en-US" sz="2000" dirty="0" smtClean="0"/>
                  <a:t>      MSE = 23.66327</a:t>
                </a:r>
              </a:p>
              <a:p>
                <a:pPr>
                  <a:lnSpc>
                    <a:spcPct val="120000"/>
                  </a:lnSpc>
                  <a:spcBef>
                    <a:spcPts val="1200"/>
                  </a:spcBef>
                  <a:buClr>
                    <a:schemeClr val="tx1"/>
                  </a:buClr>
                  <a:tabLst>
                    <a:tab pos="2347913" algn="ctr"/>
                    <a:tab pos="4010025" algn="ctr"/>
                  </a:tabLst>
                </a:pPr>
                <a:r>
                  <a:rPr lang="en-US" sz="1800" dirty="0" smtClean="0"/>
                  <a:t>95% Symmetric Confidence Limits for </a:t>
                </a:r>
                <a14:m>
                  <m:oMath xmlns:m="http://schemas.openxmlformats.org/officeDocument/2006/math">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a:ea typeface="Cambria Math"/>
                              </a:rPr>
                              <m:t>𝜇</m:t>
                            </m:r>
                          </m:e>
                          <m:sub>
                            <m:r>
                              <a:rPr lang="en-US" sz="1800" b="0" i="1" smtClean="0">
                                <a:latin typeface="Cambria Math"/>
                              </a:rPr>
                              <m:t>1</m:t>
                            </m:r>
                          </m:sub>
                        </m:sSub>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ea typeface="Cambria Math"/>
                              </a:rPr>
                              <m:t>𝜇</m:t>
                            </m:r>
                          </m:e>
                          <m:sub>
                            <m:r>
                              <a:rPr lang="en-US" sz="1800" b="0" i="1" smtClean="0">
                                <a:latin typeface="Cambria Math"/>
                              </a:rPr>
                              <m:t>2</m:t>
                            </m:r>
                          </m:sub>
                        </m:sSub>
                      </m:e>
                    </m:d>
                  </m:oMath>
                </a14:m>
                <a:endParaRPr lang="en-US" sz="1800" dirty="0" smtClean="0"/>
              </a:p>
              <a:p>
                <a:pPr marL="971550" lvl="1" eaLnBrk="1" hangingPunct="1">
                  <a:lnSpc>
                    <a:spcPct val="120000"/>
                  </a:lnSpc>
                  <a:spcBef>
                    <a:spcPts val="1200"/>
                  </a:spcBef>
                  <a:buClr>
                    <a:srgbClr val="F8EC06"/>
                  </a:buClr>
                  <a:buFontTx/>
                  <a:buNone/>
                  <a:tabLst>
                    <a:tab pos="2347913" algn="ctr"/>
                    <a:tab pos="4010025" algn="ctr"/>
                  </a:tabLst>
                </a:pPr>
                <a:r>
                  <a:rPr lang="en-US" sz="1800" dirty="0" smtClean="0"/>
                  <a:t>		= (23.25 – 16.66667) </a:t>
                </a:r>
                <a:r>
                  <a:rPr lang="en-US" sz="1800" dirty="0" smtClean="0">
                    <a:cs typeface="Arial" charset="0"/>
                  </a:rPr>
                  <a:t>± 2.07961</a:t>
                </a:r>
                <a14:m>
                  <m:oMath xmlns:m="http://schemas.openxmlformats.org/officeDocument/2006/math">
                    <m:rad>
                      <m:radPr>
                        <m:degHide m:val="on"/>
                        <m:ctrlPr>
                          <a:rPr lang="en-US" sz="1800" i="1" smtClean="0">
                            <a:latin typeface="Cambria Math" panose="02040503050406030204" pitchFamily="18" charset="0"/>
                            <a:cs typeface="Arial" charset="0"/>
                          </a:rPr>
                        </m:ctrlPr>
                      </m:radPr>
                      <m:deg/>
                      <m:e>
                        <m:r>
                          <a:rPr lang="en-US" sz="1800" b="0" i="1" smtClean="0">
                            <a:latin typeface="Cambria Math"/>
                            <a:cs typeface="Arial" charset="0"/>
                          </a:rPr>
                          <m:t>23.66327(</m:t>
                        </m:r>
                        <m:f>
                          <m:fPr>
                            <m:ctrlPr>
                              <a:rPr lang="en-US" sz="1800" b="0" i="1" smtClean="0">
                                <a:latin typeface="Cambria Math" panose="02040503050406030204" pitchFamily="18" charset="0"/>
                                <a:cs typeface="Arial" charset="0"/>
                              </a:rPr>
                            </m:ctrlPr>
                          </m:fPr>
                          <m:num>
                            <m:r>
                              <a:rPr lang="en-US" sz="1800" b="0" i="1" smtClean="0">
                                <a:latin typeface="Cambria Math"/>
                                <a:cs typeface="Arial" charset="0"/>
                              </a:rPr>
                              <m:t>1</m:t>
                            </m:r>
                          </m:num>
                          <m:den>
                            <m:r>
                              <a:rPr lang="en-US" sz="1800" b="0" i="1" smtClean="0">
                                <a:latin typeface="Cambria Math"/>
                                <a:cs typeface="Arial" charset="0"/>
                              </a:rPr>
                              <m:t>8</m:t>
                            </m:r>
                          </m:den>
                        </m:f>
                        <m:r>
                          <a:rPr lang="en-US" sz="1800" b="0" i="1" smtClean="0">
                            <a:latin typeface="Cambria Math"/>
                            <a:cs typeface="Arial" charset="0"/>
                          </a:rPr>
                          <m:t>+</m:t>
                        </m:r>
                        <m:f>
                          <m:fPr>
                            <m:ctrlPr>
                              <a:rPr lang="en-US" sz="1800" b="0" i="1" smtClean="0">
                                <a:latin typeface="Cambria Math" panose="02040503050406030204" pitchFamily="18" charset="0"/>
                                <a:cs typeface="Arial" charset="0"/>
                              </a:rPr>
                            </m:ctrlPr>
                          </m:fPr>
                          <m:num>
                            <m:r>
                              <a:rPr lang="en-US" sz="1800" b="0" i="1" smtClean="0">
                                <a:latin typeface="Cambria Math"/>
                                <a:cs typeface="Arial" charset="0"/>
                              </a:rPr>
                              <m:t>1</m:t>
                            </m:r>
                          </m:num>
                          <m:den>
                            <m:r>
                              <a:rPr lang="en-US" sz="1800" b="0" i="1" smtClean="0">
                                <a:latin typeface="Cambria Math"/>
                                <a:cs typeface="Arial" charset="0"/>
                              </a:rPr>
                              <m:t>9</m:t>
                            </m:r>
                          </m:den>
                        </m:f>
                        <m:r>
                          <a:rPr lang="en-US" sz="1800" b="0" i="1" smtClean="0">
                            <a:latin typeface="Cambria Math"/>
                            <a:cs typeface="Arial" charset="0"/>
                          </a:rPr>
                          <m:t>)</m:t>
                        </m:r>
                      </m:e>
                    </m:rad>
                  </m:oMath>
                </a14:m>
                <a:endParaRPr lang="en-US" sz="1800" dirty="0" smtClean="0">
                  <a:cs typeface="Arial" charset="0"/>
                </a:endParaRPr>
              </a:p>
              <a:p>
                <a:pPr marL="971550" lvl="1" eaLnBrk="1" hangingPunct="1">
                  <a:lnSpc>
                    <a:spcPct val="120000"/>
                  </a:lnSpc>
                  <a:spcBef>
                    <a:spcPts val="1200"/>
                  </a:spcBef>
                  <a:buClr>
                    <a:srgbClr val="F8EC06"/>
                  </a:buClr>
                  <a:buFontTx/>
                  <a:buNone/>
                  <a:tabLst>
                    <a:tab pos="2347913" algn="ctr"/>
                    <a:tab pos="4010025" algn="ctr"/>
                  </a:tabLst>
                </a:pPr>
                <a:r>
                  <a:rPr lang="en-US" sz="1800" dirty="0" smtClean="0"/>
                  <a:t>	=6.58333 </a:t>
                </a:r>
                <a:r>
                  <a:rPr lang="en-US" sz="1800" dirty="0" smtClean="0">
                    <a:cs typeface="Arial" charset="0"/>
                  </a:rPr>
                  <a:t>± 4.91561</a:t>
                </a:r>
              </a:p>
              <a:p>
                <a:pPr marL="971550" lvl="1" eaLnBrk="1" hangingPunct="1">
                  <a:lnSpc>
                    <a:spcPct val="120000"/>
                  </a:lnSpc>
                  <a:spcBef>
                    <a:spcPts val="1200"/>
                  </a:spcBef>
                  <a:buClr>
                    <a:srgbClr val="F8EC06"/>
                  </a:buClr>
                  <a:buFontTx/>
                  <a:buNone/>
                  <a:tabLst>
                    <a:tab pos="2347913" algn="ctr"/>
                    <a:tab pos="4010025" algn="ctr"/>
                  </a:tabLst>
                </a:pPr>
                <a:r>
                  <a:rPr lang="en-US" sz="1800" dirty="0" smtClean="0">
                    <a:cs typeface="Arial" charset="0"/>
                  </a:rPr>
                  <a:t>	= 1.67, 11.50</a:t>
                </a:r>
              </a:p>
              <a:p>
                <a:pPr marL="971550" lvl="1">
                  <a:lnSpc>
                    <a:spcPct val="120000"/>
                  </a:lnSpc>
                  <a:spcBef>
                    <a:spcPts val="1200"/>
                  </a:spcBef>
                  <a:buClr>
                    <a:srgbClr val="F8EC06"/>
                  </a:buClr>
                  <a:buNone/>
                  <a:tabLst>
                    <a:tab pos="2347913" algn="ctr"/>
                    <a:tab pos="4010025" algn="ctr"/>
                  </a:tabLst>
                </a:pPr>
                <a:r>
                  <a:rPr lang="en-US" sz="1800" dirty="0">
                    <a:cs typeface="Arial" charset="0"/>
                  </a:rPr>
                  <a:t>Where </a:t>
                </a:r>
                <a:r>
                  <a:rPr lang="en-US" sz="1800" dirty="0" smtClean="0">
                    <a:cs typeface="Arial" charset="0"/>
                  </a:rPr>
                  <a:t>T.INV.2T(0.05,21) </a:t>
                </a:r>
                <a:r>
                  <a:rPr lang="en-US" sz="1800" dirty="0">
                    <a:cs typeface="Arial" charset="0"/>
                  </a:rPr>
                  <a:t>=</a:t>
                </a:r>
                <a:r>
                  <a:rPr lang="en-US" sz="1800" dirty="0" smtClean="0">
                    <a:cs typeface="Arial" charset="0"/>
                  </a:rPr>
                  <a:t>2.07961</a:t>
                </a:r>
              </a:p>
              <a:p>
                <a:pPr marL="342900" lvl="1" indent="-342900">
                  <a:lnSpc>
                    <a:spcPct val="120000"/>
                  </a:lnSpc>
                  <a:spcBef>
                    <a:spcPts val="1200"/>
                  </a:spcBef>
                  <a:tabLst>
                    <a:tab pos="2347913" algn="ctr"/>
                    <a:tab pos="4010025" algn="ctr"/>
                  </a:tabLst>
                </a:pPr>
                <a:r>
                  <a:rPr lang="en-US" sz="1800" dirty="0" smtClean="0">
                    <a:cs typeface="Arial" charset="0"/>
                  </a:rPr>
                  <a:t>95% Symmetric Confidence Interval = (1.67, 11.50)</a:t>
                </a:r>
              </a:p>
              <a:p>
                <a:pPr>
                  <a:lnSpc>
                    <a:spcPct val="120000"/>
                  </a:lnSpc>
                  <a:spcBef>
                    <a:spcPts val="1200"/>
                  </a:spcBef>
                  <a:buClr>
                    <a:schemeClr val="tx1"/>
                  </a:buClr>
                  <a:tabLst>
                    <a:tab pos="2347913" algn="ctr"/>
                    <a:tab pos="4010025" algn="ctr"/>
                  </a:tabLst>
                </a:pPr>
                <a:r>
                  <a:rPr lang="en-US" sz="1800" dirty="0" smtClean="0">
                    <a:solidFill>
                      <a:srgbClr val="FF0000"/>
                    </a:solidFill>
                  </a:rPr>
                  <a:t>Since zero is not inside the interval, we conclude that this pair of means differ. Furthermore, since both limits are positive, we can further conclude </a:t>
                </a:r>
                <a14:m>
                  <m:oMath xmlns:m="http://schemas.openxmlformats.org/officeDocument/2006/math">
                    <m:sSub>
                      <m:sSubPr>
                        <m:ctrlPr>
                          <a:rPr lang="en-US" sz="1800" i="1" smtClean="0">
                            <a:solidFill>
                              <a:srgbClr val="FF0000"/>
                            </a:solidFill>
                            <a:latin typeface="Cambria Math" panose="02040503050406030204" pitchFamily="18" charset="0"/>
                          </a:rPr>
                        </m:ctrlPr>
                      </m:sSubPr>
                      <m:e>
                        <m:r>
                          <a:rPr lang="en-US" sz="1800" i="1" smtClean="0">
                            <a:solidFill>
                              <a:srgbClr val="FF0000"/>
                            </a:solidFill>
                            <a:latin typeface="Cambria Math"/>
                            <a:ea typeface="Cambria Math"/>
                          </a:rPr>
                          <m:t>𝜇</m:t>
                        </m:r>
                      </m:e>
                      <m:sub>
                        <m:r>
                          <a:rPr lang="en-US" sz="1800" b="0" i="1" smtClean="0">
                            <a:solidFill>
                              <a:srgbClr val="FF0000"/>
                            </a:solidFill>
                            <a:latin typeface="Cambria Math"/>
                          </a:rPr>
                          <m:t>1</m:t>
                        </m:r>
                      </m:sub>
                    </m:sSub>
                    <m:r>
                      <a:rPr lang="en-US" sz="1800" b="0" i="1" smtClean="0">
                        <a:solidFill>
                          <a:srgbClr val="FF0000"/>
                        </a:solidFill>
                        <a:latin typeface="Cambria Math"/>
                      </a:rPr>
                      <m:t>&gt;</m:t>
                    </m:r>
                    <m:sSub>
                      <m:sSubPr>
                        <m:ctrlPr>
                          <a:rPr lang="en-US" sz="1800" b="0" i="1" smtClean="0">
                            <a:solidFill>
                              <a:srgbClr val="FF0000"/>
                            </a:solidFill>
                            <a:latin typeface="Cambria Math" panose="02040503050406030204" pitchFamily="18" charset="0"/>
                          </a:rPr>
                        </m:ctrlPr>
                      </m:sSubPr>
                      <m:e>
                        <m:r>
                          <a:rPr lang="en-US" sz="1800" b="0" i="1" smtClean="0">
                            <a:solidFill>
                              <a:srgbClr val="FF0000"/>
                            </a:solidFill>
                            <a:latin typeface="Cambria Math"/>
                            <a:ea typeface="Cambria Math"/>
                          </a:rPr>
                          <m:t>𝜇</m:t>
                        </m:r>
                      </m:e>
                      <m:sub>
                        <m:r>
                          <a:rPr lang="en-US" sz="1800" b="0" i="1" smtClean="0">
                            <a:solidFill>
                              <a:srgbClr val="FF0000"/>
                            </a:solidFill>
                            <a:latin typeface="Cambria Math"/>
                          </a:rPr>
                          <m:t>2</m:t>
                        </m:r>
                      </m:sub>
                    </m:sSub>
                    <m:r>
                      <a:rPr lang="en-US" sz="1800" b="0" i="1" smtClean="0">
                        <a:solidFill>
                          <a:srgbClr val="FF0000"/>
                        </a:solidFill>
                        <a:latin typeface="Cambria Math"/>
                      </a:rPr>
                      <m:t>.</m:t>
                    </m:r>
                  </m:oMath>
                </a14:m>
                <a:endParaRPr lang="en-US" sz="1800" dirty="0" smtClean="0">
                  <a:solidFill>
                    <a:srgbClr val="FF0000"/>
                  </a:solidFill>
                </a:endParaRPr>
              </a:p>
              <a:p>
                <a:pPr>
                  <a:lnSpc>
                    <a:spcPct val="120000"/>
                  </a:lnSpc>
                  <a:spcBef>
                    <a:spcPts val="1200"/>
                  </a:spcBef>
                  <a:buClr>
                    <a:schemeClr val="tx1"/>
                  </a:buClr>
                  <a:tabLst>
                    <a:tab pos="2347913" algn="ctr"/>
                    <a:tab pos="4010025" algn="ctr"/>
                  </a:tabLst>
                </a:pPr>
                <a:r>
                  <a:rPr lang="en-US" sz="1800" dirty="0" smtClean="0"/>
                  <a:t>Hence, it can be concluded that the mean amounts of toxic material found in oysters harvested at Sites 1 and 2 are different from each other. </a:t>
                </a:r>
              </a:p>
            </p:txBody>
          </p:sp>
        </mc:Choice>
        <mc:Fallback xmlns="">
          <p:sp>
            <p:nvSpPr>
              <p:cNvPr id="19460" name="Rectangle 3"/>
              <p:cNvSpPr>
                <a:spLocks noGrp="1" noRot="1" noChangeAspect="1" noMove="1" noResize="1" noEditPoints="1" noAdjustHandles="1" noChangeArrowheads="1" noChangeShapeType="1" noTextEdit="1"/>
              </p:cNvSpPr>
              <p:nvPr>
                <p:ph sz="quarter" idx="13"/>
              </p:nvPr>
            </p:nvSpPr>
            <p:spPr>
              <a:xfrm>
                <a:off x="272561" y="961188"/>
                <a:ext cx="8721314" cy="5657976"/>
              </a:xfrm>
              <a:blipFill rotWithShape="1">
                <a:blip r:embed="rId3"/>
                <a:stretch>
                  <a:fillRect l="-629" t="-108" b="-4095"/>
                </a:stretch>
              </a:blipFill>
            </p:spPr>
            <p:txBody>
              <a:bodyPr/>
              <a:lstStyle/>
              <a:p>
                <a:r>
                  <a:rPr lang="en-SG">
                    <a:noFill/>
                  </a:rPr>
                  <a:t> </a:t>
                </a:r>
              </a:p>
            </p:txBody>
          </p:sp>
        </mc:Fallback>
      </mc:AlternateContent>
    </p:spTree>
    <p:extLst>
      <p:ext uri="{BB962C8B-B14F-4D97-AF65-F5344CB8AC3E}">
        <p14:creationId xmlns:p14="http://schemas.microsoft.com/office/powerpoint/2010/main" val="2704289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5401" y="292100"/>
            <a:ext cx="9179401" cy="6551223"/>
            <a:chOff x="-35401" y="292100"/>
            <a:chExt cx="9179401" cy="6551223"/>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87" y="292100"/>
              <a:ext cx="8994413" cy="645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9587" y="1186961"/>
              <a:ext cx="3405046" cy="73866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1400" dirty="0" smtClean="0"/>
                <a:t>ANOVA</a:t>
              </a:r>
            </a:p>
            <a:p>
              <a:r>
                <a:rPr lang="en-GB" sz="1400" dirty="0" smtClean="0"/>
                <a:t>A tool to </a:t>
              </a:r>
              <a:r>
                <a:rPr lang="en-US" sz="1400" dirty="0" smtClean="0"/>
                <a:t>compare </a:t>
              </a:r>
              <a:r>
                <a:rPr lang="en-US" sz="1400" dirty="0"/>
                <a:t>the means of several (3 or more) populations with a single test.</a:t>
              </a:r>
              <a:r>
                <a:rPr lang="en-GB" sz="1400" dirty="0" smtClean="0"/>
                <a:t> </a:t>
              </a:r>
              <a:endParaRPr lang="en-SG" sz="1400" dirty="0"/>
            </a:p>
          </p:txBody>
        </p:sp>
        <p:cxnSp>
          <p:nvCxnSpPr>
            <p:cNvPr id="12" name="Elbow Connector 11"/>
            <p:cNvCxnSpPr>
              <a:endCxn id="2" idx="2"/>
            </p:cNvCxnSpPr>
            <p:nvPr/>
          </p:nvCxnSpPr>
          <p:spPr>
            <a:xfrm rot="10800000">
              <a:off x="1852110" y="1925625"/>
              <a:ext cx="1805494" cy="32520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 y="5767071"/>
              <a:ext cx="4976795" cy="107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TextBox 5"/>
          <p:cNvSpPr txBox="1"/>
          <p:nvPr/>
        </p:nvSpPr>
        <p:spPr>
          <a:xfrm>
            <a:off x="586163" y="406400"/>
            <a:ext cx="4355231" cy="461665"/>
          </a:xfrm>
          <a:prstGeom prst="rect">
            <a:avLst/>
          </a:prstGeom>
          <a:solidFill>
            <a:srgbClr val="FF0000"/>
          </a:solidFill>
        </p:spPr>
        <p:txBody>
          <a:bodyPr wrap="none" rtlCol="0">
            <a:spAutoFit/>
          </a:bodyPr>
          <a:lstStyle/>
          <a:p>
            <a:r>
              <a:rPr lang="en-US" sz="2400" b="1" dirty="0" smtClean="0">
                <a:solidFill>
                  <a:schemeClr val="bg1"/>
                </a:solidFill>
              </a:rPr>
              <a:t>Topic Tree for Hypothesis Testing</a:t>
            </a:r>
            <a:endParaRPr lang="en-SG" sz="2400" b="1" dirty="0">
              <a:solidFill>
                <a:schemeClr val="bg1"/>
              </a:solidFill>
            </a:endParaRPr>
          </a:p>
        </p:txBody>
      </p:sp>
      <p:cxnSp>
        <p:nvCxnSpPr>
          <p:cNvPr id="3" name="Straight Connector 2"/>
          <p:cNvCxnSpPr/>
          <p:nvPr/>
        </p:nvCxnSpPr>
        <p:spPr>
          <a:xfrm>
            <a:off x="6197600" y="2451100"/>
            <a:ext cx="571500" cy="0"/>
          </a:xfrm>
          <a:prstGeom prst="line">
            <a:avLst/>
          </a:prstGeom>
          <a:ln w="12700">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9" name="Elbow Connector 8"/>
          <p:cNvCxnSpPr/>
          <p:nvPr/>
        </p:nvCxnSpPr>
        <p:spPr>
          <a:xfrm>
            <a:off x="6769100" y="2451100"/>
            <a:ext cx="1308100" cy="850900"/>
          </a:xfrm>
          <a:prstGeom prst="bentConnector3">
            <a:avLst>
              <a:gd name="adj1" fmla="val 1456"/>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8077200" y="3302000"/>
            <a:ext cx="0" cy="45720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419284" y="3759200"/>
            <a:ext cx="1416050" cy="738664"/>
          </a:xfrm>
          <a:prstGeom prst="rect">
            <a:avLst/>
          </a:prstGeom>
          <a:solidFill>
            <a:schemeClr val="tx1"/>
          </a:solidFill>
        </p:spPr>
        <p:txBody>
          <a:bodyPr wrap="square" rtlCol="0">
            <a:spAutoFit/>
          </a:bodyPr>
          <a:lstStyle/>
          <a:p>
            <a:pPr algn="ctr"/>
            <a:r>
              <a:rPr lang="en-US" sz="1400" dirty="0" smtClean="0">
                <a:solidFill>
                  <a:srgbClr val="FFFF00"/>
                </a:solidFill>
              </a:rPr>
              <a:t>2 samples test on variance </a:t>
            </a:r>
          </a:p>
          <a:p>
            <a:pPr algn="ctr"/>
            <a:r>
              <a:rPr lang="en-US" sz="1400" dirty="0" smtClean="0">
                <a:solidFill>
                  <a:srgbClr val="FFFF00"/>
                </a:solidFill>
              </a:rPr>
              <a:t>σ</a:t>
            </a:r>
            <a:r>
              <a:rPr lang="en-US" sz="1400" baseline="-25000" dirty="0" smtClean="0">
                <a:solidFill>
                  <a:srgbClr val="FFFF00"/>
                </a:solidFill>
              </a:rPr>
              <a:t>1</a:t>
            </a:r>
            <a:r>
              <a:rPr lang="en-US" sz="1400" baseline="30000" dirty="0" smtClean="0">
                <a:solidFill>
                  <a:srgbClr val="FFFF00"/>
                </a:solidFill>
              </a:rPr>
              <a:t>2 </a:t>
            </a:r>
            <a:r>
              <a:rPr lang="en-US" sz="1400" dirty="0" smtClean="0">
                <a:solidFill>
                  <a:srgbClr val="FFFF00"/>
                </a:solidFill>
              </a:rPr>
              <a:t>– σ</a:t>
            </a:r>
            <a:r>
              <a:rPr lang="en-US" sz="1400" baseline="-25000" dirty="0" smtClean="0">
                <a:solidFill>
                  <a:srgbClr val="FFFF00"/>
                </a:solidFill>
              </a:rPr>
              <a:t>2</a:t>
            </a:r>
            <a:r>
              <a:rPr lang="en-US" sz="1400" baseline="30000" dirty="0" smtClean="0">
                <a:solidFill>
                  <a:srgbClr val="FFFF00"/>
                </a:solidFill>
              </a:rPr>
              <a:t>2  </a:t>
            </a:r>
            <a:endParaRPr lang="en-SG" sz="1400" dirty="0">
              <a:solidFill>
                <a:srgbClr val="FFFF00"/>
              </a:solidFill>
            </a:endParaRPr>
          </a:p>
        </p:txBody>
      </p:sp>
      <p:cxnSp>
        <p:nvCxnSpPr>
          <p:cNvPr id="18" name="Straight Connector 17"/>
          <p:cNvCxnSpPr/>
          <p:nvPr/>
        </p:nvCxnSpPr>
        <p:spPr>
          <a:xfrm>
            <a:off x="8114609" y="4497864"/>
            <a:ext cx="0" cy="22860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7" name="Rounded Rectangle 16"/>
              <p:cNvSpPr/>
              <p:nvPr/>
            </p:nvSpPr>
            <p:spPr>
              <a:xfrm>
                <a:off x="7451034" y="4726464"/>
                <a:ext cx="1692966" cy="1356836"/>
              </a:xfrm>
              <a:prstGeom prst="roundRect">
                <a:avLst>
                  <a:gd name="adj" fmla="val 0"/>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70000"/>
                  </a:lnSpc>
                </a:pPr>
                <a:endParaRPr lang="en-US" sz="1600" dirty="0" smtClean="0">
                  <a:solidFill>
                    <a:schemeClr val="tx1"/>
                  </a:solidFill>
                </a:endParaRPr>
              </a:p>
              <a:p>
                <a:pPr algn="ctr">
                  <a:lnSpc>
                    <a:spcPct val="70000"/>
                  </a:lnSpc>
                </a:pPr>
                <a:r>
                  <a:rPr lang="en-US" sz="1600" dirty="0" smtClean="0">
                    <a:solidFill>
                      <a:schemeClr val="tx1"/>
                    </a:solidFill>
                  </a:rPr>
                  <a:t>F = </a:t>
                </a:r>
                <a14:m>
                  <m:oMath xmlns:m="http://schemas.openxmlformats.org/officeDocument/2006/math">
                    <m:f>
                      <m:fPr>
                        <m:ctrlPr>
                          <a:rPr lang="en-US" sz="1600" i="1" smtClean="0">
                            <a:solidFill>
                              <a:schemeClr val="tx1"/>
                            </a:solidFill>
                            <a:latin typeface="Cambria Math" panose="02040503050406030204" pitchFamily="18" charset="0"/>
                          </a:rPr>
                        </m:ctrlPr>
                      </m:fPr>
                      <m:num>
                        <m:r>
                          <a:rPr lang="en-US" sz="1600" b="0" i="1" smtClean="0">
                            <a:solidFill>
                              <a:schemeClr val="tx1"/>
                            </a:solidFill>
                            <a:latin typeface="Cambria Math"/>
                          </a:rPr>
                          <m:t>𝑆</m:t>
                        </m:r>
                        <m:r>
                          <a:rPr lang="en-US" sz="1600" b="0" i="1" baseline="-25000" smtClean="0">
                            <a:solidFill>
                              <a:schemeClr val="tx1"/>
                            </a:solidFill>
                            <a:latin typeface="Cambria Math"/>
                          </a:rPr>
                          <m:t>1</m:t>
                        </m:r>
                        <m:r>
                          <a:rPr lang="en-US" sz="1600" b="0" i="1" baseline="30000" smtClean="0">
                            <a:solidFill>
                              <a:schemeClr val="tx1"/>
                            </a:solidFill>
                            <a:latin typeface="Cambria Math"/>
                          </a:rPr>
                          <m:t>2</m:t>
                        </m:r>
                      </m:num>
                      <m:den>
                        <m:r>
                          <a:rPr lang="en-US" sz="1600" i="1">
                            <a:solidFill>
                              <a:schemeClr val="tx1"/>
                            </a:solidFill>
                            <a:latin typeface="Cambria Math"/>
                          </a:rPr>
                          <m:t>𝑆</m:t>
                        </m:r>
                        <m:r>
                          <a:rPr lang="en-US" sz="1600" b="0" i="1" baseline="-25000" smtClean="0">
                            <a:solidFill>
                              <a:schemeClr val="tx1"/>
                            </a:solidFill>
                            <a:latin typeface="Cambria Math"/>
                          </a:rPr>
                          <m:t>2</m:t>
                        </m:r>
                        <m:r>
                          <a:rPr lang="en-US" sz="1600" b="0" i="1" baseline="30000" smtClean="0">
                            <a:solidFill>
                              <a:schemeClr val="tx1"/>
                            </a:solidFill>
                            <a:latin typeface="Cambria Math"/>
                          </a:rPr>
                          <m:t>2</m:t>
                        </m:r>
                      </m:den>
                    </m:f>
                  </m:oMath>
                </a14:m>
                <a:r>
                  <a:rPr lang="en-US" sz="1600" dirty="0">
                    <a:solidFill>
                      <a:schemeClr val="tx1"/>
                    </a:solidFill>
                  </a:rPr>
                  <a:t> </a:t>
                </a:r>
                <a:r>
                  <a:rPr lang="en-US" sz="1600" dirty="0" smtClean="0">
                    <a:solidFill>
                      <a:schemeClr val="tx1"/>
                    </a:solidFill>
                  </a:rPr>
                  <a:t> </a:t>
                </a:r>
              </a:p>
              <a:p>
                <a:pPr algn="ctr">
                  <a:lnSpc>
                    <a:spcPct val="70000"/>
                  </a:lnSpc>
                </a:pPr>
                <a:endParaRPr lang="en-US" sz="1050" dirty="0">
                  <a:solidFill>
                    <a:schemeClr val="tx1"/>
                  </a:solidFill>
                </a:endParaRPr>
              </a:p>
              <a:p>
                <a:pPr algn="ctr">
                  <a:lnSpc>
                    <a:spcPct val="80000"/>
                  </a:lnSpc>
                </a:pPr>
                <a:r>
                  <a:rPr lang="en-US" sz="1400" dirty="0" smtClean="0">
                    <a:solidFill>
                      <a:schemeClr val="tx1"/>
                    </a:solidFill>
                  </a:rPr>
                  <a:t>with n</a:t>
                </a:r>
                <a:r>
                  <a:rPr lang="en-US" sz="1400" baseline="-25000" dirty="0" smtClean="0">
                    <a:solidFill>
                      <a:schemeClr val="tx1"/>
                    </a:solidFill>
                  </a:rPr>
                  <a:t>1</a:t>
                </a:r>
                <a:r>
                  <a:rPr lang="en-US" sz="1400" dirty="0" smtClean="0">
                    <a:solidFill>
                      <a:schemeClr val="tx1"/>
                    </a:solidFill>
                  </a:rPr>
                  <a:t>-1 numerator </a:t>
                </a:r>
                <a:r>
                  <a:rPr lang="en-US" sz="1400" dirty="0" err="1" smtClean="0">
                    <a:solidFill>
                      <a:schemeClr val="tx1"/>
                    </a:solidFill>
                  </a:rPr>
                  <a:t>dof</a:t>
                </a:r>
                <a:r>
                  <a:rPr lang="en-US" sz="1400" dirty="0" smtClean="0">
                    <a:solidFill>
                      <a:schemeClr val="tx1"/>
                    </a:solidFill>
                  </a:rPr>
                  <a:t> and n</a:t>
                </a:r>
                <a:r>
                  <a:rPr lang="en-US" sz="1400" baseline="-25000" dirty="0" smtClean="0">
                    <a:solidFill>
                      <a:schemeClr val="tx1"/>
                    </a:solidFill>
                  </a:rPr>
                  <a:t>2</a:t>
                </a:r>
                <a:r>
                  <a:rPr lang="en-US" sz="1400" dirty="0" smtClean="0">
                    <a:solidFill>
                      <a:schemeClr val="tx1"/>
                    </a:solidFill>
                  </a:rPr>
                  <a:t>-1 denominator </a:t>
                </a:r>
                <a:r>
                  <a:rPr lang="en-US" sz="1400" dirty="0" err="1" smtClean="0">
                    <a:solidFill>
                      <a:schemeClr val="tx1"/>
                    </a:solidFill>
                  </a:rPr>
                  <a:t>dof</a:t>
                </a:r>
                <a:r>
                  <a:rPr lang="en-US" sz="1400" dirty="0" smtClean="0">
                    <a:solidFill>
                      <a:schemeClr val="tx1"/>
                    </a:solidFill>
                  </a:rPr>
                  <a:t>, where n</a:t>
                </a:r>
                <a:r>
                  <a:rPr lang="en-US" sz="1400" baseline="-25000" dirty="0" smtClean="0">
                    <a:solidFill>
                      <a:schemeClr val="tx1"/>
                    </a:solidFill>
                  </a:rPr>
                  <a:t>1</a:t>
                </a:r>
                <a:r>
                  <a:rPr lang="en-US" sz="1400" dirty="0" smtClean="0">
                    <a:solidFill>
                      <a:schemeClr val="tx1"/>
                    </a:solidFill>
                  </a:rPr>
                  <a:t> and n</a:t>
                </a:r>
                <a:r>
                  <a:rPr lang="en-US" sz="1400" baseline="-25000" dirty="0" smtClean="0">
                    <a:solidFill>
                      <a:schemeClr val="tx1"/>
                    </a:solidFill>
                  </a:rPr>
                  <a:t>2</a:t>
                </a:r>
                <a:r>
                  <a:rPr lang="en-US" sz="1400" dirty="0" smtClean="0">
                    <a:solidFill>
                      <a:schemeClr val="tx1"/>
                    </a:solidFill>
                  </a:rPr>
                  <a:t> are sample sizes   </a:t>
                </a:r>
                <a:endParaRPr lang="en-SG" sz="1400" dirty="0">
                  <a:solidFill>
                    <a:schemeClr val="tx1"/>
                  </a:solidFill>
                </a:endParaRPr>
              </a:p>
            </p:txBody>
          </p:sp>
        </mc:Choice>
        <mc:Fallback xmlns="">
          <p:sp>
            <p:nvSpPr>
              <p:cNvPr id="17" name="Rounded Rectangle 16"/>
              <p:cNvSpPr>
                <a:spLocks noRot="1" noChangeAspect="1" noMove="1" noResize="1" noEditPoints="1" noAdjustHandles="1" noChangeArrowheads="1" noChangeShapeType="1" noTextEdit="1"/>
              </p:cNvSpPr>
              <p:nvPr/>
            </p:nvSpPr>
            <p:spPr>
              <a:xfrm>
                <a:off x="7451034" y="4726464"/>
                <a:ext cx="1692966" cy="1356836"/>
              </a:xfrm>
              <a:prstGeom prst="roundRect">
                <a:avLst>
                  <a:gd name="adj" fmla="val 0"/>
                </a:avLst>
              </a:prstGeom>
              <a:blipFill rotWithShape="1">
                <a:blip r:embed="rId4"/>
                <a:stretch>
                  <a:fillRect/>
                </a:stretch>
              </a:blipFill>
              <a:ln>
                <a:solidFill>
                  <a:schemeClr val="tx1"/>
                </a:solidFill>
              </a:ln>
            </p:spPr>
            <p:txBody>
              <a:bodyPr/>
              <a:lstStyle/>
              <a:p>
                <a:r>
                  <a:rPr lang="en-SG">
                    <a:noFill/>
                  </a:rPr>
                  <a:t> </a:t>
                </a:r>
              </a:p>
            </p:txBody>
          </p:sp>
        </mc:Fallback>
      </mc:AlternateContent>
      <p:sp>
        <p:nvSpPr>
          <p:cNvPr id="19" name="TextBox 18"/>
          <p:cNvSpPr txBox="1"/>
          <p:nvPr/>
        </p:nvSpPr>
        <p:spPr>
          <a:xfrm>
            <a:off x="317499" y="2713174"/>
            <a:ext cx="516488" cy="369332"/>
          </a:xfrm>
          <a:prstGeom prst="rect">
            <a:avLst/>
          </a:prstGeom>
          <a:noFill/>
        </p:spPr>
        <p:txBody>
          <a:bodyPr wrap="none" rtlCol="0">
            <a:spAutoFit/>
          </a:bodyPr>
          <a:lstStyle/>
          <a:p>
            <a:r>
              <a:rPr lang="en-US" dirty="0"/>
              <a:t>L</a:t>
            </a:r>
            <a:r>
              <a:rPr lang="en-US" dirty="0" smtClean="0"/>
              <a:t>11</a:t>
            </a:r>
            <a:endParaRPr lang="en-SG" dirty="0"/>
          </a:p>
        </p:txBody>
      </p:sp>
      <p:cxnSp>
        <p:nvCxnSpPr>
          <p:cNvPr id="20" name="Straight Arrow Connector 19"/>
          <p:cNvCxnSpPr>
            <a:stCxn id="19" idx="0"/>
          </p:cNvCxnSpPr>
          <p:nvPr/>
        </p:nvCxnSpPr>
        <p:spPr>
          <a:xfrm flipV="1">
            <a:off x="586163" y="1925626"/>
            <a:ext cx="353785" cy="7875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517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dirty="0" smtClean="0"/>
              <a:t>Learning Objectives</a:t>
            </a:r>
          </a:p>
        </p:txBody>
      </p:sp>
      <p:sp>
        <p:nvSpPr>
          <p:cNvPr id="22532" name="Rectangle 3"/>
          <p:cNvSpPr>
            <a:spLocks noGrp="1" noChangeArrowheads="1"/>
          </p:cNvSpPr>
          <p:nvPr>
            <p:ph sz="quarter" idx="13"/>
          </p:nvPr>
        </p:nvSpPr>
        <p:spPr/>
        <p:txBody>
          <a:bodyPr/>
          <a:lstStyle/>
          <a:p>
            <a:pPr lvl="0">
              <a:spcBef>
                <a:spcPts val="1200"/>
              </a:spcBef>
            </a:pPr>
            <a:r>
              <a:rPr lang="en-US" dirty="0"/>
              <a:t>Apply Analysis of Variance (ANOVA) to test for equality of population means among multiple independent populations</a:t>
            </a:r>
          </a:p>
          <a:p>
            <a:pPr lvl="0">
              <a:spcBef>
                <a:spcPts val="1200"/>
              </a:spcBef>
            </a:pPr>
            <a:r>
              <a:rPr lang="en-US" dirty="0"/>
              <a:t>Calculate the confidence interval for the difference in population means for any two independent populations</a:t>
            </a:r>
          </a:p>
          <a:p>
            <a:pPr eaLnBrk="1" hangingPunct="1">
              <a:buFontTx/>
              <a:buNone/>
            </a:pPr>
            <a:endParaRPr lang="en-US" dirty="0" smtClean="0"/>
          </a:p>
        </p:txBody>
      </p:sp>
    </p:spTree>
    <p:extLst>
      <p:ext uri="{BB962C8B-B14F-4D97-AF65-F5344CB8AC3E}">
        <p14:creationId xmlns:p14="http://schemas.microsoft.com/office/powerpoint/2010/main" val="6887117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sz="3600" dirty="0" smtClean="0"/>
              <a:t>E-Learning Video</a:t>
            </a:r>
          </a:p>
        </p:txBody>
      </p:sp>
      <p:sp>
        <p:nvSpPr>
          <p:cNvPr id="16387" name="Rectangle 3"/>
          <p:cNvSpPr>
            <a:spLocks noGrp="1" noChangeArrowheads="1"/>
          </p:cNvSpPr>
          <p:nvPr>
            <p:ph sz="quarter" idx="13"/>
          </p:nvPr>
        </p:nvSpPr>
        <p:spPr>
          <a:xfrm>
            <a:off x="665610" y="961188"/>
            <a:ext cx="7781518" cy="5452491"/>
          </a:xfrm>
        </p:spPr>
        <p:txBody>
          <a:bodyPr>
            <a:noAutofit/>
          </a:bodyPr>
          <a:lstStyle/>
          <a:p>
            <a:pPr eaLnBrk="1" hangingPunct="1">
              <a:lnSpc>
                <a:spcPct val="120000"/>
              </a:lnSpc>
              <a:spcBef>
                <a:spcPts val="1200"/>
              </a:spcBef>
              <a:spcAft>
                <a:spcPts val="600"/>
              </a:spcAft>
            </a:pPr>
            <a:r>
              <a:rPr lang="en-US" dirty="0" smtClean="0">
                <a:latin typeface="Arial" pitchFamily="34" charset="0"/>
                <a:cs typeface="Arial" pitchFamily="34" charset="0"/>
              </a:rPr>
              <a:t>You are strongly encouraged to watch the e-learning video prepared for P11 to enhance your understanding of the main learning objectives.</a:t>
            </a:r>
          </a:p>
          <a:p>
            <a:pPr eaLnBrk="1" hangingPunct="1">
              <a:lnSpc>
                <a:spcPct val="120000"/>
              </a:lnSpc>
              <a:spcBef>
                <a:spcPts val="1200"/>
              </a:spcBef>
              <a:spcAft>
                <a:spcPts val="600"/>
              </a:spcAft>
            </a:pPr>
            <a:r>
              <a:rPr lang="en-US" dirty="0" smtClean="0">
                <a:latin typeface="Arial" pitchFamily="34" charset="0"/>
                <a:cs typeface="Arial" pitchFamily="34" charset="0"/>
              </a:rPr>
              <a:t>You can access the e-learning video from the following link:</a:t>
            </a:r>
          </a:p>
          <a:p>
            <a:pPr marL="360363" indent="0" eaLnBrk="1" hangingPunct="1">
              <a:lnSpc>
                <a:spcPct val="120000"/>
              </a:lnSpc>
              <a:spcBef>
                <a:spcPts val="1200"/>
              </a:spcBef>
              <a:spcAft>
                <a:spcPts val="600"/>
              </a:spcAft>
              <a:buNone/>
            </a:pPr>
            <a:r>
              <a:rPr lang="en-US" u="sng" dirty="0" smtClean="0">
                <a:hlinkClick r:id="rId3"/>
              </a:rPr>
              <a:t>https</a:t>
            </a:r>
            <a:r>
              <a:rPr lang="en-US" u="sng" dirty="0">
                <a:hlinkClick r:id="rId3"/>
              </a:rPr>
              <a:t>://</a:t>
            </a:r>
            <a:r>
              <a:rPr lang="en-US" u="sng" dirty="0" smtClean="0">
                <a:hlinkClick r:id="rId3"/>
              </a:rPr>
              <a:t>drive.google.com/file/d/0B0VVo-P5cYtqQ2t4X2hGX0VfY00/edit?usp=sharing</a:t>
            </a:r>
            <a:r>
              <a:rPr lang="en-US" dirty="0" smtClean="0"/>
              <a:t> </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089907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65609" y="261543"/>
            <a:ext cx="6211481" cy="604593"/>
          </a:xfrm>
        </p:spPr>
        <p:txBody>
          <a:bodyPr/>
          <a:lstStyle/>
          <a:p>
            <a:pPr eaLnBrk="1" hangingPunct="1"/>
            <a:r>
              <a:rPr lang="en-US" dirty="0" smtClean="0"/>
              <a:t>What is ANOVA?</a:t>
            </a:r>
          </a:p>
        </p:txBody>
      </p:sp>
      <p:sp>
        <p:nvSpPr>
          <p:cNvPr id="11268" name="Rectangle 3"/>
          <p:cNvSpPr>
            <a:spLocks noGrp="1" noChangeArrowheads="1"/>
          </p:cNvSpPr>
          <p:nvPr>
            <p:ph sz="quarter" idx="13"/>
          </p:nvPr>
        </p:nvSpPr>
        <p:spPr>
          <a:xfrm>
            <a:off x="665610" y="961188"/>
            <a:ext cx="7781518" cy="5541211"/>
          </a:xfrm>
        </p:spPr>
        <p:txBody>
          <a:bodyPr>
            <a:normAutofit fontScale="92500" lnSpcReduction="20000"/>
          </a:bodyPr>
          <a:lstStyle/>
          <a:p>
            <a:pPr eaLnBrk="1" hangingPunct="1">
              <a:lnSpc>
                <a:spcPct val="120000"/>
              </a:lnSpc>
              <a:spcBef>
                <a:spcPts val="1200"/>
              </a:spcBef>
              <a:buFont typeface="Arial" pitchFamily="34" charset="0"/>
              <a:buChar char="•"/>
            </a:pPr>
            <a:r>
              <a:rPr lang="en-US" sz="2300" dirty="0" err="1" smtClean="0">
                <a:solidFill>
                  <a:srgbClr val="FF0000"/>
                </a:solidFill>
              </a:rPr>
              <a:t>AN</a:t>
            </a:r>
            <a:r>
              <a:rPr lang="en-US" sz="2300" dirty="0" err="1" smtClean="0"/>
              <a:t>alysis</a:t>
            </a:r>
            <a:r>
              <a:rPr lang="en-US" sz="2300" dirty="0" smtClean="0"/>
              <a:t> </a:t>
            </a:r>
            <a:r>
              <a:rPr lang="en-US" sz="2300" dirty="0">
                <a:solidFill>
                  <a:srgbClr val="FF0000"/>
                </a:solidFill>
              </a:rPr>
              <a:t>O</a:t>
            </a:r>
            <a:r>
              <a:rPr lang="en-US" sz="2300" dirty="0" smtClean="0"/>
              <a:t>f </a:t>
            </a:r>
            <a:r>
              <a:rPr lang="en-US" sz="2300" dirty="0" err="1" smtClean="0">
                <a:solidFill>
                  <a:srgbClr val="FF0000"/>
                </a:solidFill>
              </a:rPr>
              <a:t>VA</a:t>
            </a:r>
            <a:r>
              <a:rPr lang="en-US" sz="2300" dirty="0" err="1" smtClean="0"/>
              <a:t>riance</a:t>
            </a:r>
            <a:r>
              <a:rPr lang="en-US" sz="2300" dirty="0" smtClean="0"/>
              <a:t> (ANOVA) provides the tools to compare the means of several (3 or more) populations with a single test. The role of ANOVA is to perform a numerical test of significance that will test the equality of all the means. </a:t>
            </a:r>
          </a:p>
          <a:p>
            <a:pPr>
              <a:lnSpc>
                <a:spcPct val="120000"/>
              </a:lnSpc>
              <a:spcBef>
                <a:spcPts val="1200"/>
              </a:spcBef>
              <a:buFont typeface="Arial" pitchFamily="34" charset="0"/>
              <a:buChar char="•"/>
            </a:pPr>
            <a:r>
              <a:rPr lang="en-US" sz="2300" dirty="0" smtClean="0"/>
              <a:t>The name, “Analysis of Variance”, may be misleading because the objective in ANOVA is to </a:t>
            </a:r>
            <a:r>
              <a:rPr lang="en-US" sz="2300" dirty="0" err="1" smtClean="0"/>
              <a:t>analyse</a:t>
            </a:r>
            <a:r>
              <a:rPr lang="en-US" sz="2300" dirty="0" smtClean="0"/>
              <a:t> differences among the group means, NOT the variances. However, by analyzing the variances (variation between and within the groups), we can conclude about possible differences in group means.</a:t>
            </a:r>
          </a:p>
          <a:p>
            <a:pPr eaLnBrk="1" hangingPunct="1">
              <a:lnSpc>
                <a:spcPct val="120000"/>
              </a:lnSpc>
              <a:spcBef>
                <a:spcPts val="1200"/>
              </a:spcBef>
              <a:buFont typeface="Arial" pitchFamily="34" charset="0"/>
              <a:buChar char="•"/>
            </a:pPr>
            <a:r>
              <a:rPr lang="en-US" sz="2300" dirty="0" smtClean="0"/>
              <a:t>The basic ideas behind the statistical analysis (ANOVA and L08, 09, 10) are the same. The objective is to </a:t>
            </a:r>
            <a:r>
              <a:rPr lang="en-US" sz="2300" dirty="0" smtClean="0"/>
              <a:t>determine whether </a:t>
            </a:r>
            <a:r>
              <a:rPr lang="en-US" sz="2300" dirty="0" smtClean="0"/>
              <a:t>there is any evidence that the population means (or, “proportions”) are unequal, and if there is evidence, to ascertain which population means can be shown to be different and by how much.</a:t>
            </a:r>
          </a:p>
        </p:txBody>
      </p:sp>
    </p:spTree>
    <p:extLst>
      <p:ext uri="{BB962C8B-B14F-4D97-AF65-F5344CB8AC3E}">
        <p14:creationId xmlns:p14="http://schemas.microsoft.com/office/powerpoint/2010/main" val="2295816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65162" y="261543"/>
            <a:ext cx="7460265" cy="604593"/>
          </a:xfrm>
        </p:spPr>
        <p:txBody>
          <a:bodyPr>
            <a:normAutofit/>
          </a:bodyPr>
          <a:lstStyle/>
          <a:p>
            <a:r>
              <a:rPr lang="en-US" dirty="0"/>
              <a:t>Formulation of </a:t>
            </a:r>
            <a:r>
              <a:rPr lang="en-US" dirty="0" smtClean="0"/>
              <a:t>Hypotheses in ANOVA</a:t>
            </a:r>
            <a:endParaRPr lang="en-US" dirty="0"/>
          </a:p>
        </p:txBody>
      </p:sp>
      <mc:AlternateContent xmlns:mc="http://schemas.openxmlformats.org/markup-compatibility/2006">
        <mc:Choice xmlns:a14="http://schemas.microsoft.com/office/drawing/2010/main" Requires="a14">
          <p:sp>
            <p:nvSpPr>
              <p:cNvPr id="60419" name="Rectangle 3"/>
              <p:cNvSpPr>
                <a:spLocks noGrp="1" noChangeArrowheads="1"/>
              </p:cNvSpPr>
              <p:nvPr>
                <p:ph sz="quarter" idx="13"/>
              </p:nvPr>
            </p:nvSpPr>
            <p:spPr>
              <a:xfrm>
                <a:off x="665610" y="992719"/>
                <a:ext cx="7781518" cy="5502674"/>
              </a:xfrm>
              <a:solidFill>
                <a:srgbClr val="FFFF00"/>
              </a:solidFill>
              <a:ln w="25400">
                <a:solidFill>
                  <a:srgbClr val="FF0000"/>
                </a:solidFill>
              </a:ln>
            </p:spPr>
            <p:txBody>
              <a:bodyPr/>
              <a:lstStyle/>
              <a:p>
                <a:pPr>
                  <a:spcBef>
                    <a:spcPts val="1200"/>
                  </a:spcBef>
                  <a:buFont typeface="Arial" pitchFamily="34" charset="0"/>
                  <a:buChar char="•"/>
                </a:pPr>
                <a:r>
                  <a:rPr lang="en-US" dirty="0" smtClean="0"/>
                  <a:t>Let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𝑖</m:t>
                        </m:r>
                      </m:sub>
                    </m:sSub>
                  </m:oMath>
                </a14:m>
                <a:r>
                  <a:rPr lang="en-US" dirty="0" smtClean="0"/>
                  <a:t> denote the population mean </a:t>
                </a:r>
                <a:r>
                  <a:rPr lang="en-US" dirty="0" smtClean="0"/>
                  <a:t>of the </a:t>
                </a:r>
                <a14:m>
                  <m:oMath xmlns:m="http://schemas.openxmlformats.org/officeDocument/2006/math">
                    <m:r>
                      <a:rPr lang="en-US" b="0" i="1" smtClean="0">
                        <a:latin typeface="Cambria Math"/>
                      </a:rPr>
                      <m:t>𝑖</m:t>
                    </m:r>
                  </m:oMath>
                </a14:m>
                <a:r>
                  <a:rPr lang="en-US" baseline="30000" dirty="0" err="1" smtClean="0"/>
                  <a:t>th</a:t>
                </a:r>
                <a:r>
                  <a:rPr lang="en-US" dirty="0" smtClean="0"/>
                  <a:t> distribution, where </a:t>
                </a:r>
                <a14:m>
                  <m:oMath xmlns:m="http://schemas.openxmlformats.org/officeDocument/2006/math">
                    <m:r>
                      <a:rPr lang="en-US" b="0" i="1" smtClean="0">
                        <a:latin typeface="Cambria Math"/>
                      </a:rPr>
                      <m:t>𝑖</m:t>
                    </m:r>
                    <m:r>
                      <a:rPr lang="en-US" b="0" i="1" smtClean="0">
                        <a:latin typeface="Cambria Math"/>
                      </a:rPr>
                      <m:t>=1,2,3,…,</m:t>
                    </m:r>
                    <m:r>
                      <a:rPr lang="en-US" b="0" i="1" smtClean="0">
                        <a:latin typeface="Cambria Math"/>
                      </a:rPr>
                      <m:t>𝑘</m:t>
                    </m:r>
                  </m:oMath>
                </a14:m>
                <a:endParaRPr lang="en-US" dirty="0"/>
              </a:p>
              <a:p>
                <a:pPr>
                  <a:spcBef>
                    <a:spcPts val="1200"/>
                  </a:spcBef>
                  <a:buFont typeface="Arial" pitchFamily="34" charset="0"/>
                  <a:buChar char="•"/>
                </a:pPr>
                <a:r>
                  <a:rPr lang="en-US" dirty="0" smtClean="0"/>
                  <a:t>The null hypothesis for ANOVA is that the means for all populations are the same.</a:t>
                </a:r>
              </a:p>
              <a:p>
                <a:pPr marL="0" indent="0">
                  <a:spcBef>
                    <a:spcPts val="1200"/>
                  </a:spcBef>
                  <a:buNone/>
                </a:pPr>
                <a:r>
                  <a:rPr lang="en-US" sz="3200" dirty="0">
                    <a:solidFill>
                      <a:srgbClr val="FF0000"/>
                    </a:solidFill>
                  </a:rPr>
                  <a:t>	</a:t>
                </a:r>
                <a14:m>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b="0" i="1" smtClean="0">
                            <a:solidFill>
                              <a:srgbClr val="FF0000"/>
                            </a:solidFill>
                            <a:latin typeface="Cambria Math"/>
                          </a:rPr>
                          <m:t>𝐻</m:t>
                        </m:r>
                      </m:e>
                      <m:sub>
                        <m:r>
                          <a:rPr lang="en-US" sz="3200" b="0" i="1" smtClean="0">
                            <a:solidFill>
                              <a:srgbClr val="FF0000"/>
                            </a:solidFill>
                            <a:latin typeface="Cambria Math"/>
                          </a:rPr>
                          <m:t>0</m:t>
                        </m:r>
                      </m:sub>
                    </m:sSub>
                    <m:r>
                      <a:rPr lang="en-US" sz="3200" b="0" i="1" smtClean="0">
                        <a:solidFill>
                          <a:srgbClr val="FF0000"/>
                        </a:solidFill>
                        <a:latin typeface="Cambria Math"/>
                      </a:rPr>
                      <m:t>:</m:t>
                    </m:r>
                  </m:oMath>
                </a14:m>
                <a:r>
                  <a:rPr lang="en-US" sz="2800" b="0" dirty="0" smtClean="0">
                    <a:solidFill>
                      <a:srgbClr val="FF0000"/>
                    </a:solidFill>
                    <a:latin typeface="Arial" panose="020B0604020202020204" pitchFamily="34" charset="0"/>
                    <a:cs typeface="Arial" panose="020B0604020202020204" pitchFamily="34" charset="0"/>
                  </a:rPr>
                  <a:t> </a:t>
                </a:r>
                <a:r>
                  <a:rPr lang="en-US" sz="2800" b="0" dirty="0" smtClean="0">
                    <a:solidFill>
                      <a:srgbClr val="FF0000"/>
                    </a:solidFill>
                    <a:latin typeface="Arial" panose="020B0604020202020204" pitchFamily="34" charset="0"/>
                    <a:cs typeface="Arial" panose="020B0604020202020204" pitchFamily="34" charset="0"/>
                  </a:rPr>
                  <a:t>All population </a:t>
                </a:r>
                <a:r>
                  <a:rPr lang="en-US" sz="2800" b="0" dirty="0" smtClean="0">
                    <a:solidFill>
                      <a:srgbClr val="FF0000"/>
                    </a:solidFill>
                    <a:latin typeface="Arial" panose="020B0604020202020204" pitchFamily="34" charset="0"/>
                    <a:cs typeface="Arial" panose="020B0604020202020204" pitchFamily="34" charset="0"/>
                  </a:rPr>
                  <a:t>means are </a:t>
                </a:r>
                <a:r>
                  <a:rPr lang="en-US" sz="2800" b="0" dirty="0" smtClean="0">
                    <a:solidFill>
                      <a:srgbClr val="FF0000"/>
                    </a:solidFill>
                    <a:latin typeface="Arial" panose="020B0604020202020204" pitchFamily="34" charset="0"/>
                    <a:cs typeface="Arial" panose="020B0604020202020204" pitchFamily="34" charset="0"/>
                  </a:rPr>
                  <a:t>the </a:t>
                </a:r>
                <a:r>
                  <a:rPr lang="en-US" sz="2800" b="0" dirty="0" smtClean="0">
                    <a:solidFill>
                      <a:srgbClr val="FF0000"/>
                    </a:solidFill>
                    <a:latin typeface="Arial" panose="020B0604020202020204" pitchFamily="34" charset="0"/>
                    <a:cs typeface="Arial" panose="020B0604020202020204" pitchFamily="34" charset="0"/>
                  </a:rPr>
                  <a:t>same.</a:t>
                </a:r>
              </a:p>
              <a:p>
                <a:pPr marL="1166813" indent="0">
                  <a:spcBef>
                    <a:spcPts val="1200"/>
                  </a:spcBef>
                  <a:buNone/>
                </a:pPr>
                <a:r>
                  <a:rPr lang="en-US" sz="2800" dirty="0">
                    <a:solidFill>
                      <a:srgbClr val="FF0000"/>
                    </a:solidFill>
                    <a:latin typeface="Arial" panose="020B0604020202020204" pitchFamily="34" charset="0"/>
                    <a:cs typeface="Arial" panose="020B0604020202020204" pitchFamily="34" charset="0"/>
                  </a:rPr>
                  <a:t>i</a:t>
                </a:r>
                <a:r>
                  <a:rPr lang="en-US" sz="2800" dirty="0" smtClean="0">
                    <a:solidFill>
                      <a:srgbClr val="FF0000"/>
                    </a:solidFill>
                    <a:latin typeface="Arial" panose="020B0604020202020204" pitchFamily="34" charset="0"/>
                    <a:cs typeface="Arial" panose="020B0604020202020204" pitchFamily="34" charset="0"/>
                  </a:rPr>
                  <a:t>.e. </a:t>
                </a:r>
                <a14:m>
                  <m:oMath xmlns:m="http://schemas.openxmlformats.org/officeDocument/2006/math">
                    <m:sSub>
                      <m:sSubPr>
                        <m:ctrlPr>
                          <a:rPr lang="en-US" sz="3200" b="0" i="1" smtClean="0">
                            <a:solidFill>
                              <a:srgbClr val="FF0000"/>
                            </a:solidFill>
                            <a:latin typeface="Cambria Math" panose="02040503050406030204" pitchFamily="18" charset="0"/>
                          </a:rPr>
                        </m:ctrlPr>
                      </m:sSubPr>
                      <m:e>
                        <m:r>
                          <a:rPr lang="en-US" sz="3200" b="0" i="1" smtClean="0">
                            <a:solidFill>
                              <a:srgbClr val="FF0000"/>
                            </a:solidFill>
                            <a:latin typeface="Cambria Math"/>
                            <a:ea typeface="Cambria Math"/>
                          </a:rPr>
                          <m:t>𝜇</m:t>
                        </m:r>
                      </m:e>
                      <m:sub>
                        <m:r>
                          <a:rPr lang="en-US" sz="3200" b="0" i="1" smtClean="0">
                            <a:solidFill>
                              <a:srgbClr val="FF0000"/>
                            </a:solidFill>
                            <a:latin typeface="Cambria Math"/>
                          </a:rPr>
                          <m:t>1</m:t>
                        </m:r>
                      </m:sub>
                    </m:sSub>
                    <m:r>
                      <a:rPr lang="en-US" sz="3200" b="0" i="1" smtClean="0">
                        <a:solidFill>
                          <a:srgbClr val="FF0000"/>
                        </a:solidFill>
                        <a:latin typeface="Cambria Math"/>
                      </a:rPr>
                      <m:t>=</m:t>
                    </m:r>
                    <m:sSub>
                      <m:sSubPr>
                        <m:ctrlPr>
                          <a:rPr lang="en-US" sz="3200" b="0" i="1" smtClean="0">
                            <a:solidFill>
                              <a:srgbClr val="FF0000"/>
                            </a:solidFill>
                            <a:latin typeface="Cambria Math" panose="02040503050406030204" pitchFamily="18" charset="0"/>
                          </a:rPr>
                        </m:ctrlPr>
                      </m:sSubPr>
                      <m:e>
                        <m:r>
                          <a:rPr lang="en-US" sz="3200" b="0" i="1" smtClean="0">
                            <a:solidFill>
                              <a:srgbClr val="FF0000"/>
                            </a:solidFill>
                            <a:latin typeface="Cambria Math"/>
                            <a:ea typeface="Cambria Math"/>
                          </a:rPr>
                          <m:t>𝜇</m:t>
                        </m:r>
                      </m:e>
                      <m:sub>
                        <m:r>
                          <a:rPr lang="en-US" sz="3200" b="0" i="1" smtClean="0">
                            <a:solidFill>
                              <a:srgbClr val="FF0000"/>
                            </a:solidFill>
                            <a:latin typeface="Cambria Math"/>
                          </a:rPr>
                          <m:t>2</m:t>
                        </m:r>
                      </m:sub>
                    </m:sSub>
                    <m:r>
                      <a:rPr lang="en-US" sz="3200" b="0" i="1" smtClean="0">
                        <a:solidFill>
                          <a:srgbClr val="FF0000"/>
                        </a:solidFill>
                        <a:latin typeface="Cambria Math"/>
                      </a:rPr>
                      <m:t>=</m:t>
                    </m:r>
                    <m:sSub>
                      <m:sSubPr>
                        <m:ctrlPr>
                          <a:rPr lang="en-US" sz="3200" b="0" i="1" smtClean="0">
                            <a:solidFill>
                              <a:srgbClr val="FF0000"/>
                            </a:solidFill>
                            <a:latin typeface="Cambria Math" panose="02040503050406030204" pitchFamily="18" charset="0"/>
                          </a:rPr>
                        </m:ctrlPr>
                      </m:sSubPr>
                      <m:e>
                        <m:r>
                          <a:rPr lang="en-US" sz="3200" b="0" i="1" smtClean="0">
                            <a:solidFill>
                              <a:srgbClr val="FF0000"/>
                            </a:solidFill>
                            <a:latin typeface="Cambria Math"/>
                            <a:ea typeface="Cambria Math"/>
                          </a:rPr>
                          <m:t>𝜇</m:t>
                        </m:r>
                      </m:e>
                      <m:sub>
                        <m:r>
                          <a:rPr lang="en-US" sz="3200" b="0" i="1" smtClean="0">
                            <a:solidFill>
                              <a:srgbClr val="FF0000"/>
                            </a:solidFill>
                            <a:latin typeface="Cambria Math"/>
                          </a:rPr>
                          <m:t>3</m:t>
                        </m:r>
                      </m:sub>
                    </m:sSub>
                    <m:r>
                      <a:rPr lang="en-US" sz="3200" b="0" i="1" smtClean="0">
                        <a:solidFill>
                          <a:srgbClr val="FF0000"/>
                        </a:solidFill>
                        <a:latin typeface="Cambria Math"/>
                      </a:rPr>
                      <m:t>=…=</m:t>
                    </m:r>
                    <m:sSub>
                      <m:sSubPr>
                        <m:ctrlPr>
                          <a:rPr lang="en-US" sz="3200" b="0" i="1" smtClean="0">
                            <a:solidFill>
                              <a:srgbClr val="FF0000"/>
                            </a:solidFill>
                            <a:latin typeface="Cambria Math" panose="02040503050406030204" pitchFamily="18" charset="0"/>
                          </a:rPr>
                        </m:ctrlPr>
                      </m:sSubPr>
                      <m:e>
                        <m:r>
                          <a:rPr lang="en-US" sz="3200" b="0" i="1" smtClean="0">
                            <a:solidFill>
                              <a:srgbClr val="FF0000"/>
                            </a:solidFill>
                            <a:latin typeface="Cambria Math"/>
                            <a:ea typeface="Cambria Math"/>
                          </a:rPr>
                          <m:t>𝜇</m:t>
                        </m:r>
                      </m:e>
                      <m:sub>
                        <m:r>
                          <a:rPr lang="en-US" sz="3200" b="0" i="1" smtClean="0">
                            <a:solidFill>
                              <a:srgbClr val="FF0000"/>
                            </a:solidFill>
                            <a:latin typeface="Cambria Math"/>
                          </a:rPr>
                          <m:t>𝑘</m:t>
                        </m:r>
                      </m:sub>
                    </m:sSub>
                  </m:oMath>
                </a14:m>
                <a:endParaRPr lang="en-US" dirty="0" smtClean="0"/>
              </a:p>
              <a:p>
                <a:pPr>
                  <a:spcBef>
                    <a:spcPts val="1200"/>
                  </a:spcBef>
                  <a:buFont typeface="Arial" pitchFamily="34" charset="0"/>
                  <a:buChar char="•"/>
                </a:pPr>
                <a:r>
                  <a:rPr lang="en-US" dirty="0" smtClean="0"/>
                  <a:t>The alternative hypothesis for ANOVA is that </a:t>
                </a:r>
              </a:p>
              <a:p>
                <a:pPr marL="0" indent="0">
                  <a:spcBef>
                    <a:spcPts val="1200"/>
                  </a:spcBef>
                  <a:buNone/>
                </a:pPr>
                <a:r>
                  <a:rPr lang="en-US" sz="3200" dirty="0" smtClean="0">
                    <a:solidFill>
                      <a:srgbClr val="FF0000"/>
                    </a:solidFill>
                  </a:rPr>
                  <a:t>	</a:t>
                </a:r>
                <a14:m>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b="0" i="1" smtClean="0">
                            <a:solidFill>
                              <a:srgbClr val="FF0000"/>
                            </a:solidFill>
                            <a:latin typeface="Cambria Math"/>
                          </a:rPr>
                          <m:t>𝐻</m:t>
                        </m:r>
                      </m:e>
                      <m:sub>
                        <m:r>
                          <a:rPr lang="en-US" sz="3200" b="0" i="1" smtClean="0">
                            <a:solidFill>
                              <a:srgbClr val="FF0000"/>
                            </a:solidFill>
                            <a:latin typeface="Cambria Math"/>
                          </a:rPr>
                          <m:t>1</m:t>
                        </m:r>
                      </m:sub>
                    </m:sSub>
                    <m:r>
                      <a:rPr lang="en-SG" sz="3200" b="0" i="1" smtClean="0">
                        <a:solidFill>
                          <a:srgbClr val="FF0000"/>
                        </a:solidFill>
                        <a:latin typeface="Cambria Math" panose="02040503050406030204" pitchFamily="18" charset="0"/>
                      </a:rPr>
                      <m:t>:</m:t>
                    </m:r>
                  </m:oMath>
                </a14:m>
                <a:r>
                  <a:rPr lang="en-US" sz="3200" i="1" dirty="0" smtClean="0">
                    <a:solidFill>
                      <a:srgbClr val="FF0000"/>
                    </a:solidFill>
                  </a:rPr>
                  <a:t> </a:t>
                </a:r>
                <a:r>
                  <a:rPr lang="en-US" sz="2800" dirty="0" smtClean="0">
                    <a:solidFill>
                      <a:srgbClr val="FF0000"/>
                    </a:solidFill>
                  </a:rPr>
                  <a:t>Not all population means are the same.</a:t>
                </a:r>
                <a:endParaRPr lang="en-US" dirty="0" smtClean="0"/>
              </a:p>
            </p:txBody>
          </p:sp>
        </mc:Choice>
        <mc:Fallback>
          <p:sp>
            <p:nvSpPr>
              <p:cNvPr id="60419" name="Rectangle 3"/>
              <p:cNvSpPr>
                <a:spLocks noGrp="1" noRot="1" noChangeAspect="1" noMove="1" noResize="1" noEditPoints="1" noAdjustHandles="1" noChangeArrowheads="1" noChangeShapeType="1" noTextEdit="1"/>
              </p:cNvSpPr>
              <p:nvPr>
                <p:ph sz="quarter" idx="13"/>
              </p:nvPr>
            </p:nvSpPr>
            <p:spPr>
              <a:xfrm>
                <a:off x="665610" y="992719"/>
                <a:ext cx="7781518" cy="5502674"/>
              </a:xfrm>
              <a:blipFill rotWithShape="0">
                <a:blip r:embed="rId2"/>
                <a:stretch>
                  <a:fillRect l="-859" t="-551"/>
                </a:stretch>
              </a:blipFill>
              <a:ln w="25400">
                <a:solidFill>
                  <a:srgbClr val="FF0000"/>
                </a:solidFill>
              </a:ln>
            </p:spPr>
            <p:txBody>
              <a:bodyPr/>
              <a:lstStyle/>
              <a:p>
                <a:r>
                  <a:rPr lang="en-SG">
                    <a:noFill/>
                  </a:rPr>
                  <a:t> </a:t>
                </a:r>
              </a:p>
            </p:txBody>
          </p:sp>
        </mc:Fallback>
      </mc:AlternateContent>
      <p:sp>
        <p:nvSpPr>
          <p:cNvPr id="4" name="Slide Number Placeholder 2"/>
          <p:cNvSpPr>
            <a:spLocks noGrp="1"/>
          </p:cNvSpPr>
          <p:nvPr>
            <p:ph type="sldNum" sz="quarter" idx="12"/>
          </p:nvPr>
        </p:nvSpPr>
        <p:spPr>
          <a:xfrm>
            <a:off x="8728364" y="6428600"/>
            <a:ext cx="415636" cy="429400"/>
          </a:xfrm>
        </p:spPr>
        <p:txBody>
          <a:bodyPr/>
          <a:lstStyle/>
          <a:p>
            <a:r>
              <a:rPr lang="en-US" sz="1200" dirty="0" smtClean="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4105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65163" y="261543"/>
            <a:ext cx="4663582" cy="604593"/>
          </a:xfrm>
          <a:noFill/>
        </p:spPr>
        <p:txBody>
          <a:bodyPr lIns="90488" tIns="44450" rIns="90488" bIns="44450" anchorCtr="1">
            <a:normAutofit/>
          </a:bodyPr>
          <a:lstStyle/>
          <a:p>
            <a:pPr eaLnBrk="1" hangingPunct="1"/>
            <a:r>
              <a:rPr lang="en-US" dirty="0" smtClean="0"/>
              <a:t>Assumptions for ANOVA</a:t>
            </a:r>
          </a:p>
        </p:txBody>
      </p:sp>
      <p:sp>
        <p:nvSpPr>
          <p:cNvPr id="12292" name="Rectangle 3"/>
          <p:cNvSpPr>
            <a:spLocks noGrp="1" noChangeArrowheads="1"/>
          </p:cNvSpPr>
          <p:nvPr>
            <p:ph sz="quarter" idx="13"/>
          </p:nvPr>
        </p:nvSpPr>
        <p:spPr>
          <a:xfrm>
            <a:off x="665610" y="2751806"/>
            <a:ext cx="7781518" cy="3812908"/>
          </a:xfrm>
          <a:noFill/>
        </p:spPr>
        <p:txBody>
          <a:bodyPr lIns="90488" tIns="44450" rIns="90488" bIns="44450">
            <a:normAutofit/>
          </a:bodyPr>
          <a:lstStyle/>
          <a:p>
            <a:pPr>
              <a:lnSpc>
                <a:spcPct val="110000"/>
              </a:lnSpc>
              <a:spcBef>
                <a:spcPts val="600"/>
              </a:spcBef>
            </a:pPr>
            <a:r>
              <a:rPr lang="en-US" sz="2000" dirty="0" smtClean="0"/>
              <a:t>The difference of each observation from the overall mean can be divided into two parts:</a:t>
            </a:r>
          </a:p>
          <a:p>
            <a:pPr lvl="1">
              <a:lnSpc>
                <a:spcPct val="110000"/>
              </a:lnSpc>
              <a:spcBef>
                <a:spcPts val="600"/>
              </a:spcBef>
              <a:buFont typeface="Wingdings" pitchFamily="2" charset="2"/>
              <a:buChar char="Ø"/>
            </a:pPr>
            <a:r>
              <a:rPr lang="en-US" dirty="0" smtClean="0"/>
              <a:t>The difference between </a:t>
            </a:r>
            <a:r>
              <a:rPr lang="en-US" dirty="0" smtClean="0">
                <a:solidFill>
                  <a:srgbClr val="FF0000"/>
                </a:solidFill>
              </a:rPr>
              <a:t>the observation </a:t>
            </a:r>
            <a:r>
              <a:rPr lang="en-US" dirty="0" smtClean="0"/>
              <a:t>and </a:t>
            </a:r>
            <a:r>
              <a:rPr lang="en-US" dirty="0" smtClean="0">
                <a:solidFill>
                  <a:srgbClr val="FF0000"/>
                </a:solidFill>
              </a:rPr>
              <a:t>the group mean (within each group)</a:t>
            </a:r>
          </a:p>
          <a:p>
            <a:pPr lvl="1">
              <a:lnSpc>
                <a:spcPct val="110000"/>
              </a:lnSpc>
              <a:spcBef>
                <a:spcPts val="600"/>
              </a:spcBef>
              <a:buFont typeface="Wingdings" pitchFamily="2" charset="2"/>
              <a:buChar char="Ø"/>
            </a:pPr>
            <a:r>
              <a:rPr lang="en-US" dirty="0" smtClean="0"/>
              <a:t>The difference between </a:t>
            </a:r>
            <a:r>
              <a:rPr lang="en-US" dirty="0" smtClean="0">
                <a:solidFill>
                  <a:srgbClr val="FF0000"/>
                </a:solidFill>
              </a:rPr>
              <a:t>the group mean </a:t>
            </a:r>
            <a:r>
              <a:rPr lang="en-US" dirty="0" smtClean="0"/>
              <a:t>and </a:t>
            </a:r>
            <a:r>
              <a:rPr lang="en-US" dirty="0" smtClean="0">
                <a:solidFill>
                  <a:srgbClr val="FF0000"/>
                </a:solidFill>
              </a:rPr>
              <a:t>the overall mean (between groups)</a:t>
            </a:r>
            <a:endParaRPr lang="en-US" sz="1600" dirty="0" smtClean="0">
              <a:solidFill>
                <a:srgbClr val="FF0000"/>
              </a:solidFill>
            </a:endParaRPr>
          </a:p>
          <a:p>
            <a:pPr>
              <a:lnSpc>
                <a:spcPct val="110000"/>
              </a:lnSpc>
              <a:spcBef>
                <a:spcPts val="600"/>
              </a:spcBef>
            </a:pPr>
            <a:r>
              <a:rPr lang="en-US" sz="2000" dirty="0" smtClean="0"/>
              <a:t>ANOVA makes use of this partitioned variability. It is NOT required to have equal sample sizes in all treatment groups.</a:t>
            </a:r>
          </a:p>
          <a:p>
            <a:pPr>
              <a:lnSpc>
                <a:spcPct val="110000"/>
              </a:lnSpc>
              <a:spcBef>
                <a:spcPts val="600"/>
              </a:spcBef>
            </a:pPr>
            <a:r>
              <a:rPr lang="en-US" sz="2000" dirty="0" smtClean="0"/>
              <a:t>The </a:t>
            </a:r>
            <a:r>
              <a:rPr lang="en-US" sz="2000" dirty="0" smtClean="0">
                <a:solidFill>
                  <a:srgbClr val="FF0000"/>
                </a:solidFill>
              </a:rPr>
              <a:t>F distribution </a:t>
            </a:r>
            <a:r>
              <a:rPr lang="en-US" sz="2000" dirty="0" smtClean="0"/>
              <a:t>is used in ANOVA for testing whether two or more sample means are from the same or equal populations.</a:t>
            </a:r>
          </a:p>
        </p:txBody>
      </p:sp>
      <p:sp>
        <p:nvSpPr>
          <p:cNvPr id="2" name="TextBox 1"/>
          <p:cNvSpPr txBox="1"/>
          <p:nvPr/>
        </p:nvSpPr>
        <p:spPr>
          <a:xfrm>
            <a:off x="705764" y="1009383"/>
            <a:ext cx="6735651" cy="1745093"/>
          </a:xfrm>
          <a:prstGeom prst="rect">
            <a:avLst/>
          </a:prstGeom>
          <a:solidFill>
            <a:srgbClr val="FFFF00"/>
          </a:solidFill>
          <a:ln w="25400">
            <a:solidFill>
              <a:srgbClr val="FF0000"/>
            </a:solidFill>
          </a:ln>
        </p:spPr>
        <p:txBody>
          <a:bodyPr wrap="square" rtlCol="0">
            <a:spAutoFit/>
          </a:bodyPr>
          <a:lstStyle/>
          <a:p>
            <a:pPr>
              <a:lnSpc>
                <a:spcPct val="110000"/>
              </a:lnSpc>
              <a:spcBef>
                <a:spcPts val="600"/>
              </a:spcBef>
              <a:tabLst>
                <a:tab pos="2347913" algn="ctr"/>
                <a:tab pos="4010025" algn="ctr"/>
              </a:tabLst>
            </a:pPr>
            <a:r>
              <a:rPr lang="en-US" sz="2400" dirty="0">
                <a:latin typeface="Arial" panose="020B0604020202020204" pitchFamily="34" charset="0"/>
                <a:cs typeface="Arial" panose="020B0604020202020204" pitchFamily="34" charset="0"/>
              </a:rPr>
              <a:t>ANOVA requires the following assumptions:</a:t>
            </a:r>
          </a:p>
          <a:p>
            <a:pPr lvl="1">
              <a:lnSpc>
                <a:spcPct val="110000"/>
              </a:lnSpc>
              <a:spcBef>
                <a:spcPts val="600"/>
              </a:spcBef>
              <a:buFont typeface="Wingdings" pitchFamily="2" charset="2"/>
              <a:buChar char="Ø"/>
              <a:tabLst>
                <a:tab pos="2347913" algn="ctr"/>
                <a:tab pos="4010025" algn="ctr"/>
              </a:tabLst>
            </a:pPr>
            <a:r>
              <a:rPr lang="en-US" sz="2000" dirty="0">
                <a:latin typeface="Arial" panose="020B0604020202020204" pitchFamily="34" charset="0"/>
                <a:cs typeface="Arial" panose="020B0604020202020204" pitchFamily="34" charset="0"/>
              </a:rPr>
              <a:t>The </a:t>
            </a:r>
            <a:r>
              <a:rPr lang="en-US" sz="2000" dirty="0" smtClean="0">
                <a:latin typeface="Arial" panose="020B0604020202020204" pitchFamily="34" charset="0"/>
                <a:cs typeface="Arial" panose="020B0604020202020204" pitchFamily="34" charset="0"/>
              </a:rPr>
              <a:t>populations are </a:t>
            </a:r>
            <a:r>
              <a:rPr lang="en-US" sz="2000" b="1" dirty="0" smtClean="0">
                <a:solidFill>
                  <a:srgbClr val="FF0000"/>
                </a:solidFill>
                <a:latin typeface="Arial" panose="020B0604020202020204" pitchFamily="34" charset="0"/>
                <a:cs typeface="Arial" panose="020B0604020202020204" pitchFamily="34" charset="0"/>
              </a:rPr>
              <a:t>independent</a:t>
            </a:r>
            <a:r>
              <a:rPr lang="en-US" sz="2000" dirty="0" smtClean="0">
                <a:latin typeface="Arial" panose="020B0604020202020204" pitchFamily="34" charset="0"/>
                <a:cs typeface="Arial" panose="020B0604020202020204" pitchFamily="34" charset="0"/>
              </a:rPr>
              <a:t>.</a:t>
            </a:r>
          </a:p>
          <a:p>
            <a:pPr lvl="1">
              <a:lnSpc>
                <a:spcPct val="110000"/>
              </a:lnSpc>
              <a:spcBef>
                <a:spcPts val="600"/>
              </a:spcBef>
              <a:buFont typeface="Wingdings" pitchFamily="2" charset="2"/>
              <a:buChar char="Ø"/>
              <a:tabLst>
                <a:tab pos="2347913" algn="ctr"/>
                <a:tab pos="4010025" algn="ctr"/>
              </a:tabLst>
            </a:pPr>
            <a:r>
              <a:rPr lang="en-US" sz="2000" dirty="0" smtClean="0">
                <a:latin typeface="Arial" panose="020B0604020202020204" pitchFamily="34" charset="0"/>
                <a:cs typeface="Arial" panose="020B0604020202020204" pitchFamily="34" charset="0"/>
              </a:rPr>
              <a:t>The populations follow </a:t>
            </a:r>
            <a:r>
              <a:rPr lang="en-US" sz="2000" b="1" dirty="0" smtClean="0">
                <a:solidFill>
                  <a:srgbClr val="FF0000"/>
                </a:solidFill>
                <a:latin typeface="Arial" panose="020B0604020202020204" pitchFamily="34" charset="0"/>
                <a:cs typeface="Arial" panose="020B0604020202020204" pitchFamily="34" charset="0"/>
              </a:rPr>
              <a:t>normal distributions</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lvl="1">
              <a:lnSpc>
                <a:spcPct val="110000"/>
              </a:lnSpc>
              <a:spcBef>
                <a:spcPts val="600"/>
              </a:spcBef>
              <a:buFont typeface="Wingdings" pitchFamily="2" charset="2"/>
              <a:buChar char="Ø"/>
              <a:tabLst>
                <a:tab pos="2347913" algn="ctr"/>
                <a:tab pos="4010025" algn="ctr"/>
              </a:tabLst>
            </a:pPr>
            <a:r>
              <a:rPr lang="en-US" sz="2000" dirty="0">
                <a:latin typeface="Arial" panose="020B0604020202020204" pitchFamily="34" charset="0"/>
                <a:cs typeface="Arial" panose="020B0604020202020204" pitchFamily="34" charset="0"/>
              </a:rPr>
              <a:t>The populations have </a:t>
            </a:r>
            <a:r>
              <a:rPr lang="en-US" sz="2000" b="1" dirty="0">
                <a:solidFill>
                  <a:srgbClr val="FF0000"/>
                </a:solidFill>
                <a:latin typeface="Arial" panose="020B0604020202020204" pitchFamily="34" charset="0"/>
                <a:cs typeface="Arial" panose="020B0604020202020204" pitchFamily="34" charset="0"/>
              </a:rPr>
              <a:t>equal </a:t>
            </a:r>
            <a:r>
              <a:rPr lang="en-US" sz="2000" b="1" dirty="0" smtClean="0">
                <a:solidFill>
                  <a:srgbClr val="FF0000"/>
                </a:solidFill>
                <a:latin typeface="Arial" panose="020B0604020202020204" pitchFamily="34" charset="0"/>
                <a:cs typeface="Arial" panose="020B0604020202020204" pitchFamily="34" charset="0"/>
              </a:rPr>
              <a:t>variances</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6802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292">
                                            <p:txEl>
                                              <p:pRg st="0" end="0"/>
                                            </p:txEl>
                                          </p:spTgt>
                                        </p:tgtEl>
                                        <p:attrNameLst>
                                          <p:attrName>style.visibility</p:attrName>
                                        </p:attrNameLst>
                                      </p:cBhvr>
                                      <p:to>
                                        <p:strVal val="visible"/>
                                      </p:to>
                                    </p:set>
                                    <p:animEffect transition="in" filter="fade">
                                      <p:cBhvr>
                                        <p:cTn id="14" dur="500"/>
                                        <p:tgtEl>
                                          <p:spTgt spid="12292">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12292">
                                            <p:txEl>
                                              <p:pRg st="1" end="1"/>
                                            </p:txEl>
                                          </p:spTgt>
                                        </p:tgtEl>
                                        <p:attrNameLst>
                                          <p:attrName>style.visibility</p:attrName>
                                        </p:attrNameLst>
                                      </p:cBhvr>
                                      <p:to>
                                        <p:strVal val="visible"/>
                                      </p:to>
                                    </p:set>
                                    <p:animEffect transition="in" filter="fade">
                                      <p:cBhvr>
                                        <p:cTn id="17" dur="500"/>
                                        <p:tgtEl>
                                          <p:spTgt spid="12292">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292">
                                            <p:txEl>
                                              <p:pRg st="2" end="2"/>
                                            </p:txEl>
                                          </p:spTgt>
                                        </p:tgtEl>
                                        <p:attrNameLst>
                                          <p:attrName>style.visibility</p:attrName>
                                        </p:attrNameLst>
                                      </p:cBhvr>
                                      <p:to>
                                        <p:strVal val="visible"/>
                                      </p:to>
                                    </p:set>
                                    <p:animEffect transition="in" filter="fade">
                                      <p:cBhvr>
                                        <p:cTn id="20" dur="500"/>
                                        <p:tgtEl>
                                          <p:spTgt spid="1229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292">
                                            <p:txEl>
                                              <p:pRg st="3" end="3"/>
                                            </p:txEl>
                                          </p:spTgt>
                                        </p:tgtEl>
                                        <p:attrNameLst>
                                          <p:attrName>style.visibility</p:attrName>
                                        </p:attrNameLst>
                                      </p:cBhvr>
                                      <p:to>
                                        <p:strVal val="visible"/>
                                      </p:to>
                                    </p:set>
                                    <p:animEffect transition="in" filter="fade">
                                      <p:cBhvr>
                                        <p:cTn id="25" dur="500"/>
                                        <p:tgtEl>
                                          <p:spTgt spid="1229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292">
                                            <p:txEl>
                                              <p:pRg st="4" end="4"/>
                                            </p:txEl>
                                          </p:spTgt>
                                        </p:tgtEl>
                                        <p:attrNameLst>
                                          <p:attrName>style.visibility</p:attrName>
                                        </p:attrNameLst>
                                      </p:cBhvr>
                                      <p:to>
                                        <p:strVal val="visible"/>
                                      </p:to>
                                    </p:set>
                                    <p:animEffect transition="in" filter="fade">
                                      <p:cBhvr>
                                        <p:cTn id="30" dur="500"/>
                                        <p:tgtEl>
                                          <p:spTgt spid="122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3"/>
          <p:cNvSpPr>
            <a:spLocks noGrp="1" noChangeArrowheads="1"/>
          </p:cNvSpPr>
          <p:nvPr>
            <p:ph type="body" sz="half" idx="4294967295"/>
          </p:nvPr>
        </p:nvSpPr>
        <p:spPr>
          <a:xfrm>
            <a:off x="665610" y="1011114"/>
            <a:ext cx="7781965" cy="5169878"/>
          </a:xfrm>
          <a:prstGeom prst="rect">
            <a:avLst/>
          </a:prstGeom>
        </p:spPr>
        <p:txBody>
          <a:bodyPr>
            <a:normAutofit fontScale="85000" lnSpcReduction="20000"/>
          </a:bodyPr>
          <a:lstStyle/>
          <a:p>
            <a:pPr>
              <a:lnSpc>
                <a:spcPct val="120000"/>
              </a:lnSpc>
              <a:spcBef>
                <a:spcPts val="600"/>
              </a:spcBef>
              <a:buFont typeface="Arial" pitchFamily="34" charset="0"/>
              <a:buChar char="•"/>
            </a:pPr>
            <a:r>
              <a:rPr lang="en-US" sz="2000" dirty="0" smtClean="0"/>
              <a:t>The ANOVA F-test is a comparison of the average variability </a:t>
            </a:r>
            <a:r>
              <a:rPr lang="en-US" sz="2000" dirty="0" smtClean="0">
                <a:solidFill>
                  <a:srgbClr val="FF0000"/>
                </a:solidFill>
              </a:rPr>
              <a:t>between groups</a:t>
            </a:r>
            <a:r>
              <a:rPr lang="en-US" sz="2000" dirty="0" smtClean="0"/>
              <a:t> to the average variability </a:t>
            </a:r>
            <a:r>
              <a:rPr lang="en-US" sz="2000" dirty="0" smtClean="0">
                <a:solidFill>
                  <a:srgbClr val="FF0000"/>
                </a:solidFill>
              </a:rPr>
              <a:t>within groups</a:t>
            </a:r>
            <a:r>
              <a:rPr lang="en-US" sz="2000" dirty="0" smtClean="0"/>
              <a:t>. </a:t>
            </a:r>
          </a:p>
          <a:p>
            <a:pPr lvl="1">
              <a:lnSpc>
                <a:spcPct val="120000"/>
              </a:lnSpc>
              <a:spcBef>
                <a:spcPts val="600"/>
              </a:spcBef>
              <a:buFont typeface="Wingdings" pitchFamily="2" charset="2"/>
              <a:buChar char="Ø"/>
            </a:pPr>
            <a:r>
              <a:rPr lang="en-US" sz="2000" dirty="0"/>
              <a:t>The variability </a:t>
            </a:r>
            <a:r>
              <a:rPr lang="en-US" sz="2000" dirty="0">
                <a:solidFill>
                  <a:srgbClr val="FF0000"/>
                </a:solidFill>
              </a:rPr>
              <a:t>between groups </a:t>
            </a:r>
            <a:r>
              <a:rPr lang="en-US" sz="2000" dirty="0"/>
              <a:t>is a measure of the spread of the group means around the overall mean for all groups combined</a:t>
            </a:r>
            <a:r>
              <a:rPr lang="en-US" sz="2000" dirty="0" smtClean="0"/>
              <a:t>. (E.g. differences of ratings between the 3 CAD models.)</a:t>
            </a:r>
            <a:endParaRPr lang="en-US" sz="2000" dirty="0"/>
          </a:p>
          <a:p>
            <a:pPr lvl="1">
              <a:lnSpc>
                <a:spcPct val="120000"/>
              </a:lnSpc>
              <a:spcBef>
                <a:spcPts val="600"/>
              </a:spcBef>
              <a:buFont typeface="Wingdings" pitchFamily="2" charset="2"/>
              <a:buChar char="Ø"/>
            </a:pPr>
            <a:r>
              <a:rPr lang="en-US" sz="2000" dirty="0" smtClean="0"/>
              <a:t>The variability </a:t>
            </a:r>
            <a:r>
              <a:rPr lang="en-US" sz="2000" dirty="0" smtClean="0">
                <a:solidFill>
                  <a:srgbClr val="FF0000"/>
                </a:solidFill>
              </a:rPr>
              <a:t>within each group </a:t>
            </a:r>
            <a:r>
              <a:rPr lang="en-US" sz="2000" dirty="0" smtClean="0"/>
              <a:t>is a measure of the spread of the data within each of the groups. (E.g. differences of ratings within each CAD model itself.)</a:t>
            </a:r>
          </a:p>
          <a:p>
            <a:pPr eaLnBrk="1" hangingPunct="1">
              <a:lnSpc>
                <a:spcPct val="120000"/>
              </a:lnSpc>
              <a:spcBef>
                <a:spcPts val="600"/>
              </a:spcBef>
              <a:buFont typeface="Wingdings" pitchFamily="2" charset="2"/>
              <a:buChar char="Ø"/>
            </a:pPr>
            <a:endParaRPr lang="en-US" sz="2400" dirty="0" smtClean="0"/>
          </a:p>
          <a:p>
            <a:pPr>
              <a:lnSpc>
                <a:spcPct val="120000"/>
              </a:lnSpc>
              <a:spcBef>
                <a:spcPts val="600"/>
              </a:spcBef>
              <a:buFont typeface="Wingdings" pitchFamily="2" charset="2"/>
              <a:buChar char="Ø"/>
            </a:pPr>
            <a:endParaRPr lang="en-US" sz="1800" dirty="0" smtClean="0">
              <a:solidFill>
                <a:srgbClr val="FF0000"/>
              </a:solidFill>
            </a:endParaRPr>
          </a:p>
          <a:p>
            <a:pPr marL="857250" lvl="1" indent="-457200">
              <a:lnSpc>
                <a:spcPct val="120000"/>
              </a:lnSpc>
              <a:spcBef>
                <a:spcPts val="600"/>
              </a:spcBef>
              <a:buFont typeface="Wingdings" pitchFamily="2" charset="2"/>
              <a:buChar char="Ø"/>
            </a:pPr>
            <a:r>
              <a:rPr lang="en-US" sz="2000" dirty="0" smtClean="0"/>
              <a:t>If variability between groups is large relative to the variability within groups, the F statistic will be large;</a:t>
            </a:r>
          </a:p>
          <a:p>
            <a:pPr marL="857250" lvl="1" indent="-457200">
              <a:lnSpc>
                <a:spcPct val="120000"/>
              </a:lnSpc>
              <a:spcBef>
                <a:spcPts val="600"/>
              </a:spcBef>
              <a:buFont typeface="Wingdings" pitchFamily="2" charset="2"/>
              <a:buChar char="Ø"/>
            </a:pPr>
            <a:r>
              <a:rPr lang="en-US" sz="2000" dirty="0" smtClean="0"/>
              <a:t>If variability between groups is similar or smaller </a:t>
            </a:r>
            <a:r>
              <a:rPr lang="en-US" sz="2000" dirty="0" smtClean="0"/>
              <a:t>than the </a:t>
            </a:r>
            <a:r>
              <a:rPr lang="en-US" sz="2000" dirty="0" smtClean="0"/>
              <a:t>variability within groups, the F statistic will be small;</a:t>
            </a:r>
          </a:p>
          <a:p>
            <a:pPr marL="857250" lvl="1" indent="-457200">
              <a:lnSpc>
                <a:spcPct val="120000"/>
              </a:lnSpc>
              <a:spcBef>
                <a:spcPts val="600"/>
              </a:spcBef>
              <a:buFont typeface="Wingdings" pitchFamily="2" charset="2"/>
              <a:buChar char="Ø"/>
            </a:pPr>
            <a:r>
              <a:rPr lang="en-US" sz="2000" dirty="0" smtClean="0"/>
              <a:t>If the F statistic is large enough (greater than some threshold value, called the critical value), the null hypothesis that all means are equal is rejected.</a:t>
            </a:r>
          </a:p>
          <a:p>
            <a:pPr eaLnBrk="1" hangingPunct="1">
              <a:buFontTx/>
              <a:buNone/>
            </a:pPr>
            <a:endParaRPr lang="en-US" sz="2400" dirty="0" smtClean="0"/>
          </a:p>
        </p:txBody>
      </p:sp>
      <p:sp>
        <p:nvSpPr>
          <p:cNvPr id="1028" name="Rectangle 2"/>
          <p:cNvSpPr>
            <a:spLocks noGrp="1" noChangeArrowheads="1"/>
          </p:cNvSpPr>
          <p:nvPr>
            <p:ph type="title"/>
          </p:nvPr>
        </p:nvSpPr>
        <p:spPr/>
        <p:txBody>
          <a:bodyPr/>
          <a:lstStyle/>
          <a:p>
            <a:pPr eaLnBrk="1" hangingPunct="1"/>
            <a:r>
              <a:rPr lang="en-US" dirty="0" smtClean="0"/>
              <a:t>The ANOVA F Test Statistic</a:t>
            </a:r>
          </a:p>
        </p:txBody>
      </p:sp>
      <p:sp>
        <p:nvSpPr>
          <p:cNvPr id="1027" name="Slide Number Placeholder 6"/>
          <p:cNvSpPr>
            <a:spLocks noGrp="1"/>
          </p:cNvSpPr>
          <p:nvPr>
            <p:ph type="sldNum" sz="quarter" idx="12"/>
          </p:nvPr>
        </p:nvSpPr>
        <p:spPr>
          <a:noFill/>
        </p:spPr>
        <p:txBody>
          <a:bodyPr/>
          <a:lstStyle/>
          <a:p>
            <a:fld id="{3C1C6E82-C609-4399-9D39-1061A18E09DF}" type="slidenum">
              <a:rPr lang="en-US"/>
              <a:pPr/>
              <a:t>7</a:t>
            </a:fld>
            <a:endParaRPr lang="en-US" dirty="0"/>
          </a:p>
        </p:txBody>
      </p:sp>
      <p:sp>
        <p:nvSpPr>
          <p:cNvPr id="2" name="TextBox 1"/>
          <p:cNvSpPr txBox="1"/>
          <p:nvPr/>
        </p:nvSpPr>
        <p:spPr>
          <a:xfrm>
            <a:off x="2992756" y="5993725"/>
            <a:ext cx="5188087"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GB" sz="2800" dirty="0" smtClean="0"/>
              <a:t>ANOVA is always a right-tailed test</a:t>
            </a:r>
            <a:endParaRPr lang="en-SG" sz="2800" dirty="0"/>
          </a:p>
        </p:txBody>
      </p:sp>
      <mc:AlternateContent xmlns:mc="http://schemas.openxmlformats.org/markup-compatibility/2006" xmlns:a14="http://schemas.microsoft.com/office/drawing/2010/main">
        <mc:Choice Requires="a14">
          <p:sp>
            <p:nvSpPr>
              <p:cNvPr id="4" name="TextBox 3"/>
              <p:cNvSpPr txBox="1"/>
              <p:nvPr/>
            </p:nvSpPr>
            <p:spPr>
              <a:xfrm>
                <a:off x="2180427" y="3231930"/>
                <a:ext cx="4696664" cy="6668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𝐹</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𝑉𝑎𝑟𝑖𝑎𝑏𝑖𝑙𝑖𝑡𝑦</m:t>
                          </m:r>
                          <m:r>
                            <a:rPr lang="en-US" b="0" i="1" smtClean="0">
                              <a:latin typeface="Cambria Math"/>
                            </a:rPr>
                            <m:t> </m:t>
                          </m:r>
                          <m:r>
                            <a:rPr lang="en-US" b="0" i="1" smtClean="0">
                              <a:latin typeface="Cambria Math"/>
                            </a:rPr>
                            <m:t>𝑏𝑒𝑡𝑤𝑒𝑒𝑛</m:t>
                          </m:r>
                          <m:r>
                            <a:rPr lang="en-US" b="0" i="1" smtClean="0">
                              <a:latin typeface="Cambria Math"/>
                            </a:rPr>
                            <m:t> </m:t>
                          </m:r>
                          <m:r>
                            <a:rPr lang="en-US" b="0" i="1" smtClean="0">
                              <a:latin typeface="Cambria Math"/>
                            </a:rPr>
                            <m:t>𝑔𝑟𝑜𝑢𝑝𝑠</m:t>
                          </m:r>
                        </m:num>
                        <m:den>
                          <m:r>
                            <a:rPr lang="en-US" b="0" i="1" smtClean="0">
                              <a:latin typeface="Cambria Math"/>
                            </a:rPr>
                            <m:t>𝑉𝑎𝑟𝑖𝑎𝑏𝑖𝑙𝑖𝑡𝑦</m:t>
                          </m:r>
                          <m:r>
                            <a:rPr lang="en-US" b="0" i="1" smtClean="0">
                              <a:latin typeface="Cambria Math"/>
                            </a:rPr>
                            <m:t> </m:t>
                          </m:r>
                          <m:r>
                            <a:rPr lang="en-US" b="0" i="1" smtClean="0">
                              <a:latin typeface="Cambria Math"/>
                            </a:rPr>
                            <m:t>𝑤𝑖𝑡h𝑖𝑛</m:t>
                          </m:r>
                          <m:r>
                            <a:rPr lang="en-US" b="0" i="1" smtClean="0">
                              <a:latin typeface="Cambria Math"/>
                            </a:rPr>
                            <m:t> </m:t>
                          </m:r>
                          <m:r>
                            <a:rPr lang="en-US" b="0" i="1" smtClean="0">
                              <a:latin typeface="Cambria Math"/>
                            </a:rPr>
                            <m:t>𝑔𝑟𝑜𝑢𝑝𝑠</m:t>
                          </m:r>
                        </m:den>
                      </m:f>
                    </m:oMath>
                  </m:oMathPara>
                </a14:m>
                <a:endParaRPr lang="en-SG" dirty="0"/>
              </a:p>
            </p:txBody>
          </p:sp>
        </mc:Choice>
        <mc:Fallback xmlns="">
          <p:sp>
            <p:nvSpPr>
              <p:cNvPr id="4" name="TextBox 3"/>
              <p:cNvSpPr txBox="1">
                <a:spLocks noRot="1" noChangeAspect="1" noMove="1" noResize="1" noEditPoints="1" noAdjustHandles="1" noChangeArrowheads="1" noChangeShapeType="1" noTextEdit="1"/>
              </p:cNvSpPr>
              <p:nvPr/>
            </p:nvSpPr>
            <p:spPr>
              <a:xfrm>
                <a:off x="2180427" y="3231930"/>
                <a:ext cx="4696664" cy="666849"/>
              </a:xfrm>
              <a:prstGeom prst="rect">
                <a:avLst/>
              </a:prstGeom>
              <a:blipFill rotWithShape="1">
                <a:blip r:embed="rId3"/>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131869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fade">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fade">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fade">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9">
                                            <p:txEl>
                                              <p:pRg st="5" end="5"/>
                                            </p:txEl>
                                          </p:spTgt>
                                        </p:tgtEl>
                                        <p:attrNameLst>
                                          <p:attrName>style.visibility</p:attrName>
                                        </p:attrNameLst>
                                      </p:cBhvr>
                                      <p:to>
                                        <p:strVal val="visible"/>
                                      </p:to>
                                    </p:set>
                                    <p:animEffect transition="in" filter="fade">
                                      <p:cBhvr>
                                        <p:cTn id="27" dur="500"/>
                                        <p:tgtEl>
                                          <p:spTgt spid="1029">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29">
                                            <p:txEl>
                                              <p:pRg st="6" end="6"/>
                                            </p:txEl>
                                          </p:spTgt>
                                        </p:tgtEl>
                                        <p:attrNameLst>
                                          <p:attrName>style.visibility</p:attrName>
                                        </p:attrNameLst>
                                      </p:cBhvr>
                                      <p:to>
                                        <p:strVal val="visible"/>
                                      </p:to>
                                    </p:set>
                                    <p:animEffect transition="in" filter="fade">
                                      <p:cBhvr>
                                        <p:cTn id="30" dur="500"/>
                                        <p:tgtEl>
                                          <p:spTgt spid="1029">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029">
                                            <p:txEl>
                                              <p:pRg st="7" end="7"/>
                                            </p:txEl>
                                          </p:spTgt>
                                        </p:tgtEl>
                                        <p:attrNameLst>
                                          <p:attrName>style.visibility</p:attrName>
                                        </p:attrNameLst>
                                      </p:cBhvr>
                                      <p:to>
                                        <p:strVal val="visible"/>
                                      </p:to>
                                    </p:set>
                                    <p:animEffect transition="in" filter="fade">
                                      <p:cBhvr>
                                        <p:cTn id="33" dur="500"/>
                                        <p:tgtEl>
                                          <p:spTgt spid="1029">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1000"/>
                                        <p:tgtEl>
                                          <p:spTgt spid="2"/>
                                        </p:tgtEl>
                                      </p:cBhvr>
                                    </p:animEffect>
                                    <p:anim calcmode="lin" valueType="num">
                                      <p:cBhvr>
                                        <p:cTn id="39" dur="1000" fill="hold"/>
                                        <p:tgtEl>
                                          <p:spTgt spid="2"/>
                                        </p:tgtEl>
                                        <p:attrNameLst>
                                          <p:attrName>ppt_x</p:attrName>
                                        </p:attrNameLst>
                                      </p:cBhvr>
                                      <p:tavLst>
                                        <p:tav tm="0">
                                          <p:val>
                                            <p:strVal val="#ppt_x"/>
                                          </p:val>
                                        </p:tav>
                                        <p:tav tm="100000">
                                          <p:val>
                                            <p:strVal val="#ppt_x"/>
                                          </p:val>
                                        </p:tav>
                                      </p:tavLst>
                                    </p:anim>
                                    <p:anim calcmode="lin" valueType="num">
                                      <p:cBhvr>
                                        <p:cTn id="4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65610" y="0"/>
            <a:ext cx="6053959" cy="866136"/>
          </a:xfrm>
          <a:noFill/>
        </p:spPr>
        <p:txBody>
          <a:bodyPr lIns="90488" tIns="44450" rIns="90488" bIns="44450" anchorCtr="1">
            <a:normAutofit fontScale="90000"/>
          </a:bodyPr>
          <a:lstStyle/>
          <a:p>
            <a:pPr eaLnBrk="1" hangingPunct="1"/>
            <a:r>
              <a:rPr lang="en-US" dirty="0" smtClean="0"/>
              <a:t>Characteristics of the F Distribution </a:t>
            </a:r>
            <a:br>
              <a:rPr lang="en-US" dirty="0" smtClean="0"/>
            </a:br>
            <a:r>
              <a:rPr lang="en-US" dirty="0" smtClean="0"/>
              <a:t>(Recap from L10)</a:t>
            </a:r>
          </a:p>
        </p:txBody>
      </p:sp>
      <p:sp>
        <p:nvSpPr>
          <p:cNvPr id="13316" name="Rectangle 3"/>
          <p:cNvSpPr>
            <a:spLocks noGrp="1" noChangeArrowheads="1"/>
          </p:cNvSpPr>
          <p:nvPr>
            <p:ph sz="quarter" idx="13"/>
          </p:nvPr>
        </p:nvSpPr>
        <p:spPr>
          <a:xfrm>
            <a:off x="665610" y="1134609"/>
            <a:ext cx="7781518" cy="5134811"/>
          </a:xfrm>
          <a:noFill/>
        </p:spPr>
        <p:txBody>
          <a:bodyPr lIns="90488" tIns="44450" rIns="90488" bIns="44450">
            <a:normAutofit fontScale="70000" lnSpcReduction="20000"/>
          </a:bodyPr>
          <a:lstStyle/>
          <a:p>
            <a:pPr>
              <a:lnSpc>
                <a:spcPct val="110000"/>
              </a:lnSpc>
              <a:spcBef>
                <a:spcPts val="1200"/>
              </a:spcBef>
              <a:tabLst>
                <a:tab pos="2347913" algn="ctr"/>
                <a:tab pos="4010025" algn="ctr"/>
              </a:tabLst>
            </a:pPr>
            <a:r>
              <a:rPr lang="en-US" sz="2800" dirty="0" smtClean="0"/>
              <a:t>Each member of the family is determined by two parameters: the </a:t>
            </a:r>
            <a:r>
              <a:rPr lang="en-US" sz="2800" dirty="0" smtClean="0">
                <a:solidFill>
                  <a:srgbClr val="FF0000"/>
                </a:solidFill>
              </a:rPr>
              <a:t>numerator degrees of freedom (</a:t>
            </a:r>
            <a:r>
              <a:rPr lang="en-US" sz="2800" dirty="0" err="1" smtClean="0">
                <a:solidFill>
                  <a:srgbClr val="FF0000"/>
                </a:solidFill>
              </a:rPr>
              <a:t>dof</a:t>
            </a:r>
            <a:r>
              <a:rPr lang="en-US" sz="2800" dirty="0" smtClean="0">
                <a:solidFill>
                  <a:srgbClr val="FF0000"/>
                </a:solidFill>
              </a:rPr>
              <a:t>)</a:t>
            </a:r>
            <a:r>
              <a:rPr lang="en-US" sz="2800" dirty="0" smtClean="0">
                <a:solidFill>
                  <a:srgbClr val="0066FF"/>
                </a:solidFill>
              </a:rPr>
              <a:t> </a:t>
            </a:r>
            <a:r>
              <a:rPr lang="en-US" sz="2800" dirty="0" smtClean="0"/>
              <a:t>and the </a:t>
            </a:r>
            <a:r>
              <a:rPr lang="en-US" sz="2800" dirty="0" smtClean="0">
                <a:solidFill>
                  <a:srgbClr val="FF0000"/>
                </a:solidFill>
              </a:rPr>
              <a:t>denominator degrees of freedom (</a:t>
            </a:r>
            <a:r>
              <a:rPr lang="en-US" sz="2800" dirty="0" err="1" smtClean="0">
                <a:solidFill>
                  <a:srgbClr val="FF0000"/>
                </a:solidFill>
              </a:rPr>
              <a:t>dof</a:t>
            </a:r>
            <a:r>
              <a:rPr lang="en-US" sz="2800" dirty="0" smtClean="0">
                <a:solidFill>
                  <a:srgbClr val="FF0000"/>
                </a:solidFill>
              </a:rPr>
              <a:t>).</a:t>
            </a:r>
          </a:p>
          <a:p>
            <a:pPr>
              <a:lnSpc>
                <a:spcPct val="110000"/>
              </a:lnSpc>
              <a:spcBef>
                <a:spcPts val="1200"/>
              </a:spcBef>
              <a:tabLst>
                <a:tab pos="2347913" algn="ctr"/>
                <a:tab pos="4010025" algn="ctr"/>
              </a:tabLst>
            </a:pPr>
            <a:r>
              <a:rPr lang="en-US" sz="2800" dirty="0" smtClean="0"/>
              <a:t>The </a:t>
            </a:r>
            <a:r>
              <a:rPr lang="en-US" sz="2800" i="1" u="sng" dirty="0" smtClean="0">
                <a:solidFill>
                  <a:srgbClr val="FF0000"/>
                </a:solidFill>
              </a:rPr>
              <a:t>F </a:t>
            </a:r>
            <a:r>
              <a:rPr lang="en-US" sz="2800" i="1" u="sng" dirty="0" smtClean="0">
                <a:solidFill>
                  <a:srgbClr val="FF0000"/>
                </a:solidFill>
              </a:rPr>
              <a:t>statistic cannot be </a:t>
            </a:r>
            <a:r>
              <a:rPr lang="en-US" sz="2800" i="1" u="sng" dirty="0" smtClean="0">
                <a:solidFill>
                  <a:srgbClr val="FF0000"/>
                </a:solidFill>
              </a:rPr>
              <a:t>negative</a:t>
            </a:r>
            <a:r>
              <a:rPr lang="en-US" sz="2800" dirty="0" smtClean="0"/>
              <a:t> and the F distribution </a:t>
            </a:r>
            <a:r>
              <a:rPr lang="en-US" sz="2800" dirty="0" smtClean="0"/>
              <a:t>is </a:t>
            </a:r>
            <a:r>
              <a:rPr lang="en-US" sz="2800" dirty="0" smtClean="0"/>
              <a:t>continuous.</a:t>
            </a:r>
            <a:endParaRPr lang="en-US" sz="2800" dirty="0" smtClean="0"/>
          </a:p>
          <a:p>
            <a:pPr>
              <a:lnSpc>
                <a:spcPct val="110000"/>
              </a:lnSpc>
              <a:spcBef>
                <a:spcPts val="1200"/>
              </a:spcBef>
              <a:tabLst>
                <a:tab pos="2347913" algn="ctr"/>
                <a:tab pos="4010025" algn="ctr"/>
              </a:tabLst>
            </a:pPr>
            <a:r>
              <a:rPr lang="en-US" sz="2800" dirty="0" smtClean="0"/>
              <a:t>Its value ranges from 0 </a:t>
            </a:r>
            <a:r>
              <a:rPr lang="en-US" sz="2800" i="1" dirty="0" smtClean="0"/>
              <a:t>to</a:t>
            </a:r>
            <a:r>
              <a:rPr lang="en-US" sz="2800" dirty="0" smtClean="0"/>
              <a:t> </a:t>
            </a:r>
            <a:r>
              <a:rPr lang="en-US" sz="2800" dirty="0" smtClean="0">
                <a:sym typeface="Symbol" pitchFamily="18" charset="2"/>
              </a:rPr>
              <a:t></a:t>
            </a:r>
            <a:r>
              <a:rPr lang="en-US" sz="2800" dirty="0" smtClean="0"/>
              <a:t> .  As </a:t>
            </a:r>
            <a:r>
              <a:rPr lang="en-US" sz="2800" i="1" dirty="0" smtClean="0"/>
              <a:t>F </a:t>
            </a:r>
            <a:r>
              <a:rPr lang="en-US" sz="2800" dirty="0" smtClean="0">
                <a:sym typeface="Symbol" pitchFamily="18" charset="2"/>
              </a:rPr>
              <a:t> ,</a:t>
            </a:r>
            <a:r>
              <a:rPr lang="en-US" sz="2800" dirty="0" smtClean="0"/>
              <a:t> the curve approaches the </a:t>
            </a:r>
            <a:r>
              <a:rPr lang="en-US" sz="2800" i="1" dirty="0" smtClean="0"/>
              <a:t>x</a:t>
            </a:r>
            <a:r>
              <a:rPr lang="en-US" sz="2800" dirty="0" smtClean="0"/>
              <a:t>-axis</a:t>
            </a:r>
            <a:r>
              <a:rPr lang="en-US" sz="2800" dirty="0"/>
              <a:t>. </a:t>
            </a:r>
            <a:endParaRPr lang="en-US" sz="2800" dirty="0" smtClean="0"/>
          </a:p>
          <a:p>
            <a:pPr>
              <a:lnSpc>
                <a:spcPct val="110000"/>
              </a:lnSpc>
              <a:spcBef>
                <a:spcPts val="1200"/>
              </a:spcBef>
              <a:tabLst>
                <a:tab pos="2347913" algn="ctr"/>
                <a:tab pos="4010025" algn="ctr"/>
              </a:tabLst>
            </a:pPr>
            <a:r>
              <a:rPr lang="en-US" sz="2800" dirty="0" smtClean="0"/>
              <a:t>The </a:t>
            </a:r>
            <a:r>
              <a:rPr lang="en-US" sz="2800" i="1" dirty="0"/>
              <a:t>F</a:t>
            </a:r>
            <a:r>
              <a:rPr lang="en-US" sz="2800" dirty="0"/>
              <a:t> distribution is positively (right) skewed.</a:t>
            </a:r>
          </a:p>
          <a:p>
            <a:pPr>
              <a:lnSpc>
                <a:spcPct val="110000"/>
              </a:lnSpc>
              <a:spcBef>
                <a:spcPts val="1200"/>
              </a:spcBef>
              <a:tabLst>
                <a:tab pos="2347913" algn="ctr"/>
                <a:tab pos="4010025" algn="ctr"/>
              </a:tabLst>
            </a:pPr>
            <a:r>
              <a:rPr lang="en-US" sz="2400" b="1" u="sng" dirty="0" smtClean="0">
                <a:solidFill>
                  <a:srgbClr val="FF0000"/>
                </a:solidFill>
              </a:rPr>
              <a:t>Excel functions: </a:t>
            </a:r>
          </a:p>
          <a:p>
            <a:pPr lvl="1">
              <a:lnSpc>
                <a:spcPct val="110000"/>
              </a:lnSpc>
              <a:spcBef>
                <a:spcPts val="1200"/>
              </a:spcBef>
              <a:tabLst>
                <a:tab pos="2347913" algn="ctr"/>
                <a:tab pos="4010025" algn="ctr"/>
              </a:tabLst>
            </a:pPr>
            <a:r>
              <a:rPr lang="en-US" sz="2200" dirty="0">
                <a:solidFill>
                  <a:srgbClr val="FF0000"/>
                </a:solidFill>
              </a:rPr>
              <a:t>F.DIST(x, d</a:t>
            </a:r>
            <a:r>
              <a:rPr lang="en-US" sz="2200" baseline="-25000" dirty="0">
                <a:solidFill>
                  <a:srgbClr val="FF0000"/>
                </a:solidFill>
              </a:rPr>
              <a:t>1</a:t>
            </a:r>
            <a:r>
              <a:rPr lang="en-US" sz="2200" dirty="0">
                <a:solidFill>
                  <a:srgbClr val="FF0000"/>
                </a:solidFill>
              </a:rPr>
              <a:t>, d</a:t>
            </a:r>
            <a:r>
              <a:rPr lang="en-US" sz="2200" baseline="-25000" dirty="0">
                <a:solidFill>
                  <a:srgbClr val="FF0000"/>
                </a:solidFill>
              </a:rPr>
              <a:t>2</a:t>
            </a:r>
            <a:r>
              <a:rPr lang="en-US" sz="2200" dirty="0">
                <a:solidFill>
                  <a:srgbClr val="FF0000"/>
                </a:solidFill>
              </a:rPr>
              <a:t>,1) (returns left-tail probability of x)</a:t>
            </a:r>
          </a:p>
          <a:p>
            <a:pPr lvl="1">
              <a:lnSpc>
                <a:spcPct val="110000"/>
              </a:lnSpc>
              <a:spcBef>
                <a:spcPts val="1200"/>
              </a:spcBef>
              <a:tabLst>
                <a:tab pos="2347913" algn="ctr"/>
                <a:tab pos="4010025" algn="ctr"/>
              </a:tabLst>
            </a:pPr>
            <a:r>
              <a:rPr lang="en-US" sz="2200" dirty="0">
                <a:solidFill>
                  <a:srgbClr val="FF0000"/>
                </a:solidFill>
              </a:rPr>
              <a:t>F.DIST.RT(x, d</a:t>
            </a:r>
            <a:r>
              <a:rPr lang="en-US" sz="2200" baseline="-25000" dirty="0">
                <a:solidFill>
                  <a:srgbClr val="FF0000"/>
                </a:solidFill>
              </a:rPr>
              <a:t>1</a:t>
            </a:r>
            <a:r>
              <a:rPr lang="en-US" sz="2200" dirty="0">
                <a:solidFill>
                  <a:srgbClr val="FF0000"/>
                </a:solidFill>
              </a:rPr>
              <a:t>, d</a:t>
            </a:r>
            <a:r>
              <a:rPr lang="en-US" sz="2200" baseline="-25000" dirty="0">
                <a:solidFill>
                  <a:srgbClr val="FF0000"/>
                </a:solidFill>
              </a:rPr>
              <a:t>2</a:t>
            </a:r>
            <a:r>
              <a:rPr lang="en-US" sz="2200" dirty="0">
                <a:solidFill>
                  <a:srgbClr val="FF0000"/>
                </a:solidFill>
              </a:rPr>
              <a:t>) (returns right-tail probability of x)</a:t>
            </a:r>
          </a:p>
          <a:p>
            <a:pPr lvl="1">
              <a:lnSpc>
                <a:spcPct val="110000"/>
              </a:lnSpc>
              <a:spcBef>
                <a:spcPts val="1200"/>
              </a:spcBef>
              <a:tabLst>
                <a:tab pos="2347913" algn="ctr"/>
                <a:tab pos="4010025" algn="ctr"/>
              </a:tabLst>
            </a:pPr>
            <a:r>
              <a:rPr lang="en-US" sz="2200" dirty="0" smtClean="0">
                <a:solidFill>
                  <a:srgbClr val="FF0000"/>
                </a:solidFill>
              </a:rPr>
              <a:t>F.INV(probability</a:t>
            </a:r>
            <a:r>
              <a:rPr lang="en-US" sz="2200" dirty="0">
                <a:solidFill>
                  <a:srgbClr val="FF0000"/>
                </a:solidFill>
              </a:rPr>
              <a:t>, d</a:t>
            </a:r>
            <a:r>
              <a:rPr lang="en-US" sz="2200" baseline="-25000" dirty="0">
                <a:solidFill>
                  <a:srgbClr val="FF0000"/>
                </a:solidFill>
              </a:rPr>
              <a:t>1</a:t>
            </a:r>
            <a:r>
              <a:rPr lang="en-US" sz="2200" dirty="0">
                <a:solidFill>
                  <a:srgbClr val="FF0000"/>
                </a:solidFill>
              </a:rPr>
              <a:t>, d</a:t>
            </a:r>
            <a:r>
              <a:rPr lang="en-US" sz="2200" baseline="-25000" dirty="0">
                <a:solidFill>
                  <a:srgbClr val="FF0000"/>
                </a:solidFill>
              </a:rPr>
              <a:t>2</a:t>
            </a:r>
            <a:r>
              <a:rPr lang="en-US" sz="2200" dirty="0" smtClean="0">
                <a:solidFill>
                  <a:srgbClr val="FF0000"/>
                </a:solidFill>
              </a:rPr>
              <a:t>) </a:t>
            </a:r>
            <a:r>
              <a:rPr lang="en-US" sz="2200" dirty="0">
                <a:solidFill>
                  <a:srgbClr val="FF0000"/>
                </a:solidFill>
              </a:rPr>
              <a:t>(returns left-tail </a:t>
            </a:r>
            <a:r>
              <a:rPr lang="en-US" sz="2200" dirty="0" smtClean="0">
                <a:solidFill>
                  <a:srgbClr val="FF0000"/>
                </a:solidFill>
              </a:rPr>
              <a:t>F value corresponding to ‘probability’).</a:t>
            </a:r>
            <a:endParaRPr lang="en-US" sz="2200" dirty="0">
              <a:solidFill>
                <a:srgbClr val="FF0000"/>
              </a:solidFill>
            </a:endParaRPr>
          </a:p>
          <a:p>
            <a:pPr lvl="1">
              <a:lnSpc>
                <a:spcPct val="110000"/>
              </a:lnSpc>
              <a:spcBef>
                <a:spcPts val="1200"/>
              </a:spcBef>
              <a:tabLst>
                <a:tab pos="2347913" algn="ctr"/>
                <a:tab pos="4010025" algn="ctr"/>
              </a:tabLst>
            </a:pPr>
            <a:r>
              <a:rPr lang="en-US" sz="2200" dirty="0" smtClean="0">
                <a:solidFill>
                  <a:srgbClr val="FF0000"/>
                </a:solidFill>
              </a:rPr>
              <a:t>F.INV.RT(probability</a:t>
            </a:r>
            <a:r>
              <a:rPr lang="en-US" sz="2200" dirty="0">
                <a:solidFill>
                  <a:srgbClr val="FF0000"/>
                </a:solidFill>
              </a:rPr>
              <a:t>, d</a:t>
            </a:r>
            <a:r>
              <a:rPr lang="en-US" sz="2200" baseline="-25000" dirty="0">
                <a:solidFill>
                  <a:srgbClr val="FF0000"/>
                </a:solidFill>
              </a:rPr>
              <a:t>1</a:t>
            </a:r>
            <a:r>
              <a:rPr lang="en-US" sz="2200" dirty="0">
                <a:solidFill>
                  <a:srgbClr val="FF0000"/>
                </a:solidFill>
              </a:rPr>
              <a:t>, </a:t>
            </a:r>
            <a:r>
              <a:rPr lang="en-US" sz="2200" dirty="0" smtClean="0">
                <a:solidFill>
                  <a:srgbClr val="FF0000"/>
                </a:solidFill>
              </a:rPr>
              <a:t>d</a:t>
            </a:r>
            <a:r>
              <a:rPr lang="en-US" sz="2200" baseline="-25000" dirty="0" smtClean="0">
                <a:solidFill>
                  <a:srgbClr val="FF0000"/>
                </a:solidFill>
              </a:rPr>
              <a:t>2</a:t>
            </a:r>
            <a:r>
              <a:rPr lang="en-US" sz="2200" dirty="0" smtClean="0">
                <a:solidFill>
                  <a:srgbClr val="FF0000"/>
                </a:solidFill>
              </a:rPr>
              <a:t>) </a:t>
            </a:r>
            <a:r>
              <a:rPr lang="en-US" sz="2200" dirty="0">
                <a:solidFill>
                  <a:srgbClr val="FF0000"/>
                </a:solidFill>
              </a:rPr>
              <a:t>(returns </a:t>
            </a:r>
            <a:r>
              <a:rPr lang="en-US" sz="2200" dirty="0" smtClean="0">
                <a:solidFill>
                  <a:srgbClr val="FF0000"/>
                </a:solidFill>
              </a:rPr>
              <a:t>right-tail </a:t>
            </a:r>
            <a:r>
              <a:rPr lang="en-US" sz="2200" dirty="0">
                <a:solidFill>
                  <a:srgbClr val="FF0000"/>
                </a:solidFill>
              </a:rPr>
              <a:t>F value corresponding to ‘probability’)</a:t>
            </a:r>
            <a:endParaRPr lang="en-US" sz="2200" dirty="0" smtClean="0">
              <a:solidFill>
                <a:srgbClr val="FF0000"/>
              </a:solidFill>
            </a:endParaRPr>
          </a:p>
        </p:txBody>
      </p:sp>
      <p:sp>
        <p:nvSpPr>
          <p:cNvPr id="2" name="Rectangle 1"/>
          <p:cNvSpPr/>
          <p:nvPr/>
        </p:nvSpPr>
        <p:spPr>
          <a:xfrm>
            <a:off x="1140179" y="5764733"/>
            <a:ext cx="7306949"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smtClean="0"/>
              <a:t>d</a:t>
            </a:r>
            <a:r>
              <a:rPr lang="en-US" b="1" baseline="-25000" dirty="0" smtClean="0"/>
              <a:t>1</a:t>
            </a:r>
            <a:r>
              <a:rPr lang="en-US" b="1" dirty="0" smtClean="0"/>
              <a:t>: numerator degrees of freedom; d</a:t>
            </a:r>
            <a:r>
              <a:rPr lang="en-US" b="1" baseline="-25000" dirty="0" smtClean="0"/>
              <a:t>2</a:t>
            </a:r>
            <a:r>
              <a:rPr lang="en-US" b="1" dirty="0" smtClean="0"/>
              <a:t>: denominator degrees of freedom</a:t>
            </a:r>
            <a:endParaRPr lang="en-SG" b="1" dirty="0"/>
          </a:p>
        </p:txBody>
      </p:sp>
      <p:sp>
        <p:nvSpPr>
          <p:cNvPr id="5" name="Slide Number Placeholder 2"/>
          <p:cNvSpPr>
            <a:spLocks noGrp="1"/>
          </p:cNvSpPr>
          <p:nvPr>
            <p:ph type="sldNum" sz="quarter" idx="12"/>
          </p:nvPr>
        </p:nvSpPr>
        <p:spPr>
          <a:xfrm>
            <a:off x="8728364" y="6428600"/>
            <a:ext cx="415636" cy="429400"/>
          </a:xfrm>
        </p:spPr>
        <p:txBody>
          <a:bodyPr/>
          <a:lstStyle/>
          <a:p>
            <a:r>
              <a:rPr lang="en-US" sz="1200" dirty="0" smtClean="0">
                <a:latin typeface="Arial" panose="020B0604020202020204" pitchFamily="34" charset="0"/>
                <a:cs typeface="Arial" panose="020B0604020202020204" pitchFamily="34" charset="0"/>
              </a:rPr>
              <a:t>10</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8607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animEffect transition="in" filter="fade">
                                      <p:cBhvr>
                                        <p:cTn id="7" dur="500"/>
                                        <p:tgtEl>
                                          <p:spTgt spid="133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16">
                                            <p:txEl>
                                              <p:pRg st="1" end="1"/>
                                            </p:txEl>
                                          </p:spTgt>
                                        </p:tgtEl>
                                        <p:attrNameLst>
                                          <p:attrName>style.visibility</p:attrName>
                                        </p:attrNameLst>
                                      </p:cBhvr>
                                      <p:to>
                                        <p:strVal val="visible"/>
                                      </p:to>
                                    </p:set>
                                    <p:animEffect transition="in" filter="fade">
                                      <p:cBhvr>
                                        <p:cTn id="12" dur="500"/>
                                        <p:tgtEl>
                                          <p:spTgt spid="133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16">
                                            <p:txEl>
                                              <p:pRg st="2" end="2"/>
                                            </p:txEl>
                                          </p:spTgt>
                                        </p:tgtEl>
                                        <p:attrNameLst>
                                          <p:attrName>style.visibility</p:attrName>
                                        </p:attrNameLst>
                                      </p:cBhvr>
                                      <p:to>
                                        <p:strVal val="visible"/>
                                      </p:to>
                                    </p:set>
                                    <p:animEffect transition="in" filter="fade">
                                      <p:cBhvr>
                                        <p:cTn id="17" dur="500"/>
                                        <p:tgtEl>
                                          <p:spTgt spid="133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316">
                                            <p:txEl>
                                              <p:pRg st="3" end="3"/>
                                            </p:txEl>
                                          </p:spTgt>
                                        </p:tgtEl>
                                        <p:attrNameLst>
                                          <p:attrName>style.visibility</p:attrName>
                                        </p:attrNameLst>
                                      </p:cBhvr>
                                      <p:to>
                                        <p:strVal val="visible"/>
                                      </p:to>
                                    </p:set>
                                    <p:animEffect transition="in" filter="fade">
                                      <p:cBhvr>
                                        <p:cTn id="22" dur="500"/>
                                        <p:tgtEl>
                                          <p:spTgt spid="133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316">
                                            <p:txEl>
                                              <p:pRg st="4" end="4"/>
                                            </p:txEl>
                                          </p:spTgt>
                                        </p:tgtEl>
                                        <p:attrNameLst>
                                          <p:attrName>style.visibility</p:attrName>
                                        </p:attrNameLst>
                                      </p:cBhvr>
                                      <p:to>
                                        <p:strVal val="visible"/>
                                      </p:to>
                                    </p:set>
                                    <p:animEffect transition="in" filter="fade">
                                      <p:cBhvr>
                                        <p:cTn id="27" dur="500"/>
                                        <p:tgtEl>
                                          <p:spTgt spid="13316">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3316">
                                            <p:txEl>
                                              <p:pRg st="5" end="5"/>
                                            </p:txEl>
                                          </p:spTgt>
                                        </p:tgtEl>
                                        <p:attrNameLst>
                                          <p:attrName>style.visibility</p:attrName>
                                        </p:attrNameLst>
                                      </p:cBhvr>
                                      <p:to>
                                        <p:strVal val="visible"/>
                                      </p:to>
                                    </p:set>
                                    <p:animEffect transition="in" filter="fade">
                                      <p:cBhvr>
                                        <p:cTn id="30" dur="500"/>
                                        <p:tgtEl>
                                          <p:spTgt spid="13316">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3316">
                                            <p:txEl>
                                              <p:pRg st="6" end="6"/>
                                            </p:txEl>
                                          </p:spTgt>
                                        </p:tgtEl>
                                        <p:attrNameLst>
                                          <p:attrName>style.visibility</p:attrName>
                                        </p:attrNameLst>
                                      </p:cBhvr>
                                      <p:to>
                                        <p:strVal val="visible"/>
                                      </p:to>
                                    </p:set>
                                    <p:animEffect transition="in" filter="fade">
                                      <p:cBhvr>
                                        <p:cTn id="33" dur="500"/>
                                        <p:tgtEl>
                                          <p:spTgt spid="13316">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3316">
                                            <p:txEl>
                                              <p:pRg st="7" end="7"/>
                                            </p:txEl>
                                          </p:spTgt>
                                        </p:tgtEl>
                                        <p:attrNameLst>
                                          <p:attrName>style.visibility</p:attrName>
                                        </p:attrNameLst>
                                      </p:cBhvr>
                                      <p:to>
                                        <p:strVal val="visible"/>
                                      </p:to>
                                    </p:set>
                                    <p:animEffect transition="in" filter="fade">
                                      <p:cBhvr>
                                        <p:cTn id="36" dur="500"/>
                                        <p:tgtEl>
                                          <p:spTgt spid="13316">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3316">
                                            <p:txEl>
                                              <p:pRg st="8" end="8"/>
                                            </p:txEl>
                                          </p:spTgt>
                                        </p:tgtEl>
                                        <p:attrNameLst>
                                          <p:attrName>style.visibility</p:attrName>
                                        </p:attrNameLst>
                                      </p:cBhvr>
                                      <p:to>
                                        <p:strVal val="visible"/>
                                      </p:to>
                                    </p:set>
                                    <p:animEffect transition="in" filter="fade">
                                      <p:cBhvr>
                                        <p:cTn id="39" dur="500"/>
                                        <p:tgtEl>
                                          <p:spTgt spid="13316">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r>
              <a:rPr lang="en-US" sz="3600" dirty="0"/>
              <a:t>Illustration of </a:t>
            </a:r>
            <a:r>
              <a:rPr lang="en-US" sz="3600" dirty="0" smtClean="0"/>
              <a:t>Small F statistic</a:t>
            </a:r>
            <a:endParaRPr lang="en-US" sz="3600" dirty="0"/>
          </a:p>
        </p:txBody>
      </p:sp>
      <p:sp>
        <p:nvSpPr>
          <p:cNvPr id="63491" name="Rectangle 3"/>
          <p:cNvSpPr>
            <a:spLocks noChangeArrowheads="1"/>
          </p:cNvSpPr>
          <p:nvPr/>
        </p:nvSpPr>
        <p:spPr bwMode="auto">
          <a:xfrm>
            <a:off x="1625600" y="1866900"/>
            <a:ext cx="1219200" cy="14859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3492" name="Rectangle 4"/>
          <p:cNvSpPr>
            <a:spLocks noChangeArrowheads="1"/>
          </p:cNvSpPr>
          <p:nvPr/>
        </p:nvSpPr>
        <p:spPr bwMode="auto">
          <a:xfrm>
            <a:off x="4165600" y="2381250"/>
            <a:ext cx="1219200" cy="177165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3493" name="Rectangle 5"/>
          <p:cNvSpPr>
            <a:spLocks noChangeArrowheads="1"/>
          </p:cNvSpPr>
          <p:nvPr/>
        </p:nvSpPr>
        <p:spPr bwMode="auto">
          <a:xfrm>
            <a:off x="7112000" y="2895600"/>
            <a:ext cx="1219200" cy="17145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3494" name="Line 6"/>
          <p:cNvSpPr>
            <a:spLocks noChangeShapeType="1"/>
          </p:cNvSpPr>
          <p:nvPr/>
        </p:nvSpPr>
        <p:spPr bwMode="auto">
          <a:xfrm>
            <a:off x="1625600" y="2609850"/>
            <a:ext cx="1219200" cy="0"/>
          </a:xfrm>
          <a:prstGeom prst="line">
            <a:avLst/>
          </a:prstGeom>
          <a:noFill/>
          <a:ln w="9525">
            <a:solidFill>
              <a:schemeClr val="tx1"/>
            </a:solidFill>
            <a:miter lim="800000"/>
            <a:headEnd/>
            <a:tailEnd/>
          </a:ln>
          <a:effectLst/>
        </p:spPr>
        <p:txBody>
          <a:bodyPr wrap="none"/>
          <a:lstStyle/>
          <a:p>
            <a:endParaRPr lang="en-US"/>
          </a:p>
        </p:txBody>
      </p:sp>
      <p:sp>
        <p:nvSpPr>
          <p:cNvPr id="63495" name="Line 7"/>
          <p:cNvSpPr>
            <a:spLocks noChangeShapeType="1"/>
          </p:cNvSpPr>
          <p:nvPr/>
        </p:nvSpPr>
        <p:spPr bwMode="auto">
          <a:xfrm>
            <a:off x="7112000" y="3752850"/>
            <a:ext cx="1219200" cy="0"/>
          </a:xfrm>
          <a:prstGeom prst="line">
            <a:avLst/>
          </a:prstGeom>
          <a:noFill/>
          <a:ln w="9525">
            <a:solidFill>
              <a:schemeClr val="tx1"/>
            </a:solidFill>
            <a:miter lim="800000"/>
            <a:headEnd/>
            <a:tailEnd/>
          </a:ln>
          <a:effectLst/>
        </p:spPr>
        <p:txBody>
          <a:bodyPr wrap="none"/>
          <a:lstStyle/>
          <a:p>
            <a:endParaRPr lang="en-US"/>
          </a:p>
        </p:txBody>
      </p:sp>
      <p:sp>
        <p:nvSpPr>
          <p:cNvPr id="63496" name="Line 8"/>
          <p:cNvSpPr>
            <a:spLocks noChangeShapeType="1"/>
          </p:cNvSpPr>
          <p:nvPr/>
        </p:nvSpPr>
        <p:spPr bwMode="auto">
          <a:xfrm>
            <a:off x="2133600" y="1524000"/>
            <a:ext cx="0" cy="342900"/>
          </a:xfrm>
          <a:prstGeom prst="line">
            <a:avLst/>
          </a:prstGeom>
          <a:noFill/>
          <a:ln w="9525">
            <a:solidFill>
              <a:schemeClr val="tx1"/>
            </a:solidFill>
            <a:miter lim="800000"/>
            <a:headEnd/>
            <a:tailEnd/>
          </a:ln>
          <a:effectLst/>
        </p:spPr>
        <p:txBody>
          <a:bodyPr wrap="none"/>
          <a:lstStyle/>
          <a:p>
            <a:endParaRPr lang="en-US"/>
          </a:p>
        </p:txBody>
      </p:sp>
      <p:sp>
        <p:nvSpPr>
          <p:cNvPr id="63497" name="Line 9"/>
          <p:cNvSpPr>
            <a:spLocks noChangeShapeType="1"/>
          </p:cNvSpPr>
          <p:nvPr/>
        </p:nvSpPr>
        <p:spPr bwMode="auto">
          <a:xfrm>
            <a:off x="2133600" y="3352800"/>
            <a:ext cx="0" cy="914400"/>
          </a:xfrm>
          <a:prstGeom prst="line">
            <a:avLst/>
          </a:prstGeom>
          <a:noFill/>
          <a:ln w="9525">
            <a:solidFill>
              <a:schemeClr val="tx1"/>
            </a:solidFill>
            <a:miter lim="800000"/>
            <a:headEnd/>
            <a:tailEnd/>
          </a:ln>
          <a:effectLst/>
        </p:spPr>
        <p:txBody>
          <a:bodyPr wrap="none"/>
          <a:lstStyle/>
          <a:p>
            <a:endParaRPr lang="en-US"/>
          </a:p>
        </p:txBody>
      </p:sp>
      <p:sp>
        <p:nvSpPr>
          <p:cNvPr id="63498" name="Line 10"/>
          <p:cNvSpPr>
            <a:spLocks noChangeShapeType="1"/>
          </p:cNvSpPr>
          <p:nvPr/>
        </p:nvSpPr>
        <p:spPr bwMode="auto">
          <a:xfrm>
            <a:off x="4775200" y="1981200"/>
            <a:ext cx="0" cy="400050"/>
          </a:xfrm>
          <a:prstGeom prst="line">
            <a:avLst/>
          </a:prstGeom>
          <a:noFill/>
          <a:ln w="9525">
            <a:solidFill>
              <a:schemeClr val="tx1"/>
            </a:solidFill>
            <a:miter lim="800000"/>
            <a:headEnd/>
            <a:tailEnd/>
          </a:ln>
          <a:effectLst/>
        </p:spPr>
        <p:txBody>
          <a:bodyPr wrap="none"/>
          <a:lstStyle/>
          <a:p>
            <a:endParaRPr lang="en-US"/>
          </a:p>
        </p:txBody>
      </p:sp>
      <p:sp>
        <p:nvSpPr>
          <p:cNvPr id="63499" name="Line 11"/>
          <p:cNvSpPr>
            <a:spLocks noChangeShapeType="1"/>
          </p:cNvSpPr>
          <p:nvPr/>
        </p:nvSpPr>
        <p:spPr bwMode="auto">
          <a:xfrm>
            <a:off x="4775200" y="4095750"/>
            <a:ext cx="0" cy="857250"/>
          </a:xfrm>
          <a:prstGeom prst="line">
            <a:avLst/>
          </a:prstGeom>
          <a:noFill/>
          <a:ln w="9525">
            <a:solidFill>
              <a:schemeClr val="tx1"/>
            </a:solidFill>
            <a:miter lim="800000"/>
            <a:headEnd/>
            <a:tailEnd/>
          </a:ln>
          <a:effectLst/>
        </p:spPr>
        <p:txBody>
          <a:bodyPr wrap="none"/>
          <a:lstStyle/>
          <a:p>
            <a:endParaRPr lang="en-US"/>
          </a:p>
        </p:txBody>
      </p:sp>
      <p:sp>
        <p:nvSpPr>
          <p:cNvPr id="63500" name="Line 12"/>
          <p:cNvSpPr>
            <a:spLocks noChangeShapeType="1"/>
          </p:cNvSpPr>
          <p:nvPr/>
        </p:nvSpPr>
        <p:spPr bwMode="auto">
          <a:xfrm>
            <a:off x="7721600" y="2152650"/>
            <a:ext cx="0" cy="742950"/>
          </a:xfrm>
          <a:prstGeom prst="line">
            <a:avLst/>
          </a:prstGeom>
          <a:noFill/>
          <a:ln w="9525">
            <a:solidFill>
              <a:schemeClr val="tx1"/>
            </a:solidFill>
            <a:miter lim="800000"/>
            <a:headEnd/>
            <a:tailEnd/>
          </a:ln>
          <a:effectLst/>
        </p:spPr>
        <p:txBody>
          <a:bodyPr wrap="none"/>
          <a:lstStyle/>
          <a:p>
            <a:endParaRPr lang="en-US"/>
          </a:p>
        </p:txBody>
      </p:sp>
      <p:sp>
        <p:nvSpPr>
          <p:cNvPr id="63501" name="Line 13"/>
          <p:cNvSpPr>
            <a:spLocks noChangeShapeType="1"/>
          </p:cNvSpPr>
          <p:nvPr/>
        </p:nvSpPr>
        <p:spPr bwMode="auto">
          <a:xfrm>
            <a:off x="7721600" y="4610100"/>
            <a:ext cx="0" cy="342900"/>
          </a:xfrm>
          <a:prstGeom prst="line">
            <a:avLst/>
          </a:prstGeom>
          <a:noFill/>
          <a:ln w="9525">
            <a:solidFill>
              <a:schemeClr val="tx1"/>
            </a:solidFill>
            <a:miter lim="800000"/>
            <a:headEnd/>
            <a:tailEnd/>
          </a:ln>
          <a:effectLst/>
        </p:spPr>
        <p:txBody>
          <a:bodyPr wrap="none"/>
          <a:lstStyle/>
          <a:p>
            <a:endParaRPr lang="en-US"/>
          </a:p>
        </p:txBody>
      </p:sp>
      <p:sp>
        <p:nvSpPr>
          <p:cNvPr id="63502" name="Line 14"/>
          <p:cNvSpPr>
            <a:spLocks noChangeShapeType="1"/>
          </p:cNvSpPr>
          <p:nvPr/>
        </p:nvSpPr>
        <p:spPr bwMode="auto">
          <a:xfrm>
            <a:off x="1930400" y="1524000"/>
            <a:ext cx="508000" cy="0"/>
          </a:xfrm>
          <a:prstGeom prst="line">
            <a:avLst/>
          </a:prstGeom>
          <a:noFill/>
          <a:ln w="9525">
            <a:solidFill>
              <a:schemeClr val="tx1"/>
            </a:solidFill>
            <a:miter lim="800000"/>
            <a:headEnd/>
            <a:tailEnd/>
          </a:ln>
          <a:effectLst/>
        </p:spPr>
        <p:txBody>
          <a:bodyPr wrap="none"/>
          <a:lstStyle/>
          <a:p>
            <a:endParaRPr lang="en-US"/>
          </a:p>
        </p:txBody>
      </p:sp>
      <p:sp>
        <p:nvSpPr>
          <p:cNvPr id="63503" name="Line 15"/>
          <p:cNvSpPr>
            <a:spLocks noChangeShapeType="1"/>
          </p:cNvSpPr>
          <p:nvPr/>
        </p:nvSpPr>
        <p:spPr bwMode="auto">
          <a:xfrm>
            <a:off x="1930400" y="4267200"/>
            <a:ext cx="508000" cy="0"/>
          </a:xfrm>
          <a:prstGeom prst="line">
            <a:avLst/>
          </a:prstGeom>
          <a:noFill/>
          <a:ln w="9525">
            <a:solidFill>
              <a:schemeClr val="tx1"/>
            </a:solidFill>
            <a:miter lim="800000"/>
            <a:headEnd/>
            <a:tailEnd/>
          </a:ln>
          <a:effectLst/>
        </p:spPr>
        <p:txBody>
          <a:bodyPr wrap="none"/>
          <a:lstStyle/>
          <a:p>
            <a:endParaRPr lang="en-US"/>
          </a:p>
        </p:txBody>
      </p:sp>
      <p:sp>
        <p:nvSpPr>
          <p:cNvPr id="63504" name="Line 16"/>
          <p:cNvSpPr>
            <a:spLocks noChangeShapeType="1"/>
          </p:cNvSpPr>
          <p:nvPr/>
        </p:nvSpPr>
        <p:spPr bwMode="auto">
          <a:xfrm>
            <a:off x="4572000" y="1981200"/>
            <a:ext cx="508000" cy="0"/>
          </a:xfrm>
          <a:prstGeom prst="line">
            <a:avLst/>
          </a:prstGeom>
          <a:noFill/>
          <a:ln w="9525">
            <a:solidFill>
              <a:schemeClr val="tx1"/>
            </a:solidFill>
            <a:miter lim="800000"/>
            <a:headEnd/>
            <a:tailEnd/>
          </a:ln>
          <a:effectLst/>
        </p:spPr>
        <p:txBody>
          <a:bodyPr wrap="none"/>
          <a:lstStyle/>
          <a:p>
            <a:endParaRPr lang="en-US"/>
          </a:p>
        </p:txBody>
      </p:sp>
      <p:sp>
        <p:nvSpPr>
          <p:cNvPr id="63505" name="Line 17"/>
          <p:cNvSpPr>
            <a:spLocks noChangeShapeType="1"/>
          </p:cNvSpPr>
          <p:nvPr/>
        </p:nvSpPr>
        <p:spPr bwMode="auto">
          <a:xfrm>
            <a:off x="4572000" y="4953000"/>
            <a:ext cx="406400" cy="0"/>
          </a:xfrm>
          <a:prstGeom prst="line">
            <a:avLst/>
          </a:prstGeom>
          <a:noFill/>
          <a:ln w="9525">
            <a:solidFill>
              <a:schemeClr val="tx1"/>
            </a:solidFill>
            <a:miter lim="800000"/>
            <a:headEnd/>
            <a:tailEnd/>
          </a:ln>
          <a:effectLst/>
        </p:spPr>
        <p:txBody>
          <a:bodyPr wrap="none"/>
          <a:lstStyle/>
          <a:p>
            <a:endParaRPr lang="en-US"/>
          </a:p>
        </p:txBody>
      </p:sp>
      <p:sp>
        <p:nvSpPr>
          <p:cNvPr id="63506" name="Line 18"/>
          <p:cNvSpPr>
            <a:spLocks noChangeShapeType="1"/>
          </p:cNvSpPr>
          <p:nvPr/>
        </p:nvSpPr>
        <p:spPr bwMode="auto">
          <a:xfrm>
            <a:off x="7518400" y="2152650"/>
            <a:ext cx="406400" cy="0"/>
          </a:xfrm>
          <a:prstGeom prst="line">
            <a:avLst/>
          </a:prstGeom>
          <a:noFill/>
          <a:ln w="9525">
            <a:solidFill>
              <a:schemeClr val="tx1"/>
            </a:solidFill>
            <a:miter lim="800000"/>
            <a:headEnd/>
            <a:tailEnd/>
          </a:ln>
          <a:effectLst/>
        </p:spPr>
        <p:txBody>
          <a:bodyPr wrap="none"/>
          <a:lstStyle/>
          <a:p>
            <a:endParaRPr lang="en-US"/>
          </a:p>
        </p:txBody>
      </p:sp>
      <p:sp>
        <p:nvSpPr>
          <p:cNvPr id="63507" name="Line 19"/>
          <p:cNvSpPr>
            <a:spLocks noChangeShapeType="1"/>
          </p:cNvSpPr>
          <p:nvPr/>
        </p:nvSpPr>
        <p:spPr bwMode="auto">
          <a:xfrm>
            <a:off x="7518400" y="4953000"/>
            <a:ext cx="406400" cy="0"/>
          </a:xfrm>
          <a:prstGeom prst="line">
            <a:avLst/>
          </a:prstGeom>
          <a:noFill/>
          <a:ln w="9525">
            <a:solidFill>
              <a:schemeClr val="tx1"/>
            </a:solidFill>
            <a:miter lim="800000"/>
            <a:headEnd/>
            <a:tailEnd/>
          </a:ln>
          <a:effectLst/>
        </p:spPr>
        <p:txBody>
          <a:bodyPr wrap="none"/>
          <a:lstStyle/>
          <a:p>
            <a:endParaRPr lang="en-US"/>
          </a:p>
        </p:txBody>
      </p:sp>
      <p:sp>
        <p:nvSpPr>
          <p:cNvPr id="63508" name="Text Box 20"/>
          <p:cNvSpPr txBox="1">
            <a:spLocks noChangeArrowheads="1"/>
          </p:cNvSpPr>
          <p:nvPr/>
        </p:nvSpPr>
        <p:spPr bwMode="auto">
          <a:xfrm>
            <a:off x="514350" y="5695890"/>
            <a:ext cx="8167688" cy="369332"/>
          </a:xfrm>
          <a:prstGeom prst="rect">
            <a:avLst/>
          </a:prstGeom>
          <a:noFill/>
          <a:ln w="9525">
            <a:noFill/>
            <a:miter lim="800000"/>
            <a:headEnd/>
            <a:tailEnd/>
          </a:ln>
          <a:effectLst/>
        </p:spPr>
        <p:txBody>
          <a:bodyPr wrap="square">
            <a:spAutoFit/>
          </a:bodyPr>
          <a:lstStyle/>
          <a:p>
            <a:r>
              <a:rPr lang="en-US" i="1" dirty="0"/>
              <a:t>Source: Introduction to the Practice of Statistics, Moore and McCabe</a:t>
            </a:r>
          </a:p>
        </p:txBody>
      </p:sp>
      <p:sp>
        <p:nvSpPr>
          <p:cNvPr id="63509" name="Line 21"/>
          <p:cNvSpPr>
            <a:spLocks noChangeShapeType="1"/>
          </p:cNvSpPr>
          <p:nvPr/>
        </p:nvSpPr>
        <p:spPr bwMode="auto">
          <a:xfrm>
            <a:off x="4191000" y="3257550"/>
            <a:ext cx="1219200" cy="0"/>
          </a:xfrm>
          <a:prstGeom prst="line">
            <a:avLst/>
          </a:prstGeom>
          <a:noFill/>
          <a:ln w="9525">
            <a:solidFill>
              <a:schemeClr val="tx1"/>
            </a:solidFill>
            <a:round/>
            <a:headEnd/>
            <a:tailEnd/>
          </a:ln>
          <a:effectLst/>
        </p:spPr>
        <p:txBody>
          <a:bodyPr/>
          <a:lstStyle/>
          <a:p>
            <a:endParaRPr lang="en-US"/>
          </a:p>
        </p:txBody>
      </p:sp>
      <p:sp>
        <p:nvSpPr>
          <p:cNvPr id="63510" name="Text Box 22"/>
          <p:cNvSpPr txBox="1">
            <a:spLocks noChangeArrowheads="1"/>
          </p:cNvSpPr>
          <p:nvPr/>
        </p:nvSpPr>
        <p:spPr bwMode="auto">
          <a:xfrm>
            <a:off x="352425" y="2378075"/>
            <a:ext cx="946150" cy="641350"/>
          </a:xfrm>
          <a:prstGeom prst="rect">
            <a:avLst/>
          </a:prstGeom>
          <a:noFill/>
          <a:ln w="9525">
            <a:noFill/>
            <a:miter lim="800000"/>
            <a:headEnd/>
            <a:tailEnd/>
          </a:ln>
          <a:effectLst/>
        </p:spPr>
        <p:txBody>
          <a:bodyPr wrap="none">
            <a:spAutoFit/>
          </a:bodyPr>
          <a:lstStyle/>
          <a:p>
            <a:pPr eaLnBrk="0" hangingPunct="0"/>
            <a:r>
              <a:rPr lang="en-US" sz="1800">
                <a:latin typeface="Garamond" pitchFamily="18" charset="0"/>
              </a:rPr>
              <a:t>Group 1</a:t>
            </a:r>
          </a:p>
          <a:p>
            <a:pPr eaLnBrk="0" hangingPunct="0"/>
            <a:r>
              <a:rPr lang="en-US" sz="1800">
                <a:latin typeface="Garamond" pitchFamily="18" charset="0"/>
              </a:rPr>
              <a:t>mean</a:t>
            </a:r>
          </a:p>
        </p:txBody>
      </p:sp>
      <p:sp>
        <p:nvSpPr>
          <p:cNvPr id="63511" name="Text Box 23"/>
          <p:cNvSpPr txBox="1">
            <a:spLocks noChangeArrowheads="1"/>
          </p:cNvSpPr>
          <p:nvPr/>
        </p:nvSpPr>
        <p:spPr bwMode="auto">
          <a:xfrm>
            <a:off x="3211513" y="2824163"/>
            <a:ext cx="946150" cy="641350"/>
          </a:xfrm>
          <a:prstGeom prst="rect">
            <a:avLst/>
          </a:prstGeom>
          <a:noFill/>
          <a:ln w="9525">
            <a:noFill/>
            <a:miter lim="800000"/>
            <a:headEnd/>
            <a:tailEnd/>
          </a:ln>
          <a:effectLst/>
        </p:spPr>
        <p:txBody>
          <a:bodyPr wrap="none">
            <a:spAutoFit/>
          </a:bodyPr>
          <a:lstStyle/>
          <a:p>
            <a:pPr eaLnBrk="0" hangingPunct="0"/>
            <a:r>
              <a:rPr lang="en-US" sz="1800">
                <a:latin typeface="Garamond" pitchFamily="18" charset="0"/>
              </a:rPr>
              <a:t>Group 2</a:t>
            </a:r>
          </a:p>
          <a:p>
            <a:pPr eaLnBrk="0" hangingPunct="0"/>
            <a:r>
              <a:rPr lang="en-US" sz="1800">
                <a:latin typeface="Garamond" pitchFamily="18" charset="0"/>
              </a:rPr>
              <a:t>mean</a:t>
            </a:r>
          </a:p>
        </p:txBody>
      </p:sp>
      <p:sp>
        <p:nvSpPr>
          <p:cNvPr id="63512" name="Text Box 24"/>
          <p:cNvSpPr txBox="1">
            <a:spLocks noChangeArrowheads="1"/>
          </p:cNvSpPr>
          <p:nvPr/>
        </p:nvSpPr>
        <p:spPr bwMode="auto">
          <a:xfrm>
            <a:off x="5900738" y="3506788"/>
            <a:ext cx="946150" cy="641350"/>
          </a:xfrm>
          <a:prstGeom prst="rect">
            <a:avLst/>
          </a:prstGeom>
          <a:noFill/>
          <a:ln w="9525">
            <a:noFill/>
            <a:miter lim="800000"/>
            <a:headEnd/>
            <a:tailEnd/>
          </a:ln>
          <a:effectLst/>
        </p:spPr>
        <p:txBody>
          <a:bodyPr wrap="none">
            <a:spAutoFit/>
          </a:bodyPr>
          <a:lstStyle/>
          <a:p>
            <a:pPr eaLnBrk="0" hangingPunct="0"/>
            <a:r>
              <a:rPr lang="en-US" sz="1800">
                <a:latin typeface="Garamond" pitchFamily="18" charset="0"/>
              </a:rPr>
              <a:t>Group 3</a:t>
            </a:r>
          </a:p>
          <a:p>
            <a:pPr eaLnBrk="0" hangingPunct="0"/>
            <a:r>
              <a:rPr lang="en-US" sz="1800">
                <a:latin typeface="Garamond" pitchFamily="18" charset="0"/>
              </a:rPr>
              <a:t>mean</a:t>
            </a:r>
          </a:p>
        </p:txBody>
      </p:sp>
      <p:sp>
        <p:nvSpPr>
          <p:cNvPr id="63513" name="Line 25"/>
          <p:cNvSpPr>
            <a:spLocks noChangeShapeType="1"/>
          </p:cNvSpPr>
          <p:nvPr/>
        </p:nvSpPr>
        <p:spPr bwMode="auto">
          <a:xfrm>
            <a:off x="1225550" y="2614613"/>
            <a:ext cx="407988" cy="0"/>
          </a:xfrm>
          <a:prstGeom prst="line">
            <a:avLst/>
          </a:prstGeom>
          <a:noFill/>
          <a:ln w="9525">
            <a:solidFill>
              <a:schemeClr val="tx1"/>
            </a:solidFill>
            <a:round/>
            <a:headEnd/>
            <a:tailEnd type="triangle" w="med" len="med"/>
          </a:ln>
          <a:effectLst/>
        </p:spPr>
        <p:txBody>
          <a:bodyPr/>
          <a:lstStyle/>
          <a:p>
            <a:endParaRPr lang="en-US"/>
          </a:p>
        </p:txBody>
      </p:sp>
      <p:sp>
        <p:nvSpPr>
          <p:cNvPr id="63514" name="Line 26"/>
          <p:cNvSpPr>
            <a:spLocks noChangeShapeType="1"/>
          </p:cNvSpPr>
          <p:nvPr/>
        </p:nvSpPr>
        <p:spPr bwMode="auto">
          <a:xfrm>
            <a:off x="3932238" y="3271838"/>
            <a:ext cx="231775" cy="0"/>
          </a:xfrm>
          <a:prstGeom prst="line">
            <a:avLst/>
          </a:prstGeom>
          <a:noFill/>
          <a:ln w="9525">
            <a:solidFill>
              <a:schemeClr val="tx1"/>
            </a:solidFill>
            <a:round/>
            <a:headEnd/>
            <a:tailEnd type="triangle" w="med" len="med"/>
          </a:ln>
          <a:effectLst/>
        </p:spPr>
        <p:txBody>
          <a:bodyPr/>
          <a:lstStyle/>
          <a:p>
            <a:endParaRPr lang="en-US"/>
          </a:p>
        </p:txBody>
      </p:sp>
      <p:sp>
        <p:nvSpPr>
          <p:cNvPr id="63515" name="Line 27"/>
          <p:cNvSpPr>
            <a:spLocks noChangeShapeType="1"/>
          </p:cNvSpPr>
          <p:nvPr/>
        </p:nvSpPr>
        <p:spPr bwMode="auto">
          <a:xfrm>
            <a:off x="6845300" y="3768725"/>
            <a:ext cx="292100" cy="0"/>
          </a:xfrm>
          <a:prstGeom prst="line">
            <a:avLst/>
          </a:prstGeom>
          <a:noFill/>
          <a:ln w="9525">
            <a:solidFill>
              <a:schemeClr val="tx1"/>
            </a:solidFill>
            <a:round/>
            <a:headEnd/>
            <a:tailEnd type="triangle" w="med" len="med"/>
          </a:ln>
          <a:effectLst/>
        </p:spPr>
        <p:txBody>
          <a:bodyPr/>
          <a:lstStyle/>
          <a:p>
            <a:endParaRPr lang="en-US"/>
          </a:p>
        </p:txBody>
      </p:sp>
      <p:sp>
        <p:nvSpPr>
          <p:cNvPr id="63516" name="Line 28"/>
          <p:cNvSpPr>
            <a:spLocks noChangeShapeType="1"/>
          </p:cNvSpPr>
          <p:nvPr/>
        </p:nvSpPr>
        <p:spPr bwMode="auto">
          <a:xfrm>
            <a:off x="415925" y="3209925"/>
            <a:ext cx="8266113" cy="0"/>
          </a:xfrm>
          <a:prstGeom prst="line">
            <a:avLst/>
          </a:prstGeom>
          <a:noFill/>
          <a:ln w="9525">
            <a:solidFill>
              <a:srgbClr val="FF0000"/>
            </a:solidFill>
            <a:round/>
            <a:headEnd/>
            <a:tailEnd/>
          </a:ln>
          <a:effectLst/>
        </p:spPr>
        <p:txBody>
          <a:bodyPr/>
          <a:lstStyle/>
          <a:p>
            <a:endParaRPr lang="en-US"/>
          </a:p>
        </p:txBody>
      </p:sp>
      <p:sp>
        <p:nvSpPr>
          <p:cNvPr id="63517" name="Text Box 29"/>
          <p:cNvSpPr txBox="1">
            <a:spLocks noChangeArrowheads="1"/>
          </p:cNvSpPr>
          <p:nvPr/>
        </p:nvSpPr>
        <p:spPr bwMode="auto">
          <a:xfrm>
            <a:off x="254000" y="3389313"/>
            <a:ext cx="1379538" cy="366712"/>
          </a:xfrm>
          <a:prstGeom prst="rect">
            <a:avLst/>
          </a:prstGeom>
          <a:noFill/>
          <a:ln w="9525">
            <a:noFill/>
            <a:miter lim="800000"/>
            <a:headEnd/>
            <a:tailEnd/>
          </a:ln>
          <a:effectLst/>
        </p:spPr>
        <p:txBody>
          <a:bodyPr wrap="none">
            <a:spAutoFit/>
          </a:bodyPr>
          <a:lstStyle/>
          <a:p>
            <a:pPr eaLnBrk="0" hangingPunct="0"/>
            <a:r>
              <a:rPr lang="en-US" sz="1800">
                <a:latin typeface="Garamond" pitchFamily="18" charset="0"/>
              </a:rPr>
              <a:t>Overall mean</a:t>
            </a:r>
          </a:p>
        </p:txBody>
      </p:sp>
      <p:sp>
        <p:nvSpPr>
          <p:cNvPr id="63518" name="Line 30"/>
          <p:cNvSpPr>
            <a:spLocks noChangeShapeType="1"/>
          </p:cNvSpPr>
          <p:nvPr/>
        </p:nvSpPr>
        <p:spPr bwMode="auto">
          <a:xfrm flipV="1">
            <a:off x="781050" y="3209925"/>
            <a:ext cx="0" cy="231775"/>
          </a:xfrm>
          <a:prstGeom prst="line">
            <a:avLst/>
          </a:prstGeom>
          <a:noFill/>
          <a:ln w="9525">
            <a:solidFill>
              <a:srgbClr val="FF0000"/>
            </a:solidFill>
            <a:round/>
            <a:headEnd/>
            <a:tailEnd type="triangle" w="med" len="med"/>
          </a:ln>
          <a:effectLst/>
        </p:spPr>
        <p:txBody>
          <a:bodyPr/>
          <a:lstStyle/>
          <a:p>
            <a:endParaRPr lang="en-US"/>
          </a:p>
        </p:txBody>
      </p:sp>
      <p:sp>
        <p:nvSpPr>
          <p:cNvPr id="63519" name="Line 31"/>
          <p:cNvSpPr>
            <a:spLocks noChangeShapeType="1"/>
          </p:cNvSpPr>
          <p:nvPr/>
        </p:nvSpPr>
        <p:spPr bwMode="auto">
          <a:xfrm>
            <a:off x="2157413" y="2614613"/>
            <a:ext cx="0" cy="604837"/>
          </a:xfrm>
          <a:prstGeom prst="line">
            <a:avLst/>
          </a:prstGeom>
          <a:noFill/>
          <a:ln w="9525">
            <a:solidFill>
              <a:srgbClr val="FF0000"/>
            </a:solidFill>
            <a:round/>
            <a:headEnd/>
            <a:tailEnd type="triangle" w="med" len="med"/>
          </a:ln>
          <a:effectLst/>
        </p:spPr>
        <p:txBody>
          <a:bodyPr/>
          <a:lstStyle/>
          <a:p>
            <a:endParaRPr lang="en-US"/>
          </a:p>
        </p:txBody>
      </p:sp>
      <p:sp>
        <p:nvSpPr>
          <p:cNvPr id="63520" name="Line 32"/>
          <p:cNvSpPr>
            <a:spLocks noChangeShapeType="1"/>
          </p:cNvSpPr>
          <p:nvPr/>
        </p:nvSpPr>
        <p:spPr bwMode="auto">
          <a:xfrm>
            <a:off x="4767263" y="3201988"/>
            <a:ext cx="0" cy="69850"/>
          </a:xfrm>
          <a:prstGeom prst="line">
            <a:avLst/>
          </a:prstGeom>
          <a:noFill/>
          <a:ln w="9525">
            <a:solidFill>
              <a:srgbClr val="FF0000"/>
            </a:solidFill>
            <a:round/>
            <a:headEnd/>
            <a:tailEnd type="triangle" w="med" len="med"/>
          </a:ln>
          <a:effectLst/>
        </p:spPr>
        <p:txBody>
          <a:bodyPr/>
          <a:lstStyle/>
          <a:p>
            <a:endParaRPr lang="en-US"/>
          </a:p>
        </p:txBody>
      </p:sp>
      <p:sp>
        <p:nvSpPr>
          <p:cNvPr id="63521" name="Line 33"/>
          <p:cNvSpPr>
            <a:spLocks noChangeShapeType="1"/>
          </p:cNvSpPr>
          <p:nvPr/>
        </p:nvSpPr>
        <p:spPr bwMode="auto">
          <a:xfrm flipV="1">
            <a:off x="7732713" y="3219450"/>
            <a:ext cx="0" cy="558800"/>
          </a:xfrm>
          <a:prstGeom prst="line">
            <a:avLst/>
          </a:prstGeom>
          <a:noFill/>
          <a:ln w="9525">
            <a:solidFill>
              <a:srgbClr val="FF0000"/>
            </a:solidFill>
            <a:round/>
            <a:headEnd/>
            <a:tailEnd type="triangle" w="med" len="med"/>
          </a:ln>
          <a:effectLst/>
        </p:spPr>
        <p:txBody>
          <a:bodyPr/>
          <a:lstStyle/>
          <a:p>
            <a:endParaRPr lang="en-US"/>
          </a:p>
        </p:txBody>
      </p:sp>
      <p:sp>
        <p:nvSpPr>
          <p:cNvPr id="63522" name="Text Box 34"/>
          <p:cNvSpPr txBox="1">
            <a:spLocks noChangeArrowheads="1"/>
          </p:cNvSpPr>
          <p:nvPr/>
        </p:nvSpPr>
        <p:spPr bwMode="auto">
          <a:xfrm>
            <a:off x="3167063" y="1790700"/>
            <a:ext cx="846137" cy="641350"/>
          </a:xfrm>
          <a:prstGeom prst="rect">
            <a:avLst/>
          </a:prstGeom>
          <a:noFill/>
          <a:ln w="9525">
            <a:noFill/>
            <a:miter lim="800000"/>
            <a:headEnd/>
            <a:tailEnd/>
          </a:ln>
          <a:effectLst/>
        </p:spPr>
        <p:txBody>
          <a:bodyPr wrap="none">
            <a:spAutoFit/>
          </a:bodyPr>
          <a:lstStyle/>
          <a:p>
            <a:pPr eaLnBrk="0" hangingPunct="0"/>
            <a:r>
              <a:rPr lang="en-US" sz="1800">
                <a:latin typeface="Garamond" pitchFamily="18" charset="0"/>
              </a:rPr>
              <a:t>Within </a:t>
            </a:r>
          </a:p>
          <a:p>
            <a:pPr eaLnBrk="0" hangingPunct="0"/>
            <a:r>
              <a:rPr lang="en-US" sz="1800">
                <a:latin typeface="Garamond" pitchFamily="18" charset="0"/>
              </a:rPr>
              <a:t>Group </a:t>
            </a:r>
          </a:p>
        </p:txBody>
      </p:sp>
      <p:sp>
        <p:nvSpPr>
          <p:cNvPr id="63523" name="Line 35"/>
          <p:cNvSpPr>
            <a:spLocks noChangeShapeType="1"/>
          </p:cNvSpPr>
          <p:nvPr/>
        </p:nvSpPr>
        <p:spPr bwMode="auto">
          <a:xfrm flipH="1" flipV="1">
            <a:off x="2859088" y="1897063"/>
            <a:ext cx="328612" cy="398462"/>
          </a:xfrm>
          <a:prstGeom prst="line">
            <a:avLst/>
          </a:prstGeom>
          <a:noFill/>
          <a:ln w="9525">
            <a:solidFill>
              <a:schemeClr val="tx1"/>
            </a:solidFill>
            <a:round/>
            <a:headEnd/>
            <a:tailEnd type="triangle" w="med" len="med"/>
          </a:ln>
          <a:effectLst/>
        </p:spPr>
        <p:txBody>
          <a:bodyPr/>
          <a:lstStyle/>
          <a:p>
            <a:endParaRPr lang="en-US"/>
          </a:p>
        </p:txBody>
      </p:sp>
      <p:sp>
        <p:nvSpPr>
          <p:cNvPr id="63524" name="Line 36"/>
          <p:cNvSpPr>
            <a:spLocks noChangeShapeType="1"/>
          </p:cNvSpPr>
          <p:nvPr/>
        </p:nvSpPr>
        <p:spPr bwMode="auto">
          <a:xfrm flipH="1">
            <a:off x="2894013" y="2455863"/>
            <a:ext cx="328612" cy="86995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437091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28A4016A0ED0FA4E811546472B2182F5" ma:contentTypeVersion="0" ma:contentTypeDescription="Create a new document." ma:contentTypeScope="" ma:versionID="b0c75e3a941c053e5b1f740c77c2c2fb">
  <xsd:schema xmlns:xsd="http://www.w3.org/2001/XMLSchema" xmlns:xs="http://www.w3.org/2001/XMLSchema" xmlns:p="http://schemas.microsoft.com/office/2006/metadata/properties" xmlns:ns2="f1c517e7-bd42-400b-be40-c506d97d1be6" targetNamespace="http://schemas.microsoft.com/office/2006/metadata/properties" ma:root="true" ma:fieldsID="cbcacc55af4be625a03ac8ba984dde74" ns2:_="">
    <xsd:import namespace="f1c517e7-bd42-400b-be40-c506d97d1be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c517e7-bd42-400b-be40-c506d97d1be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f1c517e7-bd42-400b-be40-c506d97d1be6">455EXKX6M4MF-1452358852-87</_dlc_DocId>
    <_dlc_DocIdUrl xmlns="f1c517e7-bd42-400b-be40-c506d97d1be6">
      <Url>https://rp-sp.rp.edu.sg/sites/LCMS_2017-2-E214-1/_layouts/15/DocIdRedir.aspx?ID=455EXKX6M4MF-1452358852-87</Url>
      <Description>455EXKX6M4MF-1452358852-87</Description>
    </_dlc_DocIdUrl>
  </documentManagement>
</p:properties>
</file>

<file path=customXml/itemProps1.xml><?xml version="1.0" encoding="utf-8"?>
<ds:datastoreItem xmlns:ds="http://schemas.openxmlformats.org/officeDocument/2006/customXml" ds:itemID="{F4BADD60-6040-47DB-820F-95CE73F06EA1}"/>
</file>

<file path=customXml/itemProps2.xml><?xml version="1.0" encoding="utf-8"?>
<ds:datastoreItem xmlns:ds="http://schemas.openxmlformats.org/officeDocument/2006/customXml" ds:itemID="{544518A9-C39D-41EA-A5E6-1142D7604F41}"/>
</file>

<file path=customXml/itemProps3.xml><?xml version="1.0" encoding="utf-8"?>
<ds:datastoreItem xmlns:ds="http://schemas.openxmlformats.org/officeDocument/2006/customXml" ds:itemID="{8939DE81-EAFA-433A-B349-C99DD1F142B3}"/>
</file>

<file path=customXml/itemProps4.xml><?xml version="1.0" encoding="utf-8"?>
<ds:datastoreItem xmlns:ds="http://schemas.openxmlformats.org/officeDocument/2006/customXml" ds:itemID="{3030AB60-24E5-4CE1-8655-B6F0B99AFB53}"/>
</file>

<file path=docProps/app.xml><?xml version="1.0" encoding="utf-8"?>
<Properties xmlns="http://schemas.openxmlformats.org/officeDocument/2006/extended-properties" xmlns:vt="http://schemas.openxmlformats.org/officeDocument/2006/docPropsVTypes">
  <TotalTime>8220</TotalTime>
  <Words>1813</Words>
  <Application>Microsoft Office PowerPoint</Application>
  <PresentationFormat>On-screen Show (4:3)</PresentationFormat>
  <Paragraphs>377</Paragraphs>
  <Slides>31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SimSun</vt:lpstr>
      <vt:lpstr>Arial</vt:lpstr>
      <vt:lpstr>Calibri</vt:lpstr>
      <vt:lpstr>Cambria Math</vt:lpstr>
      <vt:lpstr>Garamond</vt:lpstr>
      <vt:lpstr>Symbol</vt:lpstr>
      <vt:lpstr>Times New Roman</vt:lpstr>
      <vt:lpstr>Wingdings</vt:lpstr>
      <vt:lpstr>Office Theme</vt:lpstr>
      <vt:lpstr>Lesson 11  ANOVA test Concepts E214 – Statistical Methods for Engineering</vt:lpstr>
      <vt:lpstr>PowerPoint Presentation</vt:lpstr>
      <vt:lpstr>PowerPoint Presentation</vt:lpstr>
      <vt:lpstr>What is ANOVA?</vt:lpstr>
      <vt:lpstr>Formulation of Hypotheses in ANOVA</vt:lpstr>
      <vt:lpstr>Assumptions for ANOVA</vt:lpstr>
      <vt:lpstr>The ANOVA F Test Statistic</vt:lpstr>
      <vt:lpstr>Characteristics of the F Distribution  (Recap from L10)</vt:lpstr>
      <vt:lpstr>Illustration of Small F statistic</vt:lpstr>
      <vt:lpstr>Illustration of Large F statistic</vt:lpstr>
      <vt:lpstr>Overview of Hypothesis Testing Procedure (Recap)</vt:lpstr>
      <vt:lpstr>Procedures for conducting ANOVA (1) </vt:lpstr>
      <vt:lpstr>Procedures for conducting ANOVA (2) </vt:lpstr>
      <vt:lpstr>Procedures for conducting ANOVA (3) </vt:lpstr>
      <vt:lpstr>Procedures for conducting ANOVA (4) </vt:lpstr>
      <vt:lpstr>Procedures for ANOVA (5)</vt:lpstr>
      <vt:lpstr>Procedures for ANOVA (6)</vt:lpstr>
      <vt:lpstr>ANOVA: Example 1</vt:lpstr>
      <vt:lpstr>Example 1:Solution </vt:lpstr>
      <vt:lpstr>Example 1 Solution</vt:lpstr>
      <vt:lpstr>Example 1 Solution</vt:lpstr>
      <vt:lpstr>Example 1 Solution</vt:lpstr>
      <vt:lpstr>PowerPoint Presentation</vt:lpstr>
      <vt:lpstr>Example 1 Solution</vt:lpstr>
      <vt:lpstr>Example 1 Solution</vt:lpstr>
      <vt:lpstr>Example 1 Solution</vt:lpstr>
      <vt:lpstr>Inferences About Treatment Means</vt:lpstr>
      <vt:lpstr>Example 2: Confidence Interval</vt:lpstr>
      <vt:lpstr>Example 2: Proposed Solution</vt:lpstr>
      <vt:lpstr>Learning Objectives</vt:lpstr>
      <vt:lpstr>E-Learning Video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E214_P08_Interactive Seminar</dc:title>
  <dc:creator>Wilbur Tan (RP)</dc:creator>
  <cp:lastModifiedBy>Samuel Chua</cp:lastModifiedBy>
  <cp:revision>704</cp:revision>
  <dcterms:created xsi:type="dcterms:W3CDTF">2011-06-07T03:26:48Z</dcterms:created>
  <dcterms:modified xsi:type="dcterms:W3CDTF">2018-01-21T07:24:09Z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0x01010028A4016A0ED0FA4E811546472B2182F5</vt:lpwstr>
  </property>
  <property fmtid="{D5CDD505-2E9C-101B-9397-08002B2CF9AE}" pid="3" name="_dlc_DocIdItemGuid">
    <vt:lpwstr>b08f020c-f98a-4c3d-a14e-2feada1a2e2e</vt:lpwstr>
  </property>
</Properties>
</file>