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423" r:id="rId2"/>
    <p:sldId id="603" r:id="rId3"/>
    <p:sldId id="604" r:id="rId4"/>
    <p:sldId id="583" r:id="rId5"/>
    <p:sldId id="584" r:id="rId6"/>
    <p:sldId id="601" r:id="rId7"/>
    <p:sldId id="602" r:id="rId8"/>
    <p:sldId id="605" r:id="rId9"/>
    <p:sldId id="607" r:id="rId10"/>
    <p:sldId id="585" r:id="rId11"/>
    <p:sldId id="586" r:id="rId12"/>
    <p:sldId id="587" r:id="rId13"/>
    <p:sldId id="588" r:id="rId14"/>
    <p:sldId id="615" r:id="rId15"/>
    <p:sldId id="616" r:id="rId16"/>
    <p:sldId id="617" r:id="rId17"/>
    <p:sldId id="618" r:id="rId18"/>
    <p:sldId id="619" r:id="rId19"/>
    <p:sldId id="626" r:id="rId20"/>
    <p:sldId id="627" r:id="rId21"/>
    <p:sldId id="620" r:id="rId22"/>
    <p:sldId id="621" r:id="rId23"/>
    <p:sldId id="623" r:id="rId24"/>
    <p:sldId id="624" r:id="rId25"/>
    <p:sldId id="625" r:id="rId26"/>
    <p:sldId id="628" r:id="rId27"/>
    <p:sldId id="629" r:id="rId28"/>
    <p:sldId id="630" r:id="rId29"/>
    <p:sldId id="631" r:id="rId30"/>
    <p:sldId id="60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B0F0"/>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0" autoAdjust="0"/>
    <p:restoredTop sz="86247" autoAdjust="0"/>
  </p:normalViewPr>
  <p:slideViewPr>
    <p:cSldViewPr snapToGrid="0" snapToObjects="1">
      <p:cViewPr varScale="1">
        <p:scale>
          <a:sx n="57" d="100"/>
          <a:sy n="57" d="100"/>
        </p:scale>
        <p:origin x="76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3E470-D25C-4778-B345-E397459207ED}" type="doc">
      <dgm:prSet loTypeId="urn:microsoft.com/office/officeart/2005/8/layout/hierarchy1" loCatId="hierarchy" qsTypeId="urn:microsoft.com/office/officeart/2005/8/quickstyle/simple3" qsCatId="simple" csTypeId="urn:microsoft.com/office/officeart/2005/8/colors/accent2_1" csCatId="accent2" phldr="1"/>
      <dgm:spPr/>
      <dgm:t>
        <a:bodyPr/>
        <a:lstStyle/>
        <a:p>
          <a:endParaRPr lang="en-US"/>
        </a:p>
      </dgm:t>
    </dgm:pt>
    <dgm:pt modelId="{62F1AD04-79D7-482C-8638-F3DF0AF9E12D}">
      <dgm:prSet phldrT="[Text]" custT="1"/>
      <dgm:spPr/>
      <dgm:t>
        <a:bodyPr/>
        <a:lstStyle/>
        <a:p>
          <a:r>
            <a:rPr lang="en-US" sz="2800" b="1" smtClean="0">
              <a:solidFill>
                <a:srgbClr val="002060"/>
              </a:solidFill>
            </a:rPr>
            <a:t>E214 – Statistical Methods for Engineering</a:t>
          </a:r>
          <a:endParaRPr lang="en-US" sz="2800" b="1" dirty="0">
            <a:solidFill>
              <a:srgbClr val="002060"/>
            </a:solidFill>
          </a:endParaRPr>
        </a:p>
      </dgm:t>
    </dgm:pt>
    <dgm:pt modelId="{355D6BA9-40EA-4B94-B3CA-510BC1E2A914}" type="parTrans" cxnId="{DDB739C8-7460-4E22-93A4-371EC4D726DD}">
      <dgm:prSet/>
      <dgm:spPr/>
      <dgm:t>
        <a:bodyPr/>
        <a:lstStyle/>
        <a:p>
          <a:endParaRPr lang="en-US"/>
        </a:p>
      </dgm:t>
    </dgm:pt>
    <dgm:pt modelId="{D0AE155E-AE7C-4877-B59E-50FD05E2A4EB}" type="sibTrans" cxnId="{DDB739C8-7460-4E22-93A4-371EC4D726DD}">
      <dgm:prSet/>
      <dgm:spPr/>
      <dgm:t>
        <a:bodyPr/>
        <a:lstStyle/>
        <a:p>
          <a:endParaRPr lang="en-US"/>
        </a:p>
      </dgm:t>
    </dgm:pt>
    <dgm:pt modelId="{3D2A5E53-CE18-4823-9CAF-BCC74DDEF430}">
      <dgm:prSet phldrT="[Text]" custT="1"/>
      <dgm:spPr/>
      <dgm:t>
        <a:bodyPr/>
        <a:lstStyle/>
        <a:p>
          <a:r>
            <a:rPr lang="en-US" sz="1600" smtClean="0">
              <a:solidFill>
                <a:schemeClr val="tx1"/>
              </a:solidFill>
            </a:rPr>
            <a:t>Inferential Statistics</a:t>
          </a:r>
          <a:endParaRPr lang="en-US" sz="1600" dirty="0">
            <a:solidFill>
              <a:schemeClr val="tx1"/>
            </a:solidFill>
          </a:endParaRPr>
        </a:p>
      </dgm:t>
    </dgm:pt>
    <dgm:pt modelId="{24FEF719-45EC-4272-8C70-D8C28FFF9D5E}" type="parTrans" cxnId="{243C9095-8147-494D-9232-72510E9E9AC8}">
      <dgm:prSet/>
      <dgm:spPr/>
      <dgm:t>
        <a:bodyPr/>
        <a:lstStyle/>
        <a:p>
          <a:endParaRPr lang="en-US" sz="1500"/>
        </a:p>
      </dgm:t>
    </dgm:pt>
    <dgm:pt modelId="{98276121-AC9C-4422-8CFD-3803F3DAA962}" type="sibTrans" cxnId="{243C9095-8147-494D-9232-72510E9E9AC8}">
      <dgm:prSet/>
      <dgm:spPr/>
      <dgm:t>
        <a:bodyPr/>
        <a:lstStyle/>
        <a:p>
          <a:endParaRPr lang="en-US"/>
        </a:p>
      </dgm:t>
    </dgm:pt>
    <dgm:pt modelId="{290D2CB2-C22B-4F16-ABD8-70E480924B44}">
      <dgm:prSet phldrT="[Text]" custT="1"/>
      <dgm:spPr/>
      <dgm:t>
        <a:bodyPr/>
        <a:lstStyle/>
        <a:p>
          <a:r>
            <a:rPr lang="en-US" sz="1200" smtClean="0">
              <a:solidFill>
                <a:schemeClr val="tx1"/>
              </a:solidFill>
            </a:rPr>
            <a:t>Hypothesis Testing</a:t>
          </a:r>
          <a:endParaRPr lang="en-US" sz="1200" dirty="0">
            <a:solidFill>
              <a:schemeClr val="tx1"/>
            </a:solidFill>
          </a:endParaRPr>
        </a:p>
      </dgm:t>
    </dgm:pt>
    <dgm:pt modelId="{4C42792A-A011-4339-9EDE-AFFB2BBE882F}" type="parTrans" cxnId="{7708127B-0E44-4762-9CFD-EED48A28C011}">
      <dgm:prSet/>
      <dgm:spPr/>
      <dgm:t>
        <a:bodyPr/>
        <a:lstStyle/>
        <a:p>
          <a:endParaRPr lang="en-US" sz="1500"/>
        </a:p>
      </dgm:t>
    </dgm:pt>
    <dgm:pt modelId="{A511DE70-F356-4BA8-95D1-976057351CAB}" type="sibTrans" cxnId="{7708127B-0E44-4762-9CFD-EED48A28C011}">
      <dgm:prSet/>
      <dgm:spPr/>
      <dgm:t>
        <a:bodyPr/>
        <a:lstStyle/>
        <a:p>
          <a:endParaRPr lang="en-US"/>
        </a:p>
      </dgm:t>
    </dgm:pt>
    <dgm:pt modelId="{E5FF91C8-DE04-44E1-B19E-720EAA0C8E0E}">
      <dgm:prSet phldrT="[Text]" custT="1"/>
      <dgm:spPr/>
      <dgm:t>
        <a:bodyPr/>
        <a:lstStyle/>
        <a:p>
          <a:r>
            <a:rPr lang="en-US" sz="1200" smtClean="0">
              <a:solidFill>
                <a:schemeClr val="tx1"/>
              </a:solidFill>
            </a:rPr>
            <a:t>Parameter Estimation</a:t>
          </a:r>
          <a:endParaRPr lang="en-US" sz="1200" dirty="0">
            <a:solidFill>
              <a:schemeClr val="tx1"/>
            </a:solidFill>
          </a:endParaRPr>
        </a:p>
      </dgm:t>
    </dgm:pt>
    <dgm:pt modelId="{C6959BFF-BFFC-4261-9398-A3FDDA9499DC}" type="parTrans" cxnId="{BCF022BC-995E-4DBE-BCAA-4CCE64C8B03F}">
      <dgm:prSet/>
      <dgm:spPr/>
      <dgm:t>
        <a:bodyPr/>
        <a:lstStyle/>
        <a:p>
          <a:endParaRPr lang="en-US" sz="1500">
            <a:solidFill>
              <a:srgbClr val="3333FF"/>
            </a:solidFill>
          </a:endParaRPr>
        </a:p>
      </dgm:t>
    </dgm:pt>
    <dgm:pt modelId="{1B3A0606-667C-484B-9702-CDF79A13E3C0}" type="sibTrans" cxnId="{BCF022BC-995E-4DBE-BCAA-4CCE64C8B03F}">
      <dgm:prSet/>
      <dgm:spPr/>
      <dgm:t>
        <a:bodyPr/>
        <a:lstStyle/>
        <a:p>
          <a:endParaRPr lang="en-US"/>
        </a:p>
      </dgm:t>
    </dgm:pt>
    <dgm:pt modelId="{6245DC25-8F54-48E0-8328-0B21E882E1E6}">
      <dgm:prSet phldrT="[Text]" custT="1"/>
      <dgm:spPr/>
      <dgm:t>
        <a:bodyPr/>
        <a:lstStyle/>
        <a:p>
          <a:r>
            <a:rPr lang="en-US" sz="1200" dirty="0" smtClean="0">
              <a:solidFill>
                <a:schemeClr val="tx1"/>
              </a:solidFill>
            </a:rPr>
            <a:t>Organize &amp; summarize data collected</a:t>
          </a:r>
          <a:endParaRPr lang="en-US" sz="1200" dirty="0">
            <a:solidFill>
              <a:schemeClr val="tx1"/>
            </a:solidFill>
          </a:endParaRPr>
        </a:p>
      </dgm:t>
    </dgm:pt>
    <dgm:pt modelId="{7AD06F08-A90E-42C7-AB53-D3ECAFD6F620}" type="parTrans" cxnId="{2A3E33B9-B116-4FE4-9A22-832A94794F0D}">
      <dgm:prSet/>
      <dgm:spPr/>
      <dgm:t>
        <a:bodyPr/>
        <a:lstStyle/>
        <a:p>
          <a:endParaRPr lang="en-US" sz="1500"/>
        </a:p>
      </dgm:t>
    </dgm:pt>
    <dgm:pt modelId="{E3558BF7-5525-4018-AA43-87A789394980}" type="sibTrans" cxnId="{2A3E33B9-B116-4FE4-9A22-832A94794F0D}">
      <dgm:prSet/>
      <dgm:spPr/>
      <dgm:t>
        <a:bodyPr/>
        <a:lstStyle/>
        <a:p>
          <a:endParaRPr lang="en-US"/>
        </a:p>
      </dgm:t>
    </dgm:pt>
    <dgm:pt modelId="{CFE4AB47-0E86-4A47-93A1-D733CC6A6065}">
      <dgm:prSet phldrT="[Text]" custT="1"/>
      <dgm:spPr/>
      <dgm:t>
        <a:bodyPr/>
        <a:lstStyle/>
        <a:p>
          <a:r>
            <a:rPr lang="en-US" sz="1600" smtClean="0">
              <a:solidFill>
                <a:schemeClr val="tx1"/>
              </a:solidFill>
            </a:rPr>
            <a:t>Probability and Distributions</a:t>
          </a:r>
          <a:endParaRPr lang="en-US" sz="1600" dirty="0">
            <a:solidFill>
              <a:schemeClr val="tx1"/>
            </a:solidFill>
          </a:endParaRPr>
        </a:p>
      </dgm:t>
    </dgm:pt>
    <dgm:pt modelId="{A4B8614A-60BC-4693-8676-99FB904814CD}" type="parTrans" cxnId="{4BE3791B-5ECE-44D5-BAFB-D8360C5B5E3D}">
      <dgm:prSet/>
      <dgm:spPr/>
      <dgm:t>
        <a:bodyPr/>
        <a:lstStyle/>
        <a:p>
          <a:endParaRPr lang="en-SG"/>
        </a:p>
      </dgm:t>
    </dgm:pt>
    <dgm:pt modelId="{8250D100-3E27-4147-BBA2-60F735AC9868}" type="sibTrans" cxnId="{4BE3791B-5ECE-44D5-BAFB-D8360C5B5E3D}">
      <dgm:prSet/>
      <dgm:spPr/>
      <dgm:t>
        <a:bodyPr/>
        <a:lstStyle/>
        <a:p>
          <a:endParaRPr lang="en-SG"/>
        </a:p>
      </dgm:t>
    </dgm:pt>
    <dgm:pt modelId="{753CFE54-FE4E-4508-9535-FB40E5F26FA3}">
      <dgm:prSet phldrT="[Text]" custT="1"/>
      <dgm:spPr/>
      <dgm:t>
        <a:bodyPr/>
        <a:lstStyle/>
        <a:p>
          <a:r>
            <a:rPr lang="en-US" sz="1200" dirty="0" smtClean="0">
              <a:solidFill>
                <a:schemeClr val="tx1"/>
              </a:solidFill>
            </a:rPr>
            <a:t>Venn Diagram</a:t>
          </a:r>
          <a:endParaRPr lang="en-US" sz="1200" dirty="0">
            <a:solidFill>
              <a:schemeClr val="tx1"/>
            </a:solidFill>
          </a:endParaRPr>
        </a:p>
      </dgm:t>
    </dgm:pt>
    <dgm:pt modelId="{8467722B-48E5-4A5B-8C78-6D6A3E489616}" type="parTrans" cxnId="{ED358CF3-042E-4790-AF27-A8C0A3D86777}">
      <dgm:prSet/>
      <dgm:spPr/>
      <dgm:t>
        <a:bodyPr/>
        <a:lstStyle/>
        <a:p>
          <a:endParaRPr lang="en-SG"/>
        </a:p>
      </dgm:t>
    </dgm:pt>
    <dgm:pt modelId="{2AA1ECD3-AE72-4B33-BC4A-DBC6923CD0EB}" type="sibTrans" cxnId="{ED358CF3-042E-4790-AF27-A8C0A3D86777}">
      <dgm:prSet/>
      <dgm:spPr/>
      <dgm:t>
        <a:bodyPr/>
        <a:lstStyle/>
        <a:p>
          <a:endParaRPr lang="en-SG"/>
        </a:p>
      </dgm:t>
    </dgm:pt>
    <dgm:pt modelId="{D030BBE6-0264-4262-9DC6-B1CE03F5DD2A}">
      <dgm:prSet phldrT="[Text]" custT="1"/>
      <dgm:spPr/>
      <dgm:t>
        <a:bodyPr/>
        <a:lstStyle/>
        <a:p>
          <a:r>
            <a:rPr lang="en-US" sz="1200" dirty="0" smtClean="0">
              <a:solidFill>
                <a:schemeClr val="tx1"/>
              </a:solidFill>
            </a:rPr>
            <a:t>Discrete Random Variables and Probability Distributions</a:t>
          </a:r>
        </a:p>
      </dgm:t>
    </dgm:pt>
    <dgm:pt modelId="{74FEE8D1-2EC5-4C98-B9E5-CEE5E7EB2825}" type="parTrans" cxnId="{4B0FD091-DFC8-4DE2-9815-8F07BD7240C6}">
      <dgm:prSet/>
      <dgm:spPr/>
      <dgm:t>
        <a:bodyPr/>
        <a:lstStyle/>
        <a:p>
          <a:endParaRPr lang="en-SG"/>
        </a:p>
      </dgm:t>
    </dgm:pt>
    <dgm:pt modelId="{E16872EA-46E1-491B-8144-BCFC705D97A1}" type="sibTrans" cxnId="{4B0FD091-DFC8-4DE2-9815-8F07BD7240C6}">
      <dgm:prSet/>
      <dgm:spPr/>
      <dgm:t>
        <a:bodyPr/>
        <a:lstStyle/>
        <a:p>
          <a:endParaRPr lang="en-SG"/>
        </a:p>
      </dgm:t>
    </dgm:pt>
    <dgm:pt modelId="{F2C39B4C-18FB-49F5-BBB8-DE9A997AAC07}">
      <dgm:prSet phldrT="[Text]" custT="1"/>
      <dgm:spPr/>
      <dgm:t>
        <a:bodyPr/>
        <a:lstStyle/>
        <a:p>
          <a:r>
            <a:rPr lang="en-US" sz="1200" dirty="0" smtClean="0">
              <a:solidFill>
                <a:schemeClr val="tx1"/>
              </a:solidFill>
            </a:rPr>
            <a:t>Probability Distributions</a:t>
          </a:r>
          <a:endParaRPr lang="en-SG" sz="1200" dirty="0">
            <a:solidFill>
              <a:schemeClr val="tx1"/>
            </a:solidFill>
          </a:endParaRPr>
        </a:p>
      </dgm:t>
    </dgm:pt>
    <dgm:pt modelId="{A1B28FF8-AA55-4A96-91F7-22A555F2FC4C}" type="parTrans" cxnId="{7E44C995-5CC6-4403-9245-CD8AF3890611}">
      <dgm:prSet/>
      <dgm:spPr/>
      <dgm:t>
        <a:bodyPr/>
        <a:lstStyle/>
        <a:p>
          <a:endParaRPr lang="en-SG"/>
        </a:p>
      </dgm:t>
    </dgm:pt>
    <dgm:pt modelId="{35BE5480-EF32-490A-80CF-2B61D10D9850}" type="sibTrans" cxnId="{7E44C995-5CC6-4403-9245-CD8AF3890611}">
      <dgm:prSet/>
      <dgm:spPr/>
      <dgm:t>
        <a:bodyPr/>
        <a:lstStyle/>
        <a:p>
          <a:endParaRPr lang="en-SG"/>
        </a:p>
      </dgm:t>
    </dgm:pt>
    <dgm:pt modelId="{37614911-028E-4D37-8FA2-44F16462855E}">
      <dgm:prSet phldrT="[Text]" custT="1"/>
      <dgm:spPr/>
      <dgm:t>
        <a:bodyPr/>
        <a:lstStyle/>
        <a:p>
          <a:r>
            <a:rPr lang="en-US" sz="1600" smtClean="0">
              <a:solidFill>
                <a:schemeClr val="tx1"/>
              </a:solidFill>
            </a:rPr>
            <a:t>Descriptive Statistics</a:t>
          </a:r>
          <a:endParaRPr lang="en-US" sz="1600" dirty="0">
            <a:solidFill>
              <a:schemeClr val="tx1"/>
            </a:solidFill>
          </a:endParaRPr>
        </a:p>
      </dgm:t>
    </dgm:pt>
    <dgm:pt modelId="{DF209089-EB6C-4070-A0D2-CB1255640B4D}" type="sibTrans" cxnId="{81E49390-FDDA-456A-8795-4AA4505C9EF9}">
      <dgm:prSet/>
      <dgm:spPr/>
      <dgm:t>
        <a:bodyPr/>
        <a:lstStyle/>
        <a:p>
          <a:endParaRPr lang="en-US"/>
        </a:p>
      </dgm:t>
    </dgm:pt>
    <dgm:pt modelId="{64792F93-8C80-4F88-87B5-6E475617FF4D}" type="parTrans" cxnId="{81E49390-FDDA-456A-8795-4AA4505C9EF9}">
      <dgm:prSet/>
      <dgm:spPr/>
      <dgm:t>
        <a:bodyPr/>
        <a:lstStyle/>
        <a:p>
          <a:endParaRPr lang="en-US" sz="1500"/>
        </a:p>
      </dgm:t>
    </dgm:pt>
    <dgm:pt modelId="{91A74353-F0D2-4F36-B6F8-63B8D7261E5D}">
      <dgm:prSet phldrT="[Text]" custT="1"/>
      <dgm:spPr/>
      <dgm:t>
        <a:bodyPr/>
        <a:lstStyle/>
        <a:p>
          <a:r>
            <a:rPr lang="en-US" sz="1200" dirty="0" smtClean="0">
              <a:solidFill>
                <a:schemeClr val="tx1"/>
              </a:solidFill>
            </a:rPr>
            <a:t>Continuous Random Variables and Probability Distributions</a:t>
          </a:r>
          <a:endParaRPr lang="en-US" sz="1200" dirty="0">
            <a:solidFill>
              <a:schemeClr val="tx1"/>
            </a:solidFill>
          </a:endParaRPr>
        </a:p>
      </dgm:t>
    </dgm:pt>
    <dgm:pt modelId="{EE915A77-119D-451A-8EC3-60C300A62043}" type="sibTrans" cxnId="{38D8C7CD-10A1-434E-AD37-26BC136DC85A}">
      <dgm:prSet/>
      <dgm:spPr/>
      <dgm:t>
        <a:bodyPr/>
        <a:lstStyle/>
        <a:p>
          <a:endParaRPr lang="en-SG"/>
        </a:p>
      </dgm:t>
    </dgm:pt>
    <dgm:pt modelId="{BE1F6CCF-F8F7-4B99-B135-89A01F24E1A0}" type="parTrans" cxnId="{38D8C7CD-10A1-434E-AD37-26BC136DC85A}">
      <dgm:prSet/>
      <dgm:spPr/>
      <dgm:t>
        <a:bodyPr/>
        <a:lstStyle/>
        <a:p>
          <a:endParaRPr lang="en-SG"/>
        </a:p>
      </dgm:t>
    </dgm:pt>
    <dgm:pt modelId="{49BC9D47-0434-477E-B647-AFE4E7FAA728}">
      <dgm:prSet phldrT="[Text]" custT="1"/>
      <dgm:spPr/>
      <dgm:t>
        <a:bodyPr/>
        <a:lstStyle/>
        <a:p>
          <a:r>
            <a:rPr lang="en-US" sz="1200" dirty="0" smtClean="0">
              <a:solidFill>
                <a:schemeClr val="tx1"/>
              </a:solidFill>
            </a:rPr>
            <a:t>Binomial Distribution</a:t>
          </a:r>
        </a:p>
      </dgm:t>
    </dgm:pt>
    <dgm:pt modelId="{09216FA6-6A08-4B9F-BF69-41B93A12C9D9}" type="parTrans" cxnId="{0E892307-72C2-4B8F-8CB8-58C015E3F6E1}">
      <dgm:prSet/>
      <dgm:spPr/>
      <dgm:t>
        <a:bodyPr/>
        <a:lstStyle/>
        <a:p>
          <a:endParaRPr lang="en-SG"/>
        </a:p>
      </dgm:t>
    </dgm:pt>
    <dgm:pt modelId="{D0FAD455-BDFD-42F0-9159-7F6D43EB29EA}" type="sibTrans" cxnId="{0E892307-72C2-4B8F-8CB8-58C015E3F6E1}">
      <dgm:prSet/>
      <dgm:spPr/>
      <dgm:t>
        <a:bodyPr/>
        <a:lstStyle/>
        <a:p>
          <a:endParaRPr lang="en-SG"/>
        </a:p>
      </dgm:t>
    </dgm:pt>
    <dgm:pt modelId="{4C0BBC7A-75B8-44C4-90BF-F94A5ED85A8E}">
      <dgm:prSet phldrT="[Text]" custT="1"/>
      <dgm:spPr/>
      <dgm:t>
        <a:bodyPr/>
        <a:lstStyle/>
        <a:p>
          <a:r>
            <a:rPr lang="en-US" sz="1200" dirty="0" smtClean="0">
              <a:solidFill>
                <a:schemeClr val="tx1"/>
              </a:solidFill>
            </a:rPr>
            <a:t>Poisson Distribution</a:t>
          </a:r>
        </a:p>
      </dgm:t>
    </dgm:pt>
    <dgm:pt modelId="{0B5D87E8-3787-460D-AD7D-73CE6025C4B7}" type="parTrans" cxnId="{62366763-200A-4A8C-B552-8D74711F98C5}">
      <dgm:prSet/>
      <dgm:spPr/>
      <dgm:t>
        <a:bodyPr/>
        <a:lstStyle/>
        <a:p>
          <a:endParaRPr lang="en-SG"/>
        </a:p>
      </dgm:t>
    </dgm:pt>
    <dgm:pt modelId="{4DCFC7C5-8311-47E5-8269-ADA197796ADA}" type="sibTrans" cxnId="{62366763-200A-4A8C-B552-8D74711F98C5}">
      <dgm:prSet/>
      <dgm:spPr/>
      <dgm:t>
        <a:bodyPr/>
        <a:lstStyle/>
        <a:p>
          <a:endParaRPr lang="en-SG"/>
        </a:p>
      </dgm:t>
    </dgm:pt>
    <dgm:pt modelId="{58E2E227-DEF0-41DD-98F6-8552D98C4374}">
      <dgm:prSet phldrT="[Text]" custT="1"/>
      <dgm:spPr/>
      <dgm:t>
        <a:bodyPr/>
        <a:lstStyle/>
        <a:p>
          <a:r>
            <a:rPr lang="en-US" sz="1200" dirty="0" smtClean="0">
              <a:solidFill>
                <a:schemeClr val="tx1"/>
              </a:solidFill>
            </a:rPr>
            <a:t>Normal Distribution</a:t>
          </a:r>
          <a:endParaRPr lang="en-US" sz="1200" dirty="0">
            <a:solidFill>
              <a:schemeClr val="tx1"/>
            </a:solidFill>
          </a:endParaRPr>
        </a:p>
      </dgm:t>
    </dgm:pt>
    <dgm:pt modelId="{DFC0DA03-EF17-458C-980D-7B27688E26AB}" type="parTrans" cxnId="{D3D5982D-6616-4DB5-8879-A06ACFDBA478}">
      <dgm:prSet/>
      <dgm:spPr/>
      <dgm:t>
        <a:bodyPr/>
        <a:lstStyle/>
        <a:p>
          <a:endParaRPr lang="en-SG"/>
        </a:p>
      </dgm:t>
    </dgm:pt>
    <dgm:pt modelId="{A73CEC18-C532-4E1C-9895-79BE164B50E4}" type="sibTrans" cxnId="{D3D5982D-6616-4DB5-8879-A06ACFDBA478}">
      <dgm:prSet/>
      <dgm:spPr/>
      <dgm:t>
        <a:bodyPr/>
        <a:lstStyle/>
        <a:p>
          <a:endParaRPr lang="en-SG"/>
        </a:p>
      </dgm:t>
    </dgm:pt>
    <dgm:pt modelId="{3309A8DF-FF1C-4E1E-9DC5-42A64B2F3BF0}">
      <dgm:prSet phldrT="[Text]" custT="1"/>
      <dgm:spPr/>
      <dgm:t>
        <a:bodyPr/>
        <a:lstStyle/>
        <a:p>
          <a:r>
            <a:rPr lang="en-US" sz="1200" dirty="0" smtClean="0">
              <a:solidFill>
                <a:schemeClr val="tx1"/>
              </a:solidFill>
            </a:rPr>
            <a:t>Exponential Distribution</a:t>
          </a:r>
          <a:endParaRPr lang="en-US" sz="1200" dirty="0">
            <a:solidFill>
              <a:schemeClr val="tx1"/>
            </a:solidFill>
          </a:endParaRPr>
        </a:p>
      </dgm:t>
    </dgm:pt>
    <dgm:pt modelId="{FDCEBC24-B871-4EB5-B406-0894371BCFE8}" type="parTrans" cxnId="{E4E315CC-4A84-41D7-9D23-BAED0384B570}">
      <dgm:prSet/>
      <dgm:spPr/>
      <dgm:t>
        <a:bodyPr/>
        <a:lstStyle/>
        <a:p>
          <a:endParaRPr lang="en-SG"/>
        </a:p>
      </dgm:t>
    </dgm:pt>
    <dgm:pt modelId="{8183666F-1AB7-4D47-AD90-89D822D079DC}" type="sibTrans" cxnId="{E4E315CC-4A84-41D7-9D23-BAED0384B570}">
      <dgm:prSet/>
      <dgm:spPr/>
      <dgm:t>
        <a:bodyPr/>
        <a:lstStyle/>
        <a:p>
          <a:endParaRPr lang="en-SG"/>
        </a:p>
      </dgm:t>
    </dgm:pt>
    <dgm:pt modelId="{8A76AD7F-3C09-4964-9F2D-05A2DA08F800}">
      <dgm:prSet phldrT="[Text]" custT="1"/>
      <dgm:spPr/>
      <dgm:t>
        <a:bodyPr/>
        <a:lstStyle/>
        <a:p>
          <a:r>
            <a:rPr lang="en-US" sz="1200" dirty="0" smtClean="0">
              <a:solidFill>
                <a:schemeClr val="tx1"/>
              </a:solidFill>
            </a:rPr>
            <a:t>Tree Diagram</a:t>
          </a:r>
          <a:endParaRPr lang="en-SG" sz="1200" dirty="0">
            <a:solidFill>
              <a:schemeClr val="tx1"/>
            </a:solidFill>
          </a:endParaRPr>
        </a:p>
      </dgm:t>
    </dgm:pt>
    <dgm:pt modelId="{3A43CF89-B241-4564-9CC3-56EFD9840038}" type="parTrans" cxnId="{B28D8A13-CCF7-4D86-B4CF-AB9F415A3696}">
      <dgm:prSet/>
      <dgm:spPr/>
      <dgm:t>
        <a:bodyPr/>
        <a:lstStyle/>
        <a:p>
          <a:endParaRPr lang="en-SG"/>
        </a:p>
      </dgm:t>
    </dgm:pt>
    <dgm:pt modelId="{877CB17A-25BA-4ECC-889F-BCB12FC52C2C}" type="sibTrans" cxnId="{B28D8A13-CCF7-4D86-B4CF-AB9F415A3696}">
      <dgm:prSet/>
      <dgm:spPr/>
      <dgm:t>
        <a:bodyPr/>
        <a:lstStyle/>
        <a:p>
          <a:endParaRPr lang="en-SG"/>
        </a:p>
      </dgm:t>
    </dgm:pt>
    <dgm:pt modelId="{2E6A3642-B74F-4C0A-B277-63F79CF0699C}" type="pres">
      <dgm:prSet presAssocID="{5333E470-D25C-4778-B345-E397459207ED}" presName="hierChild1" presStyleCnt="0">
        <dgm:presLayoutVars>
          <dgm:chPref val="1"/>
          <dgm:dir/>
          <dgm:animOne val="branch"/>
          <dgm:animLvl val="lvl"/>
          <dgm:resizeHandles/>
        </dgm:presLayoutVars>
      </dgm:prSet>
      <dgm:spPr/>
      <dgm:t>
        <a:bodyPr/>
        <a:lstStyle/>
        <a:p>
          <a:endParaRPr lang="en-US"/>
        </a:p>
      </dgm:t>
    </dgm:pt>
    <dgm:pt modelId="{C4FBE6F1-A09F-46A4-BA91-848B6BF00397}" type="pres">
      <dgm:prSet presAssocID="{62F1AD04-79D7-482C-8638-F3DF0AF9E12D}" presName="hierRoot1" presStyleCnt="0"/>
      <dgm:spPr/>
      <dgm:t>
        <a:bodyPr/>
        <a:lstStyle/>
        <a:p>
          <a:endParaRPr lang="en-SG"/>
        </a:p>
      </dgm:t>
    </dgm:pt>
    <dgm:pt modelId="{E44A000C-BACE-4FAE-9A63-79287EF8F8BA}" type="pres">
      <dgm:prSet presAssocID="{62F1AD04-79D7-482C-8638-F3DF0AF9E12D}" presName="composite" presStyleCnt="0"/>
      <dgm:spPr/>
      <dgm:t>
        <a:bodyPr/>
        <a:lstStyle/>
        <a:p>
          <a:endParaRPr lang="en-SG"/>
        </a:p>
      </dgm:t>
    </dgm:pt>
    <dgm:pt modelId="{27CC3A02-9BDF-469E-8E02-5FBF0BA97272}" type="pres">
      <dgm:prSet presAssocID="{62F1AD04-79D7-482C-8638-F3DF0AF9E12D}" presName="background" presStyleLbl="node0" presStyleIdx="0" presStyleCnt="1"/>
      <dgm:spPr/>
      <dgm:t>
        <a:bodyPr/>
        <a:lstStyle/>
        <a:p>
          <a:endParaRPr lang="en-SG"/>
        </a:p>
      </dgm:t>
    </dgm:pt>
    <dgm:pt modelId="{287F44F0-C3EA-430E-A22D-879176D45D20}" type="pres">
      <dgm:prSet presAssocID="{62F1AD04-79D7-482C-8638-F3DF0AF9E12D}" presName="text" presStyleLbl="fgAcc0" presStyleIdx="0" presStyleCnt="1" custScaleX="742432" custScaleY="155660" custLinFactNeighborX="-20629" custLinFactNeighborY="-45547">
        <dgm:presLayoutVars>
          <dgm:chPref val="3"/>
        </dgm:presLayoutVars>
      </dgm:prSet>
      <dgm:spPr/>
      <dgm:t>
        <a:bodyPr/>
        <a:lstStyle/>
        <a:p>
          <a:endParaRPr lang="en-US"/>
        </a:p>
      </dgm:t>
    </dgm:pt>
    <dgm:pt modelId="{64D7A31D-DCCD-490E-8DD0-9D1093EAB9D3}" type="pres">
      <dgm:prSet presAssocID="{62F1AD04-79D7-482C-8638-F3DF0AF9E12D}" presName="hierChild2" presStyleCnt="0"/>
      <dgm:spPr/>
      <dgm:t>
        <a:bodyPr/>
        <a:lstStyle/>
        <a:p>
          <a:endParaRPr lang="en-SG"/>
        </a:p>
      </dgm:t>
    </dgm:pt>
    <dgm:pt modelId="{4E7AE6D7-8F67-4237-BA4E-C53636A5F1D5}" type="pres">
      <dgm:prSet presAssocID="{A4B8614A-60BC-4693-8676-99FB904814CD}" presName="Name10" presStyleLbl="parChTrans1D2" presStyleIdx="0" presStyleCnt="3"/>
      <dgm:spPr/>
      <dgm:t>
        <a:bodyPr/>
        <a:lstStyle/>
        <a:p>
          <a:endParaRPr lang="en-SG"/>
        </a:p>
      </dgm:t>
    </dgm:pt>
    <dgm:pt modelId="{A6D50DA4-6D6B-437B-844E-E46082C5F2B3}" type="pres">
      <dgm:prSet presAssocID="{CFE4AB47-0E86-4A47-93A1-D733CC6A6065}" presName="hierRoot2" presStyleCnt="0"/>
      <dgm:spPr/>
      <dgm:t>
        <a:bodyPr/>
        <a:lstStyle/>
        <a:p>
          <a:endParaRPr lang="en-SG"/>
        </a:p>
      </dgm:t>
    </dgm:pt>
    <dgm:pt modelId="{F89795FF-3219-4D25-B14B-11C5C28CEA0C}" type="pres">
      <dgm:prSet presAssocID="{CFE4AB47-0E86-4A47-93A1-D733CC6A6065}" presName="composite2" presStyleCnt="0"/>
      <dgm:spPr/>
      <dgm:t>
        <a:bodyPr/>
        <a:lstStyle/>
        <a:p>
          <a:endParaRPr lang="en-SG"/>
        </a:p>
      </dgm:t>
    </dgm:pt>
    <dgm:pt modelId="{3329DA71-D576-4B5D-AC21-638F5D3D2A22}" type="pres">
      <dgm:prSet presAssocID="{CFE4AB47-0E86-4A47-93A1-D733CC6A6065}" presName="background2" presStyleLbl="node2" presStyleIdx="0" presStyleCnt="3"/>
      <dgm:spPr/>
      <dgm:t>
        <a:bodyPr/>
        <a:lstStyle/>
        <a:p>
          <a:endParaRPr lang="en-SG"/>
        </a:p>
      </dgm:t>
    </dgm:pt>
    <dgm:pt modelId="{9D7A3B54-C666-47DC-AA23-A98BF8B9475F}" type="pres">
      <dgm:prSet presAssocID="{CFE4AB47-0E86-4A47-93A1-D733CC6A6065}" presName="text2" presStyleLbl="fgAcc2" presStyleIdx="0" presStyleCnt="3" custScaleX="202105" custLinFactX="100000" custLinFactNeighborX="169567" custLinFactNeighborY="30">
        <dgm:presLayoutVars>
          <dgm:chPref val="3"/>
        </dgm:presLayoutVars>
      </dgm:prSet>
      <dgm:spPr/>
      <dgm:t>
        <a:bodyPr/>
        <a:lstStyle/>
        <a:p>
          <a:endParaRPr lang="en-SG"/>
        </a:p>
      </dgm:t>
    </dgm:pt>
    <dgm:pt modelId="{1A2E63D9-8394-4038-89FC-61A09DE782DB}" type="pres">
      <dgm:prSet presAssocID="{CFE4AB47-0E86-4A47-93A1-D733CC6A6065}" presName="hierChild3" presStyleCnt="0"/>
      <dgm:spPr/>
      <dgm:t>
        <a:bodyPr/>
        <a:lstStyle/>
        <a:p>
          <a:endParaRPr lang="en-SG"/>
        </a:p>
      </dgm:t>
    </dgm:pt>
    <dgm:pt modelId="{471DBFB9-9B0B-45CC-B636-0B948F9F6188}" type="pres">
      <dgm:prSet presAssocID="{8467722B-48E5-4A5B-8C78-6D6A3E489616}" presName="Name17" presStyleLbl="parChTrans1D3" presStyleIdx="0" presStyleCnt="6"/>
      <dgm:spPr/>
      <dgm:t>
        <a:bodyPr/>
        <a:lstStyle/>
        <a:p>
          <a:endParaRPr lang="en-SG"/>
        </a:p>
      </dgm:t>
    </dgm:pt>
    <dgm:pt modelId="{042F8CA8-4650-4BB2-B10D-51216760812A}" type="pres">
      <dgm:prSet presAssocID="{753CFE54-FE4E-4508-9535-FB40E5F26FA3}" presName="hierRoot3" presStyleCnt="0"/>
      <dgm:spPr/>
      <dgm:t>
        <a:bodyPr/>
        <a:lstStyle/>
        <a:p>
          <a:endParaRPr lang="en-SG"/>
        </a:p>
      </dgm:t>
    </dgm:pt>
    <dgm:pt modelId="{990B3828-7C5C-426B-8699-5477EFB68E9A}" type="pres">
      <dgm:prSet presAssocID="{753CFE54-FE4E-4508-9535-FB40E5F26FA3}" presName="composite3" presStyleCnt="0"/>
      <dgm:spPr/>
      <dgm:t>
        <a:bodyPr/>
        <a:lstStyle/>
        <a:p>
          <a:endParaRPr lang="en-SG"/>
        </a:p>
      </dgm:t>
    </dgm:pt>
    <dgm:pt modelId="{C3811229-6B73-4377-A072-11A91DAB4B25}" type="pres">
      <dgm:prSet presAssocID="{753CFE54-FE4E-4508-9535-FB40E5F26FA3}" presName="background3" presStyleLbl="node3" presStyleIdx="0" presStyleCnt="6"/>
      <dgm:spPr/>
      <dgm:t>
        <a:bodyPr/>
        <a:lstStyle/>
        <a:p>
          <a:endParaRPr lang="en-SG"/>
        </a:p>
      </dgm:t>
    </dgm:pt>
    <dgm:pt modelId="{218EF3C6-5366-48AD-8556-20F7D058C5D7}" type="pres">
      <dgm:prSet presAssocID="{753CFE54-FE4E-4508-9535-FB40E5F26FA3}" presName="text3" presStyleLbl="fgAcc3" presStyleIdx="0" presStyleCnt="6" custScaleX="120630" custScaleY="98669" custLinFactX="100000" custLinFactNeighborX="189951" custLinFactNeighborY="3236">
        <dgm:presLayoutVars>
          <dgm:chPref val="3"/>
        </dgm:presLayoutVars>
      </dgm:prSet>
      <dgm:spPr/>
      <dgm:t>
        <a:bodyPr/>
        <a:lstStyle/>
        <a:p>
          <a:endParaRPr lang="en-SG"/>
        </a:p>
      </dgm:t>
    </dgm:pt>
    <dgm:pt modelId="{16F2AEC1-A115-4216-8D16-92702B98750F}" type="pres">
      <dgm:prSet presAssocID="{753CFE54-FE4E-4508-9535-FB40E5F26FA3}" presName="hierChild4" presStyleCnt="0"/>
      <dgm:spPr/>
      <dgm:t>
        <a:bodyPr/>
        <a:lstStyle/>
        <a:p>
          <a:endParaRPr lang="en-SG"/>
        </a:p>
      </dgm:t>
    </dgm:pt>
    <dgm:pt modelId="{69C889D6-F940-40FE-A245-7E6D95364A32}" type="pres">
      <dgm:prSet presAssocID="{A1B28FF8-AA55-4A96-91F7-22A555F2FC4C}" presName="Name17" presStyleLbl="parChTrans1D3" presStyleIdx="1" presStyleCnt="6"/>
      <dgm:spPr/>
      <dgm:t>
        <a:bodyPr/>
        <a:lstStyle/>
        <a:p>
          <a:endParaRPr lang="en-SG"/>
        </a:p>
      </dgm:t>
    </dgm:pt>
    <dgm:pt modelId="{2F971B8E-2992-4269-9983-4E2DCEECBD87}" type="pres">
      <dgm:prSet presAssocID="{F2C39B4C-18FB-49F5-BBB8-DE9A997AAC07}" presName="hierRoot3" presStyleCnt="0"/>
      <dgm:spPr/>
      <dgm:t>
        <a:bodyPr/>
        <a:lstStyle/>
        <a:p>
          <a:endParaRPr lang="en-SG"/>
        </a:p>
      </dgm:t>
    </dgm:pt>
    <dgm:pt modelId="{8E5D9DE1-0FE7-4612-A050-B80CCC0471BE}" type="pres">
      <dgm:prSet presAssocID="{F2C39B4C-18FB-49F5-BBB8-DE9A997AAC07}" presName="composite3" presStyleCnt="0"/>
      <dgm:spPr/>
      <dgm:t>
        <a:bodyPr/>
        <a:lstStyle/>
        <a:p>
          <a:endParaRPr lang="en-SG"/>
        </a:p>
      </dgm:t>
    </dgm:pt>
    <dgm:pt modelId="{403286F5-B64D-4F9A-9048-E5ABA31C729E}" type="pres">
      <dgm:prSet presAssocID="{F2C39B4C-18FB-49F5-BBB8-DE9A997AAC07}" presName="background3" presStyleLbl="node3" presStyleIdx="1" presStyleCnt="6"/>
      <dgm:spPr/>
      <dgm:t>
        <a:bodyPr/>
        <a:lstStyle/>
        <a:p>
          <a:endParaRPr lang="en-SG"/>
        </a:p>
      </dgm:t>
    </dgm:pt>
    <dgm:pt modelId="{488F69EB-2488-44DF-B93A-3991642E2E8C}" type="pres">
      <dgm:prSet presAssocID="{F2C39B4C-18FB-49F5-BBB8-DE9A997AAC07}" presName="text3" presStyleLbl="fgAcc3" presStyleIdx="1" presStyleCnt="6" custScaleX="122863" custLinFactX="200000" custLinFactNeighborX="218662" custLinFactNeighborY="1904">
        <dgm:presLayoutVars>
          <dgm:chPref val="3"/>
        </dgm:presLayoutVars>
      </dgm:prSet>
      <dgm:spPr/>
      <dgm:t>
        <a:bodyPr/>
        <a:lstStyle/>
        <a:p>
          <a:endParaRPr lang="en-SG"/>
        </a:p>
      </dgm:t>
    </dgm:pt>
    <dgm:pt modelId="{56F1F99C-4C75-42D1-9C2B-796BEA7B4DF8}" type="pres">
      <dgm:prSet presAssocID="{F2C39B4C-18FB-49F5-BBB8-DE9A997AAC07}" presName="hierChild4" presStyleCnt="0"/>
      <dgm:spPr/>
      <dgm:t>
        <a:bodyPr/>
        <a:lstStyle/>
        <a:p>
          <a:endParaRPr lang="en-SG"/>
        </a:p>
      </dgm:t>
    </dgm:pt>
    <dgm:pt modelId="{432F6F11-C633-4C46-B571-1F72C2806F22}" type="pres">
      <dgm:prSet presAssocID="{3A43CF89-B241-4564-9CC3-56EFD9840038}" presName="Name17" presStyleLbl="parChTrans1D3" presStyleIdx="2" presStyleCnt="6"/>
      <dgm:spPr/>
      <dgm:t>
        <a:bodyPr/>
        <a:lstStyle/>
        <a:p>
          <a:endParaRPr lang="en-SG"/>
        </a:p>
      </dgm:t>
    </dgm:pt>
    <dgm:pt modelId="{404B5E73-F96D-42BA-80BB-F91CB10550B4}" type="pres">
      <dgm:prSet presAssocID="{8A76AD7F-3C09-4964-9F2D-05A2DA08F800}" presName="hierRoot3" presStyleCnt="0"/>
      <dgm:spPr/>
    </dgm:pt>
    <dgm:pt modelId="{03A8AAC6-04A4-4A6E-BE7C-7B3E10346334}" type="pres">
      <dgm:prSet presAssocID="{8A76AD7F-3C09-4964-9F2D-05A2DA08F800}" presName="composite3" presStyleCnt="0"/>
      <dgm:spPr/>
    </dgm:pt>
    <dgm:pt modelId="{2C82D3EB-1114-42A1-9C8D-5FDF3CADC053}" type="pres">
      <dgm:prSet presAssocID="{8A76AD7F-3C09-4964-9F2D-05A2DA08F800}" presName="background3" presStyleLbl="node3" presStyleIdx="2" presStyleCnt="6"/>
      <dgm:spPr/>
    </dgm:pt>
    <dgm:pt modelId="{3D13FE19-0199-41D4-ACC4-986D68C37EF7}" type="pres">
      <dgm:prSet presAssocID="{8A76AD7F-3C09-4964-9F2D-05A2DA08F800}" presName="text3" presStyleLbl="fgAcc3" presStyleIdx="2" presStyleCnt="6" custLinFactX="46903" custLinFactNeighborX="100000" custLinFactNeighborY="1904">
        <dgm:presLayoutVars>
          <dgm:chPref val="3"/>
        </dgm:presLayoutVars>
      </dgm:prSet>
      <dgm:spPr/>
      <dgm:t>
        <a:bodyPr/>
        <a:lstStyle/>
        <a:p>
          <a:endParaRPr lang="en-SG"/>
        </a:p>
      </dgm:t>
    </dgm:pt>
    <dgm:pt modelId="{C22C05EA-50E6-4124-AD85-EF2883010D92}" type="pres">
      <dgm:prSet presAssocID="{8A76AD7F-3C09-4964-9F2D-05A2DA08F800}" presName="hierChild4" presStyleCnt="0"/>
      <dgm:spPr/>
    </dgm:pt>
    <dgm:pt modelId="{1A1317DC-5914-499B-A3D0-5C7B38084E51}" type="pres">
      <dgm:prSet presAssocID="{74FEE8D1-2EC5-4C98-B9E5-CEE5E7EB2825}" presName="Name23" presStyleLbl="parChTrans1D4" presStyleIdx="0" presStyleCnt="6"/>
      <dgm:spPr/>
      <dgm:t>
        <a:bodyPr/>
        <a:lstStyle/>
        <a:p>
          <a:endParaRPr lang="en-SG"/>
        </a:p>
      </dgm:t>
    </dgm:pt>
    <dgm:pt modelId="{9C651D8F-32EC-46BF-8750-4D4673D81164}" type="pres">
      <dgm:prSet presAssocID="{D030BBE6-0264-4262-9DC6-B1CE03F5DD2A}" presName="hierRoot4" presStyleCnt="0"/>
      <dgm:spPr/>
      <dgm:t>
        <a:bodyPr/>
        <a:lstStyle/>
        <a:p>
          <a:endParaRPr lang="en-SG"/>
        </a:p>
      </dgm:t>
    </dgm:pt>
    <dgm:pt modelId="{6C9B300C-A348-4414-A205-D049C6E4773B}" type="pres">
      <dgm:prSet presAssocID="{D030BBE6-0264-4262-9DC6-B1CE03F5DD2A}" presName="composite4" presStyleCnt="0"/>
      <dgm:spPr/>
      <dgm:t>
        <a:bodyPr/>
        <a:lstStyle/>
        <a:p>
          <a:endParaRPr lang="en-SG"/>
        </a:p>
      </dgm:t>
    </dgm:pt>
    <dgm:pt modelId="{9A0885A4-A9D5-4064-9D02-5D78314DD7F9}" type="pres">
      <dgm:prSet presAssocID="{D030BBE6-0264-4262-9DC6-B1CE03F5DD2A}" presName="background4" presStyleLbl="node4" presStyleIdx="0" presStyleCnt="6"/>
      <dgm:spPr/>
      <dgm:t>
        <a:bodyPr/>
        <a:lstStyle/>
        <a:p>
          <a:endParaRPr lang="en-SG"/>
        </a:p>
      </dgm:t>
    </dgm:pt>
    <dgm:pt modelId="{8AB136B9-FC8C-4117-8AC4-4D958FD7A63B}" type="pres">
      <dgm:prSet presAssocID="{D030BBE6-0264-4262-9DC6-B1CE03F5DD2A}" presName="text4" presStyleLbl="fgAcc4" presStyleIdx="0" presStyleCnt="6" custScaleX="119385" custScaleY="155427" custLinFactX="89886" custLinFactNeighborX="100000" custLinFactNeighborY="43982">
        <dgm:presLayoutVars>
          <dgm:chPref val="3"/>
        </dgm:presLayoutVars>
      </dgm:prSet>
      <dgm:spPr/>
      <dgm:t>
        <a:bodyPr/>
        <a:lstStyle/>
        <a:p>
          <a:endParaRPr lang="en-SG"/>
        </a:p>
      </dgm:t>
    </dgm:pt>
    <dgm:pt modelId="{E44AF300-0071-47AB-8999-98D120319422}" type="pres">
      <dgm:prSet presAssocID="{D030BBE6-0264-4262-9DC6-B1CE03F5DD2A}" presName="hierChild5" presStyleCnt="0"/>
      <dgm:spPr/>
      <dgm:t>
        <a:bodyPr/>
        <a:lstStyle/>
        <a:p>
          <a:endParaRPr lang="en-SG"/>
        </a:p>
      </dgm:t>
    </dgm:pt>
    <dgm:pt modelId="{1E6DE59F-5628-4B6D-BC22-FFC1445AAD1C}" type="pres">
      <dgm:prSet presAssocID="{0B5D87E8-3787-460D-AD7D-73CE6025C4B7}" presName="Name23" presStyleLbl="parChTrans1D4" presStyleIdx="1" presStyleCnt="6"/>
      <dgm:spPr/>
      <dgm:t>
        <a:bodyPr/>
        <a:lstStyle/>
        <a:p>
          <a:endParaRPr lang="en-SG"/>
        </a:p>
      </dgm:t>
    </dgm:pt>
    <dgm:pt modelId="{D3049F06-54C1-4F56-A5CE-063AC8329291}" type="pres">
      <dgm:prSet presAssocID="{4C0BBC7A-75B8-44C4-90BF-F94A5ED85A8E}" presName="hierRoot4" presStyleCnt="0"/>
      <dgm:spPr/>
    </dgm:pt>
    <dgm:pt modelId="{3D8A6048-CA79-48DB-A75D-FFCCBA0F40BF}" type="pres">
      <dgm:prSet presAssocID="{4C0BBC7A-75B8-44C4-90BF-F94A5ED85A8E}" presName="composite4" presStyleCnt="0"/>
      <dgm:spPr/>
    </dgm:pt>
    <dgm:pt modelId="{A8BD87E6-9CFA-47A0-A21D-195EB0C5A683}" type="pres">
      <dgm:prSet presAssocID="{4C0BBC7A-75B8-44C4-90BF-F94A5ED85A8E}" presName="background4" presStyleLbl="node4" presStyleIdx="1" presStyleCnt="6"/>
      <dgm:spPr/>
    </dgm:pt>
    <dgm:pt modelId="{C7EC5EBB-DBD4-4EFB-96E4-22A37641AD46}" type="pres">
      <dgm:prSet presAssocID="{4C0BBC7A-75B8-44C4-90BF-F94A5ED85A8E}" presName="text4" presStyleLbl="fgAcc4" presStyleIdx="1" presStyleCnt="6" custLinFactX="110095" custLinFactNeighborX="200000" custLinFactNeighborY="73767">
        <dgm:presLayoutVars>
          <dgm:chPref val="3"/>
        </dgm:presLayoutVars>
      </dgm:prSet>
      <dgm:spPr/>
      <dgm:t>
        <a:bodyPr/>
        <a:lstStyle/>
        <a:p>
          <a:endParaRPr lang="en-SG"/>
        </a:p>
      </dgm:t>
    </dgm:pt>
    <dgm:pt modelId="{5E5DAF73-9F35-4638-BD71-02B80E088B5D}" type="pres">
      <dgm:prSet presAssocID="{4C0BBC7A-75B8-44C4-90BF-F94A5ED85A8E}" presName="hierChild5" presStyleCnt="0"/>
      <dgm:spPr/>
    </dgm:pt>
    <dgm:pt modelId="{7F586104-EBF3-4EA8-953B-98E17F5F208C}" type="pres">
      <dgm:prSet presAssocID="{09216FA6-6A08-4B9F-BF69-41B93A12C9D9}" presName="Name23" presStyleLbl="parChTrans1D4" presStyleIdx="2" presStyleCnt="6"/>
      <dgm:spPr/>
      <dgm:t>
        <a:bodyPr/>
        <a:lstStyle/>
        <a:p>
          <a:endParaRPr lang="en-SG"/>
        </a:p>
      </dgm:t>
    </dgm:pt>
    <dgm:pt modelId="{F22DC806-7A57-4303-8320-B0B7F3674051}" type="pres">
      <dgm:prSet presAssocID="{49BC9D47-0434-477E-B647-AFE4E7FAA728}" presName="hierRoot4" presStyleCnt="0"/>
      <dgm:spPr/>
    </dgm:pt>
    <dgm:pt modelId="{7931236D-BF06-4AE1-B008-142DED9F0CA4}" type="pres">
      <dgm:prSet presAssocID="{49BC9D47-0434-477E-B647-AFE4E7FAA728}" presName="composite4" presStyleCnt="0"/>
      <dgm:spPr/>
    </dgm:pt>
    <dgm:pt modelId="{FD74E762-7061-453B-8563-231646A8CAD6}" type="pres">
      <dgm:prSet presAssocID="{49BC9D47-0434-477E-B647-AFE4E7FAA728}" presName="background4" presStyleLbl="node4" presStyleIdx="2" presStyleCnt="6"/>
      <dgm:spPr/>
    </dgm:pt>
    <dgm:pt modelId="{EF51EBBF-2885-4F14-BD60-E693721A84C0}" type="pres">
      <dgm:prSet presAssocID="{49BC9D47-0434-477E-B647-AFE4E7FAA728}" presName="text4" presStyleLbl="fgAcc4" presStyleIdx="2" presStyleCnt="6" custLinFactNeighborX="51026" custLinFactNeighborY="73767">
        <dgm:presLayoutVars>
          <dgm:chPref val="3"/>
        </dgm:presLayoutVars>
      </dgm:prSet>
      <dgm:spPr/>
      <dgm:t>
        <a:bodyPr/>
        <a:lstStyle/>
        <a:p>
          <a:endParaRPr lang="en-SG"/>
        </a:p>
      </dgm:t>
    </dgm:pt>
    <dgm:pt modelId="{061952DE-3E01-4578-BA7D-58024E12912A}" type="pres">
      <dgm:prSet presAssocID="{49BC9D47-0434-477E-B647-AFE4E7FAA728}" presName="hierChild5" presStyleCnt="0"/>
      <dgm:spPr/>
    </dgm:pt>
    <dgm:pt modelId="{EE87CE1D-4C3C-451E-9524-51B07B269B0F}" type="pres">
      <dgm:prSet presAssocID="{BE1F6CCF-F8F7-4B99-B135-89A01F24E1A0}" presName="Name23" presStyleLbl="parChTrans1D4" presStyleIdx="3" presStyleCnt="6"/>
      <dgm:spPr/>
      <dgm:t>
        <a:bodyPr/>
        <a:lstStyle/>
        <a:p>
          <a:endParaRPr lang="en-SG"/>
        </a:p>
      </dgm:t>
    </dgm:pt>
    <dgm:pt modelId="{3711A312-6B1F-4EB6-BC25-26307EA6B18F}" type="pres">
      <dgm:prSet presAssocID="{91A74353-F0D2-4F36-B6F8-63B8D7261E5D}" presName="hierRoot4" presStyleCnt="0"/>
      <dgm:spPr/>
      <dgm:t>
        <a:bodyPr/>
        <a:lstStyle/>
        <a:p>
          <a:endParaRPr lang="en-SG"/>
        </a:p>
      </dgm:t>
    </dgm:pt>
    <dgm:pt modelId="{F880F96F-46B5-4E10-8695-B7513901D7C0}" type="pres">
      <dgm:prSet presAssocID="{91A74353-F0D2-4F36-B6F8-63B8D7261E5D}" presName="composite4" presStyleCnt="0"/>
      <dgm:spPr/>
      <dgm:t>
        <a:bodyPr/>
        <a:lstStyle/>
        <a:p>
          <a:endParaRPr lang="en-SG"/>
        </a:p>
      </dgm:t>
    </dgm:pt>
    <dgm:pt modelId="{956B3AD0-FA9C-4B65-967C-17B2ADCE839A}" type="pres">
      <dgm:prSet presAssocID="{91A74353-F0D2-4F36-B6F8-63B8D7261E5D}" presName="background4" presStyleLbl="node4" presStyleIdx="3" presStyleCnt="6"/>
      <dgm:spPr/>
      <dgm:t>
        <a:bodyPr/>
        <a:lstStyle/>
        <a:p>
          <a:endParaRPr lang="en-SG"/>
        </a:p>
      </dgm:t>
    </dgm:pt>
    <dgm:pt modelId="{6CAA109A-E3AB-464C-A722-AC6B71DDC443}" type="pres">
      <dgm:prSet presAssocID="{91A74353-F0D2-4F36-B6F8-63B8D7261E5D}" presName="text4" presStyleLbl="fgAcc4" presStyleIdx="3" presStyleCnt="6" custScaleX="126086" custScaleY="153027" custLinFactX="93136" custLinFactNeighborX="100000" custLinFactNeighborY="46315">
        <dgm:presLayoutVars>
          <dgm:chPref val="3"/>
        </dgm:presLayoutVars>
      </dgm:prSet>
      <dgm:spPr/>
      <dgm:t>
        <a:bodyPr/>
        <a:lstStyle/>
        <a:p>
          <a:endParaRPr lang="en-SG"/>
        </a:p>
      </dgm:t>
    </dgm:pt>
    <dgm:pt modelId="{3D9287A1-CE9B-4D92-8278-E5EC8ACE4291}" type="pres">
      <dgm:prSet presAssocID="{91A74353-F0D2-4F36-B6F8-63B8D7261E5D}" presName="hierChild5" presStyleCnt="0"/>
      <dgm:spPr/>
      <dgm:t>
        <a:bodyPr/>
        <a:lstStyle/>
        <a:p>
          <a:endParaRPr lang="en-SG"/>
        </a:p>
      </dgm:t>
    </dgm:pt>
    <dgm:pt modelId="{2F6FECD3-F7CC-4FA4-97B4-878321D1F600}" type="pres">
      <dgm:prSet presAssocID="{DFC0DA03-EF17-458C-980D-7B27688E26AB}" presName="Name23" presStyleLbl="parChTrans1D4" presStyleIdx="4" presStyleCnt="6"/>
      <dgm:spPr/>
      <dgm:t>
        <a:bodyPr/>
        <a:lstStyle/>
        <a:p>
          <a:endParaRPr lang="en-SG"/>
        </a:p>
      </dgm:t>
    </dgm:pt>
    <dgm:pt modelId="{09B5D480-1AA3-4AE7-9522-23E204ED604E}" type="pres">
      <dgm:prSet presAssocID="{58E2E227-DEF0-41DD-98F6-8552D98C4374}" presName="hierRoot4" presStyleCnt="0"/>
      <dgm:spPr/>
    </dgm:pt>
    <dgm:pt modelId="{49D2A1DB-902B-4313-9C39-DFEF6A1BDA2D}" type="pres">
      <dgm:prSet presAssocID="{58E2E227-DEF0-41DD-98F6-8552D98C4374}" presName="composite4" presStyleCnt="0"/>
      <dgm:spPr/>
    </dgm:pt>
    <dgm:pt modelId="{14BE7DF1-BD5B-4C80-AB45-2F59973AB001}" type="pres">
      <dgm:prSet presAssocID="{58E2E227-DEF0-41DD-98F6-8552D98C4374}" presName="background4" presStyleLbl="node4" presStyleIdx="4" presStyleCnt="6"/>
      <dgm:spPr/>
    </dgm:pt>
    <dgm:pt modelId="{9942E4AF-530A-4037-A160-960FD750484D}" type="pres">
      <dgm:prSet presAssocID="{58E2E227-DEF0-41DD-98F6-8552D98C4374}" presName="text4" presStyleLbl="fgAcc4" presStyleIdx="4" presStyleCnt="6" custLinFactX="100000" custLinFactNeighborX="112227" custLinFactNeighborY="76167">
        <dgm:presLayoutVars>
          <dgm:chPref val="3"/>
        </dgm:presLayoutVars>
      </dgm:prSet>
      <dgm:spPr/>
      <dgm:t>
        <a:bodyPr/>
        <a:lstStyle/>
        <a:p>
          <a:endParaRPr lang="en-SG"/>
        </a:p>
      </dgm:t>
    </dgm:pt>
    <dgm:pt modelId="{A39E03ED-36E3-455E-A0CD-C3FB7046188D}" type="pres">
      <dgm:prSet presAssocID="{58E2E227-DEF0-41DD-98F6-8552D98C4374}" presName="hierChild5" presStyleCnt="0"/>
      <dgm:spPr/>
    </dgm:pt>
    <dgm:pt modelId="{BFD68C90-E09A-4094-900F-8CF9A1608F18}" type="pres">
      <dgm:prSet presAssocID="{FDCEBC24-B871-4EB5-B406-0894371BCFE8}" presName="Name23" presStyleLbl="parChTrans1D4" presStyleIdx="5" presStyleCnt="6"/>
      <dgm:spPr/>
      <dgm:t>
        <a:bodyPr/>
        <a:lstStyle/>
        <a:p>
          <a:endParaRPr lang="en-SG"/>
        </a:p>
      </dgm:t>
    </dgm:pt>
    <dgm:pt modelId="{8679619A-CF3E-42AD-AF6F-0E84F88D4A0C}" type="pres">
      <dgm:prSet presAssocID="{3309A8DF-FF1C-4E1E-9DC5-42A64B2F3BF0}" presName="hierRoot4" presStyleCnt="0"/>
      <dgm:spPr/>
    </dgm:pt>
    <dgm:pt modelId="{9FB9F939-C3A9-4C47-9546-0FA02F38C6AE}" type="pres">
      <dgm:prSet presAssocID="{3309A8DF-FF1C-4E1E-9DC5-42A64B2F3BF0}" presName="composite4" presStyleCnt="0"/>
      <dgm:spPr/>
    </dgm:pt>
    <dgm:pt modelId="{57D62B91-CB0C-487F-BFDC-A34FBAB0967F}" type="pres">
      <dgm:prSet presAssocID="{3309A8DF-FF1C-4E1E-9DC5-42A64B2F3BF0}" presName="background4" presStyleLbl="node4" presStyleIdx="5" presStyleCnt="6"/>
      <dgm:spPr/>
    </dgm:pt>
    <dgm:pt modelId="{B0B2DC8E-C2C7-4BD2-AFCD-2E9768585C5D}" type="pres">
      <dgm:prSet presAssocID="{3309A8DF-FF1C-4E1E-9DC5-42A64B2F3BF0}" presName="text4" presStyleLbl="fgAcc4" presStyleIdx="5" presStyleCnt="6" custLinFactX="100000" custLinFactNeighborX="110113" custLinFactNeighborY="76167">
        <dgm:presLayoutVars>
          <dgm:chPref val="3"/>
        </dgm:presLayoutVars>
      </dgm:prSet>
      <dgm:spPr/>
      <dgm:t>
        <a:bodyPr/>
        <a:lstStyle/>
        <a:p>
          <a:endParaRPr lang="en-SG"/>
        </a:p>
      </dgm:t>
    </dgm:pt>
    <dgm:pt modelId="{B97C35DF-70B1-442F-BD42-745B6973A0F4}" type="pres">
      <dgm:prSet presAssocID="{3309A8DF-FF1C-4E1E-9DC5-42A64B2F3BF0}" presName="hierChild5" presStyleCnt="0"/>
      <dgm:spPr/>
    </dgm:pt>
    <dgm:pt modelId="{313B8278-0A01-4803-A15B-E042D00EFE27}" type="pres">
      <dgm:prSet presAssocID="{64792F93-8C80-4F88-87B5-6E475617FF4D}" presName="Name10" presStyleLbl="parChTrans1D2" presStyleIdx="1" presStyleCnt="3"/>
      <dgm:spPr/>
      <dgm:t>
        <a:bodyPr/>
        <a:lstStyle/>
        <a:p>
          <a:endParaRPr lang="en-US"/>
        </a:p>
      </dgm:t>
    </dgm:pt>
    <dgm:pt modelId="{B412CAA0-B242-4AE9-8536-7FF173D8F5DE}" type="pres">
      <dgm:prSet presAssocID="{37614911-028E-4D37-8FA2-44F16462855E}" presName="hierRoot2" presStyleCnt="0"/>
      <dgm:spPr/>
      <dgm:t>
        <a:bodyPr/>
        <a:lstStyle/>
        <a:p>
          <a:endParaRPr lang="en-SG"/>
        </a:p>
      </dgm:t>
    </dgm:pt>
    <dgm:pt modelId="{23DD05AF-F556-405F-BC53-B9E44871B595}" type="pres">
      <dgm:prSet presAssocID="{37614911-028E-4D37-8FA2-44F16462855E}" presName="composite2" presStyleCnt="0"/>
      <dgm:spPr/>
      <dgm:t>
        <a:bodyPr/>
        <a:lstStyle/>
        <a:p>
          <a:endParaRPr lang="en-SG"/>
        </a:p>
      </dgm:t>
    </dgm:pt>
    <dgm:pt modelId="{6CE6FD6E-52D9-4410-9605-BA96A901AA06}" type="pres">
      <dgm:prSet presAssocID="{37614911-028E-4D37-8FA2-44F16462855E}" presName="background2" presStyleLbl="node2" presStyleIdx="1" presStyleCnt="3"/>
      <dgm:spPr/>
      <dgm:t>
        <a:bodyPr/>
        <a:lstStyle/>
        <a:p>
          <a:endParaRPr lang="en-SG"/>
        </a:p>
      </dgm:t>
    </dgm:pt>
    <dgm:pt modelId="{A29C7532-80BF-4D3A-B5AD-2061A567A208}" type="pres">
      <dgm:prSet presAssocID="{37614911-028E-4D37-8FA2-44F16462855E}" presName="text2" presStyleLbl="fgAcc2" presStyleIdx="1" presStyleCnt="3" custScaleX="233295" custScaleY="106628" custLinFactX="-167916" custLinFactNeighborX="-200000" custLinFactNeighborY="-1866">
        <dgm:presLayoutVars>
          <dgm:chPref val="3"/>
        </dgm:presLayoutVars>
      </dgm:prSet>
      <dgm:spPr/>
      <dgm:t>
        <a:bodyPr/>
        <a:lstStyle/>
        <a:p>
          <a:endParaRPr lang="en-US"/>
        </a:p>
      </dgm:t>
    </dgm:pt>
    <dgm:pt modelId="{50B73B8C-103A-4F5A-9639-138B7A19EF97}" type="pres">
      <dgm:prSet presAssocID="{37614911-028E-4D37-8FA2-44F16462855E}" presName="hierChild3" presStyleCnt="0"/>
      <dgm:spPr/>
      <dgm:t>
        <a:bodyPr/>
        <a:lstStyle/>
        <a:p>
          <a:endParaRPr lang="en-SG"/>
        </a:p>
      </dgm:t>
    </dgm:pt>
    <dgm:pt modelId="{CD01080D-5FDF-493E-AC43-98CDEEA3CAEA}" type="pres">
      <dgm:prSet presAssocID="{7AD06F08-A90E-42C7-AB53-D3ECAFD6F620}" presName="Name17" presStyleLbl="parChTrans1D3" presStyleIdx="3" presStyleCnt="6"/>
      <dgm:spPr/>
      <dgm:t>
        <a:bodyPr/>
        <a:lstStyle/>
        <a:p>
          <a:endParaRPr lang="en-US"/>
        </a:p>
      </dgm:t>
    </dgm:pt>
    <dgm:pt modelId="{2A01200A-43C2-4653-8BC0-014940E37561}" type="pres">
      <dgm:prSet presAssocID="{6245DC25-8F54-48E0-8328-0B21E882E1E6}" presName="hierRoot3" presStyleCnt="0"/>
      <dgm:spPr/>
      <dgm:t>
        <a:bodyPr/>
        <a:lstStyle/>
        <a:p>
          <a:endParaRPr lang="en-SG"/>
        </a:p>
      </dgm:t>
    </dgm:pt>
    <dgm:pt modelId="{7CFB3C1E-E49A-462C-8A52-1AC860BA2230}" type="pres">
      <dgm:prSet presAssocID="{6245DC25-8F54-48E0-8328-0B21E882E1E6}" presName="composite3" presStyleCnt="0"/>
      <dgm:spPr/>
      <dgm:t>
        <a:bodyPr/>
        <a:lstStyle/>
        <a:p>
          <a:endParaRPr lang="en-SG"/>
        </a:p>
      </dgm:t>
    </dgm:pt>
    <dgm:pt modelId="{AB330F2E-7A74-4527-BDEC-C9B7B7A93D81}" type="pres">
      <dgm:prSet presAssocID="{6245DC25-8F54-48E0-8328-0B21E882E1E6}" presName="background3" presStyleLbl="node3" presStyleIdx="3" presStyleCnt="6"/>
      <dgm:spPr/>
      <dgm:t>
        <a:bodyPr/>
        <a:lstStyle/>
        <a:p>
          <a:endParaRPr lang="en-SG"/>
        </a:p>
      </dgm:t>
    </dgm:pt>
    <dgm:pt modelId="{7EEB1D7A-9B6E-4ACE-A709-E5C3F4D7334A}" type="pres">
      <dgm:prSet presAssocID="{6245DC25-8F54-48E0-8328-0B21E882E1E6}" presName="text3" presStyleLbl="fgAcc3" presStyleIdx="3" presStyleCnt="6" custScaleX="135211" custScaleY="128982" custLinFactX="-200000" custLinFactNeighborX="-211665" custLinFactNeighborY="-17973">
        <dgm:presLayoutVars>
          <dgm:chPref val="3"/>
        </dgm:presLayoutVars>
      </dgm:prSet>
      <dgm:spPr/>
      <dgm:t>
        <a:bodyPr/>
        <a:lstStyle/>
        <a:p>
          <a:endParaRPr lang="en-US"/>
        </a:p>
      </dgm:t>
    </dgm:pt>
    <dgm:pt modelId="{1AEBFB25-BE92-45D8-9FEB-97EA5BC950F3}" type="pres">
      <dgm:prSet presAssocID="{6245DC25-8F54-48E0-8328-0B21E882E1E6}" presName="hierChild4" presStyleCnt="0"/>
      <dgm:spPr/>
      <dgm:t>
        <a:bodyPr/>
        <a:lstStyle/>
        <a:p>
          <a:endParaRPr lang="en-SG"/>
        </a:p>
      </dgm:t>
    </dgm:pt>
    <dgm:pt modelId="{FF02C46A-59CD-43C2-A35A-33D19FBEBDD9}" type="pres">
      <dgm:prSet presAssocID="{24FEF719-45EC-4272-8C70-D8C28FFF9D5E}" presName="Name10" presStyleLbl="parChTrans1D2" presStyleIdx="2" presStyleCnt="3"/>
      <dgm:spPr/>
      <dgm:t>
        <a:bodyPr/>
        <a:lstStyle/>
        <a:p>
          <a:endParaRPr lang="en-US"/>
        </a:p>
      </dgm:t>
    </dgm:pt>
    <dgm:pt modelId="{E2273421-D11E-4B2B-ACFC-16CB19787E15}" type="pres">
      <dgm:prSet presAssocID="{3D2A5E53-CE18-4823-9CAF-BCC74DDEF430}" presName="hierRoot2" presStyleCnt="0"/>
      <dgm:spPr/>
      <dgm:t>
        <a:bodyPr/>
        <a:lstStyle/>
        <a:p>
          <a:endParaRPr lang="en-SG"/>
        </a:p>
      </dgm:t>
    </dgm:pt>
    <dgm:pt modelId="{EFA41C0C-BA38-4C9C-8AED-1BFB5E5B786E}" type="pres">
      <dgm:prSet presAssocID="{3D2A5E53-CE18-4823-9CAF-BCC74DDEF430}" presName="composite2" presStyleCnt="0"/>
      <dgm:spPr/>
      <dgm:t>
        <a:bodyPr/>
        <a:lstStyle/>
        <a:p>
          <a:endParaRPr lang="en-SG"/>
        </a:p>
      </dgm:t>
    </dgm:pt>
    <dgm:pt modelId="{E66692CA-E5EC-4871-8147-175121861046}" type="pres">
      <dgm:prSet presAssocID="{3D2A5E53-CE18-4823-9CAF-BCC74DDEF430}" presName="background2" presStyleLbl="node2" presStyleIdx="2" presStyleCnt="3"/>
      <dgm:spPr/>
      <dgm:t>
        <a:bodyPr/>
        <a:lstStyle/>
        <a:p>
          <a:endParaRPr lang="en-SG"/>
        </a:p>
      </dgm:t>
    </dgm:pt>
    <dgm:pt modelId="{FED077A6-3916-4C81-9200-B6DC9FA40E1F}" type="pres">
      <dgm:prSet presAssocID="{3D2A5E53-CE18-4823-9CAF-BCC74DDEF430}" presName="text2" presStyleLbl="fgAcc2" presStyleIdx="2" presStyleCnt="3" custScaleX="236902" custLinFactNeighborX="75" custLinFactNeighborY="0">
        <dgm:presLayoutVars>
          <dgm:chPref val="3"/>
        </dgm:presLayoutVars>
      </dgm:prSet>
      <dgm:spPr/>
      <dgm:t>
        <a:bodyPr/>
        <a:lstStyle/>
        <a:p>
          <a:endParaRPr lang="en-US"/>
        </a:p>
      </dgm:t>
    </dgm:pt>
    <dgm:pt modelId="{A69AAA81-F9BC-4437-A039-9046115C8943}" type="pres">
      <dgm:prSet presAssocID="{3D2A5E53-CE18-4823-9CAF-BCC74DDEF430}" presName="hierChild3" presStyleCnt="0"/>
      <dgm:spPr/>
      <dgm:t>
        <a:bodyPr/>
        <a:lstStyle/>
        <a:p>
          <a:endParaRPr lang="en-SG"/>
        </a:p>
      </dgm:t>
    </dgm:pt>
    <dgm:pt modelId="{85399620-B7E7-4332-BDF9-002FB677B0B9}" type="pres">
      <dgm:prSet presAssocID="{4C42792A-A011-4339-9EDE-AFFB2BBE882F}" presName="Name17" presStyleLbl="parChTrans1D3" presStyleIdx="4" presStyleCnt="6"/>
      <dgm:spPr/>
      <dgm:t>
        <a:bodyPr/>
        <a:lstStyle/>
        <a:p>
          <a:endParaRPr lang="en-US"/>
        </a:p>
      </dgm:t>
    </dgm:pt>
    <dgm:pt modelId="{6B252A66-2A5A-4B36-8557-A4D5F29D9787}" type="pres">
      <dgm:prSet presAssocID="{290D2CB2-C22B-4F16-ABD8-70E480924B44}" presName="hierRoot3" presStyleCnt="0"/>
      <dgm:spPr/>
      <dgm:t>
        <a:bodyPr/>
        <a:lstStyle/>
        <a:p>
          <a:endParaRPr lang="en-SG"/>
        </a:p>
      </dgm:t>
    </dgm:pt>
    <dgm:pt modelId="{0C4540E8-7C6D-46D9-B5D1-51B5C4E95511}" type="pres">
      <dgm:prSet presAssocID="{290D2CB2-C22B-4F16-ABD8-70E480924B44}" presName="composite3" presStyleCnt="0"/>
      <dgm:spPr/>
      <dgm:t>
        <a:bodyPr/>
        <a:lstStyle/>
        <a:p>
          <a:endParaRPr lang="en-SG"/>
        </a:p>
      </dgm:t>
    </dgm:pt>
    <dgm:pt modelId="{E5CC09D9-C7DF-4153-B42B-4E1BE3FCEA41}" type="pres">
      <dgm:prSet presAssocID="{290D2CB2-C22B-4F16-ABD8-70E480924B44}" presName="background3" presStyleLbl="node3" presStyleIdx="4" presStyleCnt="6"/>
      <dgm:spPr/>
      <dgm:t>
        <a:bodyPr/>
        <a:lstStyle/>
        <a:p>
          <a:endParaRPr lang="en-SG"/>
        </a:p>
      </dgm:t>
    </dgm:pt>
    <dgm:pt modelId="{D6DC3AD9-7D21-4628-807E-20AF9A5D95C6}" type="pres">
      <dgm:prSet presAssocID="{290D2CB2-C22B-4F16-ABD8-70E480924B44}" presName="text3" presStyleLbl="fgAcc3" presStyleIdx="4" presStyleCnt="6" custScaleX="111240" custScaleY="116597">
        <dgm:presLayoutVars>
          <dgm:chPref val="3"/>
        </dgm:presLayoutVars>
      </dgm:prSet>
      <dgm:spPr/>
      <dgm:t>
        <a:bodyPr/>
        <a:lstStyle/>
        <a:p>
          <a:endParaRPr lang="en-US"/>
        </a:p>
      </dgm:t>
    </dgm:pt>
    <dgm:pt modelId="{621D5640-40D5-4C34-B0F9-DABC701B116C}" type="pres">
      <dgm:prSet presAssocID="{290D2CB2-C22B-4F16-ABD8-70E480924B44}" presName="hierChild4" presStyleCnt="0"/>
      <dgm:spPr/>
      <dgm:t>
        <a:bodyPr/>
        <a:lstStyle/>
        <a:p>
          <a:endParaRPr lang="en-SG"/>
        </a:p>
      </dgm:t>
    </dgm:pt>
    <dgm:pt modelId="{476A89FE-7C92-44B3-B85B-C361C4A2BD15}" type="pres">
      <dgm:prSet presAssocID="{C6959BFF-BFFC-4261-9398-A3FDDA9499DC}" presName="Name17" presStyleLbl="parChTrans1D3" presStyleIdx="5" presStyleCnt="6"/>
      <dgm:spPr/>
      <dgm:t>
        <a:bodyPr/>
        <a:lstStyle/>
        <a:p>
          <a:endParaRPr lang="en-US"/>
        </a:p>
      </dgm:t>
    </dgm:pt>
    <dgm:pt modelId="{1BF00F38-A480-4D14-BF3F-A0A08B34200B}" type="pres">
      <dgm:prSet presAssocID="{E5FF91C8-DE04-44E1-B19E-720EAA0C8E0E}" presName="hierRoot3" presStyleCnt="0"/>
      <dgm:spPr/>
      <dgm:t>
        <a:bodyPr/>
        <a:lstStyle/>
        <a:p>
          <a:endParaRPr lang="en-SG"/>
        </a:p>
      </dgm:t>
    </dgm:pt>
    <dgm:pt modelId="{3273DFDE-F063-41C4-AF9E-CF7413A313C2}" type="pres">
      <dgm:prSet presAssocID="{E5FF91C8-DE04-44E1-B19E-720EAA0C8E0E}" presName="composite3" presStyleCnt="0"/>
      <dgm:spPr/>
      <dgm:t>
        <a:bodyPr/>
        <a:lstStyle/>
        <a:p>
          <a:endParaRPr lang="en-SG"/>
        </a:p>
      </dgm:t>
    </dgm:pt>
    <dgm:pt modelId="{5B73E72F-CF55-405B-B379-1AF5D0049654}" type="pres">
      <dgm:prSet presAssocID="{E5FF91C8-DE04-44E1-B19E-720EAA0C8E0E}" presName="background3" presStyleLbl="node3" presStyleIdx="5" presStyleCnt="6"/>
      <dgm:spPr/>
      <dgm:t>
        <a:bodyPr/>
        <a:lstStyle/>
        <a:p>
          <a:endParaRPr lang="en-SG"/>
        </a:p>
      </dgm:t>
    </dgm:pt>
    <dgm:pt modelId="{01FDADDF-B09D-44E7-B819-E9E17B1FFD3D}" type="pres">
      <dgm:prSet presAssocID="{E5FF91C8-DE04-44E1-B19E-720EAA0C8E0E}" presName="text3" presStyleLbl="fgAcc3" presStyleIdx="5" presStyleCnt="6" custScaleX="101056" custScaleY="116067">
        <dgm:presLayoutVars>
          <dgm:chPref val="3"/>
        </dgm:presLayoutVars>
      </dgm:prSet>
      <dgm:spPr/>
      <dgm:t>
        <a:bodyPr/>
        <a:lstStyle/>
        <a:p>
          <a:endParaRPr lang="en-US"/>
        </a:p>
      </dgm:t>
    </dgm:pt>
    <dgm:pt modelId="{5AAAE7CB-7782-4193-818B-00B4CA219AAE}" type="pres">
      <dgm:prSet presAssocID="{E5FF91C8-DE04-44E1-B19E-720EAA0C8E0E}" presName="hierChild4" presStyleCnt="0"/>
      <dgm:spPr/>
      <dgm:t>
        <a:bodyPr/>
        <a:lstStyle/>
        <a:p>
          <a:endParaRPr lang="en-SG"/>
        </a:p>
      </dgm:t>
    </dgm:pt>
  </dgm:ptLst>
  <dgm:cxnLst>
    <dgm:cxn modelId="{E4E315CC-4A84-41D7-9D23-BAED0384B570}" srcId="{91A74353-F0D2-4F36-B6F8-63B8D7261E5D}" destId="{3309A8DF-FF1C-4E1E-9DC5-42A64B2F3BF0}" srcOrd="1" destOrd="0" parTransId="{FDCEBC24-B871-4EB5-B406-0894371BCFE8}" sibTransId="{8183666F-1AB7-4D47-AD90-89D822D079DC}"/>
    <dgm:cxn modelId="{3227D7E4-3CE7-4B2B-A444-7C71CBADA337}" type="presOf" srcId="{09216FA6-6A08-4B9F-BF69-41B93A12C9D9}" destId="{7F586104-EBF3-4EA8-953B-98E17F5F208C}" srcOrd="0" destOrd="0" presId="urn:microsoft.com/office/officeart/2005/8/layout/hierarchy1"/>
    <dgm:cxn modelId="{1E512EC2-8469-4EA0-97AC-EB0C67A1BE75}" type="presOf" srcId="{C6959BFF-BFFC-4261-9398-A3FDDA9499DC}" destId="{476A89FE-7C92-44B3-B85B-C361C4A2BD15}" srcOrd="0" destOrd="0" presId="urn:microsoft.com/office/officeart/2005/8/layout/hierarchy1"/>
    <dgm:cxn modelId="{4B0FD091-DFC8-4DE2-9815-8F07BD7240C6}" srcId="{8A76AD7F-3C09-4964-9F2D-05A2DA08F800}" destId="{D030BBE6-0264-4262-9DC6-B1CE03F5DD2A}" srcOrd="0" destOrd="0" parTransId="{74FEE8D1-2EC5-4C98-B9E5-CEE5E7EB2825}" sibTransId="{E16872EA-46E1-491B-8144-BCFC705D97A1}"/>
    <dgm:cxn modelId="{AC5F3E54-84A9-4010-8622-3BBCF56405C3}" type="presOf" srcId="{A4B8614A-60BC-4693-8676-99FB904814CD}" destId="{4E7AE6D7-8F67-4237-BA4E-C53636A5F1D5}" srcOrd="0" destOrd="0" presId="urn:microsoft.com/office/officeart/2005/8/layout/hierarchy1"/>
    <dgm:cxn modelId="{AFE41B92-7A58-4428-BC0C-B4E2BCAAA3AF}" type="presOf" srcId="{6245DC25-8F54-48E0-8328-0B21E882E1E6}" destId="{7EEB1D7A-9B6E-4ACE-A709-E5C3F4D7334A}" srcOrd="0" destOrd="0" presId="urn:microsoft.com/office/officeart/2005/8/layout/hierarchy1"/>
    <dgm:cxn modelId="{860B5AA6-3F57-49F8-9935-072F92AC2AC0}" type="presOf" srcId="{FDCEBC24-B871-4EB5-B406-0894371BCFE8}" destId="{BFD68C90-E09A-4094-900F-8CF9A1608F18}" srcOrd="0" destOrd="0" presId="urn:microsoft.com/office/officeart/2005/8/layout/hierarchy1"/>
    <dgm:cxn modelId="{15DA8D09-3556-466A-925A-660A144A7C05}" type="presOf" srcId="{A1B28FF8-AA55-4A96-91F7-22A555F2FC4C}" destId="{69C889D6-F940-40FE-A245-7E6D95364A32}" srcOrd="0" destOrd="0" presId="urn:microsoft.com/office/officeart/2005/8/layout/hierarchy1"/>
    <dgm:cxn modelId="{7A6B1389-683B-4610-82F1-5CB5C0F75A59}" type="presOf" srcId="{24FEF719-45EC-4272-8C70-D8C28FFF9D5E}" destId="{FF02C46A-59CD-43C2-A35A-33D19FBEBDD9}" srcOrd="0" destOrd="0" presId="urn:microsoft.com/office/officeart/2005/8/layout/hierarchy1"/>
    <dgm:cxn modelId="{D3D5982D-6616-4DB5-8879-A06ACFDBA478}" srcId="{91A74353-F0D2-4F36-B6F8-63B8D7261E5D}" destId="{58E2E227-DEF0-41DD-98F6-8552D98C4374}" srcOrd="0" destOrd="0" parTransId="{DFC0DA03-EF17-458C-980D-7B27688E26AB}" sibTransId="{A73CEC18-C532-4E1C-9895-79BE164B50E4}"/>
    <dgm:cxn modelId="{ED358CF3-042E-4790-AF27-A8C0A3D86777}" srcId="{CFE4AB47-0E86-4A47-93A1-D733CC6A6065}" destId="{753CFE54-FE4E-4508-9535-FB40E5F26FA3}" srcOrd="0" destOrd="0" parTransId="{8467722B-48E5-4A5B-8C78-6D6A3E489616}" sibTransId="{2AA1ECD3-AE72-4B33-BC4A-DBC6923CD0EB}"/>
    <dgm:cxn modelId="{62366763-200A-4A8C-B552-8D74711F98C5}" srcId="{D030BBE6-0264-4262-9DC6-B1CE03F5DD2A}" destId="{4C0BBC7A-75B8-44C4-90BF-F94A5ED85A8E}" srcOrd="0" destOrd="0" parTransId="{0B5D87E8-3787-460D-AD7D-73CE6025C4B7}" sibTransId="{4DCFC7C5-8311-47E5-8269-ADA197796ADA}"/>
    <dgm:cxn modelId="{B0958513-1E0A-4633-A300-4290735A459D}" type="presOf" srcId="{8467722B-48E5-4A5B-8C78-6D6A3E489616}" destId="{471DBFB9-9B0B-45CC-B636-0B948F9F6188}" srcOrd="0" destOrd="0" presId="urn:microsoft.com/office/officeart/2005/8/layout/hierarchy1"/>
    <dgm:cxn modelId="{BA0E7FB2-18F8-4F76-8DEB-11FDDDE051A6}" type="presOf" srcId="{37614911-028E-4D37-8FA2-44F16462855E}" destId="{A29C7532-80BF-4D3A-B5AD-2061A567A208}" srcOrd="0" destOrd="0" presId="urn:microsoft.com/office/officeart/2005/8/layout/hierarchy1"/>
    <dgm:cxn modelId="{8F7B560F-9ACD-4DD7-94DB-943E94384A0F}" type="presOf" srcId="{3A43CF89-B241-4564-9CC3-56EFD9840038}" destId="{432F6F11-C633-4C46-B571-1F72C2806F22}" srcOrd="0" destOrd="0" presId="urn:microsoft.com/office/officeart/2005/8/layout/hierarchy1"/>
    <dgm:cxn modelId="{DA5F5033-6589-46D9-AD54-66776F29A1F9}" type="presOf" srcId="{8A76AD7F-3C09-4964-9F2D-05A2DA08F800}" destId="{3D13FE19-0199-41D4-ACC4-986D68C37EF7}" srcOrd="0" destOrd="0" presId="urn:microsoft.com/office/officeart/2005/8/layout/hierarchy1"/>
    <dgm:cxn modelId="{8D3BDCEB-1DA2-4E8C-B547-0BF6252B77AC}" type="presOf" srcId="{F2C39B4C-18FB-49F5-BBB8-DE9A997AAC07}" destId="{488F69EB-2488-44DF-B93A-3991642E2E8C}" srcOrd="0" destOrd="0" presId="urn:microsoft.com/office/officeart/2005/8/layout/hierarchy1"/>
    <dgm:cxn modelId="{A09DF70A-77BE-4309-9661-1D2B1D3637E5}" type="presOf" srcId="{DFC0DA03-EF17-458C-980D-7B27688E26AB}" destId="{2F6FECD3-F7CC-4FA4-97B4-878321D1F600}" srcOrd="0" destOrd="0" presId="urn:microsoft.com/office/officeart/2005/8/layout/hierarchy1"/>
    <dgm:cxn modelId="{BF42C45E-DA65-4F27-87AE-D1539F7B08B7}" type="presOf" srcId="{62F1AD04-79D7-482C-8638-F3DF0AF9E12D}" destId="{287F44F0-C3EA-430E-A22D-879176D45D20}" srcOrd="0" destOrd="0" presId="urn:microsoft.com/office/officeart/2005/8/layout/hierarchy1"/>
    <dgm:cxn modelId="{8D12AFD4-7AD1-4F3A-B6BC-BF72517FE395}" type="presOf" srcId="{5333E470-D25C-4778-B345-E397459207ED}" destId="{2E6A3642-B74F-4C0A-B277-63F79CF0699C}" srcOrd="0" destOrd="0" presId="urn:microsoft.com/office/officeart/2005/8/layout/hierarchy1"/>
    <dgm:cxn modelId="{6E4E9B62-74E2-43BB-ADEA-294110DE53E6}" type="presOf" srcId="{3D2A5E53-CE18-4823-9CAF-BCC74DDEF430}" destId="{FED077A6-3916-4C81-9200-B6DC9FA40E1F}" srcOrd="0" destOrd="0" presId="urn:microsoft.com/office/officeart/2005/8/layout/hierarchy1"/>
    <dgm:cxn modelId="{38D8C7CD-10A1-434E-AD37-26BC136DC85A}" srcId="{8A76AD7F-3C09-4964-9F2D-05A2DA08F800}" destId="{91A74353-F0D2-4F36-B6F8-63B8D7261E5D}" srcOrd="1" destOrd="0" parTransId="{BE1F6CCF-F8F7-4B99-B135-89A01F24E1A0}" sibTransId="{EE915A77-119D-451A-8EC3-60C300A62043}"/>
    <dgm:cxn modelId="{1D786EA2-AEA7-4468-8CC0-A568E79896E9}" type="presOf" srcId="{74FEE8D1-2EC5-4C98-B9E5-CEE5E7EB2825}" destId="{1A1317DC-5914-499B-A3D0-5C7B38084E51}" srcOrd="0" destOrd="0" presId="urn:microsoft.com/office/officeart/2005/8/layout/hierarchy1"/>
    <dgm:cxn modelId="{B28D8A13-CCF7-4D86-B4CF-AB9F415A3696}" srcId="{CFE4AB47-0E86-4A47-93A1-D733CC6A6065}" destId="{8A76AD7F-3C09-4964-9F2D-05A2DA08F800}" srcOrd="2" destOrd="0" parTransId="{3A43CF89-B241-4564-9CC3-56EFD9840038}" sibTransId="{877CB17A-25BA-4ECC-889F-BCB12FC52C2C}"/>
    <dgm:cxn modelId="{BCF022BC-995E-4DBE-BCAA-4CCE64C8B03F}" srcId="{3D2A5E53-CE18-4823-9CAF-BCC74DDEF430}" destId="{E5FF91C8-DE04-44E1-B19E-720EAA0C8E0E}" srcOrd="1" destOrd="0" parTransId="{C6959BFF-BFFC-4261-9398-A3FDDA9499DC}" sibTransId="{1B3A0606-667C-484B-9702-CDF79A13E3C0}"/>
    <dgm:cxn modelId="{6E7E1071-F63D-4C19-82B1-580E3FE2E4FC}" type="presOf" srcId="{58E2E227-DEF0-41DD-98F6-8552D98C4374}" destId="{9942E4AF-530A-4037-A160-960FD750484D}" srcOrd="0" destOrd="0" presId="urn:microsoft.com/office/officeart/2005/8/layout/hierarchy1"/>
    <dgm:cxn modelId="{BBB5108F-8865-49DF-9097-8E751C2E089A}" type="presOf" srcId="{4C0BBC7A-75B8-44C4-90BF-F94A5ED85A8E}" destId="{C7EC5EBB-DBD4-4EFB-96E4-22A37641AD46}" srcOrd="0" destOrd="0" presId="urn:microsoft.com/office/officeart/2005/8/layout/hierarchy1"/>
    <dgm:cxn modelId="{E1857B33-8B87-45B6-874A-40983989BB56}" type="presOf" srcId="{0B5D87E8-3787-460D-AD7D-73CE6025C4B7}" destId="{1E6DE59F-5628-4B6D-BC22-FFC1445AAD1C}" srcOrd="0" destOrd="0" presId="urn:microsoft.com/office/officeart/2005/8/layout/hierarchy1"/>
    <dgm:cxn modelId="{023E6F74-455C-4042-9571-1997F66551E3}" type="presOf" srcId="{BE1F6CCF-F8F7-4B99-B135-89A01F24E1A0}" destId="{EE87CE1D-4C3C-451E-9524-51B07B269B0F}" srcOrd="0" destOrd="0" presId="urn:microsoft.com/office/officeart/2005/8/layout/hierarchy1"/>
    <dgm:cxn modelId="{81E49390-FDDA-456A-8795-4AA4505C9EF9}" srcId="{62F1AD04-79D7-482C-8638-F3DF0AF9E12D}" destId="{37614911-028E-4D37-8FA2-44F16462855E}" srcOrd="1" destOrd="0" parTransId="{64792F93-8C80-4F88-87B5-6E475617FF4D}" sibTransId="{DF209089-EB6C-4070-A0D2-CB1255640B4D}"/>
    <dgm:cxn modelId="{9FB685F3-A5D9-4BB2-9CDC-CD38BE0F7C67}" type="presOf" srcId="{4C42792A-A011-4339-9EDE-AFFB2BBE882F}" destId="{85399620-B7E7-4332-BDF9-002FB677B0B9}" srcOrd="0" destOrd="0" presId="urn:microsoft.com/office/officeart/2005/8/layout/hierarchy1"/>
    <dgm:cxn modelId="{4BE3791B-5ECE-44D5-BAFB-D8360C5B5E3D}" srcId="{62F1AD04-79D7-482C-8638-F3DF0AF9E12D}" destId="{CFE4AB47-0E86-4A47-93A1-D733CC6A6065}" srcOrd="0" destOrd="0" parTransId="{A4B8614A-60BC-4693-8676-99FB904814CD}" sibTransId="{8250D100-3E27-4147-BBA2-60F735AC9868}"/>
    <dgm:cxn modelId="{C621DEDC-EF85-4B28-B642-4AC08B924C49}" type="presOf" srcId="{91A74353-F0D2-4F36-B6F8-63B8D7261E5D}" destId="{6CAA109A-E3AB-464C-A722-AC6B71DDC443}" srcOrd="0" destOrd="0" presId="urn:microsoft.com/office/officeart/2005/8/layout/hierarchy1"/>
    <dgm:cxn modelId="{0E892307-72C2-4B8F-8CB8-58C015E3F6E1}" srcId="{D030BBE6-0264-4262-9DC6-B1CE03F5DD2A}" destId="{49BC9D47-0434-477E-B647-AFE4E7FAA728}" srcOrd="1" destOrd="0" parTransId="{09216FA6-6A08-4B9F-BF69-41B93A12C9D9}" sibTransId="{D0FAD455-BDFD-42F0-9159-7F6D43EB29EA}"/>
    <dgm:cxn modelId="{1B87F887-BD40-4D8B-972B-AA2F3F668902}" type="presOf" srcId="{3309A8DF-FF1C-4E1E-9DC5-42A64B2F3BF0}" destId="{B0B2DC8E-C2C7-4BD2-AFCD-2E9768585C5D}" srcOrd="0" destOrd="0" presId="urn:microsoft.com/office/officeart/2005/8/layout/hierarchy1"/>
    <dgm:cxn modelId="{5B04068F-DCB4-4D17-9145-14A2C4B05BA3}" type="presOf" srcId="{49BC9D47-0434-477E-B647-AFE4E7FAA728}" destId="{EF51EBBF-2885-4F14-BD60-E693721A84C0}" srcOrd="0" destOrd="0" presId="urn:microsoft.com/office/officeart/2005/8/layout/hierarchy1"/>
    <dgm:cxn modelId="{DDB739C8-7460-4E22-93A4-371EC4D726DD}" srcId="{5333E470-D25C-4778-B345-E397459207ED}" destId="{62F1AD04-79D7-482C-8638-F3DF0AF9E12D}" srcOrd="0" destOrd="0" parTransId="{355D6BA9-40EA-4B94-B3CA-510BC1E2A914}" sibTransId="{D0AE155E-AE7C-4877-B59E-50FD05E2A4EB}"/>
    <dgm:cxn modelId="{7FAFB625-A4B3-4E3B-86CE-CEDF8E1A1673}" type="presOf" srcId="{CFE4AB47-0E86-4A47-93A1-D733CC6A6065}" destId="{9D7A3B54-C666-47DC-AA23-A98BF8B9475F}" srcOrd="0" destOrd="0" presId="urn:microsoft.com/office/officeart/2005/8/layout/hierarchy1"/>
    <dgm:cxn modelId="{8452CA66-0B1C-43DB-A563-8D0CF70569D6}" type="presOf" srcId="{E5FF91C8-DE04-44E1-B19E-720EAA0C8E0E}" destId="{01FDADDF-B09D-44E7-B819-E9E17B1FFD3D}" srcOrd="0" destOrd="0" presId="urn:microsoft.com/office/officeart/2005/8/layout/hierarchy1"/>
    <dgm:cxn modelId="{623775DE-B207-44E0-8B92-A8E66EC095BC}" type="presOf" srcId="{D030BBE6-0264-4262-9DC6-B1CE03F5DD2A}" destId="{8AB136B9-FC8C-4117-8AC4-4D958FD7A63B}" srcOrd="0" destOrd="0" presId="urn:microsoft.com/office/officeart/2005/8/layout/hierarchy1"/>
    <dgm:cxn modelId="{6A8627EA-9F9F-4695-B74D-C82C5D02C883}" type="presOf" srcId="{753CFE54-FE4E-4508-9535-FB40E5F26FA3}" destId="{218EF3C6-5366-48AD-8556-20F7D058C5D7}" srcOrd="0" destOrd="0" presId="urn:microsoft.com/office/officeart/2005/8/layout/hierarchy1"/>
    <dgm:cxn modelId="{7BCCC76F-2A0A-4B43-8898-237102CA1633}" type="presOf" srcId="{290D2CB2-C22B-4F16-ABD8-70E480924B44}" destId="{D6DC3AD9-7D21-4628-807E-20AF9A5D95C6}" srcOrd="0" destOrd="0" presId="urn:microsoft.com/office/officeart/2005/8/layout/hierarchy1"/>
    <dgm:cxn modelId="{7E44C995-5CC6-4403-9245-CD8AF3890611}" srcId="{CFE4AB47-0E86-4A47-93A1-D733CC6A6065}" destId="{F2C39B4C-18FB-49F5-BBB8-DE9A997AAC07}" srcOrd="1" destOrd="0" parTransId="{A1B28FF8-AA55-4A96-91F7-22A555F2FC4C}" sibTransId="{35BE5480-EF32-490A-80CF-2B61D10D9850}"/>
    <dgm:cxn modelId="{5476804E-ECCF-49CE-A2ED-3E90A528B7E0}" type="presOf" srcId="{7AD06F08-A90E-42C7-AB53-D3ECAFD6F620}" destId="{CD01080D-5FDF-493E-AC43-98CDEEA3CAEA}" srcOrd="0" destOrd="0" presId="urn:microsoft.com/office/officeart/2005/8/layout/hierarchy1"/>
    <dgm:cxn modelId="{2A3E33B9-B116-4FE4-9A22-832A94794F0D}" srcId="{37614911-028E-4D37-8FA2-44F16462855E}" destId="{6245DC25-8F54-48E0-8328-0B21E882E1E6}" srcOrd="0" destOrd="0" parTransId="{7AD06F08-A90E-42C7-AB53-D3ECAFD6F620}" sibTransId="{E3558BF7-5525-4018-AA43-87A789394980}"/>
    <dgm:cxn modelId="{7708127B-0E44-4762-9CFD-EED48A28C011}" srcId="{3D2A5E53-CE18-4823-9CAF-BCC74DDEF430}" destId="{290D2CB2-C22B-4F16-ABD8-70E480924B44}" srcOrd="0" destOrd="0" parTransId="{4C42792A-A011-4339-9EDE-AFFB2BBE882F}" sibTransId="{A511DE70-F356-4BA8-95D1-976057351CAB}"/>
    <dgm:cxn modelId="{8A3F32DA-C4BA-40AB-A591-AC05437EC544}" type="presOf" srcId="{64792F93-8C80-4F88-87B5-6E475617FF4D}" destId="{313B8278-0A01-4803-A15B-E042D00EFE27}" srcOrd="0" destOrd="0" presId="urn:microsoft.com/office/officeart/2005/8/layout/hierarchy1"/>
    <dgm:cxn modelId="{243C9095-8147-494D-9232-72510E9E9AC8}" srcId="{62F1AD04-79D7-482C-8638-F3DF0AF9E12D}" destId="{3D2A5E53-CE18-4823-9CAF-BCC74DDEF430}" srcOrd="2" destOrd="0" parTransId="{24FEF719-45EC-4272-8C70-D8C28FFF9D5E}" sibTransId="{98276121-AC9C-4422-8CFD-3803F3DAA962}"/>
    <dgm:cxn modelId="{34A46EE4-F4BB-4406-88E4-E34DDB7FD738}" type="presParOf" srcId="{2E6A3642-B74F-4C0A-B277-63F79CF0699C}" destId="{C4FBE6F1-A09F-46A4-BA91-848B6BF00397}" srcOrd="0" destOrd="0" presId="urn:microsoft.com/office/officeart/2005/8/layout/hierarchy1"/>
    <dgm:cxn modelId="{58581669-F615-46CF-BAF3-276A93012468}" type="presParOf" srcId="{C4FBE6F1-A09F-46A4-BA91-848B6BF00397}" destId="{E44A000C-BACE-4FAE-9A63-79287EF8F8BA}" srcOrd="0" destOrd="0" presId="urn:microsoft.com/office/officeart/2005/8/layout/hierarchy1"/>
    <dgm:cxn modelId="{C7D682BE-F0F9-40EB-B1CF-340427474B3F}" type="presParOf" srcId="{E44A000C-BACE-4FAE-9A63-79287EF8F8BA}" destId="{27CC3A02-9BDF-469E-8E02-5FBF0BA97272}" srcOrd="0" destOrd="0" presId="urn:microsoft.com/office/officeart/2005/8/layout/hierarchy1"/>
    <dgm:cxn modelId="{2BA803CD-D5E9-4953-B70E-A38020E3199F}" type="presParOf" srcId="{E44A000C-BACE-4FAE-9A63-79287EF8F8BA}" destId="{287F44F0-C3EA-430E-A22D-879176D45D20}" srcOrd="1" destOrd="0" presId="urn:microsoft.com/office/officeart/2005/8/layout/hierarchy1"/>
    <dgm:cxn modelId="{FE617ACE-FF73-4F13-A779-83EA53A1ABDD}" type="presParOf" srcId="{C4FBE6F1-A09F-46A4-BA91-848B6BF00397}" destId="{64D7A31D-DCCD-490E-8DD0-9D1093EAB9D3}" srcOrd="1" destOrd="0" presId="urn:microsoft.com/office/officeart/2005/8/layout/hierarchy1"/>
    <dgm:cxn modelId="{34423BCF-018A-4A08-85FF-7F7C82AB15F3}" type="presParOf" srcId="{64D7A31D-DCCD-490E-8DD0-9D1093EAB9D3}" destId="{4E7AE6D7-8F67-4237-BA4E-C53636A5F1D5}" srcOrd="0" destOrd="0" presId="urn:microsoft.com/office/officeart/2005/8/layout/hierarchy1"/>
    <dgm:cxn modelId="{862D7074-3278-45F6-9704-2CD24F74D73A}" type="presParOf" srcId="{64D7A31D-DCCD-490E-8DD0-9D1093EAB9D3}" destId="{A6D50DA4-6D6B-437B-844E-E46082C5F2B3}" srcOrd="1" destOrd="0" presId="urn:microsoft.com/office/officeart/2005/8/layout/hierarchy1"/>
    <dgm:cxn modelId="{589F2CDE-BF59-4EB5-9B4A-264B9A9205D3}" type="presParOf" srcId="{A6D50DA4-6D6B-437B-844E-E46082C5F2B3}" destId="{F89795FF-3219-4D25-B14B-11C5C28CEA0C}" srcOrd="0" destOrd="0" presId="urn:microsoft.com/office/officeart/2005/8/layout/hierarchy1"/>
    <dgm:cxn modelId="{C7849436-9FF6-4F3C-87C2-E4082ABAB38D}" type="presParOf" srcId="{F89795FF-3219-4D25-B14B-11C5C28CEA0C}" destId="{3329DA71-D576-4B5D-AC21-638F5D3D2A22}" srcOrd="0" destOrd="0" presId="urn:microsoft.com/office/officeart/2005/8/layout/hierarchy1"/>
    <dgm:cxn modelId="{A47DD0A1-4B00-4921-92BA-7FC457FFE6DB}" type="presParOf" srcId="{F89795FF-3219-4D25-B14B-11C5C28CEA0C}" destId="{9D7A3B54-C666-47DC-AA23-A98BF8B9475F}" srcOrd="1" destOrd="0" presId="urn:microsoft.com/office/officeart/2005/8/layout/hierarchy1"/>
    <dgm:cxn modelId="{6EA87D6B-C77D-48F7-9AD1-EBE6E00F9F48}" type="presParOf" srcId="{A6D50DA4-6D6B-437B-844E-E46082C5F2B3}" destId="{1A2E63D9-8394-4038-89FC-61A09DE782DB}" srcOrd="1" destOrd="0" presId="urn:microsoft.com/office/officeart/2005/8/layout/hierarchy1"/>
    <dgm:cxn modelId="{DC6603E3-8394-4451-A1E1-2B8E175C5F58}" type="presParOf" srcId="{1A2E63D9-8394-4038-89FC-61A09DE782DB}" destId="{471DBFB9-9B0B-45CC-B636-0B948F9F6188}" srcOrd="0" destOrd="0" presId="urn:microsoft.com/office/officeart/2005/8/layout/hierarchy1"/>
    <dgm:cxn modelId="{0A8316B2-22C9-4B04-BFA0-A2D3A6F04C6A}" type="presParOf" srcId="{1A2E63D9-8394-4038-89FC-61A09DE782DB}" destId="{042F8CA8-4650-4BB2-B10D-51216760812A}" srcOrd="1" destOrd="0" presId="urn:microsoft.com/office/officeart/2005/8/layout/hierarchy1"/>
    <dgm:cxn modelId="{6FA7D0FF-49FC-48C5-811C-66B2E780DCCA}" type="presParOf" srcId="{042F8CA8-4650-4BB2-B10D-51216760812A}" destId="{990B3828-7C5C-426B-8699-5477EFB68E9A}" srcOrd="0" destOrd="0" presId="urn:microsoft.com/office/officeart/2005/8/layout/hierarchy1"/>
    <dgm:cxn modelId="{29A50ACA-E4B3-4D28-A10F-A08BE08D7A29}" type="presParOf" srcId="{990B3828-7C5C-426B-8699-5477EFB68E9A}" destId="{C3811229-6B73-4377-A072-11A91DAB4B25}" srcOrd="0" destOrd="0" presId="urn:microsoft.com/office/officeart/2005/8/layout/hierarchy1"/>
    <dgm:cxn modelId="{99065520-CA13-4DF5-97CB-2BFE275C4312}" type="presParOf" srcId="{990B3828-7C5C-426B-8699-5477EFB68E9A}" destId="{218EF3C6-5366-48AD-8556-20F7D058C5D7}" srcOrd="1" destOrd="0" presId="urn:microsoft.com/office/officeart/2005/8/layout/hierarchy1"/>
    <dgm:cxn modelId="{7536B753-0A54-43C1-9AB6-7C3C1CE5856D}" type="presParOf" srcId="{042F8CA8-4650-4BB2-B10D-51216760812A}" destId="{16F2AEC1-A115-4216-8D16-92702B98750F}" srcOrd="1" destOrd="0" presId="urn:microsoft.com/office/officeart/2005/8/layout/hierarchy1"/>
    <dgm:cxn modelId="{969392CF-052D-46AC-A794-DA128F5ACD91}" type="presParOf" srcId="{1A2E63D9-8394-4038-89FC-61A09DE782DB}" destId="{69C889D6-F940-40FE-A245-7E6D95364A32}" srcOrd="2" destOrd="0" presId="urn:microsoft.com/office/officeart/2005/8/layout/hierarchy1"/>
    <dgm:cxn modelId="{2E549ACF-E5E4-4981-9E2A-E83D9A621DD6}" type="presParOf" srcId="{1A2E63D9-8394-4038-89FC-61A09DE782DB}" destId="{2F971B8E-2992-4269-9983-4E2DCEECBD87}" srcOrd="3" destOrd="0" presId="urn:microsoft.com/office/officeart/2005/8/layout/hierarchy1"/>
    <dgm:cxn modelId="{F19E4599-0C6E-4B15-8D80-ECAB9682F6C7}" type="presParOf" srcId="{2F971B8E-2992-4269-9983-4E2DCEECBD87}" destId="{8E5D9DE1-0FE7-4612-A050-B80CCC0471BE}" srcOrd="0" destOrd="0" presId="urn:microsoft.com/office/officeart/2005/8/layout/hierarchy1"/>
    <dgm:cxn modelId="{146F3876-3171-43E7-AFD0-6B72BB2E0565}" type="presParOf" srcId="{8E5D9DE1-0FE7-4612-A050-B80CCC0471BE}" destId="{403286F5-B64D-4F9A-9048-E5ABA31C729E}" srcOrd="0" destOrd="0" presId="urn:microsoft.com/office/officeart/2005/8/layout/hierarchy1"/>
    <dgm:cxn modelId="{A3AFE947-A194-4579-A346-7716FCA3E4CA}" type="presParOf" srcId="{8E5D9DE1-0FE7-4612-A050-B80CCC0471BE}" destId="{488F69EB-2488-44DF-B93A-3991642E2E8C}" srcOrd="1" destOrd="0" presId="urn:microsoft.com/office/officeart/2005/8/layout/hierarchy1"/>
    <dgm:cxn modelId="{FEF6DCB0-649A-4512-8D32-87531D5D5234}" type="presParOf" srcId="{2F971B8E-2992-4269-9983-4E2DCEECBD87}" destId="{56F1F99C-4C75-42D1-9C2B-796BEA7B4DF8}" srcOrd="1" destOrd="0" presId="urn:microsoft.com/office/officeart/2005/8/layout/hierarchy1"/>
    <dgm:cxn modelId="{E0EC8ECC-5476-4710-B1FA-47DEEAFC1C1C}" type="presParOf" srcId="{1A2E63D9-8394-4038-89FC-61A09DE782DB}" destId="{432F6F11-C633-4C46-B571-1F72C2806F22}" srcOrd="4" destOrd="0" presId="urn:microsoft.com/office/officeart/2005/8/layout/hierarchy1"/>
    <dgm:cxn modelId="{EB098884-702C-45DD-846D-1C5F9B24F59C}" type="presParOf" srcId="{1A2E63D9-8394-4038-89FC-61A09DE782DB}" destId="{404B5E73-F96D-42BA-80BB-F91CB10550B4}" srcOrd="5" destOrd="0" presId="urn:microsoft.com/office/officeart/2005/8/layout/hierarchy1"/>
    <dgm:cxn modelId="{464DCDE0-76EE-4601-8311-46A50841727E}" type="presParOf" srcId="{404B5E73-F96D-42BA-80BB-F91CB10550B4}" destId="{03A8AAC6-04A4-4A6E-BE7C-7B3E10346334}" srcOrd="0" destOrd="0" presId="urn:microsoft.com/office/officeart/2005/8/layout/hierarchy1"/>
    <dgm:cxn modelId="{E50E5BBC-3DCC-469A-A7E8-D5F0DDF9291A}" type="presParOf" srcId="{03A8AAC6-04A4-4A6E-BE7C-7B3E10346334}" destId="{2C82D3EB-1114-42A1-9C8D-5FDF3CADC053}" srcOrd="0" destOrd="0" presId="urn:microsoft.com/office/officeart/2005/8/layout/hierarchy1"/>
    <dgm:cxn modelId="{BE2716C3-8F96-4CDF-8935-D1501B90B627}" type="presParOf" srcId="{03A8AAC6-04A4-4A6E-BE7C-7B3E10346334}" destId="{3D13FE19-0199-41D4-ACC4-986D68C37EF7}" srcOrd="1" destOrd="0" presId="urn:microsoft.com/office/officeart/2005/8/layout/hierarchy1"/>
    <dgm:cxn modelId="{68D03CF6-1E8A-4B0E-B1DC-512B7E36AF32}" type="presParOf" srcId="{404B5E73-F96D-42BA-80BB-F91CB10550B4}" destId="{C22C05EA-50E6-4124-AD85-EF2883010D92}" srcOrd="1" destOrd="0" presId="urn:microsoft.com/office/officeart/2005/8/layout/hierarchy1"/>
    <dgm:cxn modelId="{E093CD8C-1405-4605-95B2-C9573FAF2CA6}" type="presParOf" srcId="{C22C05EA-50E6-4124-AD85-EF2883010D92}" destId="{1A1317DC-5914-499B-A3D0-5C7B38084E51}" srcOrd="0" destOrd="0" presId="urn:microsoft.com/office/officeart/2005/8/layout/hierarchy1"/>
    <dgm:cxn modelId="{44ACA177-D24F-4ECA-90D3-795398389722}" type="presParOf" srcId="{C22C05EA-50E6-4124-AD85-EF2883010D92}" destId="{9C651D8F-32EC-46BF-8750-4D4673D81164}" srcOrd="1" destOrd="0" presId="urn:microsoft.com/office/officeart/2005/8/layout/hierarchy1"/>
    <dgm:cxn modelId="{209081A4-3450-4EA6-AA3E-2A05D838EB25}" type="presParOf" srcId="{9C651D8F-32EC-46BF-8750-4D4673D81164}" destId="{6C9B300C-A348-4414-A205-D049C6E4773B}" srcOrd="0" destOrd="0" presId="urn:microsoft.com/office/officeart/2005/8/layout/hierarchy1"/>
    <dgm:cxn modelId="{65509430-77C8-41D0-A7FA-4A6307D7ED17}" type="presParOf" srcId="{6C9B300C-A348-4414-A205-D049C6E4773B}" destId="{9A0885A4-A9D5-4064-9D02-5D78314DD7F9}" srcOrd="0" destOrd="0" presId="urn:microsoft.com/office/officeart/2005/8/layout/hierarchy1"/>
    <dgm:cxn modelId="{DEA6C714-6660-4F74-BEDD-EBBA735F3275}" type="presParOf" srcId="{6C9B300C-A348-4414-A205-D049C6E4773B}" destId="{8AB136B9-FC8C-4117-8AC4-4D958FD7A63B}" srcOrd="1" destOrd="0" presId="urn:microsoft.com/office/officeart/2005/8/layout/hierarchy1"/>
    <dgm:cxn modelId="{B332F8EC-FBA0-447C-99B8-BA28E36811E9}" type="presParOf" srcId="{9C651D8F-32EC-46BF-8750-4D4673D81164}" destId="{E44AF300-0071-47AB-8999-98D120319422}" srcOrd="1" destOrd="0" presId="urn:microsoft.com/office/officeart/2005/8/layout/hierarchy1"/>
    <dgm:cxn modelId="{5EB4D7AD-4DBE-48AE-B9C4-DC5254F2B44C}" type="presParOf" srcId="{E44AF300-0071-47AB-8999-98D120319422}" destId="{1E6DE59F-5628-4B6D-BC22-FFC1445AAD1C}" srcOrd="0" destOrd="0" presId="urn:microsoft.com/office/officeart/2005/8/layout/hierarchy1"/>
    <dgm:cxn modelId="{765E9668-19EC-48E2-8791-2B6392EB3C61}" type="presParOf" srcId="{E44AF300-0071-47AB-8999-98D120319422}" destId="{D3049F06-54C1-4F56-A5CE-063AC8329291}" srcOrd="1" destOrd="0" presId="urn:microsoft.com/office/officeart/2005/8/layout/hierarchy1"/>
    <dgm:cxn modelId="{AF6137EC-CD78-4959-AB03-00CFC443EEDF}" type="presParOf" srcId="{D3049F06-54C1-4F56-A5CE-063AC8329291}" destId="{3D8A6048-CA79-48DB-A75D-FFCCBA0F40BF}" srcOrd="0" destOrd="0" presId="urn:microsoft.com/office/officeart/2005/8/layout/hierarchy1"/>
    <dgm:cxn modelId="{C0B3018D-7E8B-4390-9E8A-D6EFEBBC6A2A}" type="presParOf" srcId="{3D8A6048-CA79-48DB-A75D-FFCCBA0F40BF}" destId="{A8BD87E6-9CFA-47A0-A21D-195EB0C5A683}" srcOrd="0" destOrd="0" presId="urn:microsoft.com/office/officeart/2005/8/layout/hierarchy1"/>
    <dgm:cxn modelId="{5CEBAFAE-620D-4537-9C5F-5E612EC79D91}" type="presParOf" srcId="{3D8A6048-CA79-48DB-A75D-FFCCBA0F40BF}" destId="{C7EC5EBB-DBD4-4EFB-96E4-22A37641AD46}" srcOrd="1" destOrd="0" presId="urn:microsoft.com/office/officeart/2005/8/layout/hierarchy1"/>
    <dgm:cxn modelId="{7F6FAED0-C734-4D73-9F6C-494407712322}" type="presParOf" srcId="{D3049F06-54C1-4F56-A5CE-063AC8329291}" destId="{5E5DAF73-9F35-4638-BD71-02B80E088B5D}" srcOrd="1" destOrd="0" presId="urn:microsoft.com/office/officeart/2005/8/layout/hierarchy1"/>
    <dgm:cxn modelId="{3258052E-8F94-4553-AAC5-58FEBBA267B6}" type="presParOf" srcId="{E44AF300-0071-47AB-8999-98D120319422}" destId="{7F586104-EBF3-4EA8-953B-98E17F5F208C}" srcOrd="2" destOrd="0" presId="urn:microsoft.com/office/officeart/2005/8/layout/hierarchy1"/>
    <dgm:cxn modelId="{52FA92DA-0127-4E5A-984C-D5DEE036F671}" type="presParOf" srcId="{E44AF300-0071-47AB-8999-98D120319422}" destId="{F22DC806-7A57-4303-8320-B0B7F3674051}" srcOrd="3" destOrd="0" presId="urn:microsoft.com/office/officeart/2005/8/layout/hierarchy1"/>
    <dgm:cxn modelId="{FDA0AEA9-BE6D-40AE-A92F-4FEA970E1ECE}" type="presParOf" srcId="{F22DC806-7A57-4303-8320-B0B7F3674051}" destId="{7931236D-BF06-4AE1-B008-142DED9F0CA4}" srcOrd="0" destOrd="0" presId="urn:microsoft.com/office/officeart/2005/8/layout/hierarchy1"/>
    <dgm:cxn modelId="{07CF409B-D0B1-4418-B1A9-19F9AAE49F25}" type="presParOf" srcId="{7931236D-BF06-4AE1-B008-142DED9F0CA4}" destId="{FD74E762-7061-453B-8563-231646A8CAD6}" srcOrd="0" destOrd="0" presId="urn:microsoft.com/office/officeart/2005/8/layout/hierarchy1"/>
    <dgm:cxn modelId="{286DAE01-460C-4C1F-96D5-2E78CEEAB1CB}" type="presParOf" srcId="{7931236D-BF06-4AE1-B008-142DED9F0CA4}" destId="{EF51EBBF-2885-4F14-BD60-E693721A84C0}" srcOrd="1" destOrd="0" presId="urn:microsoft.com/office/officeart/2005/8/layout/hierarchy1"/>
    <dgm:cxn modelId="{B985B09E-0670-45ED-8E9E-2FBBCA376E62}" type="presParOf" srcId="{F22DC806-7A57-4303-8320-B0B7F3674051}" destId="{061952DE-3E01-4578-BA7D-58024E12912A}" srcOrd="1" destOrd="0" presId="urn:microsoft.com/office/officeart/2005/8/layout/hierarchy1"/>
    <dgm:cxn modelId="{B3FAA0FC-DDC8-4AC2-9AEF-0AA7B918593E}" type="presParOf" srcId="{C22C05EA-50E6-4124-AD85-EF2883010D92}" destId="{EE87CE1D-4C3C-451E-9524-51B07B269B0F}" srcOrd="2" destOrd="0" presId="urn:microsoft.com/office/officeart/2005/8/layout/hierarchy1"/>
    <dgm:cxn modelId="{7CEB603F-72E8-4B7C-B986-7D0E172C2A41}" type="presParOf" srcId="{C22C05EA-50E6-4124-AD85-EF2883010D92}" destId="{3711A312-6B1F-4EB6-BC25-26307EA6B18F}" srcOrd="3" destOrd="0" presId="urn:microsoft.com/office/officeart/2005/8/layout/hierarchy1"/>
    <dgm:cxn modelId="{D6AAD502-5F7A-4F4A-97DD-3E482FEDF801}" type="presParOf" srcId="{3711A312-6B1F-4EB6-BC25-26307EA6B18F}" destId="{F880F96F-46B5-4E10-8695-B7513901D7C0}" srcOrd="0" destOrd="0" presId="urn:microsoft.com/office/officeart/2005/8/layout/hierarchy1"/>
    <dgm:cxn modelId="{DBB5B88C-7ED8-48EF-835F-7ED5BAF2B629}" type="presParOf" srcId="{F880F96F-46B5-4E10-8695-B7513901D7C0}" destId="{956B3AD0-FA9C-4B65-967C-17B2ADCE839A}" srcOrd="0" destOrd="0" presId="urn:microsoft.com/office/officeart/2005/8/layout/hierarchy1"/>
    <dgm:cxn modelId="{1AB6A11E-E2DC-4823-868C-9DFABC68CB74}" type="presParOf" srcId="{F880F96F-46B5-4E10-8695-B7513901D7C0}" destId="{6CAA109A-E3AB-464C-A722-AC6B71DDC443}" srcOrd="1" destOrd="0" presId="urn:microsoft.com/office/officeart/2005/8/layout/hierarchy1"/>
    <dgm:cxn modelId="{A500EB3C-2F3C-49AE-9671-C1951FAE1B6C}" type="presParOf" srcId="{3711A312-6B1F-4EB6-BC25-26307EA6B18F}" destId="{3D9287A1-CE9B-4D92-8278-E5EC8ACE4291}" srcOrd="1" destOrd="0" presId="urn:microsoft.com/office/officeart/2005/8/layout/hierarchy1"/>
    <dgm:cxn modelId="{608F51E4-8298-4EF9-B419-BB1A331FDFC6}" type="presParOf" srcId="{3D9287A1-CE9B-4D92-8278-E5EC8ACE4291}" destId="{2F6FECD3-F7CC-4FA4-97B4-878321D1F600}" srcOrd="0" destOrd="0" presId="urn:microsoft.com/office/officeart/2005/8/layout/hierarchy1"/>
    <dgm:cxn modelId="{20230D85-7EF6-4CDF-B90D-FE38F90DEEB9}" type="presParOf" srcId="{3D9287A1-CE9B-4D92-8278-E5EC8ACE4291}" destId="{09B5D480-1AA3-4AE7-9522-23E204ED604E}" srcOrd="1" destOrd="0" presId="urn:microsoft.com/office/officeart/2005/8/layout/hierarchy1"/>
    <dgm:cxn modelId="{155273C3-832D-493B-B92B-6846B37E1B26}" type="presParOf" srcId="{09B5D480-1AA3-4AE7-9522-23E204ED604E}" destId="{49D2A1DB-902B-4313-9C39-DFEF6A1BDA2D}" srcOrd="0" destOrd="0" presId="urn:microsoft.com/office/officeart/2005/8/layout/hierarchy1"/>
    <dgm:cxn modelId="{9953F0AD-7E77-4397-97DC-6732E1DB0A94}" type="presParOf" srcId="{49D2A1DB-902B-4313-9C39-DFEF6A1BDA2D}" destId="{14BE7DF1-BD5B-4C80-AB45-2F59973AB001}" srcOrd="0" destOrd="0" presId="urn:microsoft.com/office/officeart/2005/8/layout/hierarchy1"/>
    <dgm:cxn modelId="{9D675320-E00F-4355-AD8F-E864C2925FC9}" type="presParOf" srcId="{49D2A1DB-902B-4313-9C39-DFEF6A1BDA2D}" destId="{9942E4AF-530A-4037-A160-960FD750484D}" srcOrd="1" destOrd="0" presId="urn:microsoft.com/office/officeart/2005/8/layout/hierarchy1"/>
    <dgm:cxn modelId="{6F81A678-E246-429F-A1FE-BEB22A693B7F}" type="presParOf" srcId="{09B5D480-1AA3-4AE7-9522-23E204ED604E}" destId="{A39E03ED-36E3-455E-A0CD-C3FB7046188D}" srcOrd="1" destOrd="0" presId="urn:microsoft.com/office/officeart/2005/8/layout/hierarchy1"/>
    <dgm:cxn modelId="{61A03F12-3E87-4053-B9DB-FF08AA1A408C}" type="presParOf" srcId="{3D9287A1-CE9B-4D92-8278-E5EC8ACE4291}" destId="{BFD68C90-E09A-4094-900F-8CF9A1608F18}" srcOrd="2" destOrd="0" presId="urn:microsoft.com/office/officeart/2005/8/layout/hierarchy1"/>
    <dgm:cxn modelId="{54D52C2D-FD89-419A-A28A-3DF833547658}" type="presParOf" srcId="{3D9287A1-CE9B-4D92-8278-E5EC8ACE4291}" destId="{8679619A-CF3E-42AD-AF6F-0E84F88D4A0C}" srcOrd="3" destOrd="0" presId="urn:microsoft.com/office/officeart/2005/8/layout/hierarchy1"/>
    <dgm:cxn modelId="{FDD65978-0B37-41E8-8983-7F15EE81AF5A}" type="presParOf" srcId="{8679619A-CF3E-42AD-AF6F-0E84F88D4A0C}" destId="{9FB9F939-C3A9-4C47-9546-0FA02F38C6AE}" srcOrd="0" destOrd="0" presId="urn:microsoft.com/office/officeart/2005/8/layout/hierarchy1"/>
    <dgm:cxn modelId="{13C625A4-7BDD-42A3-AEAB-0A750E419851}" type="presParOf" srcId="{9FB9F939-C3A9-4C47-9546-0FA02F38C6AE}" destId="{57D62B91-CB0C-487F-BFDC-A34FBAB0967F}" srcOrd="0" destOrd="0" presId="urn:microsoft.com/office/officeart/2005/8/layout/hierarchy1"/>
    <dgm:cxn modelId="{D812F2B0-B150-4F67-8167-41BB640A8AF7}" type="presParOf" srcId="{9FB9F939-C3A9-4C47-9546-0FA02F38C6AE}" destId="{B0B2DC8E-C2C7-4BD2-AFCD-2E9768585C5D}" srcOrd="1" destOrd="0" presId="urn:microsoft.com/office/officeart/2005/8/layout/hierarchy1"/>
    <dgm:cxn modelId="{F9993385-A4AB-4019-9FD2-1F279E5D87D1}" type="presParOf" srcId="{8679619A-CF3E-42AD-AF6F-0E84F88D4A0C}" destId="{B97C35DF-70B1-442F-BD42-745B6973A0F4}" srcOrd="1" destOrd="0" presId="urn:microsoft.com/office/officeart/2005/8/layout/hierarchy1"/>
    <dgm:cxn modelId="{BBA41686-35BF-4D25-BAE7-99903A0B0CFC}" type="presParOf" srcId="{64D7A31D-DCCD-490E-8DD0-9D1093EAB9D3}" destId="{313B8278-0A01-4803-A15B-E042D00EFE27}" srcOrd="2" destOrd="0" presId="urn:microsoft.com/office/officeart/2005/8/layout/hierarchy1"/>
    <dgm:cxn modelId="{AA92A85F-09C0-419A-B420-BEE14F598FE6}" type="presParOf" srcId="{64D7A31D-DCCD-490E-8DD0-9D1093EAB9D3}" destId="{B412CAA0-B242-4AE9-8536-7FF173D8F5DE}" srcOrd="3" destOrd="0" presId="urn:microsoft.com/office/officeart/2005/8/layout/hierarchy1"/>
    <dgm:cxn modelId="{2850D6FA-D3CD-4CDF-B638-7DAA349724C2}" type="presParOf" srcId="{B412CAA0-B242-4AE9-8536-7FF173D8F5DE}" destId="{23DD05AF-F556-405F-BC53-B9E44871B595}" srcOrd="0" destOrd="0" presId="urn:microsoft.com/office/officeart/2005/8/layout/hierarchy1"/>
    <dgm:cxn modelId="{AEAAE85F-3763-4D78-9B6E-7356B32674C6}" type="presParOf" srcId="{23DD05AF-F556-405F-BC53-B9E44871B595}" destId="{6CE6FD6E-52D9-4410-9605-BA96A901AA06}" srcOrd="0" destOrd="0" presId="urn:microsoft.com/office/officeart/2005/8/layout/hierarchy1"/>
    <dgm:cxn modelId="{D174447C-9E52-4DE5-BF8D-3A5CC017E0E0}" type="presParOf" srcId="{23DD05AF-F556-405F-BC53-B9E44871B595}" destId="{A29C7532-80BF-4D3A-B5AD-2061A567A208}" srcOrd="1" destOrd="0" presId="urn:microsoft.com/office/officeart/2005/8/layout/hierarchy1"/>
    <dgm:cxn modelId="{988BC7F6-EC4F-43E3-A4AF-ECEF854B7E69}" type="presParOf" srcId="{B412CAA0-B242-4AE9-8536-7FF173D8F5DE}" destId="{50B73B8C-103A-4F5A-9639-138B7A19EF97}" srcOrd="1" destOrd="0" presId="urn:microsoft.com/office/officeart/2005/8/layout/hierarchy1"/>
    <dgm:cxn modelId="{71107504-C986-41BD-8BE9-84F3F8306AB7}" type="presParOf" srcId="{50B73B8C-103A-4F5A-9639-138B7A19EF97}" destId="{CD01080D-5FDF-493E-AC43-98CDEEA3CAEA}" srcOrd="0" destOrd="0" presId="urn:microsoft.com/office/officeart/2005/8/layout/hierarchy1"/>
    <dgm:cxn modelId="{C530D135-2F42-4D3F-9A9A-CD703D5E5681}" type="presParOf" srcId="{50B73B8C-103A-4F5A-9639-138B7A19EF97}" destId="{2A01200A-43C2-4653-8BC0-014940E37561}" srcOrd="1" destOrd="0" presId="urn:microsoft.com/office/officeart/2005/8/layout/hierarchy1"/>
    <dgm:cxn modelId="{9B1E025C-4883-45BF-830A-8FF92D7A126D}" type="presParOf" srcId="{2A01200A-43C2-4653-8BC0-014940E37561}" destId="{7CFB3C1E-E49A-462C-8A52-1AC860BA2230}" srcOrd="0" destOrd="0" presId="urn:microsoft.com/office/officeart/2005/8/layout/hierarchy1"/>
    <dgm:cxn modelId="{80774A69-9118-493B-8500-3206933FBD82}" type="presParOf" srcId="{7CFB3C1E-E49A-462C-8A52-1AC860BA2230}" destId="{AB330F2E-7A74-4527-BDEC-C9B7B7A93D81}" srcOrd="0" destOrd="0" presId="urn:microsoft.com/office/officeart/2005/8/layout/hierarchy1"/>
    <dgm:cxn modelId="{9960F003-C7CE-440F-BABF-C6DF1C5C0D9D}" type="presParOf" srcId="{7CFB3C1E-E49A-462C-8A52-1AC860BA2230}" destId="{7EEB1D7A-9B6E-4ACE-A709-E5C3F4D7334A}" srcOrd="1" destOrd="0" presId="urn:microsoft.com/office/officeart/2005/8/layout/hierarchy1"/>
    <dgm:cxn modelId="{CAF3DDF1-E83E-4742-B185-9E1EC8670705}" type="presParOf" srcId="{2A01200A-43C2-4653-8BC0-014940E37561}" destId="{1AEBFB25-BE92-45D8-9FEB-97EA5BC950F3}" srcOrd="1" destOrd="0" presId="urn:microsoft.com/office/officeart/2005/8/layout/hierarchy1"/>
    <dgm:cxn modelId="{6FF10749-6772-4277-BF88-E95388FD5084}" type="presParOf" srcId="{64D7A31D-DCCD-490E-8DD0-9D1093EAB9D3}" destId="{FF02C46A-59CD-43C2-A35A-33D19FBEBDD9}" srcOrd="4" destOrd="0" presId="urn:microsoft.com/office/officeart/2005/8/layout/hierarchy1"/>
    <dgm:cxn modelId="{7EC6068C-9565-4A3F-85F6-94C92FEAC94A}" type="presParOf" srcId="{64D7A31D-DCCD-490E-8DD0-9D1093EAB9D3}" destId="{E2273421-D11E-4B2B-ACFC-16CB19787E15}" srcOrd="5" destOrd="0" presId="urn:microsoft.com/office/officeart/2005/8/layout/hierarchy1"/>
    <dgm:cxn modelId="{AB93DC98-8F13-4A5C-AEC3-88B1D6306FE3}" type="presParOf" srcId="{E2273421-D11E-4B2B-ACFC-16CB19787E15}" destId="{EFA41C0C-BA38-4C9C-8AED-1BFB5E5B786E}" srcOrd="0" destOrd="0" presId="urn:microsoft.com/office/officeart/2005/8/layout/hierarchy1"/>
    <dgm:cxn modelId="{8EE27E36-EEF8-43F1-A62A-9BCE1B455CBF}" type="presParOf" srcId="{EFA41C0C-BA38-4C9C-8AED-1BFB5E5B786E}" destId="{E66692CA-E5EC-4871-8147-175121861046}" srcOrd="0" destOrd="0" presId="urn:microsoft.com/office/officeart/2005/8/layout/hierarchy1"/>
    <dgm:cxn modelId="{98B1A730-899E-4BF9-84A4-7ACF7B844989}" type="presParOf" srcId="{EFA41C0C-BA38-4C9C-8AED-1BFB5E5B786E}" destId="{FED077A6-3916-4C81-9200-B6DC9FA40E1F}" srcOrd="1" destOrd="0" presId="urn:microsoft.com/office/officeart/2005/8/layout/hierarchy1"/>
    <dgm:cxn modelId="{25856949-D240-4873-A775-BF5E448E06FA}" type="presParOf" srcId="{E2273421-D11E-4B2B-ACFC-16CB19787E15}" destId="{A69AAA81-F9BC-4437-A039-9046115C8943}" srcOrd="1" destOrd="0" presId="urn:microsoft.com/office/officeart/2005/8/layout/hierarchy1"/>
    <dgm:cxn modelId="{A94634FA-A1DB-4E85-8908-028E2C78CC3B}" type="presParOf" srcId="{A69AAA81-F9BC-4437-A039-9046115C8943}" destId="{85399620-B7E7-4332-BDF9-002FB677B0B9}" srcOrd="0" destOrd="0" presId="urn:microsoft.com/office/officeart/2005/8/layout/hierarchy1"/>
    <dgm:cxn modelId="{7B66B95F-6FE7-4E76-87B6-754AE8977C88}" type="presParOf" srcId="{A69AAA81-F9BC-4437-A039-9046115C8943}" destId="{6B252A66-2A5A-4B36-8557-A4D5F29D9787}" srcOrd="1" destOrd="0" presId="urn:microsoft.com/office/officeart/2005/8/layout/hierarchy1"/>
    <dgm:cxn modelId="{5C6BD7B2-AB81-40FE-8AA8-D22EAD23C649}" type="presParOf" srcId="{6B252A66-2A5A-4B36-8557-A4D5F29D9787}" destId="{0C4540E8-7C6D-46D9-B5D1-51B5C4E95511}" srcOrd="0" destOrd="0" presId="urn:microsoft.com/office/officeart/2005/8/layout/hierarchy1"/>
    <dgm:cxn modelId="{D137C701-60C5-4FD7-838E-EA437B7C1A56}" type="presParOf" srcId="{0C4540E8-7C6D-46D9-B5D1-51B5C4E95511}" destId="{E5CC09D9-C7DF-4153-B42B-4E1BE3FCEA41}" srcOrd="0" destOrd="0" presId="urn:microsoft.com/office/officeart/2005/8/layout/hierarchy1"/>
    <dgm:cxn modelId="{A8A77330-DE2A-47F5-BA37-FE433231D86A}" type="presParOf" srcId="{0C4540E8-7C6D-46D9-B5D1-51B5C4E95511}" destId="{D6DC3AD9-7D21-4628-807E-20AF9A5D95C6}" srcOrd="1" destOrd="0" presId="urn:microsoft.com/office/officeart/2005/8/layout/hierarchy1"/>
    <dgm:cxn modelId="{D5905765-3B22-43BC-A170-0AD53B83E2E1}" type="presParOf" srcId="{6B252A66-2A5A-4B36-8557-A4D5F29D9787}" destId="{621D5640-40D5-4C34-B0F9-DABC701B116C}" srcOrd="1" destOrd="0" presId="urn:microsoft.com/office/officeart/2005/8/layout/hierarchy1"/>
    <dgm:cxn modelId="{D309823A-577E-437C-928B-FECC616D4727}" type="presParOf" srcId="{A69AAA81-F9BC-4437-A039-9046115C8943}" destId="{476A89FE-7C92-44B3-B85B-C361C4A2BD15}" srcOrd="2" destOrd="0" presId="urn:microsoft.com/office/officeart/2005/8/layout/hierarchy1"/>
    <dgm:cxn modelId="{BD207A70-FD6E-4CDC-ACEB-72EE71F8A73E}" type="presParOf" srcId="{A69AAA81-F9BC-4437-A039-9046115C8943}" destId="{1BF00F38-A480-4D14-BF3F-A0A08B34200B}" srcOrd="3" destOrd="0" presId="urn:microsoft.com/office/officeart/2005/8/layout/hierarchy1"/>
    <dgm:cxn modelId="{12CD638E-42C0-48DD-93ED-BB10E901C494}" type="presParOf" srcId="{1BF00F38-A480-4D14-BF3F-A0A08B34200B}" destId="{3273DFDE-F063-41C4-AF9E-CF7413A313C2}" srcOrd="0" destOrd="0" presId="urn:microsoft.com/office/officeart/2005/8/layout/hierarchy1"/>
    <dgm:cxn modelId="{7E251A1D-F140-4717-8023-F536E438E3ED}" type="presParOf" srcId="{3273DFDE-F063-41C4-AF9E-CF7413A313C2}" destId="{5B73E72F-CF55-405B-B379-1AF5D0049654}" srcOrd="0" destOrd="0" presId="urn:microsoft.com/office/officeart/2005/8/layout/hierarchy1"/>
    <dgm:cxn modelId="{FA34E00A-4074-4C93-8F8A-FCC9A5EC0EFB}" type="presParOf" srcId="{3273DFDE-F063-41C4-AF9E-CF7413A313C2}" destId="{01FDADDF-B09D-44E7-B819-E9E17B1FFD3D}" srcOrd="1" destOrd="0" presId="urn:microsoft.com/office/officeart/2005/8/layout/hierarchy1"/>
    <dgm:cxn modelId="{4313634E-D6C3-4AE7-BEBD-B4ECF52560A5}" type="presParOf" srcId="{1BF00F38-A480-4D14-BF3F-A0A08B34200B}" destId="{5AAAE7CB-7782-4193-818B-00B4CA219A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89FE-7C92-44B3-B85B-C361C4A2BD15}">
      <dsp:nvSpPr>
        <dsp:cNvPr id="0" name=""/>
        <dsp:cNvSpPr/>
      </dsp:nvSpPr>
      <dsp:spPr>
        <a:xfrm>
          <a:off x="7710026" y="2386330"/>
          <a:ext cx="606870" cy="264789"/>
        </a:xfrm>
        <a:custGeom>
          <a:avLst/>
          <a:gdLst/>
          <a:ahLst/>
          <a:cxnLst/>
          <a:rect l="0" t="0" r="0" b="0"/>
          <a:pathLst>
            <a:path>
              <a:moveTo>
                <a:pt x="0" y="0"/>
              </a:moveTo>
              <a:lnTo>
                <a:pt x="0" y="180446"/>
              </a:lnTo>
              <a:lnTo>
                <a:pt x="606870" y="180446"/>
              </a:lnTo>
              <a:lnTo>
                <a:pt x="606870" y="26478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399620-B7E7-4332-BDF9-002FB677B0B9}">
      <dsp:nvSpPr>
        <dsp:cNvPr id="0" name=""/>
        <dsp:cNvSpPr/>
      </dsp:nvSpPr>
      <dsp:spPr>
        <a:xfrm>
          <a:off x="7148150" y="2386330"/>
          <a:ext cx="561875" cy="264789"/>
        </a:xfrm>
        <a:custGeom>
          <a:avLst/>
          <a:gdLst/>
          <a:ahLst/>
          <a:cxnLst/>
          <a:rect l="0" t="0" r="0" b="0"/>
          <a:pathLst>
            <a:path>
              <a:moveTo>
                <a:pt x="561875" y="0"/>
              </a:moveTo>
              <a:lnTo>
                <a:pt x="561875" y="180446"/>
              </a:lnTo>
              <a:lnTo>
                <a:pt x="0" y="180446"/>
              </a:lnTo>
              <a:lnTo>
                <a:pt x="0" y="26478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2C46A-59CD-43C2-A35A-33D19FBEBDD9}">
      <dsp:nvSpPr>
        <dsp:cNvPr id="0" name=""/>
        <dsp:cNvSpPr/>
      </dsp:nvSpPr>
      <dsp:spPr>
        <a:xfrm>
          <a:off x="4630456" y="1280083"/>
          <a:ext cx="3079569" cy="528112"/>
        </a:xfrm>
        <a:custGeom>
          <a:avLst/>
          <a:gdLst/>
          <a:ahLst/>
          <a:cxnLst/>
          <a:rect l="0" t="0" r="0" b="0"/>
          <a:pathLst>
            <a:path>
              <a:moveTo>
                <a:pt x="0" y="0"/>
              </a:moveTo>
              <a:lnTo>
                <a:pt x="0" y="443769"/>
              </a:lnTo>
              <a:lnTo>
                <a:pt x="3079569" y="443769"/>
              </a:lnTo>
              <a:lnTo>
                <a:pt x="3079569" y="52811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1080D-5FDF-493E-AC43-98CDEEA3CAEA}">
      <dsp:nvSpPr>
        <dsp:cNvPr id="0" name=""/>
        <dsp:cNvSpPr/>
      </dsp:nvSpPr>
      <dsp:spPr>
        <a:xfrm>
          <a:off x="1618566" y="2413861"/>
          <a:ext cx="398312" cy="171668"/>
        </a:xfrm>
        <a:custGeom>
          <a:avLst/>
          <a:gdLst/>
          <a:ahLst/>
          <a:cxnLst/>
          <a:rect l="0" t="0" r="0" b="0"/>
          <a:pathLst>
            <a:path>
              <a:moveTo>
                <a:pt x="398312" y="0"/>
              </a:moveTo>
              <a:lnTo>
                <a:pt x="398312" y="87325"/>
              </a:lnTo>
              <a:lnTo>
                <a:pt x="0" y="87325"/>
              </a:lnTo>
              <a:lnTo>
                <a:pt x="0" y="1716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B8278-0A01-4803-A15B-E042D00EFE27}">
      <dsp:nvSpPr>
        <dsp:cNvPr id="0" name=""/>
        <dsp:cNvSpPr/>
      </dsp:nvSpPr>
      <dsp:spPr>
        <a:xfrm>
          <a:off x="2016879" y="1280083"/>
          <a:ext cx="2613577" cy="517324"/>
        </a:xfrm>
        <a:custGeom>
          <a:avLst/>
          <a:gdLst/>
          <a:ahLst/>
          <a:cxnLst/>
          <a:rect l="0" t="0" r="0" b="0"/>
          <a:pathLst>
            <a:path>
              <a:moveTo>
                <a:pt x="2613577" y="0"/>
              </a:moveTo>
              <a:lnTo>
                <a:pt x="2613577" y="432981"/>
              </a:lnTo>
              <a:lnTo>
                <a:pt x="0" y="432981"/>
              </a:lnTo>
              <a:lnTo>
                <a:pt x="0" y="51732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68C90-E09A-4094-900F-8CF9A1608F18}">
      <dsp:nvSpPr>
        <dsp:cNvPr id="0" name=""/>
        <dsp:cNvSpPr/>
      </dsp:nvSpPr>
      <dsp:spPr>
        <a:xfrm>
          <a:off x="5935485" y="4646510"/>
          <a:ext cx="710952" cy="437374"/>
        </a:xfrm>
        <a:custGeom>
          <a:avLst/>
          <a:gdLst/>
          <a:ahLst/>
          <a:cxnLst/>
          <a:rect l="0" t="0" r="0" b="0"/>
          <a:pathLst>
            <a:path>
              <a:moveTo>
                <a:pt x="0" y="0"/>
              </a:moveTo>
              <a:lnTo>
                <a:pt x="0" y="353030"/>
              </a:lnTo>
              <a:lnTo>
                <a:pt x="710952" y="353030"/>
              </a:lnTo>
              <a:lnTo>
                <a:pt x="710952" y="43737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FECD3-F7CC-4FA4-97B4-878321D1F600}">
      <dsp:nvSpPr>
        <dsp:cNvPr id="0" name=""/>
        <dsp:cNvSpPr/>
      </dsp:nvSpPr>
      <dsp:spPr>
        <a:xfrm>
          <a:off x="5552913" y="4646510"/>
          <a:ext cx="382571" cy="437374"/>
        </a:xfrm>
        <a:custGeom>
          <a:avLst/>
          <a:gdLst/>
          <a:ahLst/>
          <a:cxnLst/>
          <a:rect l="0" t="0" r="0" b="0"/>
          <a:pathLst>
            <a:path>
              <a:moveTo>
                <a:pt x="382571" y="0"/>
              </a:moveTo>
              <a:lnTo>
                <a:pt x="382571" y="353030"/>
              </a:lnTo>
              <a:lnTo>
                <a:pt x="0" y="353030"/>
              </a:lnTo>
              <a:lnTo>
                <a:pt x="0" y="43737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7CE1D-4C3C-451E-9524-51B07B269B0F}">
      <dsp:nvSpPr>
        <dsp:cNvPr id="0" name=""/>
        <dsp:cNvSpPr/>
      </dsp:nvSpPr>
      <dsp:spPr>
        <a:xfrm>
          <a:off x="4417038" y="3240262"/>
          <a:ext cx="1518447" cy="521544"/>
        </a:xfrm>
        <a:custGeom>
          <a:avLst/>
          <a:gdLst/>
          <a:ahLst/>
          <a:cxnLst/>
          <a:rect l="0" t="0" r="0" b="0"/>
          <a:pathLst>
            <a:path>
              <a:moveTo>
                <a:pt x="0" y="0"/>
              </a:moveTo>
              <a:lnTo>
                <a:pt x="0" y="437201"/>
              </a:lnTo>
              <a:lnTo>
                <a:pt x="1518447" y="437201"/>
              </a:lnTo>
              <a:lnTo>
                <a:pt x="1518447" y="52154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586104-EBF3-4EA8-953B-98E17F5F208C}">
      <dsp:nvSpPr>
        <dsp:cNvPr id="0" name=""/>
        <dsp:cNvSpPr/>
      </dsp:nvSpPr>
      <dsp:spPr>
        <a:xfrm>
          <a:off x="2972488" y="4646898"/>
          <a:ext cx="707864" cy="436986"/>
        </a:xfrm>
        <a:custGeom>
          <a:avLst/>
          <a:gdLst/>
          <a:ahLst/>
          <a:cxnLst/>
          <a:rect l="0" t="0" r="0" b="0"/>
          <a:pathLst>
            <a:path>
              <a:moveTo>
                <a:pt x="707864" y="0"/>
              </a:moveTo>
              <a:lnTo>
                <a:pt x="707864" y="352643"/>
              </a:lnTo>
              <a:lnTo>
                <a:pt x="0" y="352643"/>
              </a:lnTo>
              <a:lnTo>
                <a:pt x="0" y="43698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6DE59F-5628-4B6D-BC22-FFC1445AAD1C}">
      <dsp:nvSpPr>
        <dsp:cNvPr id="0" name=""/>
        <dsp:cNvSpPr/>
      </dsp:nvSpPr>
      <dsp:spPr>
        <a:xfrm>
          <a:off x="3680352" y="4646898"/>
          <a:ext cx="538056" cy="436986"/>
        </a:xfrm>
        <a:custGeom>
          <a:avLst/>
          <a:gdLst/>
          <a:ahLst/>
          <a:cxnLst/>
          <a:rect l="0" t="0" r="0" b="0"/>
          <a:pathLst>
            <a:path>
              <a:moveTo>
                <a:pt x="0" y="0"/>
              </a:moveTo>
              <a:lnTo>
                <a:pt x="0" y="352643"/>
              </a:lnTo>
              <a:lnTo>
                <a:pt x="538056" y="352643"/>
              </a:lnTo>
              <a:lnTo>
                <a:pt x="538056" y="43698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317DC-5914-499B-A3D0-5C7B38084E51}">
      <dsp:nvSpPr>
        <dsp:cNvPr id="0" name=""/>
        <dsp:cNvSpPr/>
      </dsp:nvSpPr>
      <dsp:spPr>
        <a:xfrm>
          <a:off x="3680352" y="3240262"/>
          <a:ext cx="736685" cy="508056"/>
        </a:xfrm>
        <a:custGeom>
          <a:avLst/>
          <a:gdLst/>
          <a:ahLst/>
          <a:cxnLst/>
          <a:rect l="0" t="0" r="0" b="0"/>
          <a:pathLst>
            <a:path>
              <a:moveTo>
                <a:pt x="736685" y="0"/>
              </a:moveTo>
              <a:lnTo>
                <a:pt x="736685" y="423713"/>
              </a:lnTo>
              <a:lnTo>
                <a:pt x="0" y="423713"/>
              </a:lnTo>
              <a:lnTo>
                <a:pt x="0" y="50805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2F6F11-C633-4C46-B571-1F72C2806F22}">
      <dsp:nvSpPr>
        <dsp:cNvPr id="0" name=""/>
        <dsp:cNvSpPr/>
      </dsp:nvSpPr>
      <dsp:spPr>
        <a:xfrm>
          <a:off x="4223069" y="2386504"/>
          <a:ext cx="193968" cy="275623"/>
        </a:xfrm>
        <a:custGeom>
          <a:avLst/>
          <a:gdLst/>
          <a:ahLst/>
          <a:cxnLst/>
          <a:rect l="0" t="0" r="0" b="0"/>
          <a:pathLst>
            <a:path>
              <a:moveTo>
                <a:pt x="0" y="0"/>
              </a:moveTo>
              <a:lnTo>
                <a:pt x="0" y="191280"/>
              </a:lnTo>
              <a:lnTo>
                <a:pt x="193968" y="191280"/>
              </a:lnTo>
              <a:lnTo>
                <a:pt x="193968" y="2756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889D6-F940-40FE-A245-7E6D95364A32}">
      <dsp:nvSpPr>
        <dsp:cNvPr id="0" name=""/>
        <dsp:cNvSpPr/>
      </dsp:nvSpPr>
      <dsp:spPr>
        <a:xfrm>
          <a:off x="4223069" y="2386504"/>
          <a:ext cx="1451347" cy="275623"/>
        </a:xfrm>
        <a:custGeom>
          <a:avLst/>
          <a:gdLst/>
          <a:ahLst/>
          <a:cxnLst/>
          <a:rect l="0" t="0" r="0" b="0"/>
          <a:pathLst>
            <a:path>
              <a:moveTo>
                <a:pt x="0" y="0"/>
              </a:moveTo>
              <a:lnTo>
                <a:pt x="0" y="191280"/>
              </a:lnTo>
              <a:lnTo>
                <a:pt x="1451347" y="191280"/>
              </a:lnTo>
              <a:lnTo>
                <a:pt x="1451347" y="2756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DBFB9-9B0B-45CC-B636-0B948F9F6188}">
      <dsp:nvSpPr>
        <dsp:cNvPr id="0" name=""/>
        <dsp:cNvSpPr/>
      </dsp:nvSpPr>
      <dsp:spPr>
        <a:xfrm>
          <a:off x="3191805" y="2386504"/>
          <a:ext cx="1031263" cy="283324"/>
        </a:xfrm>
        <a:custGeom>
          <a:avLst/>
          <a:gdLst/>
          <a:ahLst/>
          <a:cxnLst/>
          <a:rect l="0" t="0" r="0" b="0"/>
          <a:pathLst>
            <a:path>
              <a:moveTo>
                <a:pt x="1031263" y="0"/>
              </a:moveTo>
              <a:lnTo>
                <a:pt x="1031263" y="198981"/>
              </a:lnTo>
              <a:lnTo>
                <a:pt x="0" y="198981"/>
              </a:lnTo>
              <a:lnTo>
                <a:pt x="0" y="28332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7AE6D7-8F67-4237-BA4E-C53636A5F1D5}">
      <dsp:nvSpPr>
        <dsp:cNvPr id="0" name=""/>
        <dsp:cNvSpPr/>
      </dsp:nvSpPr>
      <dsp:spPr>
        <a:xfrm>
          <a:off x="4223069" y="1280083"/>
          <a:ext cx="407387" cy="528285"/>
        </a:xfrm>
        <a:custGeom>
          <a:avLst/>
          <a:gdLst/>
          <a:ahLst/>
          <a:cxnLst/>
          <a:rect l="0" t="0" r="0" b="0"/>
          <a:pathLst>
            <a:path>
              <a:moveTo>
                <a:pt x="407387" y="0"/>
              </a:moveTo>
              <a:lnTo>
                <a:pt x="407387" y="443942"/>
              </a:lnTo>
              <a:lnTo>
                <a:pt x="0" y="443942"/>
              </a:lnTo>
              <a:lnTo>
                <a:pt x="0" y="52828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C3A02-9BDF-469E-8E02-5FBF0BA97272}">
      <dsp:nvSpPr>
        <dsp:cNvPr id="0" name=""/>
        <dsp:cNvSpPr/>
      </dsp:nvSpPr>
      <dsp:spPr>
        <a:xfrm>
          <a:off x="1250722" y="380157"/>
          <a:ext cx="6759467" cy="89992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7F44F0-C3EA-430E-A22D-879176D45D20}">
      <dsp:nvSpPr>
        <dsp:cNvPr id="0" name=""/>
        <dsp:cNvSpPr/>
      </dsp:nvSpPr>
      <dsp:spPr>
        <a:xfrm>
          <a:off x="1351883" y="476260"/>
          <a:ext cx="6759467" cy="89992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smtClean="0">
              <a:solidFill>
                <a:srgbClr val="002060"/>
              </a:solidFill>
            </a:rPr>
            <a:t>E214 – Statistical Methods for Engineering</a:t>
          </a:r>
          <a:endParaRPr lang="en-US" sz="2800" b="1" kern="1200" dirty="0">
            <a:solidFill>
              <a:srgbClr val="002060"/>
            </a:solidFill>
          </a:endParaRPr>
        </a:p>
      </dsp:txBody>
      <dsp:txXfrm>
        <a:off x="1378241" y="502618"/>
        <a:ext cx="6706751" cy="847209"/>
      </dsp:txXfrm>
    </dsp:sp>
    <dsp:sp modelId="{3329DA71-D576-4B5D-AC21-638F5D3D2A22}">
      <dsp:nvSpPr>
        <dsp:cNvPr id="0" name=""/>
        <dsp:cNvSpPr/>
      </dsp:nvSpPr>
      <dsp:spPr>
        <a:xfrm>
          <a:off x="3303037" y="1808368"/>
          <a:ext cx="1840063"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7A3B54-C666-47DC-AA23-A98BF8B9475F}">
      <dsp:nvSpPr>
        <dsp:cNvPr id="0" name=""/>
        <dsp:cNvSpPr/>
      </dsp:nvSpPr>
      <dsp:spPr>
        <a:xfrm>
          <a:off x="3404198" y="1904471"/>
          <a:ext cx="1840063"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Probability and Distributions</a:t>
          </a:r>
          <a:endParaRPr lang="en-US" sz="1600" kern="1200" dirty="0">
            <a:solidFill>
              <a:schemeClr val="tx1"/>
            </a:solidFill>
          </a:endParaRPr>
        </a:p>
      </dsp:txBody>
      <dsp:txXfrm>
        <a:off x="3421131" y="1921404"/>
        <a:ext cx="1806197" cy="544269"/>
      </dsp:txXfrm>
    </dsp:sp>
    <dsp:sp modelId="{C3811229-6B73-4377-A072-11A91DAB4B25}">
      <dsp:nvSpPr>
        <dsp:cNvPr id="0" name=""/>
        <dsp:cNvSpPr/>
      </dsp:nvSpPr>
      <dsp:spPr>
        <a:xfrm>
          <a:off x="2642668" y="2669828"/>
          <a:ext cx="1098275" cy="57044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18EF3C6-5366-48AD-8556-20F7D058C5D7}">
      <dsp:nvSpPr>
        <dsp:cNvPr id="0" name=""/>
        <dsp:cNvSpPr/>
      </dsp:nvSpPr>
      <dsp:spPr>
        <a:xfrm>
          <a:off x="2743829" y="2765931"/>
          <a:ext cx="1098275" cy="57044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Venn Diagram</a:t>
          </a:r>
          <a:endParaRPr lang="en-US" sz="1200" kern="1200" dirty="0">
            <a:solidFill>
              <a:schemeClr val="tx1"/>
            </a:solidFill>
          </a:endParaRPr>
        </a:p>
      </dsp:txBody>
      <dsp:txXfrm>
        <a:off x="2760537" y="2782639"/>
        <a:ext cx="1064859" cy="537024"/>
      </dsp:txXfrm>
    </dsp:sp>
    <dsp:sp modelId="{403286F5-B64D-4F9A-9048-E5ABA31C729E}">
      <dsp:nvSpPr>
        <dsp:cNvPr id="0" name=""/>
        <dsp:cNvSpPr/>
      </dsp:nvSpPr>
      <dsp:spPr>
        <a:xfrm>
          <a:off x="5115114" y="2662127"/>
          <a:ext cx="1118605"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8F69EB-2488-44DF-B93A-3991642E2E8C}">
      <dsp:nvSpPr>
        <dsp:cNvPr id="0" name=""/>
        <dsp:cNvSpPr/>
      </dsp:nvSpPr>
      <dsp:spPr>
        <a:xfrm>
          <a:off x="5216275" y="2758230"/>
          <a:ext cx="1118605"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Probability Distributions</a:t>
          </a:r>
          <a:endParaRPr lang="en-SG" sz="1200" kern="1200" dirty="0">
            <a:solidFill>
              <a:schemeClr val="tx1"/>
            </a:solidFill>
          </a:endParaRPr>
        </a:p>
      </dsp:txBody>
      <dsp:txXfrm>
        <a:off x="5233208" y="2775163"/>
        <a:ext cx="1084739" cy="544269"/>
      </dsp:txXfrm>
    </dsp:sp>
    <dsp:sp modelId="{2C82D3EB-1114-42A1-9C8D-5FDF3CADC053}">
      <dsp:nvSpPr>
        <dsp:cNvPr id="0" name=""/>
        <dsp:cNvSpPr/>
      </dsp:nvSpPr>
      <dsp:spPr>
        <a:xfrm>
          <a:off x="3961813" y="2662127"/>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13FE19-0199-41D4-ACC4-986D68C37EF7}">
      <dsp:nvSpPr>
        <dsp:cNvPr id="0" name=""/>
        <dsp:cNvSpPr/>
      </dsp:nvSpPr>
      <dsp:spPr>
        <a:xfrm>
          <a:off x="4062974" y="2758230"/>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Tree Diagram</a:t>
          </a:r>
          <a:endParaRPr lang="en-SG" sz="1200" kern="1200" dirty="0">
            <a:solidFill>
              <a:schemeClr val="tx1"/>
            </a:solidFill>
          </a:endParaRPr>
        </a:p>
      </dsp:txBody>
      <dsp:txXfrm>
        <a:off x="4079907" y="2775163"/>
        <a:ext cx="876583" cy="544269"/>
      </dsp:txXfrm>
    </dsp:sp>
    <dsp:sp modelId="{9A0885A4-A9D5-4064-9D02-5D78314DD7F9}">
      <dsp:nvSpPr>
        <dsp:cNvPr id="0" name=""/>
        <dsp:cNvSpPr/>
      </dsp:nvSpPr>
      <dsp:spPr>
        <a:xfrm>
          <a:off x="3136882" y="3748319"/>
          <a:ext cx="1086940" cy="898578"/>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B136B9-FC8C-4117-8AC4-4D958FD7A63B}">
      <dsp:nvSpPr>
        <dsp:cNvPr id="0" name=""/>
        <dsp:cNvSpPr/>
      </dsp:nvSpPr>
      <dsp:spPr>
        <a:xfrm>
          <a:off x="3238043" y="3844422"/>
          <a:ext cx="1086940" cy="89857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Discrete Random Variables and Probability Distributions</a:t>
          </a:r>
        </a:p>
      </dsp:txBody>
      <dsp:txXfrm>
        <a:off x="3264361" y="3870740"/>
        <a:ext cx="1034304" cy="845942"/>
      </dsp:txXfrm>
    </dsp:sp>
    <dsp:sp modelId="{A8BD87E6-9CFA-47A0-A21D-195EB0C5A683}">
      <dsp:nvSpPr>
        <dsp:cNvPr id="0" name=""/>
        <dsp:cNvSpPr/>
      </dsp:nvSpPr>
      <dsp:spPr>
        <a:xfrm>
          <a:off x="3763184"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C5EBB-DBD4-4EFB-96E4-22A37641AD46}">
      <dsp:nvSpPr>
        <dsp:cNvPr id="0" name=""/>
        <dsp:cNvSpPr/>
      </dsp:nvSpPr>
      <dsp:spPr>
        <a:xfrm>
          <a:off x="3864345"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Poisson Distribution</a:t>
          </a:r>
        </a:p>
      </dsp:txBody>
      <dsp:txXfrm>
        <a:off x="3881278" y="5196920"/>
        <a:ext cx="876583" cy="544269"/>
      </dsp:txXfrm>
    </dsp:sp>
    <dsp:sp modelId="{FD74E762-7061-453B-8563-231646A8CAD6}">
      <dsp:nvSpPr>
        <dsp:cNvPr id="0" name=""/>
        <dsp:cNvSpPr/>
      </dsp:nvSpPr>
      <dsp:spPr>
        <a:xfrm>
          <a:off x="2517263"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51EBBF-2885-4F14-BD60-E693721A84C0}">
      <dsp:nvSpPr>
        <dsp:cNvPr id="0" name=""/>
        <dsp:cNvSpPr/>
      </dsp:nvSpPr>
      <dsp:spPr>
        <a:xfrm>
          <a:off x="2618424"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Binomial Distribution</a:t>
          </a:r>
        </a:p>
      </dsp:txBody>
      <dsp:txXfrm>
        <a:off x="2635357" y="5196920"/>
        <a:ext cx="876583" cy="544269"/>
      </dsp:txXfrm>
    </dsp:sp>
    <dsp:sp modelId="{956B3AD0-FA9C-4B65-967C-17B2ADCE839A}">
      <dsp:nvSpPr>
        <dsp:cNvPr id="0" name=""/>
        <dsp:cNvSpPr/>
      </dsp:nvSpPr>
      <dsp:spPr>
        <a:xfrm>
          <a:off x="5361510" y="3761807"/>
          <a:ext cx="1147949" cy="88470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CAA109A-E3AB-464C-A722-AC6B71DDC443}">
      <dsp:nvSpPr>
        <dsp:cNvPr id="0" name=""/>
        <dsp:cNvSpPr/>
      </dsp:nvSpPr>
      <dsp:spPr>
        <a:xfrm>
          <a:off x="5462671" y="3857910"/>
          <a:ext cx="1147949" cy="884703"/>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Continuous Random Variables and Probability Distributions</a:t>
          </a:r>
          <a:endParaRPr lang="en-US" sz="1200" kern="1200" dirty="0">
            <a:solidFill>
              <a:schemeClr val="tx1"/>
            </a:solidFill>
          </a:endParaRPr>
        </a:p>
      </dsp:txBody>
      <dsp:txXfrm>
        <a:off x="5488583" y="3883822"/>
        <a:ext cx="1096125" cy="832879"/>
      </dsp:txXfrm>
    </dsp:sp>
    <dsp:sp modelId="{14BE7DF1-BD5B-4C80-AB45-2F59973AB001}">
      <dsp:nvSpPr>
        <dsp:cNvPr id="0" name=""/>
        <dsp:cNvSpPr/>
      </dsp:nvSpPr>
      <dsp:spPr>
        <a:xfrm>
          <a:off x="5097688"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942E4AF-530A-4037-A160-960FD750484D}">
      <dsp:nvSpPr>
        <dsp:cNvPr id="0" name=""/>
        <dsp:cNvSpPr/>
      </dsp:nvSpPr>
      <dsp:spPr>
        <a:xfrm>
          <a:off x="5198849"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Normal Distribution</a:t>
          </a:r>
          <a:endParaRPr lang="en-US" sz="1200" kern="1200" dirty="0">
            <a:solidFill>
              <a:schemeClr val="tx1"/>
            </a:solidFill>
          </a:endParaRPr>
        </a:p>
      </dsp:txBody>
      <dsp:txXfrm>
        <a:off x="5215782" y="5196920"/>
        <a:ext cx="876583" cy="544269"/>
      </dsp:txXfrm>
    </dsp:sp>
    <dsp:sp modelId="{57D62B91-CB0C-487F-BFDC-A34FBAB0967F}">
      <dsp:nvSpPr>
        <dsp:cNvPr id="0" name=""/>
        <dsp:cNvSpPr/>
      </dsp:nvSpPr>
      <dsp:spPr>
        <a:xfrm>
          <a:off x="6191213"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0B2DC8E-C2C7-4BD2-AFCD-2E9768585C5D}">
      <dsp:nvSpPr>
        <dsp:cNvPr id="0" name=""/>
        <dsp:cNvSpPr/>
      </dsp:nvSpPr>
      <dsp:spPr>
        <a:xfrm>
          <a:off x="6292374"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Exponential Distribution</a:t>
          </a:r>
          <a:endParaRPr lang="en-US" sz="1200" kern="1200" dirty="0">
            <a:solidFill>
              <a:schemeClr val="tx1"/>
            </a:solidFill>
          </a:endParaRPr>
        </a:p>
      </dsp:txBody>
      <dsp:txXfrm>
        <a:off x="6309307" y="5196920"/>
        <a:ext cx="876583" cy="544269"/>
      </dsp:txXfrm>
    </dsp:sp>
    <dsp:sp modelId="{6CE6FD6E-52D9-4410-9605-BA96A901AA06}">
      <dsp:nvSpPr>
        <dsp:cNvPr id="0" name=""/>
        <dsp:cNvSpPr/>
      </dsp:nvSpPr>
      <dsp:spPr>
        <a:xfrm>
          <a:off x="954862" y="1797407"/>
          <a:ext cx="2124032" cy="61645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9C7532-80BF-4D3A-B5AD-2061A567A208}">
      <dsp:nvSpPr>
        <dsp:cNvPr id="0" name=""/>
        <dsp:cNvSpPr/>
      </dsp:nvSpPr>
      <dsp:spPr>
        <a:xfrm>
          <a:off x="1056023" y="1893510"/>
          <a:ext cx="2124032" cy="616454"/>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Descriptive Statistics</a:t>
          </a:r>
          <a:endParaRPr lang="en-US" sz="1600" kern="1200" dirty="0">
            <a:solidFill>
              <a:schemeClr val="tx1"/>
            </a:solidFill>
          </a:endParaRPr>
        </a:p>
      </dsp:txBody>
      <dsp:txXfrm>
        <a:off x="1074078" y="1911565"/>
        <a:ext cx="2087922" cy="580344"/>
      </dsp:txXfrm>
    </dsp:sp>
    <dsp:sp modelId="{AB330F2E-7A74-4527-BDEC-C9B7B7A93D81}">
      <dsp:nvSpPr>
        <dsp:cNvPr id="0" name=""/>
        <dsp:cNvSpPr/>
      </dsp:nvSpPr>
      <dsp:spPr>
        <a:xfrm>
          <a:off x="1003052" y="2585530"/>
          <a:ext cx="1231027" cy="74569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EEB1D7A-9B6E-4ACE-A709-E5C3F4D7334A}">
      <dsp:nvSpPr>
        <dsp:cNvPr id="0" name=""/>
        <dsp:cNvSpPr/>
      </dsp:nvSpPr>
      <dsp:spPr>
        <a:xfrm>
          <a:off x="1104213" y="2681633"/>
          <a:ext cx="1231027" cy="74569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Organize &amp; summarize data collected</a:t>
          </a:r>
          <a:endParaRPr lang="en-US" sz="1200" kern="1200" dirty="0">
            <a:solidFill>
              <a:schemeClr val="tx1"/>
            </a:solidFill>
          </a:endParaRPr>
        </a:p>
      </dsp:txBody>
      <dsp:txXfrm>
        <a:off x="1126054" y="2703474"/>
        <a:ext cx="1187345" cy="702008"/>
      </dsp:txXfrm>
    </dsp:sp>
    <dsp:sp modelId="{E66692CA-E5EC-4871-8147-175121861046}">
      <dsp:nvSpPr>
        <dsp:cNvPr id="0" name=""/>
        <dsp:cNvSpPr/>
      </dsp:nvSpPr>
      <dsp:spPr>
        <a:xfrm>
          <a:off x="6631589" y="1808195"/>
          <a:ext cx="2156872"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ED077A6-3916-4C81-9200-B6DC9FA40E1F}">
      <dsp:nvSpPr>
        <dsp:cNvPr id="0" name=""/>
        <dsp:cNvSpPr/>
      </dsp:nvSpPr>
      <dsp:spPr>
        <a:xfrm>
          <a:off x="6732750" y="1904298"/>
          <a:ext cx="2156872"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Inferential Statistics</a:t>
          </a:r>
          <a:endParaRPr lang="en-US" sz="1600" kern="1200" dirty="0">
            <a:solidFill>
              <a:schemeClr val="tx1"/>
            </a:solidFill>
          </a:endParaRPr>
        </a:p>
      </dsp:txBody>
      <dsp:txXfrm>
        <a:off x="6749683" y="1921231"/>
        <a:ext cx="2123006" cy="544269"/>
      </dsp:txXfrm>
    </dsp:sp>
    <dsp:sp modelId="{E5CC09D9-C7DF-4153-B42B-4E1BE3FCEA41}">
      <dsp:nvSpPr>
        <dsp:cNvPr id="0" name=""/>
        <dsp:cNvSpPr/>
      </dsp:nvSpPr>
      <dsp:spPr>
        <a:xfrm>
          <a:off x="6641758" y="2651119"/>
          <a:ext cx="1012783" cy="674088"/>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DC3AD9-7D21-4628-807E-20AF9A5D95C6}">
      <dsp:nvSpPr>
        <dsp:cNvPr id="0" name=""/>
        <dsp:cNvSpPr/>
      </dsp:nvSpPr>
      <dsp:spPr>
        <a:xfrm>
          <a:off x="6742919" y="2747222"/>
          <a:ext cx="1012783" cy="67408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solidFill>
                <a:schemeClr val="tx1"/>
              </a:solidFill>
            </a:rPr>
            <a:t>Hypothesis Testing</a:t>
          </a:r>
          <a:endParaRPr lang="en-US" sz="1200" kern="1200" dirty="0">
            <a:solidFill>
              <a:schemeClr val="tx1"/>
            </a:solidFill>
          </a:endParaRPr>
        </a:p>
      </dsp:txBody>
      <dsp:txXfrm>
        <a:off x="6762662" y="2766965"/>
        <a:ext cx="973297" cy="634602"/>
      </dsp:txXfrm>
    </dsp:sp>
    <dsp:sp modelId="{5B73E72F-CF55-405B-B379-1AF5D0049654}">
      <dsp:nvSpPr>
        <dsp:cNvPr id="0" name=""/>
        <dsp:cNvSpPr/>
      </dsp:nvSpPr>
      <dsp:spPr>
        <a:xfrm>
          <a:off x="7856864" y="2651119"/>
          <a:ext cx="920063" cy="67102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1FDADDF-B09D-44E7-B819-E9E17B1FFD3D}">
      <dsp:nvSpPr>
        <dsp:cNvPr id="0" name=""/>
        <dsp:cNvSpPr/>
      </dsp:nvSpPr>
      <dsp:spPr>
        <a:xfrm>
          <a:off x="7958025" y="2747222"/>
          <a:ext cx="920063" cy="671024"/>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solidFill>
                <a:schemeClr val="tx1"/>
              </a:solidFill>
            </a:rPr>
            <a:t>Parameter Estimation</a:t>
          </a:r>
          <a:endParaRPr lang="en-US" sz="1200" kern="1200" dirty="0">
            <a:solidFill>
              <a:schemeClr val="tx1"/>
            </a:solidFill>
          </a:endParaRPr>
        </a:p>
      </dsp:txBody>
      <dsp:txXfrm>
        <a:off x="7977679" y="2766876"/>
        <a:ext cx="880755" cy="6317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605A50-FE34-4A79-957F-252D5261EE5C}" type="datetimeFigureOut">
              <a:rPr lang="en-SG" smtClean="0"/>
              <a:t>3/2/2018</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6FE68F-2693-4A87-8952-56AE0C2E1D64}" type="slidenum">
              <a:rPr lang="en-SG" smtClean="0"/>
              <a:t>‹#›</a:t>
            </a:fld>
            <a:endParaRPr lang="en-SG"/>
          </a:p>
        </p:txBody>
      </p:sp>
    </p:spTree>
    <p:extLst>
      <p:ext uri="{BB962C8B-B14F-4D97-AF65-F5344CB8AC3E}">
        <p14:creationId xmlns:p14="http://schemas.microsoft.com/office/powerpoint/2010/main" val="2785043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A0008-8FB6-419C-9CB7-CEE4C3BD8CD9}" type="datetimeFigureOut">
              <a:rPr lang="en-SG" smtClean="0"/>
              <a:t>3/2/2018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331A4-492B-4F9F-898F-8E5426EDFAB4}" type="slidenum">
              <a:rPr lang="en-SG" smtClean="0"/>
              <a:t>‹#›</a:t>
            </a:fld>
            <a:endParaRPr lang="en-SG"/>
          </a:p>
        </p:txBody>
      </p:sp>
    </p:spTree>
    <p:extLst>
      <p:ext uri="{BB962C8B-B14F-4D97-AF65-F5344CB8AC3E}">
        <p14:creationId xmlns:p14="http://schemas.microsoft.com/office/powerpoint/2010/main" val="227399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1</a:t>
            </a:fld>
            <a:endParaRPr lang="en-SG"/>
          </a:p>
        </p:txBody>
      </p:sp>
    </p:spTree>
    <p:extLst>
      <p:ext uri="{BB962C8B-B14F-4D97-AF65-F5344CB8AC3E}">
        <p14:creationId xmlns:p14="http://schemas.microsoft.com/office/powerpoint/2010/main" val="13946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A040EA-C4FA-449D-B125-E8A28F4288F2}" type="slidenum">
              <a:rPr lang="en-US"/>
              <a:pPr/>
              <a:t>12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98784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1FFD975-FCED-4C36-B151-ADA8870FD239}" type="slidenum">
              <a:rPr lang="en-US"/>
              <a:pPr/>
              <a:t>13</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8379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9B0B10E-D9EC-491F-9BA8-969D3B6B6E5C}" type="slidenum">
              <a:rPr lang="en-US"/>
              <a:pPr/>
              <a:t>14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726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A53F718-C215-494E-81E8-6CFCF548AB05}" type="slidenum">
              <a:rPr lang="en-US"/>
              <a:pPr/>
              <a:t>15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0681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F0137D3-319C-46D2-9159-F6065874703A}" type="slidenum">
              <a:rPr lang="en-US"/>
              <a:pPr/>
              <a:t>21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40794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4639F5E-71DD-4E60-8EDE-36A9ECB1507F}" type="slidenum">
              <a:rPr lang="en-US"/>
              <a:pPr/>
              <a:t>22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4277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28</a:t>
            </a:fld>
            <a:endParaRPr lang="en-SG"/>
          </a:p>
        </p:txBody>
      </p:sp>
    </p:spTree>
    <p:extLst>
      <p:ext uri="{BB962C8B-B14F-4D97-AF65-F5344CB8AC3E}">
        <p14:creationId xmlns:p14="http://schemas.microsoft.com/office/powerpoint/2010/main" val="1616399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29</a:t>
            </a:fld>
            <a:endParaRPr lang="en-SG"/>
          </a:p>
        </p:txBody>
      </p:sp>
    </p:spTree>
    <p:extLst>
      <p:ext uri="{BB962C8B-B14F-4D97-AF65-F5344CB8AC3E}">
        <p14:creationId xmlns:p14="http://schemas.microsoft.com/office/powerpoint/2010/main" val="3008939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28C8F90-1396-4753-980F-5F99B4E0EEFA}" type="slidenum">
              <a:rPr lang="en-US"/>
              <a:pPr/>
              <a:t>30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817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SG" baseline="0" dirty="0" smtClean="0"/>
          </a:p>
        </p:txBody>
      </p:sp>
      <p:sp>
        <p:nvSpPr>
          <p:cNvPr id="4" name="Slide Number Placeholder 3"/>
          <p:cNvSpPr>
            <a:spLocks noGrp="1"/>
          </p:cNvSpPr>
          <p:nvPr>
            <p:ph type="sldNum" sz="quarter" idx="10"/>
          </p:nvPr>
        </p:nvSpPr>
        <p:spPr/>
        <p:txBody>
          <a:bodyPr/>
          <a:lstStyle/>
          <a:p>
            <a:fld id="{183331A4-492B-4F9F-898F-8E5426EDFAB4}" type="slidenum">
              <a:rPr lang="en-SG" smtClean="0"/>
              <a:t>2</a:t>
            </a:fld>
            <a:endParaRPr lang="en-SG" dirty="0"/>
          </a:p>
        </p:txBody>
      </p:sp>
    </p:spTree>
    <p:extLst>
      <p:ext uri="{BB962C8B-B14F-4D97-AF65-F5344CB8AC3E}">
        <p14:creationId xmlns:p14="http://schemas.microsoft.com/office/powerpoint/2010/main" val="264550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999C283-ABEA-4B7B-9AE5-9EF35EBD090C}" type="slidenum">
              <a:rPr lang="en-US"/>
              <a:pPr/>
              <a:t>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SG" sz="1800" u="none" dirty="0" smtClean="0">
              <a:effectLst/>
            </a:endParaRPr>
          </a:p>
        </p:txBody>
      </p:sp>
    </p:spTree>
    <p:extLst>
      <p:ext uri="{BB962C8B-B14F-4D97-AF65-F5344CB8AC3E}">
        <p14:creationId xmlns:p14="http://schemas.microsoft.com/office/powerpoint/2010/main" val="206889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6</a:t>
            </a:fld>
            <a:endParaRPr lang="en-SG"/>
          </a:p>
        </p:txBody>
      </p:sp>
    </p:spTree>
    <p:extLst>
      <p:ext uri="{BB962C8B-B14F-4D97-AF65-F5344CB8AC3E}">
        <p14:creationId xmlns:p14="http://schemas.microsoft.com/office/powerpoint/2010/main" val="7762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7</a:t>
            </a:fld>
            <a:endParaRPr lang="en-SG"/>
          </a:p>
        </p:txBody>
      </p:sp>
    </p:spTree>
    <p:extLst>
      <p:ext uri="{BB962C8B-B14F-4D97-AF65-F5344CB8AC3E}">
        <p14:creationId xmlns:p14="http://schemas.microsoft.com/office/powerpoint/2010/main" val="268683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FBE9C58B-C5B3-4681-9B4F-8240D9B11D5C}" type="slidenum">
              <a:rPr lang="en-US"/>
              <a:pPr/>
              <a:t>8</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5170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A040EA-C4FA-449D-B125-E8A28F4288F2}" type="slidenum">
              <a:rPr lang="en-US"/>
              <a:pPr/>
              <a:t>9</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baseline="0" dirty="0" smtClean="0"/>
          </a:p>
        </p:txBody>
      </p:sp>
    </p:spTree>
    <p:extLst>
      <p:ext uri="{BB962C8B-B14F-4D97-AF65-F5344CB8AC3E}">
        <p14:creationId xmlns:p14="http://schemas.microsoft.com/office/powerpoint/2010/main" val="416139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FBE9C58B-C5B3-4681-9B4F-8240D9B11D5C}" type="slidenum">
              <a:rPr lang="en-US"/>
              <a:pPr/>
              <a:t>10</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03849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21F63F88-C918-4566-95B8-925F65CDA529}" type="slidenum">
              <a:rPr lang="en-US"/>
              <a:pPr/>
              <a:t>11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37579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GB" noProof="0" smtClean="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71ECFDD7-FFE4-40CC-8333-FE2320E4DF75}" type="slidenum">
              <a:rPr lang="en-US" smtClean="0"/>
              <a:pPr>
                <a:defRPr/>
              </a:pPr>
              <a:t>‹#›</a:t>
            </a:fld>
            <a:endParaRPr lang="en-US"/>
          </a:p>
        </p:txBody>
      </p:sp>
    </p:spTree>
    <p:extLst>
      <p:ext uri="{BB962C8B-B14F-4D97-AF65-F5344CB8AC3E}">
        <p14:creationId xmlns:p14="http://schemas.microsoft.com/office/powerpoint/2010/main" val="4973622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22741949-ACB7-4DE4-9C3E-6E796C58926D}" type="slidenum">
              <a:rPr lang="en-US" smtClean="0"/>
              <a:pPr>
                <a:defRPr/>
              </a:pPr>
              <a:t>‹#›</a:t>
            </a:fld>
            <a:endParaRPr lang="en-US"/>
          </a:p>
        </p:txBody>
      </p:sp>
    </p:spTree>
    <p:extLst>
      <p:ext uri="{BB962C8B-B14F-4D97-AF65-F5344CB8AC3E}">
        <p14:creationId xmlns:p14="http://schemas.microsoft.com/office/powerpoint/2010/main" val="43987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pPr lvl="0"/>
            <a:endParaRPr lang="en-GB" noProof="0" smtClean="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61278090-328F-4E09-8DA6-7970B2F27CC1}" type="slidenum">
              <a:rPr lang="en-US" smtClean="0"/>
              <a:pPr>
                <a:defRPr/>
              </a:pPr>
              <a:t>‹#›</a:t>
            </a:fld>
            <a:endParaRPr lang="en-US"/>
          </a:p>
        </p:txBody>
      </p:sp>
    </p:spTree>
    <p:extLst>
      <p:ext uri="{BB962C8B-B14F-4D97-AF65-F5344CB8AC3E}">
        <p14:creationId xmlns:p14="http://schemas.microsoft.com/office/powerpoint/2010/main" val="38472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3BA098E4-7E67-4A70-9FEE-FEAB10812372}" type="slidenum">
              <a:rPr lang="en-US" smtClean="0"/>
              <a:pPr>
                <a:defRPr/>
              </a:pPr>
              <a:t>‹#›</a:t>
            </a:fld>
            <a:endParaRPr lang="en-US"/>
          </a:p>
        </p:txBody>
      </p:sp>
    </p:spTree>
    <p:extLst>
      <p:ext uri="{BB962C8B-B14F-4D97-AF65-F5344CB8AC3E}">
        <p14:creationId xmlns:p14="http://schemas.microsoft.com/office/powerpoint/2010/main" val="134389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927224EE-D9CB-4591-A87A-E789BD8305F7}" type="slidenum">
              <a:rPr lang="en-US" smtClean="0"/>
              <a:pPr/>
              <a:t>‹#›</a:t>
            </a:fld>
            <a:endParaRPr lang="en-US"/>
          </a:p>
        </p:txBody>
      </p:sp>
    </p:spTree>
    <p:extLst>
      <p:ext uri="{BB962C8B-B14F-4D97-AF65-F5344CB8AC3E}">
        <p14:creationId xmlns:p14="http://schemas.microsoft.com/office/powerpoint/2010/main" val="277310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37A27203-43B6-40CB-A15E-8ED99FF846BD}" type="slidenum">
              <a:rPr lang="en-US" smtClean="0"/>
              <a:pPr/>
              <a:t>‹#›</a:t>
            </a:fld>
            <a:endParaRPr lang="en-US"/>
          </a:p>
        </p:txBody>
      </p:sp>
    </p:spTree>
    <p:extLst>
      <p:ext uri="{BB962C8B-B14F-4D97-AF65-F5344CB8AC3E}">
        <p14:creationId xmlns:p14="http://schemas.microsoft.com/office/powerpoint/2010/main" val="218308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94C8DC68-7F5B-4C50-A221-BA1E6DECBC61}" type="slidenum">
              <a:rPr lang="en-US" smtClean="0"/>
              <a:pPr/>
              <a:t>‹#›</a:t>
            </a:fld>
            <a:endParaRPr lang="en-US"/>
          </a:p>
        </p:txBody>
      </p:sp>
    </p:spTree>
    <p:extLst>
      <p:ext uri="{BB962C8B-B14F-4D97-AF65-F5344CB8AC3E}">
        <p14:creationId xmlns:p14="http://schemas.microsoft.com/office/powerpoint/2010/main" val="1398587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466F3B82-BA8E-498E-B9BD-16E23817B50B}" type="slidenum">
              <a:rPr lang="en-US" smtClean="0"/>
              <a:pPr/>
              <a:t>‹#›</a:t>
            </a:fld>
            <a:endParaRPr lang="en-US"/>
          </a:p>
        </p:txBody>
      </p:sp>
    </p:spTree>
    <p:extLst>
      <p:ext uri="{BB962C8B-B14F-4D97-AF65-F5344CB8AC3E}">
        <p14:creationId xmlns:p14="http://schemas.microsoft.com/office/powerpoint/2010/main" val="804467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pPr>
              <a:defRPr/>
            </a:pPr>
            <a:fld id="{12CE39CE-75ED-46AC-9DBF-D8C7E740FA1A}" type="slidenum">
              <a:rPr lang="en-US" smtClean="0"/>
              <a:pPr>
                <a:defRPr/>
              </a:pPr>
              <a:t>‹#›</a:t>
            </a:fld>
            <a:endParaRPr lang="en-US" dirty="0"/>
          </a:p>
        </p:txBody>
      </p:sp>
    </p:spTree>
    <p:extLst>
      <p:ext uri="{BB962C8B-B14F-4D97-AF65-F5344CB8AC3E}">
        <p14:creationId xmlns:p14="http://schemas.microsoft.com/office/powerpoint/2010/main" val="141538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146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SG"/>
          </a:p>
        </p:txBody>
      </p:sp>
      <p:pic>
        <p:nvPicPr>
          <p:cNvPr id="5"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6294438"/>
            <a:ext cx="18478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71500" y="6357938"/>
            <a:ext cx="6429375" cy="338137"/>
          </a:xfrm>
          <a:prstGeom prst="rect">
            <a:avLst/>
          </a:prstGeom>
        </p:spPr>
        <p:txBody>
          <a:bodyPr>
            <a:spAutoFit/>
          </a:bodyPr>
          <a:lstStyle/>
          <a:p>
            <a:pPr fontAlgn="auto">
              <a:spcBef>
                <a:spcPts val="0"/>
              </a:spcBef>
              <a:spcAft>
                <a:spcPts val="0"/>
              </a:spcAft>
              <a:defRPr/>
            </a:pPr>
            <a:r>
              <a:rPr lang="en-US" sz="1600" b="1" dirty="0">
                <a:solidFill>
                  <a:schemeClr val="accent4"/>
                </a:solidFill>
                <a:effectLst>
                  <a:outerShdw blurRad="38100" dist="38100" dir="2700000" algn="tl">
                    <a:srgbClr val="000000">
                      <a:alpha val="43137"/>
                    </a:srgbClr>
                  </a:outerShdw>
                </a:effectLst>
                <a:latin typeface="+mn-lt"/>
              </a:rPr>
              <a:t>S</a:t>
            </a:r>
            <a:r>
              <a:rPr lang="en-US" sz="1400" b="1" dirty="0">
                <a:solidFill>
                  <a:schemeClr val="accent4"/>
                </a:solidFill>
                <a:effectLst>
                  <a:outerShdw blurRad="38100" dist="38100" dir="2700000" algn="tl">
                    <a:srgbClr val="000000">
                      <a:alpha val="43137"/>
                    </a:srgbClr>
                  </a:outerShdw>
                </a:effectLst>
                <a:latin typeface="+mn-lt"/>
              </a:rPr>
              <a:t>CHOOL OF </a:t>
            </a:r>
            <a:r>
              <a:rPr lang="en-US" sz="1600" b="1" dirty="0">
                <a:solidFill>
                  <a:schemeClr val="accent4"/>
                </a:solidFill>
                <a:effectLst>
                  <a:outerShdw blurRad="38100" dist="38100" dir="2700000" algn="tl">
                    <a:srgbClr val="000000">
                      <a:alpha val="43137"/>
                    </a:srgbClr>
                  </a:outerShdw>
                </a:effectLst>
                <a:latin typeface="+mn-lt"/>
              </a:rPr>
              <a:t>E</a:t>
            </a:r>
            <a:r>
              <a:rPr lang="en-US" sz="1400" b="1" dirty="0">
                <a:solidFill>
                  <a:schemeClr val="accent4"/>
                </a:solidFill>
                <a:effectLst>
                  <a:outerShdw blurRad="38100" dist="38100" dir="2700000" algn="tl">
                    <a:srgbClr val="000000">
                      <a:alpha val="43137"/>
                    </a:srgbClr>
                  </a:outerShdw>
                </a:effectLst>
                <a:latin typeface="+mn-lt"/>
              </a:rPr>
              <a:t>NGINEERING</a:t>
            </a:r>
            <a:r>
              <a:rPr lang="en-US" sz="1400" dirty="0">
                <a:solidFill>
                  <a:schemeClr val="accent4"/>
                </a:solidFill>
                <a:effectLst>
                  <a:outerShdw blurRad="38100" dist="38100" dir="2700000" algn="tl">
                    <a:srgbClr val="000000">
                      <a:alpha val="43137"/>
                    </a:srgbClr>
                  </a:outerShdw>
                </a:effectLst>
                <a:latin typeface="+mn-lt"/>
              </a:rPr>
              <a:t>       </a:t>
            </a:r>
            <a:r>
              <a:rPr lang="en-US" sz="1600" dirty="0">
                <a:solidFill>
                  <a:schemeClr val="accent4"/>
                </a:solidFill>
                <a:effectLst>
                  <a:outerShdw blurRad="38100" dist="38100" dir="2700000" algn="tl">
                    <a:srgbClr val="000000">
                      <a:alpha val="43137"/>
                    </a:srgbClr>
                  </a:outerShdw>
                </a:effectLst>
                <a:latin typeface="+mn-lt"/>
              </a:rPr>
              <a:t>E</a:t>
            </a:r>
            <a:r>
              <a:rPr lang="en-US" sz="1400" dirty="0">
                <a:solidFill>
                  <a:schemeClr val="accent4"/>
                </a:solidFill>
                <a:effectLst>
                  <a:outerShdw blurRad="38100" dist="38100" dir="2700000" algn="tl">
                    <a:srgbClr val="000000">
                      <a:alpha val="43137"/>
                    </a:srgbClr>
                  </a:outerShdw>
                </a:effectLst>
                <a:latin typeface="+mn-lt"/>
              </a:rPr>
              <a:t>211 – </a:t>
            </a:r>
            <a:r>
              <a:rPr lang="en-US" sz="1600" dirty="0">
                <a:solidFill>
                  <a:schemeClr val="accent4"/>
                </a:solidFill>
                <a:effectLst>
                  <a:outerShdw blurRad="38100" dist="38100" dir="2700000" algn="tl">
                    <a:srgbClr val="000000">
                      <a:alpha val="43137"/>
                    </a:srgbClr>
                  </a:outerShdw>
                </a:effectLst>
                <a:latin typeface="+mn-lt"/>
              </a:rPr>
              <a:t>O</a:t>
            </a:r>
            <a:r>
              <a:rPr lang="en-US" sz="1400" dirty="0">
                <a:solidFill>
                  <a:schemeClr val="accent4"/>
                </a:solidFill>
                <a:effectLst>
                  <a:outerShdw blurRad="38100" dist="38100" dir="2700000" algn="tl">
                    <a:srgbClr val="000000">
                      <a:alpha val="43137"/>
                    </a:srgbClr>
                  </a:outerShdw>
                </a:effectLst>
                <a:latin typeface="+mn-lt"/>
              </a:rPr>
              <a:t>PERATIONS </a:t>
            </a:r>
            <a:r>
              <a:rPr lang="en-US" sz="1600" dirty="0">
                <a:solidFill>
                  <a:schemeClr val="accent4"/>
                </a:solidFill>
                <a:effectLst>
                  <a:outerShdw blurRad="38100" dist="38100" dir="2700000" algn="tl">
                    <a:srgbClr val="000000">
                      <a:alpha val="43137"/>
                    </a:srgbClr>
                  </a:outerShdw>
                </a:effectLst>
                <a:latin typeface="+mn-lt"/>
              </a:rPr>
              <a:t>P</a:t>
            </a:r>
            <a:r>
              <a:rPr lang="en-US" sz="1400" dirty="0">
                <a:solidFill>
                  <a:schemeClr val="accent4"/>
                </a:solidFill>
                <a:effectLst>
                  <a:outerShdw blurRad="38100" dist="38100" dir="2700000" algn="tl">
                    <a:srgbClr val="000000">
                      <a:alpha val="43137"/>
                    </a:srgbClr>
                  </a:outerShdw>
                </a:effectLst>
                <a:latin typeface="+mn-lt"/>
              </a:rPr>
              <a:t>LANNING II</a:t>
            </a:r>
          </a:p>
        </p:txBody>
      </p:sp>
      <p:sp>
        <p:nvSpPr>
          <p:cNvPr id="33794"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smtClean="0"/>
              <a:t>Click to edit Master title style</a:t>
            </a:r>
            <a:endParaRPr lang="en-US" dirty="0"/>
          </a:p>
        </p:txBody>
      </p:sp>
      <p:sp>
        <p:nvSpPr>
          <p:cNvPr id="33795"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smtClean="0"/>
              <a:t>Click to edit Master subtitle style</a:t>
            </a:r>
            <a:endParaRPr lang="en-US" dirty="0"/>
          </a:p>
        </p:txBody>
      </p:sp>
    </p:spTree>
    <p:extLst>
      <p:ext uri="{BB962C8B-B14F-4D97-AF65-F5344CB8AC3E}">
        <p14:creationId xmlns:p14="http://schemas.microsoft.com/office/powerpoint/2010/main" val="283677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6215063"/>
            <a:ext cx="18478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142852"/>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00034" y="1142984"/>
            <a:ext cx="80010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385860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kahoot.i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460" y="1990893"/>
            <a:ext cx="7877260" cy="2533950"/>
          </a:xfrm>
        </p:spPr>
        <p:txBody>
          <a:bodyPr>
            <a:noAutofit/>
          </a:bodyPr>
          <a:lstStyle/>
          <a:p>
            <a:r>
              <a:rPr lang="en-US" sz="4300" dirty="0">
                <a:solidFill>
                  <a:schemeClr val="tx1"/>
                </a:solidFill>
              </a:rPr>
              <a:t>Lesson </a:t>
            </a:r>
            <a:r>
              <a:rPr lang="en-US" sz="4300" dirty="0" smtClean="0">
                <a:solidFill>
                  <a:schemeClr val="tx1"/>
                </a:solidFill>
              </a:rPr>
              <a:t>13 </a:t>
            </a:r>
            <a:r>
              <a:rPr lang="en-US" sz="4300" dirty="0"/>
              <a:t/>
            </a:r>
            <a:br>
              <a:rPr lang="en-US" sz="4300" dirty="0"/>
            </a:br>
            <a:r>
              <a:rPr lang="en-US" sz="4300" dirty="0" smtClean="0"/>
              <a:t>Sign test </a:t>
            </a:r>
            <a:br>
              <a:rPr lang="en-US" sz="4300" dirty="0" smtClean="0"/>
            </a:br>
            <a:r>
              <a:rPr lang="en-US" sz="3600" dirty="0" smtClean="0"/>
              <a:t>Interactive Seminar</a:t>
            </a:r>
            <a:r>
              <a:rPr lang="en-US" sz="4000" dirty="0" smtClean="0"/>
              <a:t/>
            </a:r>
            <a:br>
              <a:rPr lang="en-US" sz="4000" dirty="0" smtClean="0"/>
            </a:br>
            <a:r>
              <a:rPr lang="en-US" sz="2200" dirty="0">
                <a:solidFill>
                  <a:schemeClr val="tx1"/>
                </a:solidFill>
              </a:rPr>
              <a:t>E214 – Statistical Methods for Engineering</a:t>
            </a:r>
            <a:endParaRPr lang="en-US" sz="2200" dirty="0"/>
          </a:p>
        </p:txBody>
      </p:sp>
    </p:spTree>
    <p:extLst>
      <p:ext uri="{BB962C8B-B14F-4D97-AF65-F5344CB8AC3E}">
        <p14:creationId xmlns:p14="http://schemas.microsoft.com/office/powerpoint/2010/main" val="2144524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z="3200" dirty="0" smtClean="0"/>
              <a:t>Non-parametric Tests	</a:t>
            </a:r>
          </a:p>
        </p:txBody>
      </p:sp>
      <p:sp>
        <p:nvSpPr>
          <p:cNvPr id="338947" name="Rectangle 3"/>
          <p:cNvSpPr>
            <a:spLocks noGrp="1" noChangeArrowheads="1"/>
          </p:cNvSpPr>
          <p:nvPr>
            <p:ph sz="quarter" idx="13"/>
          </p:nvPr>
        </p:nvSpPr>
        <p:spPr>
          <a:xfrm>
            <a:off x="759854" y="961188"/>
            <a:ext cx="7611414" cy="5096712"/>
          </a:xfrm>
        </p:spPr>
        <p:txBody>
          <a:bodyPr>
            <a:normAutofit fontScale="92500"/>
          </a:bodyPr>
          <a:lstStyle/>
          <a:p>
            <a:pPr algn="just" eaLnBrk="1" hangingPunct="1">
              <a:lnSpc>
                <a:spcPct val="110000"/>
              </a:lnSpc>
              <a:spcBef>
                <a:spcPts val="600"/>
              </a:spcBef>
            </a:pPr>
            <a:r>
              <a:rPr lang="en-US" sz="2300" dirty="0" smtClean="0">
                <a:solidFill>
                  <a:schemeClr val="tx1"/>
                </a:solidFill>
                <a:cs typeface="Arial" charset="0"/>
              </a:rPr>
              <a:t>Statistical tests such as z, t and F tests are called parametric tests, which require the assumption that the </a:t>
            </a:r>
            <a:r>
              <a:rPr lang="en-US" sz="2300" dirty="0" smtClean="0">
                <a:solidFill>
                  <a:srgbClr val="FF0000"/>
                </a:solidFill>
                <a:cs typeface="Arial" charset="0"/>
              </a:rPr>
              <a:t>populations where the samples are drawn are normally distributed</a:t>
            </a:r>
          </a:p>
          <a:p>
            <a:pPr algn="just" eaLnBrk="1" hangingPunct="1">
              <a:lnSpc>
                <a:spcPct val="110000"/>
              </a:lnSpc>
              <a:spcBef>
                <a:spcPts val="600"/>
              </a:spcBef>
            </a:pPr>
            <a:r>
              <a:rPr lang="en-US" sz="2300" dirty="0" smtClean="0">
                <a:solidFill>
                  <a:schemeClr val="tx1"/>
                </a:solidFill>
                <a:cs typeface="Arial" charset="0"/>
              </a:rPr>
              <a:t>Parametric tests are based on a particular parametric family of distributions – in this case, the normal distribution.</a:t>
            </a:r>
          </a:p>
          <a:p>
            <a:pPr algn="just" eaLnBrk="1" hangingPunct="1">
              <a:lnSpc>
                <a:spcPct val="110000"/>
              </a:lnSpc>
              <a:spcBef>
                <a:spcPts val="600"/>
              </a:spcBef>
            </a:pPr>
            <a:r>
              <a:rPr lang="en-US" sz="2300" dirty="0" smtClean="0">
                <a:solidFill>
                  <a:schemeClr val="tx1"/>
                </a:solidFill>
                <a:cs typeface="Arial" charset="0"/>
              </a:rPr>
              <a:t>In situations where the population distribution is not normal, </a:t>
            </a:r>
            <a:r>
              <a:rPr lang="en-US" sz="2300" dirty="0" smtClean="0">
                <a:solidFill>
                  <a:srgbClr val="FF0000"/>
                </a:solidFill>
                <a:cs typeface="Arial" charset="0"/>
              </a:rPr>
              <a:t>nonparametric (or distribution-free) tests </a:t>
            </a:r>
            <a:r>
              <a:rPr lang="en-US" sz="2300" dirty="0" smtClean="0">
                <a:solidFill>
                  <a:schemeClr val="tx1"/>
                </a:solidFill>
                <a:cs typeface="Arial" charset="0"/>
              </a:rPr>
              <a:t>can be used.</a:t>
            </a:r>
          </a:p>
          <a:p>
            <a:pPr algn="just" eaLnBrk="1" hangingPunct="1">
              <a:lnSpc>
                <a:spcPct val="110000"/>
              </a:lnSpc>
              <a:spcBef>
                <a:spcPts val="600"/>
              </a:spcBef>
            </a:pPr>
            <a:r>
              <a:rPr lang="en-US" sz="2300" dirty="0" smtClean="0">
                <a:solidFill>
                  <a:schemeClr val="tx1"/>
                </a:solidFill>
                <a:cs typeface="Arial" charset="0"/>
              </a:rPr>
              <a:t>Generally, a parametric inference approach is based on a distributional assumption for data observations; whereas a nonparametric inference approach provides answers that are not based on any distributional assumptions (distribution-free).</a:t>
            </a:r>
          </a:p>
        </p:txBody>
      </p:sp>
      <p:sp>
        <p:nvSpPr>
          <p:cNvPr id="5"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33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fade">
                                      <p:cBhvr>
                                        <p:cTn id="7" dur="500"/>
                                        <p:tgtEl>
                                          <p:spTgt spid="33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947">
                                            <p:txEl>
                                              <p:pRg st="1" end="1"/>
                                            </p:txEl>
                                          </p:spTgt>
                                        </p:tgtEl>
                                        <p:attrNameLst>
                                          <p:attrName>style.visibility</p:attrName>
                                        </p:attrNameLst>
                                      </p:cBhvr>
                                      <p:to>
                                        <p:strVal val="visible"/>
                                      </p:to>
                                    </p:set>
                                    <p:animEffect transition="in" filter="fade">
                                      <p:cBhvr>
                                        <p:cTn id="12" dur="500"/>
                                        <p:tgtEl>
                                          <p:spTgt spid="33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8947">
                                            <p:txEl>
                                              <p:pRg st="2" end="2"/>
                                            </p:txEl>
                                          </p:spTgt>
                                        </p:tgtEl>
                                        <p:attrNameLst>
                                          <p:attrName>style.visibility</p:attrName>
                                        </p:attrNameLst>
                                      </p:cBhvr>
                                      <p:to>
                                        <p:strVal val="visible"/>
                                      </p:to>
                                    </p:set>
                                    <p:animEffect transition="in" filter="fade">
                                      <p:cBhvr>
                                        <p:cTn id="17" dur="500"/>
                                        <p:tgtEl>
                                          <p:spTgt spid="33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8947">
                                            <p:txEl>
                                              <p:pRg st="3" end="3"/>
                                            </p:txEl>
                                          </p:spTgt>
                                        </p:tgtEl>
                                        <p:attrNameLst>
                                          <p:attrName>style.visibility</p:attrName>
                                        </p:attrNameLst>
                                      </p:cBhvr>
                                      <p:to>
                                        <p:strVal val="visible"/>
                                      </p:to>
                                    </p:set>
                                    <p:animEffect transition="in" filter="fade">
                                      <p:cBhvr>
                                        <p:cTn id="22" dur="500"/>
                                        <p:tgtEl>
                                          <p:spTgt spid="338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65163" y="261543"/>
            <a:ext cx="7376520" cy="604593"/>
          </a:xfrm>
        </p:spPr>
        <p:txBody>
          <a:bodyPr>
            <a:normAutofit/>
          </a:bodyPr>
          <a:lstStyle/>
          <a:p>
            <a:pPr eaLnBrk="1" hangingPunct="1"/>
            <a:r>
              <a:rPr lang="en-US" sz="3200" dirty="0" smtClean="0"/>
              <a:t>Pros and Cons of Non-parametric Tests</a:t>
            </a:r>
          </a:p>
        </p:txBody>
      </p:sp>
      <p:sp>
        <p:nvSpPr>
          <p:cNvPr id="338947" name="Rectangle 3"/>
          <p:cNvSpPr>
            <a:spLocks noGrp="1" noChangeArrowheads="1"/>
          </p:cNvSpPr>
          <p:nvPr>
            <p:ph sz="quarter" idx="13"/>
          </p:nvPr>
        </p:nvSpPr>
        <p:spPr>
          <a:xfrm>
            <a:off x="643576" y="1790591"/>
            <a:ext cx="3873339" cy="4638009"/>
          </a:xfrm>
          <a:ln/>
        </p:spPr>
        <p:style>
          <a:lnRef idx="1">
            <a:schemeClr val="accent6"/>
          </a:lnRef>
          <a:fillRef idx="2">
            <a:schemeClr val="accent6"/>
          </a:fillRef>
          <a:effectRef idx="1">
            <a:schemeClr val="accent6"/>
          </a:effectRef>
          <a:fontRef idx="minor">
            <a:schemeClr val="dk1"/>
          </a:fontRef>
        </p:style>
        <p:txBody>
          <a:bodyPr/>
          <a:lstStyle/>
          <a:p>
            <a:pPr eaLnBrk="1" hangingPunct="1"/>
            <a:r>
              <a:rPr lang="en-US" sz="2000" dirty="0" smtClean="0">
                <a:solidFill>
                  <a:schemeClr val="tx1"/>
                </a:solidFill>
                <a:latin typeface="Arial" pitchFamily="34" charset="0"/>
                <a:cs typeface="Arial" pitchFamily="34" charset="0"/>
              </a:rPr>
              <a:t>Populations from which samples are drawn need not be normally distributed</a:t>
            </a:r>
          </a:p>
          <a:p>
            <a:pPr eaLnBrk="1" hangingPunct="1"/>
            <a:endParaRPr lang="en-US" sz="1000" dirty="0" smtClean="0">
              <a:solidFill>
                <a:schemeClr val="tx1"/>
              </a:solidFill>
              <a:latin typeface="Arial" pitchFamily="34" charset="0"/>
              <a:cs typeface="Arial" pitchFamily="34" charset="0"/>
            </a:endParaRPr>
          </a:p>
          <a:p>
            <a:pPr eaLnBrk="1" hangingPunct="1"/>
            <a:r>
              <a:rPr lang="en-US" sz="2000" dirty="0" smtClean="0">
                <a:solidFill>
                  <a:schemeClr val="tx1"/>
                </a:solidFill>
                <a:latin typeface="Arial" pitchFamily="34" charset="0"/>
                <a:cs typeface="Arial" pitchFamily="34" charset="0"/>
              </a:rPr>
              <a:t>Can be used to test hypotheses that do not involve population parameters, such as randomness of sample, relationship between 2 samples</a:t>
            </a:r>
          </a:p>
          <a:p>
            <a:pPr eaLnBrk="1" hangingPunct="1"/>
            <a:endParaRPr lang="en-US" sz="1000" dirty="0" smtClean="0">
              <a:solidFill>
                <a:schemeClr val="tx1"/>
              </a:solidFill>
              <a:latin typeface="Arial" pitchFamily="34" charset="0"/>
              <a:cs typeface="Arial" pitchFamily="34" charset="0"/>
            </a:endParaRPr>
          </a:p>
          <a:p>
            <a:pPr eaLnBrk="1" hangingPunct="1"/>
            <a:r>
              <a:rPr lang="en-US" sz="2000" dirty="0" smtClean="0">
                <a:solidFill>
                  <a:schemeClr val="tx1"/>
                </a:solidFill>
                <a:latin typeface="Arial" pitchFamily="34" charset="0"/>
                <a:cs typeface="Arial" pitchFamily="34" charset="0"/>
              </a:rPr>
              <a:t>Computations are generally easier compared to parametric tests</a:t>
            </a:r>
          </a:p>
        </p:txBody>
      </p:sp>
      <p:sp>
        <p:nvSpPr>
          <p:cNvPr id="5" name="Rectangle 3"/>
          <p:cNvSpPr txBox="1">
            <a:spLocks noChangeArrowheads="1"/>
          </p:cNvSpPr>
          <p:nvPr/>
        </p:nvSpPr>
        <p:spPr bwMode="auto">
          <a:xfrm>
            <a:off x="4659858" y="1777891"/>
            <a:ext cx="3834147" cy="3628499"/>
          </a:xfrm>
          <a:prstGeom prst="rect">
            <a:avLst/>
          </a:prstGeom>
          <a:solidFill>
            <a:schemeClr val="tx2">
              <a:lumMod val="75000"/>
            </a:schemeClr>
          </a:solidFill>
          <a:ln>
            <a:headEnd/>
            <a:tailEnd/>
          </a:ln>
        </p:spPr>
        <p:style>
          <a:lnRef idx="1">
            <a:schemeClr val="dk1"/>
          </a:lnRef>
          <a:fillRef idx="3">
            <a:schemeClr val="dk1"/>
          </a:fillRef>
          <a:effectRef idx="2">
            <a:schemeClr val="dk1"/>
          </a:effectRef>
          <a:fontRef idx="minor">
            <a:schemeClr val="lt1"/>
          </a:fontRef>
        </p:style>
        <p:txBody>
          <a:bodyPr/>
          <a:lstStyle/>
          <a:p>
            <a:pPr marL="342900" indent="-342900">
              <a:spcBef>
                <a:spcPct val="20000"/>
              </a:spcBef>
              <a:buFontTx/>
              <a:buChar char="•"/>
            </a:pPr>
            <a:r>
              <a:rPr lang="en-US" sz="2000" dirty="0">
                <a:latin typeface="Arial" pitchFamily="34" charset="0"/>
                <a:cs typeface="Arial" pitchFamily="34" charset="0"/>
              </a:rPr>
              <a:t>Less sensitive than parametric tests </a:t>
            </a:r>
            <a:r>
              <a:rPr lang="en-US" sz="2000" dirty="0" smtClean="0">
                <a:latin typeface="Arial" pitchFamily="34" charset="0"/>
                <a:cs typeface="Arial" pitchFamily="34" charset="0"/>
              </a:rPr>
              <a:t>when the </a:t>
            </a:r>
            <a:r>
              <a:rPr lang="en-US" sz="2000" dirty="0">
                <a:latin typeface="Arial" pitchFamily="34" charset="0"/>
                <a:cs typeface="Arial" pitchFamily="34" charset="0"/>
              </a:rPr>
              <a:t>normality assumption is met. Thus, larger differences are needed </a:t>
            </a:r>
            <a:r>
              <a:rPr lang="en-US" sz="2000" dirty="0" smtClean="0">
                <a:latin typeface="Arial" pitchFamily="34" charset="0"/>
                <a:cs typeface="Arial" pitchFamily="34" charset="0"/>
              </a:rPr>
              <a:t>before the </a:t>
            </a:r>
            <a:r>
              <a:rPr lang="en-US" sz="2000" dirty="0">
                <a:latin typeface="Arial" pitchFamily="34" charset="0"/>
                <a:cs typeface="Arial" pitchFamily="34" charset="0"/>
              </a:rPr>
              <a:t>null hypothesis can be </a:t>
            </a:r>
            <a:r>
              <a:rPr lang="en-US" sz="2000" dirty="0" smtClean="0">
                <a:latin typeface="Arial" pitchFamily="34" charset="0"/>
                <a:cs typeface="Arial" pitchFamily="34" charset="0"/>
              </a:rPr>
              <a:t>rejected.</a:t>
            </a:r>
          </a:p>
          <a:p>
            <a:pPr marL="342900" indent="-342900">
              <a:spcBef>
                <a:spcPct val="20000"/>
              </a:spcBef>
              <a:buFontTx/>
              <a:buChar char="•"/>
            </a:pPr>
            <a:endParaRPr lang="en-US" sz="1000" dirty="0">
              <a:latin typeface="Arial" pitchFamily="34" charset="0"/>
              <a:cs typeface="Arial" pitchFamily="34" charset="0"/>
            </a:endParaRPr>
          </a:p>
          <a:p>
            <a:pPr marL="342900" indent="-342900">
              <a:spcBef>
                <a:spcPct val="20000"/>
              </a:spcBef>
              <a:buFontTx/>
              <a:buChar char="•"/>
            </a:pPr>
            <a:r>
              <a:rPr lang="en-US" sz="2000" dirty="0" smtClean="0">
                <a:latin typeface="Arial" pitchFamily="34" charset="0"/>
                <a:cs typeface="Arial" pitchFamily="34" charset="0"/>
              </a:rPr>
              <a:t>Less </a:t>
            </a:r>
            <a:r>
              <a:rPr lang="en-US" sz="2000" dirty="0">
                <a:latin typeface="Arial" pitchFamily="34" charset="0"/>
                <a:cs typeface="Arial" pitchFamily="34" charset="0"/>
              </a:rPr>
              <a:t>efficient in the sense </a:t>
            </a:r>
            <a:r>
              <a:rPr lang="en-US" sz="2000" dirty="0" smtClean="0">
                <a:latin typeface="Arial" pitchFamily="34" charset="0"/>
                <a:cs typeface="Arial" pitchFamily="34" charset="0"/>
              </a:rPr>
              <a:t>that a </a:t>
            </a:r>
            <a:r>
              <a:rPr lang="en-US" sz="2000" dirty="0">
                <a:latin typeface="Arial" pitchFamily="34" charset="0"/>
                <a:cs typeface="Arial" pitchFamily="34" charset="0"/>
              </a:rPr>
              <a:t>larger sample size is required to overcome loss of information</a:t>
            </a:r>
          </a:p>
          <a:p>
            <a:pPr marL="342900" indent="-342900">
              <a:spcBef>
                <a:spcPct val="20000"/>
              </a:spcBef>
              <a:buFontTx/>
              <a:buChar char="•"/>
            </a:pPr>
            <a:endParaRPr lang="en-US" sz="2000" dirty="0">
              <a:cs typeface="Arial" charset="0"/>
            </a:endParaRPr>
          </a:p>
        </p:txBody>
      </p:sp>
      <p:sp>
        <p:nvSpPr>
          <p:cNvPr id="8198" name="TextBox 5"/>
          <p:cNvSpPr txBox="1">
            <a:spLocks noChangeArrowheads="1"/>
          </p:cNvSpPr>
          <p:nvPr/>
        </p:nvSpPr>
        <p:spPr bwMode="auto">
          <a:xfrm>
            <a:off x="1632353" y="1196975"/>
            <a:ext cx="1930337" cy="461665"/>
          </a:xfrm>
          <a:prstGeom prst="rect">
            <a:avLst/>
          </a:prstGeom>
          <a:noFill/>
          <a:ln w="9525">
            <a:noFill/>
            <a:miter lim="800000"/>
            <a:headEnd/>
            <a:tailEnd/>
          </a:ln>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Advantages</a:t>
            </a:r>
          </a:p>
        </p:txBody>
      </p:sp>
      <p:sp>
        <p:nvSpPr>
          <p:cNvPr id="8199" name="TextBox 6"/>
          <p:cNvSpPr txBox="1">
            <a:spLocks noChangeArrowheads="1"/>
          </p:cNvSpPr>
          <p:nvPr/>
        </p:nvSpPr>
        <p:spPr bwMode="auto">
          <a:xfrm>
            <a:off x="5397762" y="1208509"/>
            <a:ext cx="2358338" cy="461665"/>
          </a:xfrm>
          <a:prstGeom prst="rect">
            <a:avLst/>
          </a:prstGeom>
          <a:noFill/>
          <a:ln w="9525">
            <a:noFill/>
            <a:miter lim="800000"/>
            <a:headEnd/>
            <a:tailEnd/>
          </a:ln>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Disadvantages</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11</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79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box(in)">
                                      <p:cBhvr>
                                        <p:cTn id="7" dur="500"/>
                                        <p:tgtEl>
                                          <p:spTgt spid="33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8947">
                                            <p:txEl>
                                              <p:pRg st="2" end="2"/>
                                            </p:txEl>
                                          </p:spTgt>
                                        </p:tgtEl>
                                        <p:attrNameLst>
                                          <p:attrName>style.visibility</p:attrName>
                                        </p:attrNameLst>
                                      </p:cBhvr>
                                      <p:to>
                                        <p:strVal val="visible"/>
                                      </p:to>
                                    </p:set>
                                    <p:animEffect transition="in" filter="box(in)">
                                      <p:cBhvr>
                                        <p:cTn id="12" dur="500"/>
                                        <p:tgtEl>
                                          <p:spTgt spid="3389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8947">
                                            <p:txEl>
                                              <p:pRg st="4" end="4"/>
                                            </p:txEl>
                                          </p:spTgt>
                                        </p:tgtEl>
                                        <p:attrNameLst>
                                          <p:attrName>style.visibility</p:attrName>
                                        </p:attrNameLst>
                                      </p:cBhvr>
                                      <p:to>
                                        <p:strVal val="visible"/>
                                      </p:to>
                                    </p:set>
                                    <p:animEffect transition="in" filter="box(in)">
                                      <p:cBhvr>
                                        <p:cTn id="17" dur="500"/>
                                        <p:tgtEl>
                                          <p:spTgt spid="3389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ox(i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ox(in)">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dirty="0" smtClean="0"/>
              <a:t>The Sign Test</a:t>
            </a:r>
          </a:p>
        </p:txBody>
      </p:sp>
      <p:sp>
        <p:nvSpPr>
          <p:cNvPr id="325635" name="Rectangle 3"/>
          <p:cNvSpPr>
            <a:spLocks noGrp="1" noChangeArrowheads="1"/>
          </p:cNvSpPr>
          <p:nvPr>
            <p:ph sz="quarter" idx="13"/>
          </p:nvPr>
        </p:nvSpPr>
        <p:spPr/>
        <p:txBody>
          <a:bodyPr>
            <a:normAutofit fontScale="85000" lnSpcReduction="20000"/>
          </a:bodyPr>
          <a:lstStyle/>
          <a:p>
            <a:pPr eaLnBrk="1" hangingPunct="1"/>
            <a:r>
              <a:rPr lang="en-US" sz="2600" dirty="0" smtClean="0">
                <a:solidFill>
                  <a:schemeClr val="tx1"/>
                </a:solidFill>
                <a:cs typeface="Arial" charset="0"/>
              </a:rPr>
              <a:t>There are many non-parametric tests available, such as the sign test, Wilcoxon signed-rank test, Wilcoxon rank-sum test, Kruskal</a:t>
            </a:r>
            <a:r>
              <a:rPr lang="en-US" sz="2600" dirty="0" smtClean="0">
                <a:cs typeface="Arial" charset="0"/>
              </a:rPr>
              <a:t>-W</a:t>
            </a:r>
            <a:r>
              <a:rPr lang="en-US" sz="2600" dirty="0" smtClean="0">
                <a:solidFill>
                  <a:schemeClr val="tx1"/>
                </a:solidFill>
                <a:cs typeface="Arial" charset="0"/>
              </a:rPr>
              <a:t>allis test etc. We will be covering only the sign test for this module.</a:t>
            </a:r>
          </a:p>
          <a:p>
            <a:pPr eaLnBrk="1" hangingPunct="1"/>
            <a:r>
              <a:rPr lang="en-US" sz="2600" dirty="0" smtClean="0">
                <a:solidFill>
                  <a:schemeClr val="tx1"/>
                </a:solidFill>
                <a:cs typeface="Arial" charset="0"/>
              </a:rPr>
              <a:t>The </a:t>
            </a:r>
            <a:r>
              <a:rPr lang="en-US" sz="2600" dirty="0" smtClean="0">
                <a:solidFill>
                  <a:schemeClr val="tx1"/>
                </a:solidFill>
                <a:cs typeface="Arial" charset="0"/>
                <a:sym typeface="Symbol" pitchFamily="18" charset="2"/>
              </a:rPr>
              <a:t>sign t</a:t>
            </a:r>
            <a:r>
              <a:rPr lang="en-US" sz="2600" dirty="0" smtClean="0">
                <a:solidFill>
                  <a:schemeClr val="tx1"/>
                </a:solidFill>
              </a:rPr>
              <a:t>est is a basic non-parametric hypothesis testing procedure that can be used to test the value of </a:t>
            </a:r>
            <a:r>
              <a:rPr lang="en-US" sz="2600" dirty="0">
                <a:solidFill>
                  <a:schemeClr val="tx1"/>
                </a:solidFill>
              </a:rPr>
              <a:t> </a:t>
            </a:r>
            <a:r>
              <a:rPr lang="en-US" sz="2600" dirty="0" smtClean="0">
                <a:solidFill>
                  <a:schemeClr val="tx1"/>
                </a:solidFill>
              </a:rPr>
              <a:t>the </a:t>
            </a:r>
            <a:r>
              <a:rPr lang="en-US" sz="2600" dirty="0" smtClean="0">
                <a:solidFill>
                  <a:srgbClr val="FF0000"/>
                </a:solidFill>
              </a:rPr>
              <a:t>population median.</a:t>
            </a:r>
          </a:p>
          <a:p>
            <a:pPr eaLnBrk="1" hangingPunct="1"/>
            <a:r>
              <a:rPr lang="en-US" sz="2600" dirty="0" smtClean="0">
                <a:solidFill>
                  <a:schemeClr val="tx1"/>
                </a:solidFill>
              </a:rPr>
              <a:t>It provides an</a:t>
            </a:r>
            <a:r>
              <a:rPr lang="en-US" sz="2600" dirty="0" smtClean="0">
                <a:solidFill>
                  <a:srgbClr val="0070C0"/>
                </a:solidFill>
              </a:rPr>
              <a:t> </a:t>
            </a:r>
            <a:r>
              <a:rPr lang="en-US" sz="2600" dirty="0" smtClean="0">
                <a:solidFill>
                  <a:srgbClr val="FF0000"/>
                </a:solidFill>
              </a:rPr>
              <a:t>alternative to either the single-sample t-test or the paired t-test.</a:t>
            </a:r>
          </a:p>
          <a:p>
            <a:pPr eaLnBrk="1" hangingPunct="1"/>
            <a:r>
              <a:rPr lang="en-US" sz="2600" dirty="0" smtClean="0">
                <a:solidFill>
                  <a:schemeClr val="tx1"/>
                </a:solidFill>
              </a:rPr>
              <a:t>It can be used for small sample sizes.</a:t>
            </a:r>
          </a:p>
          <a:p>
            <a:r>
              <a:rPr lang="en-US" sz="2600" dirty="0" smtClean="0">
                <a:solidFill>
                  <a:schemeClr val="tx1"/>
                </a:solidFill>
              </a:rPr>
              <a:t>The sign test is carried out by assigning a ‘+’ to sample values above the hypothesized median value and a ‘-’ to sample values below the </a:t>
            </a:r>
            <a:r>
              <a:rPr lang="en-US" sz="2600" dirty="0"/>
              <a:t>hypothesized median </a:t>
            </a:r>
            <a:r>
              <a:rPr lang="en-US" sz="2600" dirty="0" smtClean="0"/>
              <a:t>value.</a:t>
            </a:r>
          </a:p>
          <a:p>
            <a:r>
              <a:rPr lang="en-US" sz="2600" dirty="0" smtClean="0"/>
              <a:t>It does </a:t>
            </a:r>
            <a:r>
              <a:rPr lang="en-US" sz="2600" dirty="0" smtClean="0">
                <a:solidFill>
                  <a:srgbClr val="FF0000"/>
                </a:solidFill>
              </a:rPr>
              <a:t>NOT account for the magnitude of the difference between values in the data and the median.</a:t>
            </a:r>
          </a:p>
          <a:p>
            <a:r>
              <a:rPr lang="en-US" sz="2600" dirty="0" smtClean="0"/>
              <a:t>To use the sign test, we do not need to make any assumption of the population distribution being normal.</a:t>
            </a:r>
          </a:p>
        </p:txBody>
      </p:sp>
      <p:sp>
        <p:nvSpPr>
          <p:cNvPr id="5"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12</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90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fade">
                                      <p:cBhvr>
                                        <p:cTn id="7" dur="500"/>
                                        <p:tgtEl>
                                          <p:spTgt spid="325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fade">
                                      <p:cBhvr>
                                        <p:cTn id="12" dur="500"/>
                                        <p:tgtEl>
                                          <p:spTgt spid="325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fade">
                                      <p:cBhvr>
                                        <p:cTn id="17" dur="500"/>
                                        <p:tgtEl>
                                          <p:spTgt spid="325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5635">
                                            <p:txEl>
                                              <p:pRg st="3" end="3"/>
                                            </p:txEl>
                                          </p:spTgt>
                                        </p:tgtEl>
                                        <p:attrNameLst>
                                          <p:attrName>style.visibility</p:attrName>
                                        </p:attrNameLst>
                                      </p:cBhvr>
                                      <p:to>
                                        <p:strVal val="visible"/>
                                      </p:to>
                                    </p:set>
                                    <p:animEffect transition="in" filter="fade">
                                      <p:cBhvr>
                                        <p:cTn id="22" dur="500"/>
                                        <p:tgtEl>
                                          <p:spTgt spid="325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5635">
                                            <p:txEl>
                                              <p:pRg st="4" end="4"/>
                                            </p:txEl>
                                          </p:spTgt>
                                        </p:tgtEl>
                                        <p:attrNameLst>
                                          <p:attrName>style.visibility</p:attrName>
                                        </p:attrNameLst>
                                      </p:cBhvr>
                                      <p:to>
                                        <p:strVal val="visible"/>
                                      </p:to>
                                    </p:set>
                                    <p:animEffect transition="in" filter="fade">
                                      <p:cBhvr>
                                        <p:cTn id="27" dur="500"/>
                                        <p:tgtEl>
                                          <p:spTgt spid="3256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5635">
                                            <p:txEl>
                                              <p:pRg st="5" end="5"/>
                                            </p:txEl>
                                          </p:spTgt>
                                        </p:tgtEl>
                                        <p:attrNameLst>
                                          <p:attrName>style.visibility</p:attrName>
                                        </p:attrNameLst>
                                      </p:cBhvr>
                                      <p:to>
                                        <p:strVal val="visible"/>
                                      </p:to>
                                    </p:set>
                                    <p:animEffect transition="in" filter="fade">
                                      <p:cBhvr>
                                        <p:cTn id="32" dur="500"/>
                                        <p:tgtEl>
                                          <p:spTgt spid="3256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5635">
                                            <p:txEl>
                                              <p:pRg st="6" end="6"/>
                                            </p:txEl>
                                          </p:spTgt>
                                        </p:tgtEl>
                                        <p:attrNameLst>
                                          <p:attrName>style.visibility</p:attrName>
                                        </p:attrNameLst>
                                      </p:cBhvr>
                                      <p:to>
                                        <p:strVal val="visible"/>
                                      </p:to>
                                    </p:set>
                                    <p:animEffect transition="in" filter="fade">
                                      <p:cBhvr>
                                        <p:cTn id="37" dur="500"/>
                                        <p:tgtEl>
                                          <p:spTgt spid="32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1" y="882869"/>
            <a:ext cx="9159608" cy="6079584"/>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 name="Rectangle 1"/>
          <p:cNvSpPr/>
          <p:nvPr/>
        </p:nvSpPr>
        <p:spPr>
          <a:xfrm>
            <a:off x="0" y="4284486"/>
            <a:ext cx="9143998" cy="1892982"/>
          </a:xfrm>
          <a:prstGeom prst="rect">
            <a:avLst/>
          </a:prstGeom>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a:p>
        </p:txBody>
      </p:sp>
      <p:sp>
        <p:nvSpPr>
          <p:cNvPr id="45" name="Rounded Rectangle 4"/>
          <p:cNvSpPr/>
          <p:nvPr/>
        </p:nvSpPr>
        <p:spPr bwMode="auto">
          <a:xfrm>
            <a:off x="-3501" y="1797449"/>
            <a:ext cx="4530507" cy="1323010"/>
          </a:xfrm>
          <a:prstGeom prst="rect">
            <a:avLst/>
          </a:prstGeom>
          <a:solidFill>
            <a:schemeClr val="accent6">
              <a:lumMod val="40000"/>
              <a:lumOff val="6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lIns="68580" tIns="68580" rIns="68580" bIns="68580" anchor="ctr"/>
          <a:lstStyle/>
          <a:p>
            <a:pPr algn="ctr"/>
            <a:r>
              <a:rPr lang="en-GB" sz="1600" b="1" u="sng" dirty="0">
                <a:solidFill>
                  <a:schemeClr val="tx1"/>
                </a:solidFill>
              </a:rPr>
              <a:t>For single-sample </a:t>
            </a:r>
            <a:r>
              <a:rPr lang="en-GB" sz="1600" b="1" u="sng" dirty="0" smtClean="0">
                <a:solidFill>
                  <a:schemeClr val="tx1"/>
                </a:solidFill>
              </a:rPr>
              <a:t>test</a:t>
            </a:r>
            <a:r>
              <a:rPr lang="en-GB" sz="1600" b="1" u="sng" dirty="0">
                <a:solidFill>
                  <a:schemeClr val="tx1"/>
                </a:solidFill>
              </a:rPr>
              <a:t>:</a:t>
            </a:r>
            <a:endParaRPr lang="en-GB" sz="1600" b="1" u="sng" dirty="0" smtClean="0">
              <a:solidFill>
                <a:schemeClr val="tx1"/>
              </a:solidFill>
            </a:endParaRPr>
          </a:p>
          <a:p>
            <a:pPr algn="ctr"/>
            <a:r>
              <a:rPr lang="en-GB" sz="1600" b="1" dirty="0" smtClean="0">
                <a:solidFill>
                  <a:srgbClr val="FF0000"/>
                </a:solidFill>
              </a:rPr>
              <a:t>Compare </a:t>
            </a:r>
            <a:r>
              <a:rPr lang="en-GB" sz="1600" b="1" dirty="0">
                <a:solidFill>
                  <a:srgbClr val="FF0000"/>
                </a:solidFill>
              </a:rPr>
              <a:t>each value with the hypothesized median. </a:t>
            </a:r>
            <a:r>
              <a:rPr lang="en-GB" sz="1600" dirty="0">
                <a:solidFill>
                  <a:schemeClr val="tx1"/>
                </a:solidFill>
              </a:rPr>
              <a:t>If value is larger, replace </a:t>
            </a:r>
            <a:r>
              <a:rPr lang="en-GB" sz="1600" dirty="0" smtClean="0">
                <a:solidFill>
                  <a:schemeClr val="tx1"/>
                </a:solidFill>
              </a:rPr>
              <a:t>with </a:t>
            </a:r>
            <a:r>
              <a:rPr lang="en-GB" sz="1600" dirty="0">
                <a:solidFill>
                  <a:schemeClr val="tx1"/>
                </a:solidFill>
              </a:rPr>
              <a:t>‘+’ sign. </a:t>
            </a:r>
            <a:endParaRPr lang="en-GB" sz="1600" dirty="0" smtClean="0">
              <a:solidFill>
                <a:schemeClr val="tx1"/>
              </a:solidFill>
            </a:endParaRPr>
          </a:p>
          <a:p>
            <a:pPr algn="ctr"/>
            <a:r>
              <a:rPr lang="en-GB" sz="1600" dirty="0" smtClean="0">
                <a:solidFill>
                  <a:schemeClr val="tx1"/>
                </a:solidFill>
              </a:rPr>
              <a:t>If smaller</a:t>
            </a:r>
            <a:r>
              <a:rPr lang="en-GB" sz="1600" dirty="0">
                <a:solidFill>
                  <a:schemeClr val="tx1"/>
                </a:solidFill>
              </a:rPr>
              <a:t>, replace with </a:t>
            </a:r>
            <a:r>
              <a:rPr lang="en-GB" sz="1600" dirty="0" smtClean="0">
                <a:solidFill>
                  <a:schemeClr val="tx1"/>
                </a:solidFill>
              </a:rPr>
              <a:t>‘-’ </a:t>
            </a:r>
            <a:r>
              <a:rPr lang="en-GB" sz="1600" dirty="0">
                <a:solidFill>
                  <a:schemeClr val="tx1"/>
                </a:solidFill>
              </a:rPr>
              <a:t>sign. </a:t>
            </a:r>
            <a:endParaRPr lang="en-GB" sz="1600" dirty="0" smtClean="0">
              <a:solidFill>
                <a:schemeClr val="tx1"/>
              </a:solidFill>
            </a:endParaRPr>
          </a:p>
          <a:p>
            <a:pPr algn="ctr"/>
            <a:r>
              <a:rPr lang="en-GB" sz="1600" dirty="0" smtClean="0">
                <a:solidFill>
                  <a:schemeClr val="tx1"/>
                </a:solidFill>
              </a:rPr>
              <a:t>If equal, indicate with 0 and discard </a:t>
            </a:r>
            <a:r>
              <a:rPr lang="en-GB" sz="1600" dirty="0">
                <a:solidFill>
                  <a:schemeClr val="tx1"/>
                </a:solidFill>
              </a:rPr>
              <a:t>the value.</a:t>
            </a:r>
            <a:endParaRPr lang="en-GB" sz="1600" dirty="0">
              <a:solidFill>
                <a:srgbClr val="FFFFFF"/>
              </a:solidFill>
            </a:endParaRPr>
          </a:p>
        </p:txBody>
      </p:sp>
      <p:grpSp>
        <p:nvGrpSpPr>
          <p:cNvPr id="10261" name="Group 22"/>
          <p:cNvGrpSpPr>
            <a:grpSpLocks/>
          </p:cNvGrpSpPr>
          <p:nvPr/>
        </p:nvGrpSpPr>
        <p:grpSpPr bwMode="auto">
          <a:xfrm>
            <a:off x="6202376" y="2209983"/>
            <a:ext cx="314312" cy="289929"/>
            <a:chOff x="5678574" y="446356"/>
            <a:chExt cx="314330" cy="267834"/>
          </a:xfrm>
        </p:grpSpPr>
        <p:sp>
          <p:nvSpPr>
            <p:cNvPr id="42" name="Down Arrow 41"/>
            <p:cNvSpPr/>
            <p:nvPr/>
          </p:nvSpPr>
          <p:spPr>
            <a:xfrm>
              <a:off x="5678561" y="446033"/>
              <a:ext cx="314343" cy="26781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43" name="Down Arrow 6"/>
            <p:cNvSpPr/>
            <p:nvPr/>
          </p:nvSpPr>
          <p:spPr>
            <a:xfrm>
              <a:off x="5750002" y="446033"/>
              <a:ext cx="171460" cy="2012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2860" tIns="22860" rIns="22860" bIns="22860" anchor="ctr"/>
            <a:lstStyle/>
            <a:p>
              <a:pPr algn="ctr" defTabSz="800100">
                <a:lnSpc>
                  <a:spcPct val="90000"/>
                </a:lnSpc>
                <a:spcAft>
                  <a:spcPct val="35000"/>
                </a:spcAft>
              </a:pPr>
              <a:endParaRPr lang="en-GB">
                <a:solidFill>
                  <a:srgbClr val="000000"/>
                </a:solidFill>
              </a:endParaRPr>
            </a:p>
          </p:txBody>
        </p:sp>
      </p:grpSp>
      <p:sp>
        <p:nvSpPr>
          <p:cNvPr id="61" name="Rounded Rectangle 4"/>
          <p:cNvSpPr/>
          <p:nvPr/>
        </p:nvSpPr>
        <p:spPr bwMode="auto">
          <a:xfrm>
            <a:off x="4581887" y="1797450"/>
            <a:ext cx="4562112" cy="1323010"/>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lIns="68580" tIns="68580" rIns="68580" bIns="68580" anchor="ctr"/>
          <a:lstStyle/>
          <a:p>
            <a:pPr algn="ctr"/>
            <a:r>
              <a:rPr lang="en-GB" sz="1600" b="1" u="sng" dirty="0">
                <a:solidFill>
                  <a:schemeClr val="tx1"/>
                </a:solidFill>
              </a:rPr>
              <a:t>For paired-sample </a:t>
            </a:r>
            <a:r>
              <a:rPr lang="en-GB" sz="1600" b="1" u="sng" dirty="0" smtClean="0">
                <a:solidFill>
                  <a:schemeClr val="tx1"/>
                </a:solidFill>
              </a:rPr>
              <a:t>test: </a:t>
            </a:r>
          </a:p>
          <a:p>
            <a:pPr algn="ctr"/>
            <a:r>
              <a:rPr lang="en-GB" sz="1600" b="1" dirty="0" smtClean="0">
                <a:solidFill>
                  <a:srgbClr val="FF0000"/>
                </a:solidFill>
              </a:rPr>
              <a:t>e.g. Calculate: Difference = “before value”–“after value”</a:t>
            </a:r>
            <a:r>
              <a:rPr lang="en-GB" sz="1600" dirty="0" smtClean="0">
                <a:solidFill>
                  <a:schemeClr val="tx1"/>
                </a:solidFill>
              </a:rPr>
              <a:t> If value is positive, indicate with ‘+’ sign</a:t>
            </a:r>
          </a:p>
          <a:p>
            <a:pPr algn="ctr"/>
            <a:r>
              <a:rPr lang="en-GB" sz="1600" dirty="0" smtClean="0">
                <a:solidFill>
                  <a:schemeClr val="tx1"/>
                </a:solidFill>
              </a:rPr>
              <a:t>If value is negative, indicate with ‘-’ </a:t>
            </a:r>
            <a:r>
              <a:rPr lang="en-GB" sz="1600" dirty="0">
                <a:solidFill>
                  <a:schemeClr val="tx1"/>
                </a:solidFill>
              </a:rPr>
              <a:t>sign </a:t>
            </a:r>
            <a:endParaRPr lang="en-GB" sz="1600" dirty="0" smtClean="0">
              <a:solidFill>
                <a:schemeClr val="tx1"/>
              </a:solidFill>
            </a:endParaRPr>
          </a:p>
          <a:p>
            <a:pPr algn="ctr"/>
            <a:r>
              <a:rPr lang="en-GB" sz="1600" dirty="0" smtClean="0">
                <a:solidFill>
                  <a:schemeClr val="tx1"/>
                </a:solidFill>
              </a:rPr>
              <a:t>If 0, discard </a:t>
            </a:r>
            <a:r>
              <a:rPr lang="en-GB" sz="1600" dirty="0">
                <a:solidFill>
                  <a:schemeClr val="tx1"/>
                </a:solidFill>
              </a:rPr>
              <a:t>the ‘0’ value(s).</a:t>
            </a:r>
            <a:endParaRPr lang="en-GB" sz="1600" dirty="0">
              <a:solidFill>
                <a:srgbClr val="FFFFFF"/>
              </a:solidFill>
            </a:endParaRPr>
          </a:p>
        </p:txBody>
      </p:sp>
      <p:sp>
        <p:nvSpPr>
          <p:cNvPr id="21" name="Rounded Rectangle 4"/>
          <p:cNvSpPr/>
          <p:nvPr/>
        </p:nvSpPr>
        <p:spPr>
          <a:xfrm>
            <a:off x="12107" y="6234111"/>
            <a:ext cx="9144000" cy="728342"/>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SG" sz="1600" dirty="0">
                <a:solidFill>
                  <a:schemeClr val="tx1"/>
                </a:solidFill>
              </a:rPr>
              <a:t>If </a:t>
            </a:r>
            <a:r>
              <a:rPr lang="en-SG" sz="1600" dirty="0" smtClean="0">
                <a:solidFill>
                  <a:schemeClr val="tx1"/>
                </a:solidFill>
              </a:rPr>
              <a:t>probability </a:t>
            </a:r>
            <a:r>
              <a:rPr lang="en-SG" sz="1600" dirty="0">
                <a:solidFill>
                  <a:schemeClr val="tx1"/>
                </a:solidFill>
              </a:rPr>
              <a:t>(p-value) </a:t>
            </a:r>
            <a:r>
              <a:rPr lang="en-SG" sz="1600" dirty="0" smtClean="0">
                <a:solidFill>
                  <a:schemeClr val="tx1"/>
                </a:solidFill>
              </a:rPr>
              <a:t>&lt; significance </a:t>
            </a:r>
            <a:r>
              <a:rPr lang="en-SG" sz="1600" dirty="0">
                <a:solidFill>
                  <a:schemeClr val="tx1"/>
                </a:solidFill>
              </a:rPr>
              <a:t>level </a:t>
            </a:r>
            <a:r>
              <a:rPr lang="en-US" sz="1600" dirty="0">
                <a:solidFill>
                  <a:schemeClr val="tx1"/>
                </a:solidFill>
                <a:sym typeface="Symbol" pitchFamily="18" charset="2"/>
              </a:rPr>
              <a:t>, </a:t>
            </a:r>
            <a:r>
              <a:rPr lang="en-US" sz="1600" dirty="0" smtClean="0">
                <a:solidFill>
                  <a:schemeClr val="tx1"/>
                </a:solidFill>
                <a:sym typeface="Symbol" pitchFamily="18" charset="2"/>
              </a:rPr>
              <a:t>reject </a:t>
            </a:r>
            <a:r>
              <a:rPr lang="en-GB" sz="1600" dirty="0" smtClean="0">
                <a:solidFill>
                  <a:schemeClr val="tx1"/>
                </a:solidFill>
              </a:rPr>
              <a:t>H</a:t>
            </a:r>
            <a:r>
              <a:rPr lang="en-GB" sz="1600" baseline="-25000" dirty="0" smtClean="0">
                <a:solidFill>
                  <a:schemeClr val="tx1"/>
                </a:solidFill>
              </a:rPr>
              <a:t>0. </a:t>
            </a:r>
            <a:r>
              <a:rPr lang="en-GB" sz="1600" dirty="0" smtClean="0">
                <a:solidFill>
                  <a:schemeClr val="tx1"/>
                </a:solidFill>
              </a:rPr>
              <a:t>Otherwise, do not reject H</a:t>
            </a:r>
            <a:r>
              <a:rPr lang="en-GB" sz="1600" baseline="-25000" dirty="0" smtClean="0">
                <a:solidFill>
                  <a:schemeClr val="tx1"/>
                </a:solidFill>
              </a:rPr>
              <a:t>0</a:t>
            </a:r>
            <a:r>
              <a:rPr lang="en-GB" sz="1600" dirty="0" smtClean="0">
                <a:solidFill>
                  <a:schemeClr val="tx1"/>
                </a:solidFill>
              </a:rPr>
              <a:t>. </a:t>
            </a:r>
          </a:p>
          <a:p>
            <a:pPr algn="ctr">
              <a:defRPr/>
            </a:pPr>
            <a:r>
              <a:rPr lang="en-US" sz="1600" dirty="0" smtClean="0">
                <a:solidFill>
                  <a:schemeClr val="tx1"/>
                </a:solidFill>
                <a:sym typeface="Symbol" pitchFamily="18" charset="2"/>
              </a:rPr>
              <a:t>Write down a formal conclusion in the problem context.</a:t>
            </a:r>
            <a:endParaRPr lang="en-GB" sz="1600" dirty="0">
              <a:solidFill>
                <a:schemeClr val="tx1"/>
              </a:solidFill>
            </a:endParaRPr>
          </a:p>
        </p:txBody>
      </p:sp>
      <p:sp>
        <p:nvSpPr>
          <p:cNvPr id="27" name="Rounded Rectangle 4"/>
          <p:cNvSpPr/>
          <p:nvPr/>
        </p:nvSpPr>
        <p:spPr bwMode="auto">
          <a:xfrm>
            <a:off x="1245757" y="3417658"/>
            <a:ext cx="6562498" cy="563084"/>
          </a:xfrm>
          <a:prstGeom prst="rect">
            <a:avLst/>
          </a:prstGeom>
          <a:solidFill>
            <a:srgbClr val="FF99FF"/>
          </a:solidFill>
          <a:ln>
            <a:solidFill>
              <a:schemeClr val="tx1"/>
            </a:solidFill>
          </a:ln>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SG" dirty="0" smtClean="0">
                <a:solidFill>
                  <a:schemeClr val="tx1"/>
                </a:solidFill>
              </a:rPr>
              <a:t>Get n and r </a:t>
            </a:r>
          </a:p>
          <a:p>
            <a:pPr algn="ctr">
              <a:defRPr/>
            </a:pPr>
            <a:r>
              <a:rPr lang="en-SG" dirty="0" smtClean="0">
                <a:solidFill>
                  <a:srgbClr val="FF0000"/>
                </a:solidFill>
              </a:rPr>
              <a:t>(</a:t>
            </a:r>
            <a:r>
              <a:rPr lang="en-SG" b="1" dirty="0" smtClean="0">
                <a:solidFill>
                  <a:srgbClr val="FF0000"/>
                </a:solidFill>
              </a:rPr>
              <a:t>n = total number of ‘+’ and ‘-’ signs, </a:t>
            </a:r>
            <a:r>
              <a:rPr lang="en-SG" b="1" dirty="0">
                <a:solidFill>
                  <a:srgbClr val="FF0000"/>
                </a:solidFill>
              </a:rPr>
              <a:t>r</a:t>
            </a:r>
            <a:r>
              <a:rPr lang="en-SG" b="1" dirty="0" smtClean="0">
                <a:solidFill>
                  <a:srgbClr val="FF0000"/>
                </a:solidFill>
              </a:rPr>
              <a:t> = number </a:t>
            </a:r>
            <a:r>
              <a:rPr lang="en-SG" b="1" dirty="0">
                <a:solidFill>
                  <a:srgbClr val="FF0000"/>
                </a:solidFill>
              </a:rPr>
              <a:t>of ‘+’ </a:t>
            </a:r>
            <a:r>
              <a:rPr lang="en-SG" b="1" dirty="0" smtClean="0">
                <a:solidFill>
                  <a:srgbClr val="FF0000"/>
                </a:solidFill>
              </a:rPr>
              <a:t>sign</a:t>
            </a:r>
            <a:r>
              <a:rPr lang="en-SG" dirty="0" smtClean="0">
                <a:solidFill>
                  <a:srgbClr val="FF0000"/>
                </a:solidFill>
              </a:rPr>
              <a:t>)</a:t>
            </a:r>
            <a:endParaRPr lang="en-GB" dirty="0">
              <a:solidFill>
                <a:srgbClr val="FF0000"/>
              </a:solidFill>
            </a:endParaRPr>
          </a:p>
        </p:txBody>
      </p:sp>
      <p:sp>
        <p:nvSpPr>
          <p:cNvPr id="51" name="Rounded Rectangle 4"/>
          <p:cNvSpPr/>
          <p:nvPr/>
        </p:nvSpPr>
        <p:spPr bwMode="auto">
          <a:xfrm>
            <a:off x="2304874" y="992414"/>
            <a:ext cx="4631437" cy="541928"/>
          </a:xfrm>
          <a:prstGeom prst="rect">
            <a:avLst/>
          </a:prstGeom>
          <a:solidFill>
            <a:schemeClr val="accent1">
              <a:lumMod val="20000"/>
              <a:lumOff val="8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GB" dirty="0">
                <a:solidFill>
                  <a:schemeClr val="tx1"/>
                </a:solidFill>
              </a:rPr>
              <a:t>State </a:t>
            </a:r>
            <a:r>
              <a:rPr lang="en-GB" dirty="0" smtClean="0">
                <a:solidFill>
                  <a:schemeClr val="tx1"/>
                </a:solidFill>
              </a:rPr>
              <a:t>H</a:t>
            </a:r>
            <a:r>
              <a:rPr lang="en-GB" baseline="-25000" dirty="0" smtClean="0">
                <a:solidFill>
                  <a:schemeClr val="tx1"/>
                </a:solidFill>
              </a:rPr>
              <a:t>0</a:t>
            </a:r>
            <a:r>
              <a:rPr lang="en-GB" dirty="0">
                <a:solidFill>
                  <a:schemeClr val="tx1"/>
                </a:solidFill>
              </a:rPr>
              <a:t> </a:t>
            </a:r>
            <a:r>
              <a:rPr lang="en-GB" dirty="0" smtClean="0">
                <a:solidFill>
                  <a:schemeClr val="tx1"/>
                </a:solidFill>
              </a:rPr>
              <a:t>(Null) &amp; H</a:t>
            </a:r>
            <a:r>
              <a:rPr lang="en-GB" baseline="-25000" dirty="0" smtClean="0">
                <a:solidFill>
                  <a:schemeClr val="tx1"/>
                </a:solidFill>
              </a:rPr>
              <a:t>1</a:t>
            </a:r>
            <a:r>
              <a:rPr lang="en-GB" dirty="0">
                <a:solidFill>
                  <a:schemeClr val="tx1"/>
                </a:solidFill>
              </a:rPr>
              <a:t> </a:t>
            </a:r>
            <a:r>
              <a:rPr lang="en-GB" dirty="0" smtClean="0">
                <a:solidFill>
                  <a:schemeClr val="tx1"/>
                </a:solidFill>
              </a:rPr>
              <a:t>(Alternative) hypotheses </a:t>
            </a:r>
          </a:p>
          <a:p>
            <a:pPr algn="ctr">
              <a:defRPr/>
            </a:pPr>
            <a:r>
              <a:rPr lang="en-GB" dirty="0" smtClean="0">
                <a:solidFill>
                  <a:schemeClr val="tx1"/>
                </a:solidFill>
              </a:rPr>
              <a:t>and </a:t>
            </a:r>
            <a:r>
              <a:rPr lang="en-GB" dirty="0">
                <a:solidFill>
                  <a:schemeClr val="tx1"/>
                </a:solidFill>
              </a:rPr>
              <a:t>significance level </a:t>
            </a:r>
            <a:r>
              <a:rPr lang="en-US" dirty="0">
                <a:solidFill>
                  <a:schemeClr val="tx1"/>
                </a:solidFill>
                <a:sym typeface="Symbol" pitchFamily="18" charset="2"/>
              </a:rPr>
              <a:t></a:t>
            </a:r>
            <a:endParaRPr lang="en-GB" baseline="-25000" dirty="0">
              <a:solidFill>
                <a:schemeClr val="tx1"/>
              </a:solidFill>
            </a:endParaRPr>
          </a:p>
        </p:txBody>
      </p:sp>
      <p:sp>
        <p:nvSpPr>
          <p:cNvPr id="10245" name="Rectangle 2"/>
          <p:cNvSpPr>
            <a:spLocks noGrp="1" noChangeArrowheads="1"/>
          </p:cNvSpPr>
          <p:nvPr>
            <p:ph type="title"/>
          </p:nvPr>
        </p:nvSpPr>
        <p:spPr>
          <a:xfrm>
            <a:off x="665162" y="261543"/>
            <a:ext cx="7427959" cy="604593"/>
          </a:xfrm>
        </p:spPr>
        <p:txBody>
          <a:bodyPr>
            <a:normAutofit/>
          </a:bodyPr>
          <a:lstStyle/>
          <a:p>
            <a:pPr eaLnBrk="1" hangingPunct="1"/>
            <a:r>
              <a:rPr lang="en-US" sz="3200" dirty="0" smtClean="0"/>
              <a:t>Procedures in conducting the Sign Test</a:t>
            </a:r>
          </a:p>
        </p:txBody>
      </p:sp>
      <p:sp>
        <p:nvSpPr>
          <p:cNvPr id="64" name="Down Arrow 7"/>
          <p:cNvSpPr/>
          <p:nvPr/>
        </p:nvSpPr>
        <p:spPr bwMode="auto">
          <a:xfrm>
            <a:off x="2413436" y="3081935"/>
            <a:ext cx="390016" cy="30374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grpSp>
        <p:nvGrpSpPr>
          <p:cNvPr id="10253" name="Group 34"/>
          <p:cNvGrpSpPr>
            <a:grpSpLocks/>
          </p:cNvGrpSpPr>
          <p:nvPr/>
        </p:nvGrpSpPr>
        <p:grpSpPr bwMode="auto">
          <a:xfrm>
            <a:off x="6516688" y="3096005"/>
            <a:ext cx="376501" cy="303744"/>
            <a:chOff x="5678574" y="445616"/>
            <a:chExt cx="314330" cy="268574"/>
          </a:xfrm>
        </p:grpSpPr>
        <p:sp>
          <p:nvSpPr>
            <p:cNvPr id="30" name="Down Arrow 29"/>
            <p:cNvSpPr/>
            <p:nvPr/>
          </p:nvSpPr>
          <p:spPr>
            <a:xfrm>
              <a:off x="5678574" y="445616"/>
              <a:ext cx="314330" cy="26857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31" name="Down Arrow 6"/>
            <p:cNvSpPr/>
            <p:nvPr/>
          </p:nvSpPr>
          <p:spPr>
            <a:xfrm>
              <a:off x="5750012" y="445616"/>
              <a:ext cx="171453" cy="2018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2860" tIns="22860" rIns="22860" bIns="22860" anchor="ctr"/>
            <a:lstStyle/>
            <a:p>
              <a:pPr algn="ctr" defTabSz="800100">
                <a:lnSpc>
                  <a:spcPct val="90000"/>
                </a:lnSpc>
                <a:spcAft>
                  <a:spcPct val="35000"/>
                </a:spcAft>
              </a:pPr>
              <a:endParaRPr lang="en-GB">
                <a:solidFill>
                  <a:srgbClr val="000000"/>
                </a:solidFill>
              </a:endParaRPr>
            </a:p>
          </p:txBody>
        </p:sp>
      </p:grpSp>
      <p:sp>
        <p:nvSpPr>
          <p:cNvPr id="19" name="Rounded Rectangle 4"/>
          <p:cNvSpPr/>
          <p:nvPr/>
        </p:nvSpPr>
        <p:spPr bwMode="auto">
          <a:xfrm>
            <a:off x="687275" y="4298111"/>
            <a:ext cx="8041089" cy="380573"/>
          </a:xfrm>
          <a:prstGeom prst="rect">
            <a:avLst/>
          </a:prstGeom>
          <a:noFill/>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SG" sz="1600" dirty="0">
                <a:solidFill>
                  <a:schemeClr val="tx1"/>
                </a:solidFill>
              </a:rPr>
              <a:t>Compute the </a:t>
            </a:r>
            <a:r>
              <a:rPr lang="en-SG" sz="1600" dirty="0" smtClean="0">
                <a:solidFill>
                  <a:schemeClr val="tx1"/>
                </a:solidFill>
              </a:rPr>
              <a:t>p-value </a:t>
            </a:r>
            <a:r>
              <a:rPr lang="en-SG" sz="1600" dirty="0">
                <a:solidFill>
                  <a:schemeClr val="tx1"/>
                </a:solidFill>
              </a:rPr>
              <a:t>based on binomial distribution with n, r and </a:t>
            </a:r>
            <a:r>
              <a:rPr lang="en-SG" sz="1600" dirty="0" smtClean="0">
                <a:solidFill>
                  <a:schemeClr val="tx1"/>
                </a:solidFill>
              </a:rPr>
              <a:t>probability of success =0.5</a:t>
            </a:r>
            <a:endParaRPr lang="en-SG" sz="1600" dirty="0">
              <a:solidFill>
                <a:schemeClr val="tx1"/>
              </a:solidFill>
            </a:endParaRPr>
          </a:p>
        </p:txBody>
      </p:sp>
      <p:sp>
        <p:nvSpPr>
          <p:cNvPr id="39" name="Down Arrow 7"/>
          <p:cNvSpPr/>
          <p:nvPr/>
        </p:nvSpPr>
        <p:spPr bwMode="auto">
          <a:xfrm>
            <a:off x="2372653" y="1513326"/>
            <a:ext cx="390016" cy="30374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40" name="Down Arrow 7"/>
          <p:cNvSpPr/>
          <p:nvPr/>
        </p:nvSpPr>
        <p:spPr bwMode="auto">
          <a:xfrm>
            <a:off x="6562498" y="1513326"/>
            <a:ext cx="390016" cy="30374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44" name="Down Arrow 7"/>
          <p:cNvSpPr/>
          <p:nvPr/>
        </p:nvSpPr>
        <p:spPr bwMode="auto">
          <a:xfrm>
            <a:off x="4389099" y="4030087"/>
            <a:ext cx="390016" cy="30374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2" name="Rounded Rectangle 4"/>
          <p:cNvSpPr/>
          <p:nvPr/>
        </p:nvSpPr>
        <p:spPr bwMode="auto">
          <a:xfrm>
            <a:off x="0" y="4669197"/>
            <a:ext cx="3155323" cy="1071612"/>
          </a:xfrm>
          <a:prstGeom prst="rect">
            <a:avLst/>
          </a:prstGeom>
          <a:noFill/>
          <a:ln w="57150">
            <a:solidFill>
              <a:srgbClr val="FF0000"/>
            </a:solidFill>
          </a:ln>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SG" sz="1600" u="sng" dirty="0">
                <a:solidFill>
                  <a:schemeClr val="tx1"/>
                </a:solidFill>
              </a:rPr>
              <a:t>L</a:t>
            </a:r>
            <a:r>
              <a:rPr lang="en-SG" sz="1600" u="sng" dirty="0" smtClean="0">
                <a:solidFill>
                  <a:schemeClr val="tx1"/>
                </a:solidFill>
              </a:rPr>
              <a:t>ower-tailed test (H1 contains “</a:t>
            </a:r>
            <a:r>
              <a:rPr lang="en-SG" sz="1600" u="sng" dirty="0" smtClean="0">
                <a:solidFill>
                  <a:srgbClr val="FF0000"/>
                </a:solidFill>
              </a:rPr>
              <a:t>&lt;</a:t>
            </a:r>
            <a:r>
              <a:rPr lang="en-SG" sz="1600" u="sng" dirty="0" smtClean="0">
                <a:solidFill>
                  <a:schemeClr val="tx1"/>
                </a:solidFill>
              </a:rPr>
              <a:t>“): </a:t>
            </a:r>
          </a:p>
          <a:p>
            <a:pPr algn="ctr">
              <a:defRPr/>
            </a:pPr>
            <a:r>
              <a:rPr lang="en-SG" sz="1600" b="1" dirty="0">
                <a:solidFill>
                  <a:schemeClr val="tx1"/>
                </a:solidFill>
              </a:rPr>
              <a:t>p</a:t>
            </a:r>
            <a:r>
              <a:rPr lang="en-SG" sz="1600" b="1" dirty="0" smtClean="0">
                <a:solidFill>
                  <a:schemeClr val="tx1"/>
                </a:solidFill>
              </a:rPr>
              <a:t>-value = </a:t>
            </a:r>
            <a:r>
              <a:rPr lang="en-SG" sz="1600" b="1" dirty="0" smtClean="0">
                <a:solidFill>
                  <a:srgbClr val="FF0000"/>
                </a:solidFill>
              </a:rPr>
              <a:t>P(X</a:t>
            </a:r>
            <a:r>
              <a:rPr lang="en-SG" sz="1600" b="1" dirty="0">
                <a:solidFill>
                  <a:srgbClr val="FF0000"/>
                </a:solidFill>
              </a:rPr>
              <a:t>&lt;=r</a:t>
            </a:r>
            <a:r>
              <a:rPr lang="en-SG" sz="1600" b="1" dirty="0" smtClean="0">
                <a:solidFill>
                  <a:srgbClr val="FF0000"/>
                </a:solidFill>
              </a:rPr>
              <a:t>) </a:t>
            </a:r>
          </a:p>
          <a:p>
            <a:pPr algn="ctr">
              <a:defRPr/>
            </a:pPr>
            <a:r>
              <a:rPr lang="en-SG" sz="1600" b="1" dirty="0" smtClean="0">
                <a:solidFill>
                  <a:schemeClr val="tx1"/>
                </a:solidFill>
              </a:rPr>
              <a:t>= BINOM.DIST(r,n,p,1)</a:t>
            </a:r>
          </a:p>
        </p:txBody>
      </p:sp>
      <p:sp>
        <p:nvSpPr>
          <p:cNvPr id="23" name="Rounded Rectangle 4"/>
          <p:cNvSpPr/>
          <p:nvPr/>
        </p:nvSpPr>
        <p:spPr bwMode="auto">
          <a:xfrm>
            <a:off x="3223233" y="4611867"/>
            <a:ext cx="2794717" cy="1564914"/>
          </a:xfrm>
          <a:prstGeom prst="rect">
            <a:avLst/>
          </a:prstGeom>
          <a:noFill/>
          <a:ln w="57150">
            <a:solidFill>
              <a:srgbClr val="3366FF"/>
            </a:solidFill>
          </a:ln>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SG" sz="1550" u="sng" dirty="0" smtClean="0">
                <a:solidFill>
                  <a:schemeClr val="tx1"/>
                </a:solidFill>
              </a:rPr>
              <a:t>For 2-tailed test</a:t>
            </a:r>
            <a:r>
              <a:rPr lang="en-SG" sz="1550" u="sng" dirty="0">
                <a:solidFill>
                  <a:schemeClr val="tx1"/>
                </a:solidFill>
              </a:rPr>
              <a:t>:</a:t>
            </a:r>
            <a:endParaRPr lang="en-SG" sz="1550" u="sng" dirty="0" smtClean="0">
              <a:solidFill>
                <a:schemeClr val="tx1"/>
              </a:solidFill>
            </a:endParaRPr>
          </a:p>
          <a:p>
            <a:pPr algn="ctr">
              <a:defRPr/>
            </a:pPr>
            <a:r>
              <a:rPr lang="en-SG" sz="1550" b="1" dirty="0" smtClean="0">
                <a:solidFill>
                  <a:schemeClr val="tx1"/>
                </a:solidFill>
              </a:rPr>
              <a:t>p-value = </a:t>
            </a:r>
            <a:r>
              <a:rPr lang="en-SG" sz="1550" b="1" dirty="0" smtClean="0">
                <a:solidFill>
                  <a:srgbClr val="FF0000"/>
                </a:solidFill>
              </a:rPr>
              <a:t>2 * smaller value of P(X&lt;=r) and P(X&gt;=r)</a:t>
            </a:r>
          </a:p>
          <a:p>
            <a:pPr algn="ctr">
              <a:defRPr/>
            </a:pPr>
            <a:r>
              <a:rPr lang="en-US" sz="1550" dirty="0" smtClean="0">
                <a:solidFill>
                  <a:schemeClr val="tx1"/>
                </a:solidFill>
              </a:rPr>
              <a:t>*Refer to pre-reading material (</a:t>
            </a:r>
            <a:r>
              <a:rPr lang="en-US" sz="1550" dirty="0" err="1" smtClean="0">
                <a:solidFill>
                  <a:schemeClr val="tx1"/>
                </a:solidFill>
              </a:rPr>
              <a:t>pg</a:t>
            </a:r>
            <a:r>
              <a:rPr lang="en-US" sz="1550" dirty="0" smtClean="0">
                <a:solidFill>
                  <a:schemeClr val="tx1"/>
                </a:solidFill>
              </a:rPr>
              <a:t> 2-3) for explanation of p-value calculation for two-tailed test</a:t>
            </a:r>
            <a:endParaRPr lang="en-GB" sz="1550" dirty="0">
              <a:solidFill>
                <a:schemeClr val="tx1"/>
              </a:solidFill>
            </a:endParaRPr>
          </a:p>
        </p:txBody>
      </p:sp>
      <p:sp>
        <p:nvSpPr>
          <p:cNvPr id="24" name="Rounded Rectangle 4"/>
          <p:cNvSpPr/>
          <p:nvPr/>
        </p:nvSpPr>
        <p:spPr bwMode="auto">
          <a:xfrm>
            <a:off x="6081315" y="4669196"/>
            <a:ext cx="3062683" cy="1071612"/>
          </a:xfrm>
          <a:prstGeom prst="rect">
            <a:avLst/>
          </a:prstGeom>
          <a:noFill/>
          <a:ln w="57150">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a:defRPr/>
            </a:pPr>
            <a:r>
              <a:rPr lang="en-SG" sz="1600" u="sng" dirty="0" smtClean="0">
                <a:solidFill>
                  <a:schemeClr val="tx1"/>
                </a:solidFill>
              </a:rPr>
              <a:t>Upper-tailed test (H1 contains “</a:t>
            </a:r>
            <a:r>
              <a:rPr lang="en-SG" sz="1600" u="sng" dirty="0" smtClean="0">
                <a:solidFill>
                  <a:srgbClr val="FF0000"/>
                </a:solidFill>
              </a:rPr>
              <a:t>&gt;</a:t>
            </a:r>
            <a:r>
              <a:rPr lang="en-SG" sz="1600" u="sng" dirty="0" smtClean="0">
                <a:solidFill>
                  <a:schemeClr val="tx1"/>
                </a:solidFill>
              </a:rPr>
              <a:t>“): </a:t>
            </a:r>
          </a:p>
          <a:p>
            <a:pPr algn="ctr">
              <a:defRPr/>
            </a:pPr>
            <a:r>
              <a:rPr lang="en-SG" sz="1600" b="1" dirty="0">
                <a:solidFill>
                  <a:schemeClr val="tx1"/>
                </a:solidFill>
              </a:rPr>
              <a:t>p</a:t>
            </a:r>
            <a:r>
              <a:rPr lang="en-SG" sz="1600" b="1" dirty="0" smtClean="0">
                <a:solidFill>
                  <a:schemeClr val="tx1"/>
                </a:solidFill>
              </a:rPr>
              <a:t>-value = </a:t>
            </a:r>
            <a:r>
              <a:rPr lang="en-SG" sz="1600" b="1" dirty="0" smtClean="0">
                <a:solidFill>
                  <a:srgbClr val="FF0000"/>
                </a:solidFill>
              </a:rPr>
              <a:t>P(X</a:t>
            </a:r>
            <a:r>
              <a:rPr lang="en-SG" sz="1600" b="1" dirty="0">
                <a:solidFill>
                  <a:srgbClr val="FF0000"/>
                </a:solidFill>
              </a:rPr>
              <a:t>&gt;</a:t>
            </a:r>
            <a:r>
              <a:rPr lang="en-SG" sz="1600" b="1" dirty="0" smtClean="0">
                <a:solidFill>
                  <a:srgbClr val="FF0000"/>
                </a:solidFill>
              </a:rPr>
              <a:t>=r) </a:t>
            </a:r>
          </a:p>
          <a:p>
            <a:pPr algn="ctr">
              <a:defRPr/>
            </a:pPr>
            <a:r>
              <a:rPr lang="en-SG" sz="1600" b="1" dirty="0" smtClean="0">
                <a:solidFill>
                  <a:schemeClr val="tx1"/>
                </a:solidFill>
              </a:rPr>
              <a:t>= 1- BINOM.DIST(r-1,n,p,1)</a:t>
            </a:r>
          </a:p>
        </p:txBody>
      </p:sp>
      <p:sp>
        <p:nvSpPr>
          <p:cNvPr id="41" name="Down Arrow 7"/>
          <p:cNvSpPr/>
          <p:nvPr/>
        </p:nvSpPr>
        <p:spPr bwMode="auto">
          <a:xfrm>
            <a:off x="4741706" y="6046671"/>
            <a:ext cx="390016" cy="261594"/>
          </a:xfrm>
          <a:prstGeom prst="downArrow">
            <a:avLst>
              <a:gd name="adj1" fmla="val 55000"/>
              <a:gd name="adj2" fmla="val 45000"/>
            </a:avLst>
          </a:prstGeom>
          <a:ln w="12700"/>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1245757" y="938172"/>
            <a:ext cx="6842234" cy="3021108"/>
            <a:chOff x="1245757" y="938172"/>
            <a:chExt cx="6842234" cy="3021108"/>
          </a:xfrm>
        </p:grpSpPr>
        <p:sp>
          <p:nvSpPr>
            <p:cNvPr id="5" name="Cloud Callout 4"/>
            <p:cNvSpPr/>
            <p:nvPr/>
          </p:nvSpPr>
          <p:spPr>
            <a:xfrm>
              <a:off x="1245757" y="938172"/>
              <a:ext cx="6842234" cy="3021108"/>
            </a:xfrm>
            <a:prstGeom prst="cloudCallout">
              <a:avLst>
                <a:gd name="adj1" fmla="val -23368"/>
                <a:gd name="adj2" fmla="val 6824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grpSp>
          <p:nvGrpSpPr>
            <p:cNvPr id="8" name="Group 7"/>
            <p:cNvGrpSpPr/>
            <p:nvPr/>
          </p:nvGrpSpPr>
          <p:grpSpPr>
            <a:xfrm>
              <a:off x="1915455" y="1319895"/>
              <a:ext cx="6042517" cy="2364898"/>
              <a:chOff x="1915455" y="1319895"/>
              <a:chExt cx="6042517" cy="2364898"/>
            </a:xfrm>
          </p:grpSpPr>
          <p:sp>
            <p:nvSpPr>
              <p:cNvPr id="6" name="TextBox 5"/>
              <p:cNvSpPr txBox="1"/>
              <p:nvPr/>
            </p:nvSpPr>
            <p:spPr>
              <a:xfrm>
                <a:off x="2638036" y="1319895"/>
                <a:ext cx="4974620" cy="369332"/>
              </a:xfrm>
              <a:prstGeom prst="rect">
                <a:avLst/>
              </a:prstGeom>
              <a:noFill/>
            </p:spPr>
            <p:txBody>
              <a:bodyPr wrap="square" rtlCol="0">
                <a:spAutoFit/>
              </a:bodyPr>
              <a:lstStyle/>
              <a:p>
                <a:r>
                  <a:rPr lang="en-US" b="1" dirty="0" smtClean="0"/>
                  <a:t>Why is Binomial Distribution Used?</a:t>
                </a:r>
              </a:p>
            </p:txBody>
          </p:sp>
          <mc:AlternateContent xmlns:mc="http://schemas.openxmlformats.org/markup-compatibility/2006" xmlns:a14="http://schemas.microsoft.com/office/drawing/2010/main">
            <mc:Choice Requires="a14">
              <p:sp>
                <p:nvSpPr>
                  <p:cNvPr id="7" name="TextBox 6"/>
                  <p:cNvSpPr txBox="1"/>
                  <p:nvPr/>
                </p:nvSpPr>
                <p:spPr>
                  <a:xfrm>
                    <a:off x="1915455" y="1653468"/>
                    <a:ext cx="6042517" cy="2031325"/>
                  </a:xfrm>
                  <a:prstGeom prst="rect">
                    <a:avLst/>
                  </a:prstGeom>
                  <a:noFill/>
                </p:spPr>
                <p:txBody>
                  <a:bodyPr wrap="square" rtlCol="0">
                    <a:spAutoFit/>
                  </a:bodyPr>
                  <a:lstStyle/>
                  <a:p>
                    <a:r>
                      <a:rPr lang="en-US" sz="1400" dirty="0" smtClean="0"/>
                      <a:t>Let X denote the number of positive signs out of a random sample of n signs (“0” signs are discarded).</a:t>
                    </a:r>
                  </a:p>
                  <a:p>
                    <a:endParaRPr lang="en-US" sz="1400" dirty="0" smtClean="0"/>
                  </a:p>
                  <a:p>
                    <a:r>
                      <a:rPr lang="en-US" sz="1400" dirty="0" smtClean="0"/>
                      <a:t>We can see that X can only take on a finite number of possible values: 0, 1, 2, …, n. Furthermore, each trial can have only two possible outcomes: “+” and “-” signs and the trials are independent of one another. </a:t>
                    </a:r>
                    <a:endParaRPr lang="en-US" sz="1400" dirty="0"/>
                  </a:p>
                  <a:p>
                    <a:r>
                      <a:rPr lang="en-US" sz="1400" dirty="0" smtClean="0"/>
                      <a:t>Also, if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a:rPr>
                              <m:t>𝐻</m:t>
                            </m:r>
                          </m:e>
                          <m:sub>
                            <m:r>
                              <a:rPr lang="en-US" sz="1400" b="0" i="1" smtClean="0">
                                <a:latin typeface="Cambria Math"/>
                              </a:rPr>
                              <m:t>0</m:t>
                            </m:r>
                          </m:sub>
                        </m:sSub>
                      </m:oMath>
                    </a14:m>
                    <a:r>
                      <a:rPr lang="en-SG" sz="1400" dirty="0" smtClean="0"/>
                      <a:t> is true (i.e. value stated in </a:t>
                    </a:r>
                    <a14:m>
                      <m:oMath xmlns:m="http://schemas.openxmlformats.org/officeDocument/2006/math">
                        <m:sSub>
                          <m:sSubPr>
                            <m:ctrlPr>
                              <a:rPr lang="en-SG" sz="1400" i="1" smtClean="0">
                                <a:latin typeface="Cambria Math" panose="02040503050406030204" pitchFamily="18" charset="0"/>
                              </a:rPr>
                            </m:ctrlPr>
                          </m:sSubPr>
                          <m:e>
                            <m:r>
                              <a:rPr lang="en-US" sz="1400" b="0" i="1" smtClean="0">
                                <a:latin typeface="Cambria Math"/>
                              </a:rPr>
                              <m:t>𝐻</m:t>
                            </m:r>
                          </m:e>
                          <m:sub>
                            <m:r>
                              <a:rPr lang="en-US" sz="1400" b="0" i="1" smtClean="0">
                                <a:latin typeface="Cambria Math"/>
                              </a:rPr>
                              <m:t>0</m:t>
                            </m:r>
                          </m:sub>
                        </m:sSub>
                      </m:oMath>
                    </a14:m>
                    <a:r>
                      <a:rPr lang="en-SG" sz="1400" dirty="0" smtClean="0"/>
                      <a:t> is really the median), then </a:t>
                    </a:r>
                  </a:p>
                  <a:p>
                    <a:r>
                      <a:rPr lang="en-SG" sz="1400" dirty="0" smtClean="0"/>
                      <a:t>50% of the signs in the sample should be positive (i.e. p = 0.5).</a:t>
                    </a:r>
                  </a:p>
                  <a:p>
                    <a:r>
                      <a:rPr lang="en-US" sz="1400" dirty="0"/>
                      <a:t>	</a:t>
                    </a:r>
                    <a:r>
                      <a:rPr lang="en-US" sz="1400" dirty="0" smtClean="0"/>
                      <a:t>	</a:t>
                    </a:r>
                    <a:r>
                      <a:rPr lang="en-US" sz="1400" b="1" dirty="0" smtClean="0"/>
                      <a:t>So, X~B(n, 0.5)</a:t>
                    </a:r>
                    <a:endParaRPr lang="en-SG" sz="1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915455" y="1653468"/>
                    <a:ext cx="6042517" cy="2031325"/>
                  </a:xfrm>
                  <a:prstGeom prst="rect">
                    <a:avLst/>
                  </a:prstGeom>
                  <a:blipFill rotWithShape="1">
                    <a:blip r:embed="rId3"/>
                    <a:stretch>
                      <a:fillRect l="-202" t="-300" b="-2102"/>
                    </a:stretch>
                  </a:blipFill>
                </p:spPr>
                <p:txBody>
                  <a:bodyPr/>
                  <a:lstStyle/>
                  <a:p>
                    <a:r>
                      <a:rPr lang="en-SG">
                        <a:noFill/>
                      </a:rPr>
                      <a:t> </a:t>
                    </a:r>
                  </a:p>
                </p:txBody>
              </p:sp>
            </mc:Fallback>
          </mc:AlternateContent>
        </p:grpSp>
      </p:grpSp>
      <p:sp>
        <p:nvSpPr>
          <p:cNvPr id="32" name="Slide Number Placeholder 2"/>
          <p:cNvSpPr>
            <a:spLocks noGrp="1"/>
          </p:cNvSpPr>
          <p:nvPr>
            <p:ph type="sldNum" sz="quarter" idx="12"/>
          </p:nvPr>
        </p:nvSpPr>
        <p:spPr>
          <a:xfrm>
            <a:off x="8728364" y="6428600"/>
            <a:ext cx="415636" cy="429400"/>
          </a:xfrm>
        </p:spPr>
        <p:txBody>
          <a:bodyPr/>
          <a:lstStyle/>
          <a:p>
            <a:r>
              <a:rPr lang="en-US" dirty="0" smtClean="0"/>
              <a:t>13</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1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65162" y="261543"/>
            <a:ext cx="7451703" cy="604593"/>
          </a:xfrm>
        </p:spPr>
        <p:txBody>
          <a:bodyPr>
            <a:normAutofit/>
          </a:bodyPr>
          <a:lstStyle/>
          <a:p>
            <a:pPr eaLnBrk="1" hangingPunct="1"/>
            <a:r>
              <a:rPr lang="en-US" sz="3200" b="0" dirty="0" smtClean="0"/>
              <a:t>Example: </a:t>
            </a:r>
            <a:r>
              <a:rPr lang="en-US" dirty="0" smtClean="0"/>
              <a:t>Single</a:t>
            </a:r>
            <a:r>
              <a:rPr lang="en-US" sz="3200" b="0" dirty="0" smtClean="0"/>
              <a:t>-sample Sign Test</a:t>
            </a:r>
          </a:p>
        </p:txBody>
      </p:sp>
      <p:sp>
        <p:nvSpPr>
          <p:cNvPr id="330755" name="Rectangle 3"/>
          <p:cNvSpPr>
            <a:spLocks noGrp="1" noChangeArrowheads="1"/>
          </p:cNvSpPr>
          <p:nvPr>
            <p:ph sz="quarter" idx="13"/>
          </p:nvPr>
        </p:nvSpPr>
        <p:spPr/>
        <p:txBody>
          <a:bodyPr/>
          <a:lstStyle/>
          <a:p>
            <a:pPr marL="0" indent="0" eaLnBrk="1" hangingPunct="1">
              <a:buNone/>
            </a:pPr>
            <a:r>
              <a:rPr lang="en-US" sz="2400" dirty="0" smtClean="0">
                <a:solidFill>
                  <a:schemeClr val="tx1"/>
                </a:solidFill>
              </a:rPr>
              <a:t>In a laboratory experiment, 18 determinations of the coefficient of friction between leather and metal yielded the following results: 0.59, 0.56, 0.49, 0.55, 0.65, 0.55, 0.51, 0.60, 0.56, 0.47, 0.58, 0.61, 0.54, 0.68, 0.56, 0.50, 0.57 and 0.53. Use the sign test at a 5% level of significance to determine whether the median coefficien</a:t>
            </a:r>
            <a:r>
              <a:rPr lang="en-US" sz="2400" dirty="0">
                <a:solidFill>
                  <a:schemeClr val="tx1"/>
                </a:solidFill>
              </a:rPr>
              <a:t>t</a:t>
            </a:r>
            <a:r>
              <a:rPr lang="en-US" sz="2400" dirty="0" smtClean="0">
                <a:solidFill>
                  <a:schemeClr val="tx1"/>
                </a:solidFill>
              </a:rPr>
              <a:t> of friction </a:t>
            </a:r>
            <a:r>
              <a:rPr lang="en-SG" sz="2400" dirty="0" smtClean="0">
                <a:solidFill>
                  <a:schemeClr val="tx1"/>
                </a:solidFill>
              </a:rPr>
              <a:t>is 0.55. </a:t>
            </a:r>
            <a:endParaRPr lang="en-US" sz="2400" dirty="0" smtClean="0">
              <a:solidFill>
                <a:schemeClr val="tx1"/>
              </a:solidFill>
            </a:endParaRPr>
          </a:p>
          <a:p>
            <a:pPr marL="0" indent="0">
              <a:buNone/>
            </a:pPr>
            <a:endParaRPr lang="en-US" sz="2400" u="sng" dirty="0" smtClean="0">
              <a:solidFill>
                <a:schemeClr val="tx1"/>
              </a:solidFill>
            </a:endParaRPr>
          </a:p>
          <a:p>
            <a:pPr marL="0" indent="0">
              <a:buNone/>
            </a:pPr>
            <a:r>
              <a:rPr lang="en-US" b="1" dirty="0"/>
              <a:t>[</a:t>
            </a:r>
            <a:r>
              <a:rPr lang="en-US" sz="2400" b="1" dirty="0" smtClean="0">
                <a:solidFill>
                  <a:schemeClr val="tx1"/>
                </a:solidFill>
              </a:rPr>
              <a:t>Solution]</a:t>
            </a:r>
          </a:p>
          <a:p>
            <a:pPr marL="0" indent="0">
              <a:buNone/>
            </a:pPr>
            <a:r>
              <a:rPr lang="en-US" dirty="0" smtClean="0"/>
              <a:t>Let m denote the population median coefficient of friction.</a:t>
            </a:r>
            <a:endParaRPr lang="en-US" sz="2400" dirty="0" smtClean="0">
              <a:solidFill>
                <a:schemeClr val="tx1"/>
              </a:solidFill>
            </a:endParaRPr>
          </a:p>
          <a:p>
            <a:pPr marL="400050" lvl="1" indent="0">
              <a:buNone/>
            </a:pPr>
            <a:r>
              <a:rPr lang="en-SG" sz="2400" dirty="0" smtClean="0">
                <a:solidFill>
                  <a:schemeClr val="tx1"/>
                </a:solidFill>
              </a:rPr>
              <a:t>H</a:t>
            </a:r>
            <a:r>
              <a:rPr lang="en-SG" sz="2400" baseline="-25000" dirty="0" smtClean="0">
                <a:solidFill>
                  <a:schemeClr val="tx1"/>
                </a:solidFill>
              </a:rPr>
              <a:t>0</a:t>
            </a:r>
            <a:r>
              <a:rPr lang="en-SG" sz="2400" dirty="0">
                <a:solidFill>
                  <a:schemeClr val="tx1"/>
                </a:solidFill>
              </a:rPr>
              <a:t>: </a:t>
            </a:r>
            <a:r>
              <a:rPr lang="en-SG" sz="2400" dirty="0" smtClean="0">
                <a:solidFill>
                  <a:schemeClr val="tx1"/>
                </a:solidFill>
              </a:rPr>
              <a:t>m = </a:t>
            </a:r>
            <a:r>
              <a:rPr lang="en-SG" sz="2400" dirty="0" smtClean="0"/>
              <a:t>0.55</a:t>
            </a:r>
            <a:endParaRPr lang="en-US" sz="2400" dirty="0" smtClean="0">
              <a:solidFill>
                <a:schemeClr val="tx1"/>
              </a:solidFill>
            </a:endParaRPr>
          </a:p>
          <a:p>
            <a:pPr marL="400050" lvl="1" indent="0">
              <a:buNone/>
            </a:pPr>
            <a:r>
              <a:rPr lang="en-SG" sz="2400" dirty="0" smtClean="0">
                <a:solidFill>
                  <a:schemeClr val="tx1"/>
                </a:solidFill>
              </a:rPr>
              <a:t>H</a:t>
            </a:r>
            <a:r>
              <a:rPr lang="en-SG" sz="2400" baseline="-25000" dirty="0" smtClean="0">
                <a:solidFill>
                  <a:schemeClr val="tx1"/>
                </a:solidFill>
              </a:rPr>
              <a:t>1</a:t>
            </a:r>
            <a:r>
              <a:rPr lang="en-SG" sz="2400" dirty="0">
                <a:solidFill>
                  <a:schemeClr val="tx1"/>
                </a:solidFill>
              </a:rPr>
              <a:t>: </a:t>
            </a:r>
            <a:r>
              <a:rPr lang="en-SG" sz="2400" dirty="0" smtClean="0">
                <a:solidFill>
                  <a:schemeClr val="tx1"/>
                </a:solidFill>
              </a:rPr>
              <a:t>m ≠ </a:t>
            </a:r>
            <a:r>
              <a:rPr lang="en-SG" sz="2400" dirty="0" smtClean="0"/>
              <a:t>0.55</a:t>
            </a:r>
          </a:p>
        </p:txBody>
      </p:sp>
      <p:sp>
        <p:nvSpPr>
          <p:cNvPr id="5" name="Slide Number Placeholder 2"/>
          <p:cNvSpPr>
            <a:spLocks noGrp="1"/>
          </p:cNvSpPr>
          <p:nvPr>
            <p:ph type="sldNum" sz="quarter" idx="12"/>
          </p:nvPr>
        </p:nvSpPr>
        <p:spPr>
          <a:xfrm>
            <a:off x="8728364" y="6428600"/>
            <a:ext cx="415636" cy="429400"/>
          </a:xfrm>
        </p:spPr>
        <p:txBody>
          <a:bodyPr/>
          <a:lstStyle/>
          <a:p>
            <a:r>
              <a:rPr lang="en-US" dirty="0" smtClean="0"/>
              <a:t>14</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88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07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07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0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65162" y="261543"/>
            <a:ext cx="7464229" cy="604593"/>
          </a:xfrm>
        </p:spPr>
        <p:txBody>
          <a:bodyPr>
            <a:normAutofit/>
          </a:bodyPr>
          <a:lstStyle/>
          <a:p>
            <a:r>
              <a:rPr lang="en-US" dirty="0"/>
              <a:t>Example: Single-sample Sign Test</a:t>
            </a:r>
            <a:endParaRPr lang="en-US" sz="3200" b="0" dirty="0" smtClean="0"/>
          </a:p>
        </p:txBody>
      </p:sp>
      <p:sp>
        <p:nvSpPr>
          <p:cNvPr id="330755" name="Rectangle 3"/>
          <p:cNvSpPr>
            <a:spLocks noGrp="1" noChangeArrowheads="1"/>
          </p:cNvSpPr>
          <p:nvPr>
            <p:ph sz="quarter" idx="13"/>
          </p:nvPr>
        </p:nvSpPr>
        <p:spPr>
          <a:xfrm>
            <a:off x="665610" y="961188"/>
            <a:ext cx="7781518" cy="5223712"/>
          </a:xfrm>
        </p:spPr>
        <p:txBody>
          <a:bodyPr/>
          <a:lstStyle/>
          <a:p>
            <a:pPr marL="0" indent="0">
              <a:spcBef>
                <a:spcPts val="600"/>
              </a:spcBef>
              <a:buNone/>
            </a:pPr>
            <a:r>
              <a:rPr lang="en-US" b="1" dirty="0"/>
              <a:t>[Solution]</a:t>
            </a:r>
            <a:endParaRPr lang="en-US" dirty="0" smtClean="0">
              <a:solidFill>
                <a:schemeClr val="tx1"/>
              </a:solidFill>
            </a:endParaRPr>
          </a:p>
          <a:p>
            <a:pPr marL="0" indent="0">
              <a:spcBef>
                <a:spcPts val="600"/>
              </a:spcBef>
              <a:buNone/>
            </a:pPr>
            <a:r>
              <a:rPr lang="en-US" dirty="0" smtClean="0">
                <a:solidFill>
                  <a:schemeClr val="tx1"/>
                </a:solidFill>
              </a:rPr>
              <a:t>Compare the list of 18 values against the hypothesized median value of 0.55. If they are greater, we assign ‘+’ signs. If they are less, we assign ‘-’ signs and if they are equal, we assign ‘0’ signs. The signs corresponding to the list of 18 values become:</a:t>
            </a:r>
          </a:p>
          <a:p>
            <a:pPr marL="0" indent="0">
              <a:spcBef>
                <a:spcPts val="600"/>
              </a:spcBef>
              <a:buNone/>
            </a:pPr>
            <a:endParaRPr lang="en-US" sz="2000" dirty="0" smtClean="0">
              <a:solidFill>
                <a:schemeClr val="tx1"/>
              </a:solidFill>
            </a:endParaRPr>
          </a:p>
          <a:p>
            <a:pPr marL="0" indent="0">
              <a:spcBef>
                <a:spcPts val="600"/>
              </a:spcBef>
              <a:buNone/>
            </a:pPr>
            <a:r>
              <a:rPr lang="en-US" sz="2000" dirty="0" smtClean="0"/>
              <a:t>	</a:t>
            </a:r>
          </a:p>
          <a:p>
            <a:pPr marL="0" indent="0">
              <a:spcBef>
                <a:spcPts val="600"/>
              </a:spcBef>
              <a:buNone/>
            </a:pPr>
            <a:endParaRPr lang="en-US" sz="2000" dirty="0">
              <a:solidFill>
                <a:schemeClr val="tx1"/>
              </a:solidFill>
            </a:endParaRPr>
          </a:p>
          <a:p>
            <a:pPr marL="0" indent="0">
              <a:spcBef>
                <a:spcPts val="600"/>
              </a:spcBef>
              <a:buNone/>
            </a:pPr>
            <a:endParaRPr lang="en-US" sz="2000" dirty="0" smtClean="0"/>
          </a:p>
          <a:p>
            <a:pPr marL="0" indent="0">
              <a:spcBef>
                <a:spcPts val="600"/>
              </a:spcBef>
              <a:buNone/>
            </a:pPr>
            <a:endParaRPr lang="en-US" sz="2000" dirty="0">
              <a:solidFill>
                <a:schemeClr val="tx1"/>
              </a:solidFill>
            </a:endParaRPr>
          </a:p>
          <a:p>
            <a:pPr marL="0" indent="0">
              <a:spcBef>
                <a:spcPts val="600"/>
              </a:spcBef>
              <a:buNone/>
            </a:pPr>
            <a:endParaRPr lang="en-US" sz="2000" dirty="0" smtClean="0"/>
          </a:p>
          <a:p>
            <a:pPr marL="0" indent="0">
              <a:spcBef>
                <a:spcPts val="600"/>
              </a:spcBef>
              <a:buNone/>
            </a:pPr>
            <a:endParaRPr lang="en-US" sz="2000" dirty="0">
              <a:solidFill>
                <a:schemeClr val="tx1"/>
              </a:solidFill>
            </a:endParaRPr>
          </a:p>
          <a:p>
            <a:pPr marL="0" indent="0">
              <a:spcBef>
                <a:spcPts val="600"/>
              </a:spcBef>
              <a:buNone/>
            </a:pPr>
            <a:endParaRPr lang="en-US" sz="20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496" y="3699071"/>
            <a:ext cx="5942598" cy="3026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2"/>
          <p:cNvSpPr>
            <a:spLocks noGrp="1"/>
          </p:cNvSpPr>
          <p:nvPr>
            <p:ph type="sldNum" sz="quarter" idx="12"/>
          </p:nvPr>
        </p:nvSpPr>
        <p:spPr>
          <a:xfrm>
            <a:off x="8728364" y="6428600"/>
            <a:ext cx="415636" cy="429400"/>
          </a:xfrm>
        </p:spPr>
        <p:txBody>
          <a:bodyPr/>
          <a:lstStyle/>
          <a:p>
            <a:r>
              <a:rPr lang="en-US" dirty="0" smtClean="0"/>
              <a:t>15</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7509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261543"/>
            <a:ext cx="7414125" cy="604593"/>
          </a:xfrm>
        </p:spPr>
        <p:txBody>
          <a:bodyPr>
            <a:normAutofit/>
          </a:bodyPr>
          <a:lstStyle/>
          <a:p>
            <a:r>
              <a:rPr lang="en-US" dirty="0"/>
              <a:t>Example: Single-sample Sign Test</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8181210" cy="5134811"/>
              </a:xfrm>
            </p:spPr>
            <p:txBody>
              <a:bodyPr/>
              <a:lstStyle/>
              <a:p>
                <a:pPr marL="0" indent="0">
                  <a:spcBef>
                    <a:spcPts val="600"/>
                  </a:spcBef>
                  <a:buNone/>
                </a:pPr>
                <a:r>
                  <a:rPr lang="en-US" b="1" dirty="0"/>
                  <a:t>[Solution]</a:t>
                </a:r>
                <a:endParaRPr lang="en-US" dirty="0" smtClean="0"/>
              </a:p>
              <a:p>
                <a:pPr marL="0" indent="0">
                  <a:spcBef>
                    <a:spcPts val="600"/>
                  </a:spcBef>
                  <a:buNone/>
                </a:pPr>
                <a:r>
                  <a:rPr lang="en-US" sz="2000" dirty="0" smtClean="0"/>
                  <a:t>Discarding the ‘0’ signs, </a:t>
                </a:r>
              </a:p>
              <a:p>
                <a:pPr>
                  <a:spcBef>
                    <a:spcPts val="600"/>
                  </a:spcBef>
                </a:pPr>
                <a:r>
                  <a:rPr lang="en-US" sz="2000" dirty="0" smtClean="0"/>
                  <a:t>total number of signs, </a:t>
                </a:r>
                <a14:m>
                  <m:oMath xmlns:m="http://schemas.openxmlformats.org/officeDocument/2006/math">
                    <m:r>
                      <a:rPr lang="en-US" sz="2000" b="0" i="1" smtClean="0">
                        <a:latin typeface="Cambria Math"/>
                      </a:rPr>
                      <m:t>𝑛</m:t>
                    </m:r>
                  </m:oMath>
                </a14:m>
                <a:r>
                  <a:rPr lang="en-US" sz="2000" dirty="0" smtClean="0"/>
                  <a:t> </a:t>
                </a:r>
                <a:r>
                  <a:rPr lang="en-US" sz="2000" dirty="0"/>
                  <a:t>= </a:t>
                </a:r>
                <a:r>
                  <a:rPr lang="en-US" sz="2000" dirty="0" smtClean="0"/>
                  <a:t>16</a:t>
                </a:r>
              </a:p>
              <a:p>
                <a:pPr>
                  <a:spcBef>
                    <a:spcPts val="600"/>
                  </a:spcBef>
                </a:pPr>
                <a:r>
                  <a:rPr lang="en-US" sz="2000" dirty="0"/>
                  <a:t>t</a:t>
                </a:r>
                <a:r>
                  <a:rPr lang="en-US" sz="2000" dirty="0" smtClean="0"/>
                  <a:t>otal </a:t>
                </a:r>
                <a:r>
                  <a:rPr lang="en-US" sz="2000" dirty="0"/>
                  <a:t>number of “+” </a:t>
                </a:r>
                <a:r>
                  <a:rPr lang="en-US" sz="2000" dirty="0" smtClean="0"/>
                  <a:t>signs, </a:t>
                </a:r>
                <a14:m>
                  <m:oMath xmlns:m="http://schemas.openxmlformats.org/officeDocument/2006/math">
                    <m:r>
                      <a:rPr lang="en-US" sz="2000" b="0" i="1" smtClean="0">
                        <a:latin typeface="Cambria Math"/>
                      </a:rPr>
                      <m:t>𝑟</m:t>
                    </m:r>
                  </m:oMath>
                </a14:m>
                <a:r>
                  <a:rPr lang="en-US" sz="2000" dirty="0" smtClean="0"/>
                  <a:t> </a:t>
                </a:r>
                <a:r>
                  <a:rPr lang="en-US" sz="2000" dirty="0"/>
                  <a:t>= 10</a:t>
                </a:r>
              </a:p>
              <a:p>
                <a:pPr marL="0" indent="0">
                  <a:spcBef>
                    <a:spcPts val="600"/>
                  </a:spcBef>
                  <a:buNone/>
                </a:pPr>
                <a:endParaRPr lang="en-US" sz="2000" dirty="0" smtClean="0"/>
              </a:p>
              <a:p>
                <a:pPr marL="0" indent="0">
                  <a:spcBef>
                    <a:spcPts val="600"/>
                  </a:spcBef>
                  <a:buNone/>
                </a:pPr>
                <a:r>
                  <a:rPr lang="en-US" sz="2000" dirty="0" smtClean="0"/>
                  <a:t>P(X</a:t>
                </a:r>
                <a:r>
                  <a:rPr lang="en-US" sz="2000" dirty="0"/>
                  <a:t>&lt;=10) = BINOM.DIST(10, 16, 0.5,1) = 0.894943</a:t>
                </a:r>
              </a:p>
              <a:p>
                <a:pPr marL="0" indent="0">
                  <a:spcBef>
                    <a:spcPts val="600"/>
                  </a:spcBef>
                  <a:buNone/>
                </a:pPr>
                <a:r>
                  <a:rPr lang="en-US" sz="2000" dirty="0"/>
                  <a:t>P(X&gt;=10) = 1 –BINOM.DIST(9,16,0.5,1) = 0.227249</a:t>
                </a:r>
              </a:p>
              <a:p>
                <a:pPr marL="0" indent="0">
                  <a:spcBef>
                    <a:spcPts val="600"/>
                  </a:spcBef>
                  <a:buNone/>
                </a:pPr>
                <a:r>
                  <a:rPr lang="en-US" sz="2000" dirty="0"/>
                  <a:t>p-value = </a:t>
                </a:r>
                <a:r>
                  <a:rPr lang="en-US" sz="2000" dirty="0" smtClean="0"/>
                  <a:t>2*min{P(X</a:t>
                </a:r>
                <a:r>
                  <a:rPr lang="en-US" sz="2000" dirty="0"/>
                  <a:t>&lt;=</a:t>
                </a:r>
                <a:r>
                  <a:rPr lang="en-US" sz="2000" dirty="0" smtClean="0"/>
                  <a:t>10), P(X</a:t>
                </a:r>
                <a:r>
                  <a:rPr lang="en-US" sz="2000" dirty="0"/>
                  <a:t>&gt;=10)} </a:t>
                </a:r>
                <a:endParaRPr lang="en-US" sz="2000" dirty="0" smtClean="0"/>
              </a:p>
              <a:p>
                <a:pPr marL="0" indent="0">
                  <a:spcBef>
                    <a:spcPts val="600"/>
                  </a:spcBef>
                  <a:buNone/>
                </a:pPr>
                <a:r>
                  <a:rPr lang="en-US" sz="2000" dirty="0"/>
                  <a:t> </a:t>
                </a:r>
                <a:r>
                  <a:rPr lang="en-US" sz="2000" dirty="0" smtClean="0"/>
                  <a:t>            = 2*0.227249 </a:t>
                </a:r>
              </a:p>
              <a:p>
                <a:pPr marL="0" indent="0">
                  <a:spcBef>
                    <a:spcPts val="600"/>
                  </a:spcBef>
                  <a:buNone/>
                </a:pPr>
                <a:r>
                  <a:rPr lang="en-US" sz="2000" dirty="0"/>
                  <a:t> </a:t>
                </a:r>
                <a:r>
                  <a:rPr lang="en-US" sz="2000" dirty="0" smtClean="0"/>
                  <a:t>            = 0.454</a:t>
                </a:r>
                <a:endParaRPr lang="en-US" sz="2000" dirty="0"/>
              </a:p>
              <a:p>
                <a:pPr marL="0" indent="0">
                  <a:spcBef>
                    <a:spcPts val="600"/>
                  </a:spcBef>
                  <a:buNone/>
                </a:pPr>
                <a:endParaRPr lang="en-US" sz="2000" dirty="0" smtClean="0"/>
              </a:p>
              <a:p>
                <a:pPr marL="0" indent="0">
                  <a:spcBef>
                    <a:spcPts val="600"/>
                  </a:spcBef>
                  <a:buNone/>
                </a:pPr>
                <a:r>
                  <a:rPr lang="en-US" sz="2000" dirty="0" smtClean="0"/>
                  <a:t>Decision: Since the </a:t>
                </a:r>
                <a:r>
                  <a:rPr lang="en-US" sz="2000" dirty="0"/>
                  <a:t>p-value &gt; level of significance, we do not reject H</a:t>
                </a:r>
                <a:r>
                  <a:rPr lang="en-US" sz="2000" baseline="-25000" dirty="0"/>
                  <a:t>0</a:t>
                </a:r>
                <a:r>
                  <a:rPr lang="en-US" sz="2000" dirty="0"/>
                  <a:t>.</a:t>
                </a:r>
              </a:p>
              <a:p>
                <a:pPr marL="0" indent="0">
                  <a:spcBef>
                    <a:spcPts val="600"/>
                  </a:spcBef>
                  <a:buNone/>
                </a:pPr>
                <a:r>
                  <a:rPr lang="en-US" sz="2000" dirty="0"/>
                  <a:t>Conclusion: There is insufficient evidence at the 5% level of significance to </a:t>
                </a:r>
                <a:r>
                  <a:rPr lang="en-US" sz="2000" dirty="0" smtClean="0"/>
                  <a:t>reject the statement that </a:t>
                </a:r>
                <a:r>
                  <a:rPr lang="en-US" sz="2000" dirty="0"/>
                  <a:t>the median coefficient of friction between leather and metal is </a:t>
                </a:r>
                <a:r>
                  <a:rPr lang="en-US" sz="2000" dirty="0" smtClean="0"/>
                  <a:t>equal </a:t>
                </a:r>
                <a:r>
                  <a:rPr lang="en-US" sz="2000" dirty="0"/>
                  <a:t>to 0.55.</a:t>
                </a:r>
              </a:p>
              <a:p>
                <a:endParaRPr lang="en-SG"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8181210" cy="5134811"/>
              </a:xfrm>
              <a:blipFill rotWithShape="0">
                <a:blip r:embed="rId2"/>
                <a:stretch>
                  <a:fillRect l="-1118" t="-831" b="-12114"/>
                </a:stretch>
              </a:blipFill>
            </p:spPr>
            <p:txBody>
              <a:bodyPr/>
              <a:lstStyle/>
              <a:p>
                <a:r>
                  <a:rPr lang="en-SG">
                    <a:noFill/>
                  </a:rPr>
                  <a:t> </a:t>
                </a:r>
              </a:p>
            </p:txBody>
          </p:sp>
        </mc:Fallback>
      </mc:AlternateContent>
      <p:sp>
        <p:nvSpPr>
          <p:cNvPr id="5" name="Slide Number Placeholder 2"/>
          <p:cNvSpPr>
            <a:spLocks noGrp="1"/>
          </p:cNvSpPr>
          <p:nvPr>
            <p:ph type="sldNum" sz="quarter" idx="12"/>
          </p:nvPr>
        </p:nvSpPr>
        <p:spPr>
          <a:xfrm>
            <a:off x="8728364" y="6428600"/>
            <a:ext cx="415636" cy="429400"/>
          </a:xfrm>
        </p:spPr>
        <p:txBody>
          <a:bodyPr/>
          <a:lstStyle/>
          <a:p>
            <a:r>
              <a:rPr lang="en-US" dirty="0" smtClean="0"/>
              <a:t>16</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91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a:t>
            </a:r>
            <a:endParaRPr lang="en-SG" dirty="0"/>
          </a:p>
        </p:txBody>
      </p:sp>
      <p:sp>
        <p:nvSpPr>
          <p:cNvPr id="4" name="Content Placeholder 3"/>
          <p:cNvSpPr>
            <a:spLocks noGrp="1"/>
          </p:cNvSpPr>
          <p:nvPr>
            <p:ph sz="quarter" idx="13"/>
          </p:nvPr>
        </p:nvSpPr>
        <p:spPr/>
        <p:txBody>
          <a:bodyPr/>
          <a:lstStyle/>
          <a:p>
            <a:pPr marL="0" indent="0">
              <a:buNone/>
            </a:pPr>
            <a:r>
              <a:rPr lang="en-SG" b="1" dirty="0"/>
              <a:t>[Team discussion &amp; activity]</a:t>
            </a:r>
            <a:endParaRPr lang="en-SG" dirty="0"/>
          </a:p>
          <a:p>
            <a:pPr marL="0" indent="0">
              <a:buNone/>
            </a:pPr>
            <a:r>
              <a:rPr lang="en-SG" dirty="0"/>
              <a:t>From the scenario given earlier (</a:t>
            </a:r>
            <a:r>
              <a:rPr lang="en-SG" dirty="0" smtClean="0"/>
              <a:t>slide 6), </a:t>
            </a:r>
            <a:r>
              <a:rPr lang="en-SG" dirty="0"/>
              <a:t>you are to help </a:t>
            </a:r>
            <a:r>
              <a:rPr lang="en-SG" dirty="0" smtClean="0"/>
              <a:t>the researcher determine </a:t>
            </a:r>
            <a:r>
              <a:rPr lang="en-SG" dirty="0"/>
              <a:t>whether the median travelling duration by students from their </a:t>
            </a:r>
            <a:r>
              <a:rPr lang="en-SG" dirty="0" smtClean="0"/>
              <a:t>home </a:t>
            </a:r>
            <a:r>
              <a:rPr lang="en-SG" dirty="0"/>
              <a:t>to campus in the morning is longer than 45 minutes.</a:t>
            </a:r>
            <a:r>
              <a:rPr lang="en-SG" dirty="0" smtClean="0"/>
              <a:t> </a:t>
            </a:r>
            <a:endParaRPr lang="en-SG" dirty="0"/>
          </a:p>
          <a:p>
            <a:pPr marL="0" indent="0">
              <a:spcBef>
                <a:spcPts val="0"/>
              </a:spcBef>
              <a:buNone/>
            </a:pPr>
            <a:endParaRPr lang="en-US" sz="2000" dirty="0">
              <a:solidFill>
                <a:prstClr val="black"/>
              </a:solidFill>
              <a:latin typeface="Arial" panose="020B0604020202020204" pitchFamily="34" charset="0"/>
              <a:cs typeface="Arial" panose="020B0604020202020204" pitchFamily="34" charset="0"/>
            </a:endParaRPr>
          </a:p>
          <a:p>
            <a:pPr marL="0" indent="0">
              <a:buNone/>
            </a:pPr>
            <a:r>
              <a:rPr lang="en-SG" sz="2000" dirty="0"/>
              <a:t>Consider the following:</a:t>
            </a:r>
          </a:p>
          <a:p>
            <a:pPr marL="457200" indent="-457200">
              <a:buFont typeface="+mj-lt"/>
              <a:buAutoNum type="alphaLcParenR"/>
            </a:pPr>
            <a:r>
              <a:rPr lang="en-SG" sz="2000" dirty="0"/>
              <a:t>State the hypotheses.</a:t>
            </a:r>
          </a:p>
          <a:p>
            <a:pPr marL="457200" indent="-457200">
              <a:buFont typeface="+mj-lt"/>
              <a:buAutoNum type="alphaLcParenR"/>
            </a:pPr>
            <a:r>
              <a:rPr lang="en-SG" sz="2000" dirty="0"/>
              <a:t>What is a suitable statistical test to conduct? What are the necessary assumptions? Decide on an appropriate level of significance.</a:t>
            </a:r>
          </a:p>
          <a:p>
            <a:pPr marL="457200" indent="-457200">
              <a:buFont typeface="+mj-lt"/>
              <a:buAutoNum type="alphaLcParenR"/>
            </a:pPr>
            <a:r>
              <a:rPr lang="en-SG" sz="2000" dirty="0"/>
              <a:t>Compute the </a:t>
            </a:r>
            <a:r>
              <a:rPr lang="en-SG" sz="2000" dirty="0" smtClean="0"/>
              <a:t>p-value. Show all necessary working.</a:t>
            </a:r>
            <a:endParaRPr lang="en-SG" sz="2000" dirty="0"/>
          </a:p>
          <a:p>
            <a:pPr marL="457200" indent="-457200">
              <a:buFont typeface="+mj-lt"/>
              <a:buAutoNum type="alphaLcParenR"/>
            </a:pPr>
            <a:r>
              <a:rPr lang="en-SG" sz="2000" dirty="0"/>
              <a:t>Can the null hypothesis be rejected? State a formal conclusion in the context of the scenario. Interpret the results</a:t>
            </a:r>
            <a:r>
              <a:rPr lang="en-SG" sz="2000" dirty="0" smtClean="0"/>
              <a:t>.</a:t>
            </a:r>
            <a:endParaRPr lang="en-SG" sz="2000" dirty="0"/>
          </a:p>
        </p:txBody>
      </p:sp>
      <p:sp>
        <p:nvSpPr>
          <p:cNvPr id="5" name="Slide Number Placeholder 2"/>
          <p:cNvSpPr>
            <a:spLocks noGrp="1"/>
          </p:cNvSpPr>
          <p:nvPr>
            <p:ph type="sldNum" sz="quarter" idx="12"/>
          </p:nvPr>
        </p:nvSpPr>
        <p:spPr>
          <a:xfrm>
            <a:off x="8728364" y="6428600"/>
            <a:ext cx="415636" cy="429400"/>
          </a:xfrm>
        </p:spPr>
        <p:txBody>
          <a:bodyPr/>
          <a:lstStyle/>
          <a:p>
            <a:r>
              <a:rPr lang="en-US" dirty="0" smtClean="0"/>
              <a:t>17</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6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a:t>
            </a:r>
            <a:endParaRPr lang="en-SG" dirty="0"/>
          </a:p>
        </p:txBody>
      </p:sp>
      <p:sp>
        <p:nvSpPr>
          <p:cNvPr id="4" name="Content Placeholder 3"/>
          <p:cNvSpPr>
            <a:spLocks noGrp="1"/>
          </p:cNvSpPr>
          <p:nvPr>
            <p:ph sz="quarter" idx="13"/>
          </p:nvPr>
        </p:nvSpPr>
        <p:spPr/>
        <p:txBody>
          <a:bodyPr/>
          <a:lstStyle/>
          <a:p>
            <a:pPr marL="0" indent="0">
              <a:buNone/>
            </a:pPr>
            <a:r>
              <a:rPr lang="en-US" b="1" dirty="0"/>
              <a:t>[Solution</a:t>
            </a:r>
            <a:r>
              <a:rPr lang="en-US" b="1" dirty="0" smtClean="0"/>
              <a:t>]</a:t>
            </a:r>
          </a:p>
          <a:p>
            <a:pPr marL="0" indent="0">
              <a:buNone/>
            </a:pPr>
            <a:endParaRPr lang="en-SG" dirty="0"/>
          </a:p>
        </p:txBody>
      </p:sp>
      <p:sp>
        <p:nvSpPr>
          <p:cNvPr id="5" name="Slide Number Placeholder 2"/>
          <p:cNvSpPr>
            <a:spLocks noGrp="1"/>
          </p:cNvSpPr>
          <p:nvPr>
            <p:ph type="sldNum" sz="quarter" idx="12"/>
          </p:nvPr>
        </p:nvSpPr>
        <p:spPr>
          <a:xfrm>
            <a:off x="8728364" y="6428600"/>
            <a:ext cx="415636" cy="429400"/>
          </a:xfrm>
        </p:spPr>
        <p:txBody>
          <a:bodyPr/>
          <a:lstStyle/>
          <a:p>
            <a:r>
              <a:rPr lang="en-US" dirty="0" smtClean="0"/>
              <a:t>18</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042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a:t>
            </a:r>
            <a:endParaRPr lang="en-SG" dirty="0"/>
          </a:p>
        </p:txBody>
      </p:sp>
      <p:sp>
        <p:nvSpPr>
          <p:cNvPr id="4" name="Content Placeholder 3"/>
          <p:cNvSpPr>
            <a:spLocks noGrp="1"/>
          </p:cNvSpPr>
          <p:nvPr>
            <p:ph sz="quarter" idx="13"/>
          </p:nvPr>
        </p:nvSpPr>
        <p:spPr/>
        <p:txBody>
          <a:bodyPr/>
          <a:lstStyle/>
          <a:p>
            <a:pPr marL="0" indent="0">
              <a:buNone/>
            </a:pPr>
            <a:r>
              <a:rPr lang="en-US" b="1" dirty="0"/>
              <a:t>[Solution</a:t>
            </a:r>
            <a:r>
              <a:rPr lang="en-US" b="1" dirty="0" smtClean="0"/>
              <a:t>]</a:t>
            </a:r>
            <a:endParaRPr lang="en-US" b="1" dirty="0" smtClean="0"/>
          </a:p>
        </p:txBody>
      </p:sp>
      <p:sp>
        <p:nvSpPr>
          <p:cNvPr id="6" name="Slide Number Placeholder 2"/>
          <p:cNvSpPr>
            <a:spLocks noGrp="1"/>
          </p:cNvSpPr>
          <p:nvPr>
            <p:ph type="sldNum" sz="quarter" idx="12"/>
          </p:nvPr>
        </p:nvSpPr>
        <p:spPr>
          <a:xfrm>
            <a:off x="8728364" y="6428600"/>
            <a:ext cx="415636" cy="429400"/>
          </a:xfrm>
        </p:spPr>
        <p:txBody>
          <a:bodyPr/>
          <a:lstStyle/>
          <a:p>
            <a:r>
              <a:rPr lang="en-US" dirty="0" smtClean="0"/>
              <a:t>19</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033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Pre-Lesson Activity</a:t>
            </a:r>
            <a:endParaRPr lang="en-SG" dirty="0"/>
          </a:p>
        </p:txBody>
      </p:sp>
      <p:sp>
        <p:nvSpPr>
          <p:cNvPr id="4" name="Content Placeholder 3"/>
          <p:cNvSpPr>
            <a:spLocks noGrp="1"/>
          </p:cNvSpPr>
          <p:nvPr>
            <p:ph sz="quarter" idx="13"/>
          </p:nvPr>
        </p:nvSpPr>
        <p:spPr/>
        <p:txBody>
          <a:bodyPr/>
          <a:lstStyle/>
          <a:p>
            <a:pPr marL="0" indent="0" algn="ctr">
              <a:buNone/>
            </a:pPr>
            <a:endParaRPr lang="en-SG" sz="4000" dirty="0" smtClean="0"/>
          </a:p>
          <a:p>
            <a:pPr marL="0" indent="0" algn="ctr">
              <a:buNone/>
            </a:pPr>
            <a:endParaRPr lang="en-SG" sz="4000" dirty="0"/>
          </a:p>
          <a:p>
            <a:pPr marL="0" indent="0" algn="ctr">
              <a:buNone/>
            </a:pPr>
            <a:r>
              <a:rPr lang="en-SG" sz="4000" dirty="0" smtClean="0"/>
              <a:t>Pre-Lesson class discussion.</a:t>
            </a:r>
          </a:p>
          <a:p>
            <a:pPr marL="0" indent="0" algn="ctr">
              <a:buNone/>
            </a:pPr>
            <a:r>
              <a:rPr lang="en-SG" sz="4000" dirty="0"/>
              <a:t>Ensure that you have read the pre-reading before each lesson!</a:t>
            </a:r>
          </a:p>
        </p:txBody>
      </p:sp>
      <p:sp>
        <p:nvSpPr>
          <p:cNvPr id="5" name="Slide Number Placeholder 2"/>
          <p:cNvSpPr txBox="1">
            <a:spLocks/>
          </p:cNvSpPr>
          <p:nvPr/>
        </p:nvSpPr>
        <p:spPr>
          <a:xfrm>
            <a:off x="8728364" y="6428600"/>
            <a:ext cx="415636" cy="429400"/>
          </a:xfrm>
          <a:prstGeom prst="rect">
            <a:avLst/>
          </a:prstGeom>
        </p:spPr>
        <p:txBody>
          <a:bodyPr/>
          <a:lstStyle>
            <a:defPPr>
              <a:defRPr lang="en-US"/>
            </a:defPPr>
            <a:lvl1pPr marL="0" algn="r"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67FADE-2612-3649-B495-F644A23F288B}" type="slidenum">
              <a:rPr lang="en-US" smtClean="0"/>
              <a:pPr/>
              <a:t>2</a:t>
            </a:fld>
            <a:endParaRPr lang="en-US" dirty="0"/>
          </a:p>
        </p:txBody>
      </p:sp>
    </p:spTree>
    <p:extLst>
      <p:ext uri="{BB962C8B-B14F-4D97-AF65-F5344CB8AC3E}">
        <p14:creationId xmlns:p14="http://schemas.microsoft.com/office/powerpoint/2010/main" val="385563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a:t>
            </a:r>
            <a:endParaRPr lang="en-SG" dirty="0"/>
          </a:p>
        </p:txBody>
      </p:sp>
      <p:sp>
        <p:nvSpPr>
          <p:cNvPr id="4" name="Content Placeholder 3"/>
          <p:cNvSpPr>
            <a:spLocks noGrp="1"/>
          </p:cNvSpPr>
          <p:nvPr>
            <p:ph sz="quarter" idx="13"/>
          </p:nvPr>
        </p:nvSpPr>
        <p:spPr/>
        <p:txBody>
          <a:bodyPr/>
          <a:lstStyle/>
          <a:p>
            <a:pPr marL="0" indent="0">
              <a:buNone/>
            </a:pPr>
            <a:r>
              <a:rPr lang="en-US" b="1" dirty="0"/>
              <a:t>[Solution</a:t>
            </a:r>
            <a:r>
              <a:rPr lang="en-US" b="1" dirty="0" smtClean="0"/>
              <a:t>]</a:t>
            </a:r>
            <a:endParaRPr lang="en-US" b="1" dirty="0" smtClean="0"/>
          </a:p>
        </p:txBody>
      </p:sp>
      <p:sp>
        <p:nvSpPr>
          <p:cNvPr id="6" name="Slide Number Placeholder 2"/>
          <p:cNvSpPr>
            <a:spLocks noGrp="1"/>
          </p:cNvSpPr>
          <p:nvPr>
            <p:ph type="sldNum" sz="quarter" idx="12"/>
          </p:nvPr>
        </p:nvSpPr>
        <p:spPr>
          <a:xfrm>
            <a:off x="8728364" y="6428600"/>
            <a:ext cx="415636" cy="429400"/>
          </a:xfrm>
        </p:spPr>
        <p:txBody>
          <a:bodyPr/>
          <a:lstStyle/>
          <a:p>
            <a:r>
              <a:rPr lang="en-US" dirty="0" smtClean="0"/>
              <a:t>20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7855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65162" y="261543"/>
            <a:ext cx="7383963" cy="604593"/>
          </a:xfrm>
        </p:spPr>
        <p:txBody>
          <a:bodyPr>
            <a:normAutofit/>
          </a:bodyPr>
          <a:lstStyle/>
          <a:p>
            <a:pPr eaLnBrk="1" hangingPunct="1"/>
            <a:r>
              <a:rPr lang="en-US" sz="3200" b="0" dirty="0" smtClean="0"/>
              <a:t>Example: Paired-sample Sign Test</a:t>
            </a:r>
          </a:p>
        </p:txBody>
      </p:sp>
      <p:sp>
        <p:nvSpPr>
          <p:cNvPr id="330755" name="Rectangle 3"/>
          <p:cNvSpPr>
            <a:spLocks noGrp="1" noChangeArrowheads="1"/>
          </p:cNvSpPr>
          <p:nvPr>
            <p:ph sz="quarter" idx="13"/>
          </p:nvPr>
        </p:nvSpPr>
        <p:spPr/>
        <p:txBody>
          <a:bodyPr/>
          <a:lstStyle/>
          <a:p>
            <a:pPr marL="0" indent="0">
              <a:buNone/>
            </a:pPr>
            <a:r>
              <a:rPr lang="en-US" sz="2000" dirty="0" smtClean="0">
                <a:solidFill>
                  <a:schemeClr val="tx1"/>
                </a:solidFill>
              </a:rPr>
              <a:t>The following table shows the weekly loss of worker-hours due to accidents at 13 industrial sites before and after a certain safety program was put in place. Use a 5% level of significance to test whether the safety program is effective. Assume that the distribution of weekly loss of working-hours </a:t>
            </a:r>
            <a:r>
              <a:rPr lang="en-US" sz="2000" dirty="0" smtClean="0"/>
              <a:t>is</a:t>
            </a:r>
            <a:r>
              <a:rPr lang="en-US" sz="2000" dirty="0" smtClean="0">
                <a:solidFill>
                  <a:schemeClr val="tx1"/>
                </a:solidFill>
              </a:rPr>
              <a:t> non-normal.</a:t>
            </a:r>
          </a:p>
          <a:p>
            <a:pPr marL="0" indent="0">
              <a:buNone/>
            </a:pPr>
            <a:endParaRPr lang="en-US" dirty="0"/>
          </a:p>
          <a:p>
            <a:pPr marL="0" indent="0">
              <a:buNone/>
            </a:pPr>
            <a:endParaRPr lang="en-US" sz="2400" dirty="0" smtClean="0">
              <a:solidFill>
                <a:schemeClr val="tx1"/>
              </a:solidFill>
            </a:endParaRPr>
          </a:p>
          <a:p>
            <a:pPr marL="0" indent="0">
              <a:buNone/>
            </a:pPr>
            <a:endParaRPr lang="en-US" dirty="0"/>
          </a:p>
          <a:p>
            <a:pPr marL="0" indent="0">
              <a:buNone/>
            </a:pPr>
            <a:r>
              <a:rPr lang="en-US" sz="2000" b="1" dirty="0" smtClean="0"/>
              <a:t>[</a:t>
            </a:r>
            <a:r>
              <a:rPr lang="en-US" sz="2000" b="1" dirty="0"/>
              <a:t>Solution</a:t>
            </a:r>
            <a:r>
              <a:rPr lang="en-US" sz="2000" b="1" dirty="0" smtClean="0"/>
              <a:t>]</a:t>
            </a:r>
          </a:p>
          <a:p>
            <a:pPr marL="0" indent="0">
              <a:buNone/>
            </a:pPr>
            <a:r>
              <a:rPr lang="en-SG" sz="2000" dirty="0"/>
              <a:t>We test the median of the difference in loss hours before and after the program (</a:t>
            </a:r>
            <a:r>
              <a:rPr lang="en-SG" sz="2000" i="1" dirty="0">
                <a:latin typeface="Times New Roman" panose="02020603050405020304" pitchFamily="18" charset="0"/>
                <a:cs typeface="Times New Roman" panose="02020603050405020304" pitchFamily="18" charset="0"/>
              </a:rPr>
              <a:t>m</a:t>
            </a:r>
            <a:r>
              <a:rPr lang="en-SG" sz="2000" i="1" baseline="-25000" dirty="0">
                <a:latin typeface="Times New Roman" panose="02020603050405020304" pitchFamily="18" charset="0"/>
                <a:cs typeface="Times New Roman" panose="02020603050405020304" pitchFamily="18" charset="0"/>
              </a:rPr>
              <a:t>d</a:t>
            </a:r>
            <a:r>
              <a:rPr lang="en-SG" sz="2000" dirty="0"/>
              <a:t>), therefore taking difference = </a:t>
            </a:r>
            <a:r>
              <a:rPr lang="en-SG" sz="2000" dirty="0" smtClean="0"/>
              <a:t>weekly </a:t>
            </a:r>
            <a:r>
              <a:rPr lang="en-SG" sz="2000" dirty="0"/>
              <a:t>loss in worker hours before safety program - </a:t>
            </a:r>
            <a:r>
              <a:rPr lang="en-SG" sz="2000" dirty="0" smtClean="0"/>
              <a:t>weekly </a:t>
            </a:r>
            <a:r>
              <a:rPr lang="en-SG" sz="2000" dirty="0"/>
              <a:t>loss in worker hours after safety </a:t>
            </a:r>
            <a:r>
              <a:rPr lang="en-SG" sz="2000" dirty="0" smtClean="0"/>
              <a:t>program</a:t>
            </a:r>
          </a:p>
          <a:p>
            <a:pPr marL="0" indent="0">
              <a:buNone/>
            </a:pPr>
            <a:endParaRPr lang="en-SG" sz="2000" dirty="0"/>
          </a:p>
          <a:p>
            <a:pPr marL="0" indent="0">
              <a:buNone/>
            </a:pPr>
            <a:r>
              <a:rPr lang="en-SG" sz="2000" dirty="0"/>
              <a:t>H</a:t>
            </a:r>
            <a:r>
              <a:rPr lang="en-SG" sz="2000" baseline="-25000" dirty="0"/>
              <a:t>0</a:t>
            </a:r>
            <a:r>
              <a:rPr lang="en-SG" sz="2000" dirty="0"/>
              <a:t>: </a:t>
            </a:r>
            <a:r>
              <a:rPr lang="en-US" sz="2000" i="1" dirty="0">
                <a:latin typeface="Times New Roman" panose="02020603050405020304" pitchFamily="18" charset="0"/>
                <a:cs typeface="Times New Roman" panose="02020603050405020304" pitchFamily="18" charset="0"/>
              </a:rPr>
              <a:t>m</a:t>
            </a:r>
            <a:r>
              <a:rPr lang="en-US" sz="2000" i="1" baseline="-25000" dirty="0">
                <a:latin typeface="Times New Roman" panose="02020603050405020304" pitchFamily="18" charset="0"/>
                <a:cs typeface="Times New Roman" panose="02020603050405020304" pitchFamily="18" charset="0"/>
              </a:rPr>
              <a:t>d</a:t>
            </a:r>
            <a:r>
              <a:rPr lang="en-US" sz="2000" baseline="-25000" dirty="0">
                <a:latin typeface="Times New Roman" panose="02020603050405020304" pitchFamily="18" charset="0"/>
                <a:cs typeface="Times New Roman" panose="02020603050405020304" pitchFamily="18" charset="0"/>
              </a:rPr>
              <a:t>  </a:t>
            </a:r>
            <a:r>
              <a:rPr lang="en-SG" sz="2000" dirty="0">
                <a:latin typeface="Times New Roman" panose="02020603050405020304" pitchFamily="18" charset="0"/>
                <a:cs typeface="Times New Roman" panose="02020603050405020304" pitchFamily="18" charset="0"/>
              </a:rPr>
              <a:t>= 0</a:t>
            </a:r>
            <a:r>
              <a:rPr lang="en-SG" sz="2000" dirty="0"/>
              <a:t> (safety program is not effective</a:t>
            </a:r>
            <a:r>
              <a:rPr lang="en-SG" sz="2000" dirty="0" smtClean="0"/>
              <a:t>)</a:t>
            </a:r>
          </a:p>
          <a:p>
            <a:pPr marL="0" indent="0">
              <a:buNone/>
            </a:pPr>
            <a:r>
              <a:rPr lang="en-SG" sz="2000" dirty="0"/>
              <a:t>H</a:t>
            </a:r>
            <a:r>
              <a:rPr lang="en-SG" sz="2000" baseline="-25000" dirty="0"/>
              <a:t>1</a:t>
            </a:r>
            <a:r>
              <a:rPr lang="en-SG" sz="2000" dirty="0"/>
              <a:t>: </a:t>
            </a:r>
            <a:r>
              <a:rPr lang="en-US" sz="2000" i="1" dirty="0">
                <a:latin typeface="Times New Roman" panose="02020603050405020304" pitchFamily="18" charset="0"/>
                <a:cs typeface="Times New Roman" panose="02020603050405020304" pitchFamily="18" charset="0"/>
              </a:rPr>
              <a:t>m</a:t>
            </a:r>
            <a:r>
              <a:rPr lang="en-US" sz="2000" i="1" baseline="-25000" dirty="0">
                <a:latin typeface="Times New Roman" panose="02020603050405020304" pitchFamily="18" charset="0"/>
                <a:cs typeface="Times New Roman" panose="02020603050405020304" pitchFamily="18" charset="0"/>
              </a:rPr>
              <a:t>d</a:t>
            </a:r>
            <a:r>
              <a:rPr lang="en-US" sz="2000" baseline="-25000" dirty="0">
                <a:latin typeface="Times New Roman" panose="02020603050405020304" pitchFamily="18" charset="0"/>
                <a:cs typeface="Times New Roman" panose="02020603050405020304" pitchFamily="18" charset="0"/>
              </a:rPr>
              <a:t> </a:t>
            </a:r>
            <a:r>
              <a:rPr lang="en-SG" sz="2000" dirty="0">
                <a:latin typeface="Times New Roman" panose="02020603050405020304" pitchFamily="18" charset="0"/>
                <a:cs typeface="Times New Roman" panose="02020603050405020304" pitchFamily="18" charset="0"/>
              </a:rPr>
              <a:t> &gt; 0</a:t>
            </a:r>
            <a:r>
              <a:rPr lang="en-SG" sz="2000" dirty="0"/>
              <a:t> (safety program is effective)</a:t>
            </a:r>
          </a:p>
          <a:p>
            <a:pPr marL="0" indent="0">
              <a:buNone/>
            </a:pPr>
            <a:endParaRPr lang="en-US" b="1" dirty="0" smtClean="0"/>
          </a:p>
          <a:p>
            <a:pPr marL="0" indent="0">
              <a:buNone/>
            </a:pPr>
            <a:endParaRPr lang="en-US" sz="2400" dirty="0" smtClean="0">
              <a:solidFill>
                <a:schemeClr val="tx1"/>
              </a:solidFill>
            </a:endParaRPr>
          </a:p>
          <a:p>
            <a:endParaRPr lang="en-US" sz="2400" dirty="0"/>
          </a:p>
          <a:p>
            <a:endParaRPr lang="en-US" sz="2400" dirty="0" smtClean="0"/>
          </a:p>
          <a:p>
            <a:endParaRPr lang="en-US" sz="2400" dirty="0"/>
          </a:p>
          <a:p>
            <a:pPr marL="0" indent="0">
              <a:buNone/>
            </a:pPr>
            <a:endParaRPr lang="en-US" sz="2400" dirty="0" smtClean="0">
              <a:solidFill>
                <a:srgbClr val="FF0000"/>
              </a:solidFill>
            </a:endParaRPr>
          </a:p>
          <a:p>
            <a:pPr marL="0" indent="0">
              <a:buNone/>
            </a:pPr>
            <a:endParaRPr lang="en-US" sz="2400" dirty="0" smtClean="0"/>
          </a:p>
          <a:p>
            <a:endParaRPr lang="en-US" sz="2400" dirty="0" smtClean="0"/>
          </a:p>
          <a:p>
            <a:pPr eaLnBrk="1" hangingPunct="1">
              <a:buFontTx/>
              <a:buNone/>
            </a:pPr>
            <a:endParaRPr lang="en-US" sz="2400" dirty="0" smtClean="0">
              <a:solidFill>
                <a:schemeClr val="tx1"/>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35707133"/>
              </p:ext>
            </p:extLst>
          </p:nvPr>
        </p:nvGraphicFramePr>
        <p:xfrm>
          <a:off x="763188" y="2606763"/>
          <a:ext cx="8302744" cy="1158240"/>
        </p:xfrm>
        <a:graphic>
          <a:graphicData uri="http://schemas.openxmlformats.org/drawingml/2006/table">
            <a:tbl>
              <a:tblPr firstRow="1" bandRow="1">
                <a:tableStyleId>{616DA210-FB5B-4158-B5E0-FEB733F419BA}</a:tableStyleId>
              </a:tblPr>
              <a:tblGrid>
                <a:gridCol w="1036313">
                  <a:extLst>
                    <a:ext uri="{9D8B030D-6E8A-4147-A177-3AD203B41FA5}">
                      <a16:colId xmlns="" xmlns:a16="http://schemas.microsoft.com/office/drawing/2014/main" val="20000"/>
                    </a:ext>
                  </a:extLst>
                </a:gridCol>
                <a:gridCol w="548640">
                  <a:extLst>
                    <a:ext uri="{9D8B030D-6E8A-4147-A177-3AD203B41FA5}">
                      <a16:colId xmlns="" xmlns:a16="http://schemas.microsoft.com/office/drawing/2014/main" val="20001"/>
                    </a:ext>
                  </a:extLst>
                </a:gridCol>
                <a:gridCol w="560832">
                  <a:extLst>
                    <a:ext uri="{9D8B030D-6E8A-4147-A177-3AD203B41FA5}">
                      <a16:colId xmlns="" xmlns:a16="http://schemas.microsoft.com/office/drawing/2014/main" val="20002"/>
                    </a:ext>
                  </a:extLst>
                </a:gridCol>
                <a:gridCol w="573024">
                  <a:extLst>
                    <a:ext uri="{9D8B030D-6E8A-4147-A177-3AD203B41FA5}">
                      <a16:colId xmlns="" xmlns:a16="http://schemas.microsoft.com/office/drawing/2014/main" val="20003"/>
                    </a:ext>
                  </a:extLst>
                </a:gridCol>
                <a:gridCol w="621792">
                  <a:extLst>
                    <a:ext uri="{9D8B030D-6E8A-4147-A177-3AD203B41FA5}">
                      <a16:colId xmlns="" xmlns:a16="http://schemas.microsoft.com/office/drawing/2014/main" val="20004"/>
                    </a:ext>
                  </a:extLst>
                </a:gridCol>
                <a:gridCol w="512064">
                  <a:extLst>
                    <a:ext uri="{9D8B030D-6E8A-4147-A177-3AD203B41FA5}">
                      <a16:colId xmlns="" xmlns:a16="http://schemas.microsoft.com/office/drawing/2014/main" val="20005"/>
                    </a:ext>
                  </a:extLst>
                </a:gridCol>
                <a:gridCol w="548640">
                  <a:extLst>
                    <a:ext uri="{9D8B030D-6E8A-4147-A177-3AD203B41FA5}">
                      <a16:colId xmlns="" xmlns:a16="http://schemas.microsoft.com/office/drawing/2014/main" val="20006"/>
                    </a:ext>
                  </a:extLst>
                </a:gridCol>
                <a:gridCol w="585216">
                  <a:extLst>
                    <a:ext uri="{9D8B030D-6E8A-4147-A177-3AD203B41FA5}">
                      <a16:colId xmlns="" xmlns:a16="http://schemas.microsoft.com/office/drawing/2014/main" val="20007"/>
                    </a:ext>
                  </a:extLst>
                </a:gridCol>
                <a:gridCol w="573024">
                  <a:extLst>
                    <a:ext uri="{9D8B030D-6E8A-4147-A177-3AD203B41FA5}">
                      <a16:colId xmlns="" xmlns:a16="http://schemas.microsoft.com/office/drawing/2014/main" val="20008"/>
                    </a:ext>
                  </a:extLst>
                </a:gridCol>
                <a:gridCol w="560832">
                  <a:extLst>
                    <a:ext uri="{9D8B030D-6E8A-4147-A177-3AD203B41FA5}">
                      <a16:colId xmlns="" xmlns:a16="http://schemas.microsoft.com/office/drawing/2014/main" val="20009"/>
                    </a:ext>
                  </a:extLst>
                </a:gridCol>
                <a:gridCol w="573024">
                  <a:extLst>
                    <a:ext uri="{9D8B030D-6E8A-4147-A177-3AD203B41FA5}">
                      <a16:colId xmlns="" xmlns:a16="http://schemas.microsoft.com/office/drawing/2014/main" val="20010"/>
                    </a:ext>
                  </a:extLst>
                </a:gridCol>
                <a:gridCol w="548640">
                  <a:extLst>
                    <a:ext uri="{9D8B030D-6E8A-4147-A177-3AD203B41FA5}">
                      <a16:colId xmlns="" xmlns:a16="http://schemas.microsoft.com/office/drawing/2014/main" val="20011"/>
                    </a:ext>
                  </a:extLst>
                </a:gridCol>
                <a:gridCol w="512064">
                  <a:extLst>
                    <a:ext uri="{9D8B030D-6E8A-4147-A177-3AD203B41FA5}">
                      <a16:colId xmlns="" xmlns:a16="http://schemas.microsoft.com/office/drawing/2014/main" val="20012"/>
                    </a:ext>
                  </a:extLst>
                </a:gridCol>
                <a:gridCol w="548639">
                  <a:extLst>
                    <a:ext uri="{9D8B030D-6E8A-4147-A177-3AD203B41FA5}">
                      <a16:colId xmlns="" xmlns:a16="http://schemas.microsoft.com/office/drawing/2014/main" val="20013"/>
                    </a:ext>
                  </a:extLst>
                </a:gridCol>
              </a:tblGrid>
              <a:tr h="370840">
                <a:tc>
                  <a:txBody>
                    <a:bodyPr/>
                    <a:lstStyle/>
                    <a:p>
                      <a:r>
                        <a:rPr lang="en-US" sz="1600" b="0" dirty="0" smtClean="0"/>
                        <a:t>Before (Hours)</a:t>
                      </a:r>
                      <a:endParaRPr lang="en-SG" sz="1600" b="0" dirty="0"/>
                    </a:p>
                  </a:txBody>
                  <a:tcPr/>
                </a:tc>
                <a:tc>
                  <a:txBody>
                    <a:bodyPr/>
                    <a:lstStyle/>
                    <a:p>
                      <a:r>
                        <a:rPr lang="en-US" sz="1600" b="0" dirty="0" smtClean="0"/>
                        <a:t>23</a:t>
                      </a:r>
                      <a:endParaRPr lang="en-SG" sz="1600" b="0" dirty="0"/>
                    </a:p>
                  </a:txBody>
                  <a:tcPr/>
                </a:tc>
                <a:tc>
                  <a:txBody>
                    <a:bodyPr/>
                    <a:lstStyle/>
                    <a:p>
                      <a:r>
                        <a:rPr lang="en-US" sz="1600" b="0" dirty="0" smtClean="0"/>
                        <a:t>41</a:t>
                      </a:r>
                      <a:endParaRPr lang="en-SG" sz="1600" b="0" dirty="0"/>
                    </a:p>
                  </a:txBody>
                  <a:tcPr/>
                </a:tc>
                <a:tc>
                  <a:txBody>
                    <a:bodyPr/>
                    <a:lstStyle/>
                    <a:p>
                      <a:r>
                        <a:rPr lang="en-US" sz="1600" b="0" dirty="0" smtClean="0"/>
                        <a:t>20</a:t>
                      </a:r>
                      <a:endParaRPr lang="en-SG" sz="1600" b="0" dirty="0"/>
                    </a:p>
                  </a:txBody>
                  <a:tcPr/>
                </a:tc>
                <a:tc>
                  <a:txBody>
                    <a:bodyPr/>
                    <a:lstStyle/>
                    <a:p>
                      <a:r>
                        <a:rPr lang="en-US" sz="1600" b="0" dirty="0" smtClean="0"/>
                        <a:t>28</a:t>
                      </a:r>
                      <a:endParaRPr lang="en-SG" sz="1600" b="0" dirty="0"/>
                    </a:p>
                  </a:txBody>
                  <a:tcPr/>
                </a:tc>
                <a:tc>
                  <a:txBody>
                    <a:bodyPr/>
                    <a:lstStyle/>
                    <a:p>
                      <a:r>
                        <a:rPr lang="en-US" sz="1600" b="0" dirty="0" smtClean="0"/>
                        <a:t>45</a:t>
                      </a:r>
                      <a:endParaRPr lang="en-SG" sz="1600" b="0" dirty="0"/>
                    </a:p>
                  </a:txBody>
                  <a:tcPr/>
                </a:tc>
                <a:tc>
                  <a:txBody>
                    <a:bodyPr/>
                    <a:lstStyle/>
                    <a:p>
                      <a:r>
                        <a:rPr lang="en-US" sz="1600" b="0" dirty="0" smtClean="0"/>
                        <a:t>83</a:t>
                      </a:r>
                      <a:endParaRPr lang="en-SG" sz="1600" b="0" dirty="0"/>
                    </a:p>
                  </a:txBody>
                  <a:tcPr/>
                </a:tc>
                <a:tc>
                  <a:txBody>
                    <a:bodyPr/>
                    <a:lstStyle/>
                    <a:p>
                      <a:r>
                        <a:rPr lang="en-US" sz="1600" b="0" dirty="0" smtClean="0"/>
                        <a:t>26</a:t>
                      </a:r>
                      <a:endParaRPr lang="en-SG" sz="1600" b="0" dirty="0"/>
                    </a:p>
                  </a:txBody>
                  <a:tcPr/>
                </a:tc>
                <a:tc>
                  <a:txBody>
                    <a:bodyPr/>
                    <a:lstStyle/>
                    <a:p>
                      <a:r>
                        <a:rPr lang="en-US" sz="1600" b="0" dirty="0" smtClean="0"/>
                        <a:t>17</a:t>
                      </a:r>
                      <a:endParaRPr lang="en-SG" sz="1600" b="0" dirty="0"/>
                    </a:p>
                  </a:txBody>
                  <a:tcPr/>
                </a:tc>
                <a:tc>
                  <a:txBody>
                    <a:bodyPr/>
                    <a:lstStyle/>
                    <a:p>
                      <a:r>
                        <a:rPr lang="en-US" sz="1600" b="0" dirty="0" smtClean="0"/>
                        <a:t>55</a:t>
                      </a:r>
                      <a:endParaRPr lang="en-SG" sz="1600" b="0" dirty="0"/>
                    </a:p>
                  </a:txBody>
                  <a:tcPr/>
                </a:tc>
                <a:tc>
                  <a:txBody>
                    <a:bodyPr/>
                    <a:lstStyle/>
                    <a:p>
                      <a:r>
                        <a:rPr lang="en-US" sz="1600" b="0" dirty="0" smtClean="0"/>
                        <a:t>29</a:t>
                      </a:r>
                      <a:endParaRPr lang="en-SG" sz="1600" b="0" dirty="0"/>
                    </a:p>
                  </a:txBody>
                  <a:tcPr/>
                </a:tc>
                <a:tc>
                  <a:txBody>
                    <a:bodyPr/>
                    <a:lstStyle/>
                    <a:p>
                      <a:r>
                        <a:rPr lang="en-US" sz="1600" b="0" dirty="0" smtClean="0"/>
                        <a:t>15</a:t>
                      </a:r>
                      <a:endParaRPr lang="en-SG" sz="1600" b="0" dirty="0"/>
                    </a:p>
                  </a:txBody>
                  <a:tcPr/>
                </a:tc>
                <a:tc>
                  <a:txBody>
                    <a:bodyPr/>
                    <a:lstStyle/>
                    <a:p>
                      <a:r>
                        <a:rPr lang="en-US" sz="1600" b="0" dirty="0" smtClean="0"/>
                        <a:t>28</a:t>
                      </a:r>
                      <a:endParaRPr lang="en-SG" sz="1600" b="0" dirty="0"/>
                    </a:p>
                  </a:txBody>
                  <a:tcPr/>
                </a:tc>
                <a:tc>
                  <a:txBody>
                    <a:bodyPr/>
                    <a:lstStyle/>
                    <a:p>
                      <a:r>
                        <a:rPr lang="en-US" sz="1600" b="0" dirty="0" smtClean="0"/>
                        <a:t>37</a:t>
                      </a:r>
                      <a:endParaRPr lang="en-SG" sz="1600" b="0" dirty="0"/>
                    </a:p>
                  </a:txBody>
                  <a:tcPr/>
                </a:tc>
                <a:extLst>
                  <a:ext uri="{0D108BD9-81ED-4DB2-BD59-A6C34878D82A}">
                    <a16:rowId xmlns="" xmlns:a16="http://schemas.microsoft.com/office/drawing/2014/main" val="10000"/>
                  </a:ext>
                </a:extLst>
              </a:tr>
              <a:tr h="370840">
                <a:tc>
                  <a:txBody>
                    <a:bodyPr/>
                    <a:lstStyle/>
                    <a:p>
                      <a:r>
                        <a:rPr lang="en-US" sz="1600" b="0" dirty="0" smtClean="0"/>
                        <a:t>After (Hours)</a:t>
                      </a:r>
                      <a:endParaRPr lang="en-SG" sz="1600" b="0" dirty="0"/>
                    </a:p>
                  </a:txBody>
                  <a:tcPr/>
                </a:tc>
                <a:tc>
                  <a:txBody>
                    <a:bodyPr/>
                    <a:lstStyle/>
                    <a:p>
                      <a:r>
                        <a:rPr lang="en-US" sz="1600" b="0" dirty="0" smtClean="0"/>
                        <a:t>35</a:t>
                      </a:r>
                      <a:endParaRPr lang="en-SG" sz="1600" b="0" dirty="0"/>
                    </a:p>
                  </a:txBody>
                  <a:tcPr/>
                </a:tc>
                <a:tc>
                  <a:txBody>
                    <a:bodyPr/>
                    <a:lstStyle/>
                    <a:p>
                      <a:r>
                        <a:rPr lang="en-US" sz="1600" b="0" dirty="0" smtClean="0"/>
                        <a:t>30</a:t>
                      </a:r>
                      <a:endParaRPr lang="en-SG" sz="1600" b="0" dirty="0"/>
                    </a:p>
                  </a:txBody>
                  <a:tcPr/>
                </a:tc>
                <a:tc>
                  <a:txBody>
                    <a:bodyPr/>
                    <a:lstStyle/>
                    <a:p>
                      <a:r>
                        <a:rPr lang="en-US" sz="1600" b="0" dirty="0" smtClean="0"/>
                        <a:t>8</a:t>
                      </a:r>
                      <a:endParaRPr lang="en-SG" sz="1600" b="0" dirty="0"/>
                    </a:p>
                  </a:txBody>
                  <a:tcPr/>
                </a:tc>
                <a:tc>
                  <a:txBody>
                    <a:bodyPr/>
                    <a:lstStyle/>
                    <a:p>
                      <a:r>
                        <a:rPr lang="en-US" sz="1600" b="0" dirty="0" smtClean="0"/>
                        <a:t>35</a:t>
                      </a:r>
                      <a:endParaRPr lang="en-SG" sz="1600" b="0" dirty="0"/>
                    </a:p>
                  </a:txBody>
                  <a:tcPr/>
                </a:tc>
                <a:tc>
                  <a:txBody>
                    <a:bodyPr/>
                    <a:lstStyle/>
                    <a:p>
                      <a:r>
                        <a:rPr lang="en-US" sz="1600" b="0" dirty="0" smtClean="0"/>
                        <a:t>24</a:t>
                      </a:r>
                      <a:endParaRPr lang="en-SG" sz="1600" b="0" dirty="0"/>
                    </a:p>
                  </a:txBody>
                  <a:tcPr/>
                </a:tc>
                <a:tc>
                  <a:txBody>
                    <a:bodyPr/>
                    <a:lstStyle/>
                    <a:p>
                      <a:r>
                        <a:rPr lang="en-US" sz="1600" b="0" dirty="0" smtClean="0"/>
                        <a:t>77</a:t>
                      </a:r>
                      <a:endParaRPr lang="en-SG" sz="1600" b="0" dirty="0"/>
                    </a:p>
                  </a:txBody>
                  <a:tcPr/>
                </a:tc>
                <a:tc>
                  <a:txBody>
                    <a:bodyPr/>
                    <a:lstStyle/>
                    <a:p>
                      <a:r>
                        <a:rPr lang="en-US" sz="1600" b="0" dirty="0" smtClean="0"/>
                        <a:t>24</a:t>
                      </a:r>
                      <a:endParaRPr lang="en-SG" sz="1600" b="0" dirty="0"/>
                    </a:p>
                  </a:txBody>
                  <a:tcPr/>
                </a:tc>
                <a:tc>
                  <a:txBody>
                    <a:bodyPr/>
                    <a:lstStyle/>
                    <a:p>
                      <a:r>
                        <a:rPr lang="en-US" sz="1600" b="0" dirty="0" smtClean="0"/>
                        <a:t>11</a:t>
                      </a:r>
                      <a:endParaRPr lang="en-SG" sz="1600" b="0" dirty="0"/>
                    </a:p>
                  </a:txBody>
                  <a:tcPr/>
                </a:tc>
                <a:tc>
                  <a:txBody>
                    <a:bodyPr/>
                    <a:lstStyle/>
                    <a:p>
                      <a:r>
                        <a:rPr lang="en-US" sz="1600" b="0" dirty="0" smtClean="0"/>
                        <a:t>58</a:t>
                      </a:r>
                      <a:endParaRPr lang="en-SG" sz="1600" b="0" dirty="0"/>
                    </a:p>
                  </a:txBody>
                  <a:tcPr/>
                </a:tc>
                <a:tc>
                  <a:txBody>
                    <a:bodyPr/>
                    <a:lstStyle/>
                    <a:p>
                      <a:r>
                        <a:rPr lang="en-US" sz="1600" b="0" dirty="0" smtClean="0"/>
                        <a:t>25</a:t>
                      </a:r>
                      <a:endParaRPr lang="en-SG" sz="1600" b="0" dirty="0"/>
                    </a:p>
                  </a:txBody>
                  <a:tcPr/>
                </a:tc>
                <a:tc>
                  <a:txBody>
                    <a:bodyPr/>
                    <a:lstStyle/>
                    <a:p>
                      <a:r>
                        <a:rPr lang="en-US" sz="1600" b="0" dirty="0" smtClean="0"/>
                        <a:t>10</a:t>
                      </a:r>
                      <a:endParaRPr lang="en-SG" sz="1600" b="0" dirty="0"/>
                    </a:p>
                  </a:txBody>
                  <a:tcPr/>
                </a:tc>
                <a:tc>
                  <a:txBody>
                    <a:bodyPr/>
                    <a:lstStyle/>
                    <a:p>
                      <a:r>
                        <a:rPr lang="en-US" sz="1600" b="0" dirty="0" smtClean="0"/>
                        <a:t>22</a:t>
                      </a:r>
                      <a:endParaRPr lang="en-SG" sz="1600" b="0" dirty="0"/>
                    </a:p>
                  </a:txBody>
                  <a:tcPr/>
                </a:tc>
                <a:tc>
                  <a:txBody>
                    <a:bodyPr/>
                    <a:lstStyle/>
                    <a:p>
                      <a:r>
                        <a:rPr lang="en-US" sz="1600" b="0" dirty="0" smtClean="0"/>
                        <a:t>35</a:t>
                      </a:r>
                      <a:endParaRPr lang="en-SG" sz="1600" b="0" dirty="0"/>
                    </a:p>
                  </a:txBody>
                  <a:tcPr/>
                </a:tc>
                <a:extLst>
                  <a:ext uri="{0D108BD9-81ED-4DB2-BD59-A6C34878D82A}">
                    <a16:rowId xmlns="" xmlns:a16="http://schemas.microsoft.com/office/drawing/2014/main" val="10001"/>
                  </a:ext>
                </a:extLst>
              </a:tr>
            </a:tbl>
          </a:graphicData>
        </a:graphic>
      </p:graphicFrame>
      <p:sp>
        <p:nvSpPr>
          <p:cNvPr id="6" name="Slide Number Placeholder 2"/>
          <p:cNvSpPr>
            <a:spLocks noGrp="1"/>
          </p:cNvSpPr>
          <p:nvPr>
            <p:ph type="sldNum" sz="quarter" idx="12"/>
          </p:nvPr>
        </p:nvSpPr>
        <p:spPr>
          <a:xfrm>
            <a:off x="8728364" y="6428600"/>
            <a:ext cx="415636" cy="429400"/>
          </a:xfrm>
        </p:spPr>
        <p:txBody>
          <a:bodyPr/>
          <a:lstStyle/>
          <a:p>
            <a:r>
              <a:rPr lang="en-US" dirty="0" smtClean="0"/>
              <a:t>21</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169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07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075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0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665162" y="261543"/>
            <a:ext cx="7347869" cy="604593"/>
          </a:xfrm>
        </p:spPr>
        <p:txBody>
          <a:bodyPr>
            <a:normAutofit/>
          </a:bodyPr>
          <a:lstStyle/>
          <a:p>
            <a:r>
              <a:rPr lang="en-US" dirty="0"/>
              <a:t>Example: Paired-sample Sign Test</a:t>
            </a:r>
            <a:endParaRPr lang="en-US" sz="3200" b="0" dirty="0" smtClean="0"/>
          </a:p>
        </p:txBody>
      </p:sp>
      <p:sp>
        <p:nvSpPr>
          <p:cNvPr id="330755" name="Rectangle 3"/>
          <p:cNvSpPr>
            <a:spLocks noGrp="1" noChangeArrowheads="1"/>
          </p:cNvSpPr>
          <p:nvPr>
            <p:ph sz="quarter" idx="13"/>
          </p:nvPr>
        </p:nvSpPr>
        <p:spPr>
          <a:xfrm>
            <a:off x="665162" y="972206"/>
            <a:ext cx="8159349" cy="5307409"/>
          </a:xfrm>
        </p:spPr>
        <p:txBody>
          <a:bodyPr/>
          <a:lstStyle/>
          <a:p>
            <a:pPr marL="0" indent="0">
              <a:buNone/>
            </a:pPr>
            <a:r>
              <a:rPr lang="en-US" b="1" dirty="0"/>
              <a:t>[Solution]</a:t>
            </a:r>
            <a:endParaRPr lang="en-US" dirty="0" smtClean="0"/>
          </a:p>
          <a:p>
            <a:pPr marL="0" indent="0">
              <a:buNone/>
            </a:pPr>
            <a:r>
              <a:rPr lang="en-US" sz="2000" dirty="0" smtClean="0"/>
              <a:t>The 13 sample pairs yield the following signs:</a:t>
            </a:r>
          </a:p>
          <a:p>
            <a:endParaRPr lang="en-US" sz="2000" dirty="0"/>
          </a:p>
          <a:p>
            <a:endParaRPr lang="en-US" sz="2000" dirty="0" smtClean="0"/>
          </a:p>
          <a:p>
            <a:endParaRPr lang="en-US" sz="2000" dirty="0">
              <a:solidFill>
                <a:schemeClr val="tx1"/>
              </a:solidFill>
            </a:endParaRPr>
          </a:p>
          <a:p>
            <a:endParaRPr lang="en-US" sz="2000" dirty="0" smtClean="0"/>
          </a:p>
          <a:p>
            <a:endParaRPr lang="en-US" sz="2000" dirty="0">
              <a:solidFill>
                <a:schemeClr val="tx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4" y="1788853"/>
            <a:ext cx="6520519" cy="336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2"/>
          <p:cNvSpPr>
            <a:spLocks noGrp="1"/>
          </p:cNvSpPr>
          <p:nvPr>
            <p:ph type="sldNum" sz="quarter" idx="12"/>
          </p:nvPr>
        </p:nvSpPr>
        <p:spPr>
          <a:xfrm>
            <a:off x="8728364" y="6428600"/>
            <a:ext cx="415636" cy="429400"/>
          </a:xfrm>
        </p:spPr>
        <p:txBody>
          <a:bodyPr/>
          <a:lstStyle/>
          <a:p>
            <a:r>
              <a:rPr lang="en-US" dirty="0" smtClean="0"/>
              <a:t>22</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806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261543"/>
            <a:ext cx="7414125" cy="604593"/>
          </a:xfrm>
        </p:spPr>
        <p:txBody>
          <a:bodyPr>
            <a:normAutofit/>
          </a:bodyPr>
          <a:lstStyle/>
          <a:p>
            <a:r>
              <a:rPr lang="en-US" dirty="0"/>
              <a:t>Example: Paired-sample Sign Test</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pPr marL="0" indent="0">
                  <a:spcBef>
                    <a:spcPts val="600"/>
                  </a:spcBef>
                  <a:buNone/>
                </a:pPr>
                <a:r>
                  <a:rPr lang="en-US" b="1" dirty="0"/>
                  <a:t>[Solution]</a:t>
                </a:r>
                <a:endParaRPr lang="en-US" dirty="0" smtClean="0"/>
              </a:p>
              <a:p>
                <a:pPr marL="0" indent="0">
                  <a:spcBef>
                    <a:spcPts val="600"/>
                  </a:spcBef>
                  <a:buNone/>
                </a:pPr>
                <a:r>
                  <a:rPr lang="en-US" sz="2000" dirty="0"/>
                  <a:t>T</a:t>
                </a:r>
                <a:r>
                  <a:rPr lang="en-US" sz="2000" dirty="0" smtClean="0"/>
                  <a:t>otal number of signs, </a:t>
                </a:r>
                <a14:m>
                  <m:oMath xmlns:m="http://schemas.openxmlformats.org/officeDocument/2006/math">
                    <m:r>
                      <a:rPr lang="en-US" sz="2000" b="0" i="1" smtClean="0">
                        <a:latin typeface="Cambria Math"/>
                      </a:rPr>
                      <m:t>𝑛</m:t>
                    </m:r>
                  </m:oMath>
                </a14:m>
                <a:r>
                  <a:rPr lang="en-US" sz="2000" dirty="0" smtClean="0"/>
                  <a:t> </a:t>
                </a:r>
                <a:r>
                  <a:rPr lang="en-US" sz="2000" dirty="0"/>
                  <a:t>= </a:t>
                </a:r>
                <a:r>
                  <a:rPr lang="en-US" sz="2000" dirty="0" smtClean="0"/>
                  <a:t>13</a:t>
                </a:r>
              </a:p>
              <a:p>
                <a:pPr marL="0" indent="0">
                  <a:spcBef>
                    <a:spcPts val="600"/>
                  </a:spcBef>
                  <a:buNone/>
                </a:pPr>
                <a:r>
                  <a:rPr lang="en-US" sz="2000" dirty="0" smtClean="0"/>
                  <a:t>Total </a:t>
                </a:r>
                <a:r>
                  <a:rPr lang="en-US" sz="2000" dirty="0"/>
                  <a:t>number of “+” </a:t>
                </a:r>
                <a:r>
                  <a:rPr lang="en-US" sz="2000" dirty="0" smtClean="0"/>
                  <a:t>signs, </a:t>
                </a:r>
                <a14:m>
                  <m:oMath xmlns:m="http://schemas.openxmlformats.org/officeDocument/2006/math">
                    <m:r>
                      <a:rPr lang="en-US" sz="2000" b="0" i="1" smtClean="0">
                        <a:latin typeface="Cambria Math"/>
                      </a:rPr>
                      <m:t>𝑟</m:t>
                    </m:r>
                  </m:oMath>
                </a14:m>
                <a:r>
                  <a:rPr lang="en-US" sz="2000" dirty="0" smtClean="0"/>
                  <a:t> </a:t>
                </a:r>
                <a:r>
                  <a:rPr lang="en-US" sz="2000" dirty="0"/>
                  <a:t>= 10</a:t>
                </a:r>
              </a:p>
              <a:p>
                <a:pPr marL="0" indent="0">
                  <a:spcBef>
                    <a:spcPts val="600"/>
                  </a:spcBef>
                  <a:buNone/>
                </a:pPr>
                <a:r>
                  <a:rPr lang="en-US" sz="2000" dirty="0" smtClean="0"/>
                  <a:t>[Note: For this question, no discarding </a:t>
                </a:r>
                <a:r>
                  <a:rPr lang="en-US" sz="2000" dirty="0"/>
                  <a:t>of ‘0’ </a:t>
                </a:r>
                <a:r>
                  <a:rPr lang="en-US" sz="2000" dirty="0" smtClean="0"/>
                  <a:t>signs is necessary, since there are none.]</a:t>
                </a:r>
              </a:p>
              <a:p>
                <a:pPr marL="0" indent="0">
                  <a:spcBef>
                    <a:spcPts val="600"/>
                  </a:spcBef>
                  <a:buNone/>
                </a:pPr>
                <a:endParaRPr lang="en-US" sz="2000" dirty="0" smtClean="0"/>
              </a:p>
              <a:p>
                <a:pPr marL="0" indent="0">
                  <a:spcBef>
                    <a:spcPts val="600"/>
                  </a:spcBef>
                  <a:buNone/>
                </a:pPr>
                <a:r>
                  <a:rPr lang="en-US" sz="2000" dirty="0" smtClean="0"/>
                  <a:t>p-value </a:t>
                </a:r>
                <a:r>
                  <a:rPr lang="en-US" sz="2000" dirty="0"/>
                  <a:t>= P(X&gt;=10) </a:t>
                </a:r>
                <a:endParaRPr lang="en-US" sz="2000" dirty="0" smtClean="0"/>
              </a:p>
              <a:p>
                <a:pPr marL="0" indent="0">
                  <a:spcBef>
                    <a:spcPts val="600"/>
                  </a:spcBef>
                  <a:buNone/>
                </a:pPr>
                <a:r>
                  <a:rPr lang="en-US" sz="2000" dirty="0"/>
                  <a:t>	</a:t>
                </a:r>
                <a:r>
                  <a:rPr lang="en-US" sz="2000" dirty="0" smtClean="0"/>
                  <a:t>	</a:t>
                </a:r>
                <a:r>
                  <a:rPr lang="en-SG" sz="2000" dirty="0" smtClean="0"/>
                  <a:t>=</a:t>
                </a:r>
                <a:r>
                  <a:rPr lang="en-US" sz="2000" dirty="0" smtClean="0"/>
                  <a:t> </a:t>
                </a:r>
                <a:r>
                  <a:rPr lang="en-SG" sz="2000" dirty="0" smtClean="0"/>
                  <a:t>1-BINOM.DIST(9,13,0.5,1</a:t>
                </a:r>
                <a:r>
                  <a:rPr lang="en-SG" sz="2000" dirty="0"/>
                  <a:t>)</a:t>
                </a:r>
                <a:r>
                  <a:rPr lang="en-US" sz="2000" dirty="0" smtClean="0"/>
                  <a:t> </a:t>
                </a:r>
              </a:p>
              <a:p>
                <a:pPr marL="0" indent="0">
                  <a:spcBef>
                    <a:spcPts val="600"/>
                  </a:spcBef>
                  <a:buNone/>
                </a:pPr>
                <a:r>
                  <a:rPr lang="en-US" sz="2000" dirty="0"/>
                  <a:t> </a:t>
                </a:r>
                <a:r>
                  <a:rPr lang="en-US" sz="2000" dirty="0" smtClean="0"/>
                  <a:t>            = </a:t>
                </a:r>
                <a:r>
                  <a:rPr lang="en-SG" sz="2000" dirty="0"/>
                  <a:t>0.0461</a:t>
                </a:r>
                <a:endParaRPr lang="en-US" sz="2000" dirty="0"/>
              </a:p>
              <a:p>
                <a:pPr marL="0" indent="0">
                  <a:spcBef>
                    <a:spcPts val="600"/>
                  </a:spcBef>
                  <a:buNone/>
                </a:pPr>
                <a:endParaRPr lang="en-US" sz="2000" dirty="0" smtClean="0"/>
              </a:p>
              <a:p>
                <a:pPr marL="0" indent="0">
                  <a:spcBef>
                    <a:spcPts val="600"/>
                  </a:spcBef>
                  <a:buNone/>
                </a:pPr>
                <a:r>
                  <a:rPr lang="en-US" sz="2000" dirty="0" smtClean="0"/>
                  <a:t>Decision: Since the </a:t>
                </a:r>
                <a:r>
                  <a:rPr lang="en-US" sz="2000" dirty="0"/>
                  <a:t>p-value </a:t>
                </a:r>
                <a:r>
                  <a:rPr lang="en-US" sz="2000" dirty="0" smtClean="0"/>
                  <a:t>&lt; </a:t>
                </a:r>
                <a:r>
                  <a:rPr lang="en-US" sz="2000" dirty="0"/>
                  <a:t>level of significance, we </a:t>
                </a:r>
                <a:r>
                  <a:rPr lang="en-US" sz="2000" dirty="0" smtClean="0"/>
                  <a:t>reject </a:t>
                </a:r>
                <a:r>
                  <a:rPr lang="en-US" sz="2000" dirty="0"/>
                  <a:t>H</a:t>
                </a:r>
                <a:r>
                  <a:rPr lang="en-US" sz="2000" baseline="-25000" dirty="0"/>
                  <a:t>0</a:t>
                </a:r>
                <a:r>
                  <a:rPr lang="en-US" sz="2000" dirty="0"/>
                  <a:t>.</a:t>
                </a:r>
              </a:p>
              <a:p>
                <a:pPr marL="0" indent="0">
                  <a:spcBef>
                    <a:spcPts val="600"/>
                  </a:spcBef>
                  <a:buNone/>
                </a:pPr>
                <a:r>
                  <a:rPr lang="en-US" sz="2000" dirty="0"/>
                  <a:t>Conclusion: </a:t>
                </a:r>
                <a:r>
                  <a:rPr lang="en-US" sz="2000" dirty="0">
                    <a:cs typeface="Arial" charset="0"/>
                  </a:rPr>
                  <a:t>There is sufficient evidence </a:t>
                </a:r>
                <a:r>
                  <a:rPr lang="en-US" sz="2000" dirty="0" smtClean="0">
                    <a:cs typeface="Arial" charset="0"/>
                  </a:rPr>
                  <a:t>at the </a:t>
                </a:r>
                <a:r>
                  <a:rPr lang="en-US" sz="2000" dirty="0">
                    <a:cs typeface="Arial" charset="0"/>
                  </a:rPr>
                  <a:t>5% level of significance to </a:t>
                </a:r>
                <a:r>
                  <a:rPr lang="en-US" sz="2000" dirty="0" smtClean="0">
                    <a:cs typeface="Arial" charset="0"/>
                  </a:rPr>
                  <a:t>reject the statement that </a:t>
                </a:r>
                <a:r>
                  <a:rPr lang="en-US" sz="2000" dirty="0">
                    <a:cs typeface="Arial" charset="0"/>
                  </a:rPr>
                  <a:t>the </a:t>
                </a:r>
                <a:r>
                  <a:rPr lang="en-US" sz="2000" dirty="0" smtClean="0">
                    <a:cs typeface="Arial" charset="0"/>
                  </a:rPr>
                  <a:t>safety program is not </a:t>
                </a:r>
                <a:r>
                  <a:rPr lang="en-US" sz="2000" dirty="0">
                    <a:cs typeface="Arial" charset="0"/>
                  </a:rPr>
                  <a:t>effective.</a:t>
                </a:r>
                <a:endParaRPr lang="en-US" sz="2000" dirty="0"/>
              </a:p>
              <a:p>
                <a:endParaRPr lang="en-SG"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0">
                <a:blip r:embed="rId2"/>
                <a:stretch>
                  <a:fillRect l="-1175" t="-831" b="-3207"/>
                </a:stretch>
              </a:blipFill>
            </p:spPr>
            <p:txBody>
              <a:bodyPr/>
              <a:lstStyle/>
              <a:p>
                <a:r>
                  <a:rPr lang="en-SG">
                    <a:noFill/>
                  </a:rPr>
                  <a:t> </a:t>
                </a:r>
              </a:p>
            </p:txBody>
          </p:sp>
        </mc:Fallback>
      </mc:AlternateContent>
      <p:sp>
        <p:nvSpPr>
          <p:cNvPr id="5" name="Slide Number Placeholder 2"/>
          <p:cNvSpPr>
            <a:spLocks noGrp="1"/>
          </p:cNvSpPr>
          <p:nvPr>
            <p:ph type="sldNum" sz="quarter" idx="12"/>
          </p:nvPr>
        </p:nvSpPr>
        <p:spPr>
          <a:xfrm>
            <a:off x="8728364" y="6428600"/>
            <a:ext cx="415636" cy="429400"/>
          </a:xfrm>
        </p:spPr>
        <p:txBody>
          <a:bodyPr/>
          <a:lstStyle/>
          <a:p>
            <a:r>
              <a:rPr lang="en-US" dirty="0" smtClean="0"/>
              <a:t>23</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94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t>
            </a:r>
            <a:r>
              <a:rPr lang="en-US" dirty="0" smtClean="0"/>
              <a:t>(B)</a:t>
            </a:r>
            <a:endParaRPr lang="en-SG" dirty="0"/>
          </a:p>
        </p:txBody>
      </p:sp>
      <p:sp>
        <p:nvSpPr>
          <p:cNvPr id="4" name="Content Placeholder 3"/>
          <p:cNvSpPr>
            <a:spLocks noGrp="1"/>
          </p:cNvSpPr>
          <p:nvPr>
            <p:ph sz="quarter" idx="13"/>
          </p:nvPr>
        </p:nvSpPr>
        <p:spPr/>
        <p:txBody>
          <a:bodyPr/>
          <a:lstStyle/>
          <a:p>
            <a:pPr marL="0" indent="0">
              <a:buNone/>
            </a:pPr>
            <a:r>
              <a:rPr lang="en-SG" b="1" dirty="0"/>
              <a:t>[Team discussion &amp; activity]</a:t>
            </a:r>
            <a:endParaRPr lang="en-SG" dirty="0"/>
          </a:p>
          <a:p>
            <a:pPr marL="0" indent="0">
              <a:buNone/>
            </a:pPr>
            <a:r>
              <a:rPr lang="en-SG" dirty="0"/>
              <a:t>From the scenario given earlier (</a:t>
            </a:r>
            <a:r>
              <a:rPr lang="en-SG" dirty="0" smtClean="0"/>
              <a:t>slide 7), </a:t>
            </a:r>
            <a:r>
              <a:rPr lang="en-SG" dirty="0"/>
              <a:t>you are to help </a:t>
            </a:r>
            <a:r>
              <a:rPr lang="en-SG" dirty="0" smtClean="0"/>
              <a:t>the researcher determine </a:t>
            </a:r>
            <a:r>
              <a:rPr lang="en-SG" dirty="0"/>
              <a:t>whether students’ travelling time from home to school in the morning is </a:t>
            </a:r>
            <a:r>
              <a:rPr lang="en-SG" dirty="0" smtClean="0"/>
              <a:t>longer than </a:t>
            </a:r>
            <a:r>
              <a:rPr lang="en-SG" dirty="0"/>
              <a:t>the time they take to travel from school to home in the afternoon.</a:t>
            </a:r>
            <a:r>
              <a:rPr lang="en-SG" dirty="0" smtClean="0"/>
              <a:t> </a:t>
            </a:r>
            <a:endParaRPr lang="en-SG" dirty="0"/>
          </a:p>
          <a:p>
            <a:pPr marL="0" indent="0">
              <a:spcBef>
                <a:spcPts val="0"/>
              </a:spcBef>
              <a:buNone/>
            </a:pPr>
            <a:endParaRPr lang="en-US" sz="2000" dirty="0">
              <a:solidFill>
                <a:prstClr val="black"/>
              </a:solidFill>
              <a:latin typeface="Arial" panose="020B0604020202020204" pitchFamily="34" charset="0"/>
              <a:cs typeface="Arial" panose="020B0604020202020204" pitchFamily="34" charset="0"/>
            </a:endParaRPr>
          </a:p>
          <a:p>
            <a:pPr marL="0" indent="0">
              <a:buNone/>
            </a:pPr>
            <a:r>
              <a:rPr lang="en-SG" sz="2000" dirty="0"/>
              <a:t>Consider the following:</a:t>
            </a:r>
          </a:p>
          <a:p>
            <a:pPr marL="457200" indent="-457200">
              <a:buFont typeface="+mj-lt"/>
              <a:buAutoNum type="alphaLcParenR"/>
            </a:pPr>
            <a:r>
              <a:rPr lang="en-SG" sz="2000" dirty="0"/>
              <a:t>State the hypotheses.</a:t>
            </a:r>
          </a:p>
          <a:p>
            <a:pPr marL="457200" indent="-457200">
              <a:buFont typeface="+mj-lt"/>
              <a:buAutoNum type="alphaLcParenR"/>
            </a:pPr>
            <a:r>
              <a:rPr lang="en-SG" sz="2000" dirty="0"/>
              <a:t>What is a suitable statistical test to conduct? What are the necessary assumptions? Decide on an appropriate level of significance.</a:t>
            </a:r>
          </a:p>
          <a:p>
            <a:pPr marL="457200" indent="-457200">
              <a:buFont typeface="+mj-lt"/>
              <a:buAutoNum type="alphaLcParenR"/>
            </a:pPr>
            <a:r>
              <a:rPr lang="en-SG" sz="2000" dirty="0"/>
              <a:t>Compute the </a:t>
            </a:r>
            <a:r>
              <a:rPr lang="en-SG" sz="2000" dirty="0" smtClean="0"/>
              <a:t>p-value. Show all necessary working.</a:t>
            </a:r>
            <a:endParaRPr lang="en-SG" sz="2000" dirty="0"/>
          </a:p>
          <a:p>
            <a:pPr marL="457200" indent="-457200">
              <a:buFont typeface="+mj-lt"/>
              <a:buAutoNum type="alphaLcParenR"/>
            </a:pPr>
            <a:r>
              <a:rPr lang="en-SG" sz="2000" dirty="0"/>
              <a:t>Can the null hypothesis be rejected? State a formal conclusion in the context of the scenario. Interpret the results</a:t>
            </a:r>
            <a:r>
              <a:rPr lang="en-SG" sz="2000" dirty="0" smtClean="0"/>
              <a:t>.</a:t>
            </a:r>
            <a:endParaRPr lang="en-SG" sz="2000" dirty="0"/>
          </a:p>
        </p:txBody>
      </p:sp>
      <p:sp>
        <p:nvSpPr>
          <p:cNvPr id="5" name="Slide Number Placeholder 2"/>
          <p:cNvSpPr>
            <a:spLocks noGrp="1"/>
          </p:cNvSpPr>
          <p:nvPr>
            <p:ph type="sldNum" sz="quarter" idx="12"/>
          </p:nvPr>
        </p:nvSpPr>
        <p:spPr>
          <a:xfrm>
            <a:off x="8728364" y="6428600"/>
            <a:ext cx="415636" cy="429400"/>
          </a:xfrm>
        </p:spPr>
        <p:txBody>
          <a:bodyPr/>
          <a:lstStyle/>
          <a:p>
            <a:r>
              <a:rPr lang="en-US" dirty="0" smtClean="0"/>
              <a:t>24</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47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t>
            </a:r>
            <a:r>
              <a:rPr lang="en-US" dirty="0" smtClean="0"/>
              <a:t>(B)</a:t>
            </a:r>
            <a:endParaRPr lang="en-SG" dirty="0"/>
          </a:p>
        </p:txBody>
      </p:sp>
      <p:sp>
        <p:nvSpPr>
          <p:cNvPr id="4" name="Content Placeholder 3"/>
          <p:cNvSpPr>
            <a:spLocks noGrp="1"/>
          </p:cNvSpPr>
          <p:nvPr>
            <p:ph sz="quarter" idx="13"/>
          </p:nvPr>
        </p:nvSpPr>
        <p:spPr/>
        <p:txBody>
          <a:bodyPr/>
          <a:lstStyle/>
          <a:p>
            <a:pPr marL="0" indent="0">
              <a:buNone/>
            </a:pPr>
            <a:r>
              <a:rPr lang="en-US" b="1" dirty="0"/>
              <a:t>[Solution</a:t>
            </a:r>
            <a:r>
              <a:rPr lang="en-US" b="1" dirty="0" smtClean="0"/>
              <a:t>]</a:t>
            </a:r>
            <a:endParaRPr lang="en-US" b="1" dirty="0" smtClean="0"/>
          </a:p>
        </p:txBody>
      </p:sp>
      <p:sp>
        <p:nvSpPr>
          <p:cNvPr id="5" name="Slide Number Placeholder 2"/>
          <p:cNvSpPr>
            <a:spLocks noGrp="1"/>
          </p:cNvSpPr>
          <p:nvPr>
            <p:ph type="sldNum" sz="quarter" idx="12"/>
          </p:nvPr>
        </p:nvSpPr>
        <p:spPr>
          <a:xfrm>
            <a:off x="8728364" y="6428600"/>
            <a:ext cx="415636" cy="429400"/>
          </a:xfrm>
        </p:spPr>
        <p:txBody>
          <a:bodyPr/>
          <a:lstStyle/>
          <a:p>
            <a:r>
              <a:rPr lang="en-US" dirty="0" smtClean="0"/>
              <a:t>25</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840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t>
            </a:r>
            <a:r>
              <a:rPr lang="en-US" dirty="0" smtClean="0"/>
              <a:t>(B)</a:t>
            </a:r>
            <a:endParaRPr lang="en-SG" dirty="0"/>
          </a:p>
        </p:txBody>
      </p:sp>
      <p:sp>
        <p:nvSpPr>
          <p:cNvPr id="4" name="Content Placeholder 3"/>
          <p:cNvSpPr>
            <a:spLocks noGrp="1"/>
          </p:cNvSpPr>
          <p:nvPr>
            <p:ph sz="quarter" idx="13"/>
          </p:nvPr>
        </p:nvSpPr>
        <p:spPr/>
        <p:txBody>
          <a:bodyPr/>
          <a:lstStyle/>
          <a:p>
            <a:pPr marL="0" indent="0">
              <a:buNone/>
            </a:pPr>
            <a:r>
              <a:rPr lang="en-US" b="1" dirty="0"/>
              <a:t>[Solution</a:t>
            </a:r>
            <a:r>
              <a:rPr lang="en-US" b="1" dirty="0" smtClean="0"/>
              <a:t>]</a:t>
            </a:r>
            <a:endParaRPr lang="en-US" b="1" dirty="0" smtClean="0"/>
          </a:p>
        </p:txBody>
      </p:sp>
      <p:sp>
        <p:nvSpPr>
          <p:cNvPr id="7" name="Slide Number Placeholder 2"/>
          <p:cNvSpPr>
            <a:spLocks noGrp="1"/>
          </p:cNvSpPr>
          <p:nvPr>
            <p:ph type="sldNum" sz="quarter" idx="12"/>
          </p:nvPr>
        </p:nvSpPr>
        <p:spPr>
          <a:xfrm>
            <a:off x="8728364" y="6428600"/>
            <a:ext cx="415636" cy="429400"/>
          </a:xfrm>
        </p:spPr>
        <p:txBody>
          <a:bodyPr/>
          <a:lstStyle/>
          <a:p>
            <a:r>
              <a:rPr lang="en-US" dirty="0" smtClean="0"/>
              <a:t>26</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463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Scenario Tasks </a:t>
            </a:r>
            <a:r>
              <a:rPr lang="en-US" dirty="0" smtClean="0"/>
              <a:t>(B)</a:t>
            </a:r>
            <a:endParaRPr lang="en-SG" dirty="0"/>
          </a:p>
        </p:txBody>
      </p:sp>
      <p:sp>
        <p:nvSpPr>
          <p:cNvPr id="4" name="Content Placeholder 3"/>
          <p:cNvSpPr>
            <a:spLocks noGrp="1"/>
          </p:cNvSpPr>
          <p:nvPr>
            <p:ph sz="quarter" idx="13"/>
          </p:nvPr>
        </p:nvSpPr>
        <p:spPr/>
        <p:txBody>
          <a:bodyPr/>
          <a:lstStyle/>
          <a:p>
            <a:pPr marL="0" indent="0">
              <a:buNone/>
            </a:pPr>
            <a:r>
              <a:rPr lang="en-US" b="1" dirty="0"/>
              <a:t>[Solution</a:t>
            </a:r>
            <a:r>
              <a:rPr lang="en-US" b="1" dirty="0" smtClean="0"/>
              <a:t>]</a:t>
            </a:r>
            <a:endParaRPr lang="en-US" b="1" dirty="0" smtClean="0"/>
          </a:p>
        </p:txBody>
      </p:sp>
      <p:sp>
        <p:nvSpPr>
          <p:cNvPr id="5" name="Slide Number Placeholder 2"/>
          <p:cNvSpPr>
            <a:spLocks noGrp="1"/>
          </p:cNvSpPr>
          <p:nvPr>
            <p:ph type="sldNum" sz="quarter" idx="12"/>
          </p:nvPr>
        </p:nvSpPr>
        <p:spPr>
          <a:xfrm>
            <a:off x="8728364" y="6428600"/>
            <a:ext cx="415636" cy="429400"/>
          </a:xfrm>
        </p:spPr>
        <p:txBody>
          <a:bodyPr/>
          <a:lstStyle/>
          <a:p>
            <a:r>
              <a:rPr lang="en-US" dirty="0" smtClean="0"/>
              <a:t>27</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753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Kahoot</a:t>
            </a:r>
            <a:r>
              <a:rPr lang="en-SG" dirty="0" smtClean="0"/>
              <a:t>! Quiz</a:t>
            </a:r>
            <a:endParaRPr lang="en-SG" dirty="0"/>
          </a:p>
        </p:txBody>
      </p:sp>
      <p:sp>
        <p:nvSpPr>
          <p:cNvPr id="6" name="Content Placeholder 3"/>
          <p:cNvSpPr>
            <a:spLocks noGrp="1"/>
          </p:cNvSpPr>
          <p:nvPr>
            <p:ph sz="quarter" idx="13"/>
          </p:nvPr>
        </p:nvSpPr>
        <p:spPr>
          <a:xfrm>
            <a:off x="665610" y="961188"/>
            <a:ext cx="7781518" cy="5134811"/>
          </a:xfrm>
        </p:spPr>
        <p:txBody>
          <a:bodyPr/>
          <a:lstStyle/>
          <a:p>
            <a:pPr marL="0" indent="0">
              <a:buNone/>
            </a:pPr>
            <a:endParaRPr lang="en-SG" dirty="0" smtClean="0"/>
          </a:p>
          <a:p>
            <a:pPr marL="0" indent="0">
              <a:buNone/>
            </a:pPr>
            <a:endParaRPr lang="en-SG" dirty="0"/>
          </a:p>
          <a:p>
            <a:pPr marL="0" indent="0">
              <a:buNone/>
            </a:pPr>
            <a:endParaRPr lang="en-SG" dirty="0" smtClean="0"/>
          </a:p>
          <a:p>
            <a:pPr marL="0" indent="0">
              <a:buNone/>
            </a:pPr>
            <a:r>
              <a:rPr lang="en-SG" dirty="0" smtClean="0"/>
              <a:t>Go </a:t>
            </a:r>
            <a:r>
              <a:rPr lang="en-SG" dirty="0"/>
              <a:t>to </a:t>
            </a:r>
            <a:r>
              <a:rPr lang="en-SG" dirty="0">
                <a:hlinkClick r:id="rId3"/>
              </a:rPr>
              <a:t>https://kahoot.it/</a:t>
            </a:r>
            <a:r>
              <a:rPr lang="en-SG" dirty="0"/>
              <a:t> and enter the game pin shown by your lecturer.</a:t>
            </a:r>
          </a:p>
          <a:p>
            <a:pPr marL="0" indent="0">
              <a:buNone/>
            </a:pPr>
            <a:endParaRPr lang="en-SG" dirty="0"/>
          </a:p>
        </p:txBody>
      </p:sp>
      <p:sp>
        <p:nvSpPr>
          <p:cNvPr id="7" name="Slide Number Placeholder 2"/>
          <p:cNvSpPr>
            <a:spLocks noGrp="1"/>
          </p:cNvSpPr>
          <p:nvPr>
            <p:ph type="sldNum" sz="quarter" idx="12"/>
          </p:nvPr>
        </p:nvSpPr>
        <p:spPr>
          <a:xfrm>
            <a:off x="8728364" y="6428600"/>
            <a:ext cx="415636" cy="429400"/>
          </a:xfrm>
        </p:spPr>
        <p:txBody>
          <a:bodyPr/>
          <a:lstStyle/>
          <a:p>
            <a:r>
              <a:rPr lang="en-US" dirty="0" smtClean="0"/>
              <a:t>28</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670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Kahoot</a:t>
            </a:r>
            <a:r>
              <a:rPr lang="en-SG" dirty="0" smtClean="0"/>
              <a:t>! Quiz</a:t>
            </a:r>
            <a:endParaRPr lang="en-SG" dirty="0"/>
          </a:p>
        </p:txBody>
      </p:sp>
      <p:sp>
        <p:nvSpPr>
          <p:cNvPr id="6" name="Content Placeholder 3"/>
          <p:cNvSpPr>
            <a:spLocks noGrp="1"/>
          </p:cNvSpPr>
          <p:nvPr>
            <p:ph sz="quarter" idx="13"/>
          </p:nvPr>
        </p:nvSpPr>
        <p:spPr>
          <a:xfrm>
            <a:off x="665610" y="961188"/>
            <a:ext cx="7781518" cy="5134811"/>
          </a:xfrm>
        </p:spPr>
        <p:txBody>
          <a:bodyPr/>
          <a:lstStyle/>
          <a:p>
            <a:pPr marL="0" indent="0">
              <a:buNone/>
            </a:pPr>
            <a:r>
              <a:rPr lang="en-SG" b="1" dirty="0" smtClean="0"/>
              <a:t>[Solution]</a:t>
            </a:r>
          </a:p>
        </p:txBody>
      </p:sp>
      <p:sp>
        <p:nvSpPr>
          <p:cNvPr id="7" name="Slide Number Placeholder 2"/>
          <p:cNvSpPr>
            <a:spLocks noGrp="1"/>
          </p:cNvSpPr>
          <p:nvPr>
            <p:ph type="sldNum" sz="quarter" idx="12"/>
          </p:nvPr>
        </p:nvSpPr>
        <p:spPr>
          <a:xfrm>
            <a:off x="8728364" y="6428600"/>
            <a:ext cx="415636" cy="429400"/>
          </a:xfrm>
        </p:spPr>
        <p:txBody>
          <a:bodyPr/>
          <a:lstStyle/>
          <a:p>
            <a:r>
              <a:rPr lang="en-US" dirty="0" smtClean="0"/>
              <a:t>29</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1396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65163" y="1"/>
            <a:ext cx="7491866" cy="866136"/>
          </a:xfrm>
        </p:spPr>
        <p:txBody>
          <a:bodyPr>
            <a:noAutofit/>
          </a:bodyPr>
          <a:lstStyle/>
          <a:p>
            <a:pPr eaLnBrk="1" hangingPunct="1"/>
            <a:r>
              <a:rPr lang="en-US" sz="2400" dirty="0" smtClean="0"/>
              <a:t/>
            </a:r>
            <a:br>
              <a:rPr lang="en-US" sz="2400" dirty="0" smtClean="0"/>
            </a:br>
            <a:endParaRPr lang="en-US" sz="2400" dirty="0" smtClean="0"/>
          </a:p>
        </p:txBody>
      </p:sp>
      <p:sp>
        <p:nvSpPr>
          <p:cNvPr id="16388" name="Rectangle 3"/>
          <p:cNvSpPr>
            <a:spLocks noGrp="1" noChangeArrowheads="1"/>
          </p:cNvSpPr>
          <p:nvPr>
            <p:ph sz="quarter" idx="13"/>
          </p:nvPr>
        </p:nvSpPr>
        <p:spPr/>
        <p:txBody>
          <a:bodyPr>
            <a:noAutofit/>
          </a:bodyPr>
          <a:lstStyle/>
          <a:p>
            <a:pPr marL="0" indent="0">
              <a:buNone/>
            </a:pPr>
            <a:r>
              <a:rPr lang="en-SG" b="1" dirty="0"/>
              <a:t>[Class Discussion &amp; Sharing]</a:t>
            </a:r>
            <a:endParaRPr lang="en-SG" dirty="0"/>
          </a:p>
          <a:p>
            <a:pPr marL="0" indent="0">
              <a:buNone/>
            </a:pPr>
            <a:endParaRPr lang="en-SG" dirty="0"/>
          </a:p>
        </p:txBody>
      </p:sp>
      <p:sp>
        <p:nvSpPr>
          <p:cNvPr id="5" name="Title 1"/>
          <p:cNvSpPr txBox="1">
            <a:spLocks/>
          </p:cNvSpPr>
          <p:nvPr/>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SG" smtClean="0"/>
              <a:t>Pre-Lesson Activity</a:t>
            </a:r>
            <a:endParaRPr lang="en-SG" dirty="0"/>
          </a:p>
        </p:txBody>
      </p:sp>
      <p:sp>
        <p:nvSpPr>
          <p:cNvPr id="6" name="Slide Number Placeholder 2"/>
          <p:cNvSpPr txBox="1">
            <a:spLocks/>
          </p:cNvSpPr>
          <p:nvPr/>
        </p:nvSpPr>
        <p:spPr>
          <a:xfrm>
            <a:off x="8728364" y="6428600"/>
            <a:ext cx="415636" cy="429400"/>
          </a:xfrm>
          <a:prstGeom prst="rect">
            <a:avLst/>
          </a:prstGeom>
        </p:spPr>
        <p:txBody>
          <a:bodyPr/>
          <a:lstStyle>
            <a:defPPr>
              <a:defRPr lang="en-US"/>
            </a:defPPr>
            <a:lvl1pPr marL="0" algn="r"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3189463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dirty="0" smtClean="0"/>
              <a:t>Learning Objectives</a:t>
            </a:r>
          </a:p>
        </p:txBody>
      </p:sp>
      <p:sp>
        <p:nvSpPr>
          <p:cNvPr id="327683" name="Rectangle 3"/>
          <p:cNvSpPr>
            <a:spLocks noGrp="1" noChangeArrowheads="1"/>
          </p:cNvSpPr>
          <p:nvPr>
            <p:ph sz="quarter" idx="13"/>
          </p:nvPr>
        </p:nvSpPr>
        <p:spPr>
          <a:xfrm>
            <a:off x="665610" y="961188"/>
            <a:ext cx="7781518" cy="5134811"/>
          </a:xfrm>
        </p:spPr>
        <p:txBody>
          <a:bodyPr/>
          <a:lstStyle/>
          <a:p>
            <a:pPr lvl="0"/>
            <a:r>
              <a:rPr lang="en-SG" dirty="0"/>
              <a:t>State the conditions for applying nonparametric tests </a:t>
            </a:r>
          </a:p>
          <a:p>
            <a:pPr lvl="0"/>
            <a:r>
              <a:rPr lang="en-SG" dirty="0"/>
              <a:t>Perform a single-sample sign test for population median</a:t>
            </a:r>
          </a:p>
          <a:p>
            <a:pPr lvl="0"/>
            <a:r>
              <a:rPr lang="en-SG" dirty="0"/>
              <a:t>Perform a paired-sample sign test for population median of differences </a:t>
            </a:r>
          </a:p>
        </p:txBody>
      </p:sp>
      <p:sp>
        <p:nvSpPr>
          <p:cNvPr id="5" name="Slide Number Placeholder 2"/>
          <p:cNvSpPr>
            <a:spLocks noGrp="1"/>
          </p:cNvSpPr>
          <p:nvPr>
            <p:ph type="sldNum" sz="quarter" idx="12"/>
          </p:nvPr>
        </p:nvSpPr>
        <p:spPr>
          <a:xfrm>
            <a:off x="8728364" y="6428600"/>
            <a:ext cx="415636" cy="429400"/>
          </a:xfrm>
        </p:spPr>
        <p:txBody>
          <a:bodyPr/>
          <a:lstStyle/>
          <a:p>
            <a:r>
              <a:rPr lang="en-US" dirty="0"/>
              <a:t>3</a:t>
            </a:r>
            <a:r>
              <a:rPr lang="en-US" dirty="0" smtClean="0"/>
              <a:t>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830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126124" y="126124"/>
          <a:ext cx="8891752" cy="5975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677409" y="4007258"/>
            <a:ext cx="1614852" cy="830997"/>
          </a:xfrm>
          <a:prstGeom prst="rect">
            <a:avLst/>
          </a:prstGeom>
          <a:noFill/>
        </p:spPr>
        <p:txBody>
          <a:bodyPr wrap="square" rtlCol="0">
            <a:spAutoFit/>
          </a:bodyPr>
          <a:lstStyle/>
          <a:p>
            <a:pPr algn="ctr"/>
            <a:r>
              <a:rPr lang="en-GB" sz="1200" dirty="0" smtClean="0"/>
              <a:t>A more detailed topic tree on Hypothesis Testing will be given from P08 onwards </a:t>
            </a:r>
            <a:endParaRPr lang="en-SG" sz="1200" dirty="0"/>
          </a:p>
        </p:txBody>
      </p:sp>
      <p:cxnSp>
        <p:nvCxnSpPr>
          <p:cNvPr id="5" name="Straight Arrow Connector 4"/>
          <p:cNvCxnSpPr/>
          <p:nvPr/>
        </p:nvCxnSpPr>
        <p:spPr>
          <a:xfrm flipV="1">
            <a:off x="7304530" y="3462492"/>
            <a:ext cx="1" cy="517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6537279" y="2722119"/>
            <a:ext cx="1569491" cy="1265528"/>
            <a:chOff x="281085" y="2640171"/>
            <a:chExt cx="4187884" cy="1265528"/>
          </a:xfrm>
        </p:grpSpPr>
        <p:sp>
          <p:nvSpPr>
            <p:cNvPr id="4" name="Oval 3"/>
            <p:cNvSpPr/>
            <p:nvPr/>
          </p:nvSpPr>
          <p:spPr>
            <a:xfrm>
              <a:off x="489397" y="2640171"/>
              <a:ext cx="3979572" cy="10808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6" name="TextBox 5"/>
            <p:cNvSpPr txBox="1"/>
            <p:nvPr/>
          </p:nvSpPr>
          <p:spPr>
            <a:xfrm>
              <a:off x="281085" y="3536367"/>
              <a:ext cx="1792736" cy="369332"/>
            </a:xfrm>
            <a:prstGeom prst="rect">
              <a:avLst/>
            </a:prstGeom>
            <a:noFill/>
          </p:spPr>
          <p:txBody>
            <a:bodyPr wrap="square" rtlCol="0">
              <a:spAutoFit/>
            </a:bodyPr>
            <a:lstStyle/>
            <a:p>
              <a:r>
                <a:rPr lang="en-US" b="1" dirty="0">
                  <a:solidFill>
                    <a:srgbClr val="FF0000"/>
                  </a:solidFill>
                </a:rPr>
                <a:t>L</a:t>
              </a:r>
              <a:r>
                <a:rPr lang="en-US" b="1" dirty="0" smtClean="0">
                  <a:solidFill>
                    <a:srgbClr val="FF0000"/>
                  </a:solidFill>
                </a:rPr>
                <a:t>13</a:t>
              </a:r>
              <a:endParaRPr lang="en-SG" b="1" dirty="0">
                <a:solidFill>
                  <a:srgbClr val="FF0000"/>
                </a:solidFill>
              </a:endParaRPr>
            </a:p>
          </p:txBody>
        </p:sp>
      </p:grpSp>
      <p:sp>
        <p:nvSpPr>
          <p:cNvPr id="9"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33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401" y="292100"/>
            <a:ext cx="9179401" cy="6551223"/>
            <a:chOff x="-35401" y="292100"/>
            <a:chExt cx="9179401" cy="6551223"/>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7" y="292100"/>
              <a:ext cx="8994413" cy="645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9587" y="1186961"/>
              <a:ext cx="3405046"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400" dirty="0" smtClean="0"/>
                <a:t>ANOVA</a:t>
              </a:r>
            </a:p>
            <a:p>
              <a:r>
                <a:rPr lang="en-GB" sz="1400" dirty="0" smtClean="0"/>
                <a:t>A tool to </a:t>
              </a:r>
              <a:r>
                <a:rPr lang="en-US" sz="1400" dirty="0" smtClean="0"/>
                <a:t>compare </a:t>
              </a:r>
              <a:r>
                <a:rPr lang="en-US" sz="1400" dirty="0"/>
                <a:t>the means of several (3 or more) populations with a single test.</a:t>
              </a:r>
              <a:r>
                <a:rPr lang="en-GB" sz="1400" dirty="0" smtClean="0"/>
                <a:t> </a:t>
              </a:r>
              <a:endParaRPr lang="en-SG" sz="1400" dirty="0"/>
            </a:p>
          </p:txBody>
        </p:sp>
        <p:cxnSp>
          <p:nvCxnSpPr>
            <p:cNvPr id="12" name="Elbow Connector 11"/>
            <p:cNvCxnSpPr>
              <a:endCxn id="2" idx="2"/>
            </p:cNvCxnSpPr>
            <p:nvPr/>
          </p:nvCxnSpPr>
          <p:spPr>
            <a:xfrm rot="10800000">
              <a:off x="1852110" y="1925625"/>
              <a:ext cx="1805494" cy="32520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01" y="5767071"/>
              <a:ext cx="4976795" cy="107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149587" y="165100"/>
            <a:ext cx="3965213" cy="830997"/>
          </a:xfrm>
          <a:prstGeom prst="rect">
            <a:avLst/>
          </a:prstGeom>
          <a:solidFill>
            <a:srgbClr val="FF0000"/>
          </a:solidFill>
        </p:spPr>
        <p:txBody>
          <a:bodyPr wrap="square" rtlCol="0">
            <a:spAutoFit/>
          </a:bodyPr>
          <a:lstStyle/>
          <a:p>
            <a:r>
              <a:rPr lang="en-US" sz="2400" b="1" dirty="0" smtClean="0">
                <a:solidFill>
                  <a:schemeClr val="bg1"/>
                </a:solidFill>
              </a:rPr>
              <a:t>Topic Tree for Hypothesis Testing</a:t>
            </a:r>
            <a:endParaRPr lang="en-SG" sz="2400" b="1" dirty="0">
              <a:solidFill>
                <a:schemeClr val="bg1"/>
              </a:solidFill>
            </a:endParaRPr>
          </a:p>
        </p:txBody>
      </p:sp>
      <p:cxnSp>
        <p:nvCxnSpPr>
          <p:cNvPr id="3" name="Straight Connector 2"/>
          <p:cNvCxnSpPr/>
          <p:nvPr/>
        </p:nvCxnSpPr>
        <p:spPr>
          <a:xfrm>
            <a:off x="6197600" y="2451100"/>
            <a:ext cx="571500" cy="0"/>
          </a:xfrm>
          <a:prstGeom prst="line">
            <a:avLst/>
          </a:prstGeom>
          <a:ln w="12700">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9" name="Elbow Connector 8"/>
          <p:cNvCxnSpPr/>
          <p:nvPr/>
        </p:nvCxnSpPr>
        <p:spPr>
          <a:xfrm>
            <a:off x="6769100" y="2451100"/>
            <a:ext cx="1308100" cy="850900"/>
          </a:xfrm>
          <a:prstGeom prst="bentConnector3">
            <a:avLst>
              <a:gd name="adj1" fmla="val 1456"/>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77200" y="3302000"/>
            <a:ext cx="0" cy="4572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19284" y="3759200"/>
            <a:ext cx="1416050" cy="738664"/>
          </a:xfrm>
          <a:prstGeom prst="rect">
            <a:avLst/>
          </a:prstGeom>
          <a:solidFill>
            <a:schemeClr val="tx1"/>
          </a:solidFill>
        </p:spPr>
        <p:txBody>
          <a:bodyPr wrap="square" rtlCol="0">
            <a:spAutoFit/>
          </a:bodyPr>
          <a:lstStyle/>
          <a:p>
            <a:pPr algn="ctr"/>
            <a:r>
              <a:rPr lang="en-US" sz="1400" dirty="0" smtClean="0">
                <a:solidFill>
                  <a:srgbClr val="FFFF00"/>
                </a:solidFill>
              </a:rPr>
              <a:t>2 samples test on variance </a:t>
            </a:r>
          </a:p>
          <a:p>
            <a:pPr algn="ctr"/>
            <a:r>
              <a:rPr lang="en-US" sz="1400" dirty="0" smtClean="0">
                <a:solidFill>
                  <a:srgbClr val="FFFF00"/>
                </a:solidFill>
              </a:rPr>
              <a:t>σ</a:t>
            </a:r>
            <a:r>
              <a:rPr lang="en-US" sz="1400" baseline="-25000" dirty="0" smtClean="0">
                <a:solidFill>
                  <a:srgbClr val="FFFF00"/>
                </a:solidFill>
              </a:rPr>
              <a:t>1</a:t>
            </a:r>
            <a:r>
              <a:rPr lang="en-US" sz="1400" baseline="30000" dirty="0" smtClean="0">
                <a:solidFill>
                  <a:srgbClr val="FFFF00"/>
                </a:solidFill>
              </a:rPr>
              <a:t>2 </a:t>
            </a:r>
            <a:r>
              <a:rPr lang="en-US" sz="1400" dirty="0" smtClean="0">
                <a:solidFill>
                  <a:srgbClr val="FFFF00"/>
                </a:solidFill>
              </a:rPr>
              <a:t>– σ</a:t>
            </a:r>
            <a:r>
              <a:rPr lang="en-US" sz="1400" baseline="-25000" dirty="0" smtClean="0">
                <a:solidFill>
                  <a:srgbClr val="FFFF00"/>
                </a:solidFill>
              </a:rPr>
              <a:t>2</a:t>
            </a:r>
            <a:r>
              <a:rPr lang="en-US" sz="1400" baseline="30000" dirty="0" smtClean="0">
                <a:solidFill>
                  <a:srgbClr val="FFFF00"/>
                </a:solidFill>
              </a:rPr>
              <a:t>2  </a:t>
            </a:r>
            <a:endParaRPr lang="en-SG" sz="1400" dirty="0">
              <a:solidFill>
                <a:srgbClr val="FFFF00"/>
              </a:solidFill>
            </a:endParaRPr>
          </a:p>
        </p:txBody>
      </p:sp>
      <p:cxnSp>
        <p:nvCxnSpPr>
          <p:cNvPr id="18" name="Straight Connector 17"/>
          <p:cNvCxnSpPr/>
          <p:nvPr/>
        </p:nvCxnSpPr>
        <p:spPr>
          <a:xfrm>
            <a:off x="8114609" y="4497864"/>
            <a:ext cx="0" cy="2286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ounded Rectangle 16"/>
              <p:cNvSpPr/>
              <p:nvPr/>
            </p:nvSpPr>
            <p:spPr>
              <a:xfrm>
                <a:off x="7451034" y="4726464"/>
                <a:ext cx="1692966" cy="1356836"/>
              </a:xfrm>
              <a:prstGeom prst="roundRect">
                <a:avLst>
                  <a:gd name="adj" fmla="val 0"/>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endParaRPr lang="en-US" sz="1600" dirty="0" smtClean="0">
                  <a:solidFill>
                    <a:schemeClr val="tx1"/>
                  </a:solidFill>
                </a:endParaRPr>
              </a:p>
              <a:p>
                <a:pPr algn="ctr">
                  <a:lnSpc>
                    <a:spcPct val="70000"/>
                  </a:lnSpc>
                </a:pPr>
                <a:r>
                  <a:rPr lang="en-US" sz="1600" dirty="0" smtClean="0">
                    <a:solidFill>
                      <a:schemeClr val="tx1"/>
                    </a:solidFill>
                  </a:rPr>
                  <a:t>F = </a:t>
                </a:r>
                <a14:m>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a:rPr>
                          <m:t>𝑆</m:t>
                        </m:r>
                        <m:r>
                          <a:rPr lang="en-US" sz="1600" b="0" i="1" baseline="-25000" smtClean="0">
                            <a:solidFill>
                              <a:schemeClr val="tx1"/>
                            </a:solidFill>
                            <a:latin typeface="Cambria Math"/>
                          </a:rPr>
                          <m:t>1</m:t>
                        </m:r>
                        <m:r>
                          <a:rPr lang="en-US" sz="1600" b="0" i="1" baseline="30000" smtClean="0">
                            <a:solidFill>
                              <a:schemeClr val="tx1"/>
                            </a:solidFill>
                            <a:latin typeface="Cambria Math"/>
                          </a:rPr>
                          <m:t>2</m:t>
                        </m:r>
                      </m:num>
                      <m:den>
                        <m:r>
                          <a:rPr lang="en-US" sz="1600" i="1">
                            <a:solidFill>
                              <a:schemeClr val="tx1"/>
                            </a:solidFill>
                            <a:latin typeface="Cambria Math"/>
                          </a:rPr>
                          <m:t>𝑆</m:t>
                        </m:r>
                        <m:r>
                          <a:rPr lang="en-US" sz="1600" b="0" i="1" baseline="-25000" smtClean="0">
                            <a:solidFill>
                              <a:schemeClr val="tx1"/>
                            </a:solidFill>
                            <a:latin typeface="Cambria Math"/>
                          </a:rPr>
                          <m:t>2</m:t>
                        </m:r>
                        <m:r>
                          <a:rPr lang="en-US" sz="1600" b="0" i="1" baseline="30000" smtClean="0">
                            <a:solidFill>
                              <a:schemeClr val="tx1"/>
                            </a:solidFill>
                            <a:latin typeface="Cambria Math"/>
                          </a:rPr>
                          <m:t>2</m:t>
                        </m:r>
                      </m:den>
                    </m:f>
                  </m:oMath>
                </a14:m>
                <a:r>
                  <a:rPr lang="en-US" sz="1600" dirty="0">
                    <a:solidFill>
                      <a:schemeClr val="tx1"/>
                    </a:solidFill>
                  </a:rPr>
                  <a:t> </a:t>
                </a:r>
                <a:r>
                  <a:rPr lang="en-US" sz="1600" dirty="0" smtClean="0">
                    <a:solidFill>
                      <a:schemeClr val="tx1"/>
                    </a:solidFill>
                  </a:rPr>
                  <a:t> </a:t>
                </a:r>
              </a:p>
              <a:p>
                <a:pPr algn="ctr">
                  <a:lnSpc>
                    <a:spcPct val="70000"/>
                  </a:lnSpc>
                </a:pPr>
                <a:endParaRPr lang="en-US" sz="1050" dirty="0">
                  <a:solidFill>
                    <a:schemeClr val="tx1"/>
                  </a:solidFill>
                </a:endParaRPr>
              </a:p>
              <a:p>
                <a:pPr algn="ctr">
                  <a:lnSpc>
                    <a:spcPct val="80000"/>
                  </a:lnSpc>
                </a:pPr>
                <a:r>
                  <a:rPr lang="en-US" sz="1400" dirty="0" smtClean="0">
                    <a:solidFill>
                      <a:schemeClr val="tx1"/>
                    </a:solidFill>
                  </a:rPr>
                  <a:t>with n</a:t>
                </a:r>
                <a:r>
                  <a:rPr lang="en-US" sz="1400" baseline="-25000" dirty="0" smtClean="0">
                    <a:solidFill>
                      <a:schemeClr val="tx1"/>
                    </a:solidFill>
                  </a:rPr>
                  <a:t>1</a:t>
                </a:r>
                <a:r>
                  <a:rPr lang="en-US" sz="1400" dirty="0" smtClean="0">
                    <a:solidFill>
                      <a:schemeClr val="tx1"/>
                    </a:solidFill>
                  </a:rPr>
                  <a:t>-1 numerator </a:t>
                </a:r>
                <a:r>
                  <a:rPr lang="en-US" sz="1400" dirty="0" err="1" smtClean="0">
                    <a:solidFill>
                      <a:schemeClr val="tx1"/>
                    </a:solidFill>
                  </a:rPr>
                  <a:t>dof</a:t>
                </a:r>
                <a:r>
                  <a:rPr lang="en-US" sz="1400" dirty="0" smtClean="0">
                    <a:solidFill>
                      <a:schemeClr val="tx1"/>
                    </a:solidFill>
                  </a:rPr>
                  <a:t> and n</a:t>
                </a:r>
                <a:r>
                  <a:rPr lang="en-US" sz="1400" baseline="-25000" dirty="0" smtClean="0">
                    <a:solidFill>
                      <a:schemeClr val="tx1"/>
                    </a:solidFill>
                  </a:rPr>
                  <a:t>2</a:t>
                </a:r>
                <a:r>
                  <a:rPr lang="en-US" sz="1400" dirty="0" smtClean="0">
                    <a:solidFill>
                      <a:schemeClr val="tx1"/>
                    </a:solidFill>
                  </a:rPr>
                  <a:t>-1 denominator </a:t>
                </a:r>
                <a:r>
                  <a:rPr lang="en-US" sz="1400" dirty="0" err="1" smtClean="0">
                    <a:solidFill>
                      <a:schemeClr val="tx1"/>
                    </a:solidFill>
                  </a:rPr>
                  <a:t>dof</a:t>
                </a:r>
                <a:r>
                  <a:rPr lang="en-US" sz="1400" dirty="0" smtClean="0">
                    <a:solidFill>
                      <a:schemeClr val="tx1"/>
                    </a:solidFill>
                  </a:rPr>
                  <a:t>, where n</a:t>
                </a:r>
                <a:r>
                  <a:rPr lang="en-US" sz="1400" baseline="-25000" dirty="0" smtClean="0">
                    <a:solidFill>
                      <a:schemeClr val="tx1"/>
                    </a:solidFill>
                  </a:rPr>
                  <a:t>1</a:t>
                </a:r>
                <a:r>
                  <a:rPr lang="en-US" sz="1400" dirty="0" smtClean="0">
                    <a:solidFill>
                      <a:schemeClr val="tx1"/>
                    </a:solidFill>
                  </a:rPr>
                  <a:t> and n</a:t>
                </a:r>
                <a:r>
                  <a:rPr lang="en-US" sz="1400" baseline="-25000" dirty="0" smtClean="0">
                    <a:solidFill>
                      <a:schemeClr val="tx1"/>
                    </a:solidFill>
                  </a:rPr>
                  <a:t>2</a:t>
                </a:r>
                <a:r>
                  <a:rPr lang="en-US" sz="1400" dirty="0" smtClean="0">
                    <a:solidFill>
                      <a:schemeClr val="tx1"/>
                    </a:solidFill>
                  </a:rPr>
                  <a:t> are sample sizes   </a:t>
                </a:r>
                <a:endParaRPr lang="en-SG" sz="1400" dirty="0">
                  <a:solidFill>
                    <a:schemeClr val="tx1"/>
                  </a:solidFill>
                </a:endParaRPr>
              </a:p>
            </p:txBody>
          </p:sp>
        </mc:Choice>
        <mc:Fallback xmlns="">
          <p:sp>
            <p:nvSpPr>
              <p:cNvPr id="17" name="Rounded Rectangle 16"/>
              <p:cNvSpPr>
                <a:spLocks noRot="1" noChangeAspect="1" noMove="1" noResize="1" noEditPoints="1" noAdjustHandles="1" noChangeArrowheads="1" noChangeShapeType="1" noTextEdit="1"/>
              </p:cNvSpPr>
              <p:nvPr/>
            </p:nvSpPr>
            <p:spPr>
              <a:xfrm>
                <a:off x="7451034" y="4726464"/>
                <a:ext cx="1692966" cy="1356836"/>
              </a:xfrm>
              <a:prstGeom prst="roundRect">
                <a:avLst>
                  <a:gd name="adj" fmla="val 0"/>
                </a:avLst>
              </a:prstGeom>
              <a:blipFill rotWithShape="1">
                <a:blip r:embed="rId4"/>
                <a:stretch>
                  <a:fillRect/>
                </a:stretch>
              </a:blipFill>
              <a:ln>
                <a:solidFill>
                  <a:schemeClr val="tx1"/>
                </a:solidFill>
              </a:ln>
            </p:spPr>
            <p:txBody>
              <a:bodyPr/>
              <a:lstStyle/>
              <a:p>
                <a:r>
                  <a:rPr lang="en-SG">
                    <a:noFill/>
                  </a:rPr>
                  <a:t> </a:t>
                </a:r>
              </a:p>
            </p:txBody>
          </p:sp>
        </mc:Fallback>
      </mc:AlternateContent>
      <p:sp>
        <p:nvSpPr>
          <p:cNvPr id="19" name="TextBox 18"/>
          <p:cNvSpPr txBox="1"/>
          <p:nvPr/>
        </p:nvSpPr>
        <p:spPr>
          <a:xfrm>
            <a:off x="6206593" y="1740959"/>
            <a:ext cx="516488" cy="369332"/>
          </a:xfrm>
          <a:prstGeom prst="rect">
            <a:avLst/>
          </a:prstGeom>
          <a:noFill/>
        </p:spPr>
        <p:txBody>
          <a:bodyPr wrap="none" rtlCol="0">
            <a:spAutoFit/>
          </a:bodyPr>
          <a:lstStyle/>
          <a:p>
            <a:r>
              <a:rPr lang="en-US" b="1" dirty="0">
                <a:solidFill>
                  <a:srgbClr val="FF0000"/>
                </a:solidFill>
              </a:rPr>
              <a:t>L</a:t>
            </a:r>
            <a:r>
              <a:rPr lang="en-US" b="1" dirty="0" smtClean="0">
                <a:solidFill>
                  <a:srgbClr val="FF0000"/>
                </a:solidFill>
              </a:rPr>
              <a:t>13</a:t>
            </a:r>
            <a:endParaRPr lang="en-SG" b="1" dirty="0">
              <a:solidFill>
                <a:srgbClr val="FF0000"/>
              </a:solidFill>
            </a:endParaRPr>
          </a:p>
        </p:txBody>
      </p:sp>
      <p:sp>
        <p:nvSpPr>
          <p:cNvPr id="7" name="Rectangle 6"/>
          <p:cNvSpPr/>
          <p:nvPr/>
        </p:nvSpPr>
        <p:spPr>
          <a:xfrm>
            <a:off x="6769100" y="1412022"/>
            <a:ext cx="1345509" cy="174924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0" name="Slide Number Placeholder 2"/>
          <p:cNvSpPr txBox="1">
            <a:spLocks/>
          </p:cNvSpPr>
          <p:nvPr/>
        </p:nvSpPr>
        <p:spPr>
          <a:xfrm>
            <a:off x="8728364" y="6428600"/>
            <a:ext cx="415636" cy="429400"/>
          </a:xfrm>
          <a:prstGeom prst="rect">
            <a:avLst/>
          </a:prstGeom>
        </p:spPr>
        <p:txBody>
          <a:bodyPr/>
          <a:lstStyle>
            <a:defPPr>
              <a:defRPr lang="en-US"/>
            </a:defPPr>
            <a:lvl1pPr marL="0" algn="r"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370630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5610" y="961189"/>
            <a:ext cx="8041662" cy="5428846"/>
          </a:xfrm>
        </p:spPr>
        <p:txBody>
          <a:bodyPr/>
          <a:lstStyle/>
          <a:p>
            <a:pPr marL="0" indent="0">
              <a:buNone/>
            </a:pPr>
            <a:r>
              <a:rPr lang="en-SG" dirty="0" smtClean="0"/>
              <a:t>A research staff </a:t>
            </a:r>
            <a:r>
              <a:rPr lang="en-SG" dirty="0"/>
              <a:t>at Republic </a:t>
            </a:r>
            <a:r>
              <a:rPr lang="en-SG" dirty="0" smtClean="0"/>
              <a:t>Polytechnic wishes to conduct some study on the travelling time of students between home and campus. </a:t>
            </a:r>
          </a:p>
          <a:p>
            <a:pPr marL="0" indent="0">
              <a:buNone/>
            </a:pPr>
            <a:endParaRPr lang="en-SG" dirty="0"/>
          </a:p>
          <a:p>
            <a:pPr marL="0" indent="0">
              <a:buNone/>
            </a:pPr>
            <a:r>
              <a:rPr lang="en-SG" dirty="0" smtClean="0"/>
              <a:t>Based on feedback from lecturers, one common reason students stated for being late for class is long travelling time from home to campus. To validate the feedback, the research staff wishes to test whether </a:t>
            </a:r>
            <a:r>
              <a:rPr lang="en-SG" dirty="0"/>
              <a:t>the median travelling duration by students from their </a:t>
            </a:r>
            <a:r>
              <a:rPr lang="en-SG" dirty="0" smtClean="0"/>
              <a:t>home </a:t>
            </a:r>
            <a:r>
              <a:rPr lang="en-SG" dirty="0"/>
              <a:t>to </a:t>
            </a:r>
            <a:r>
              <a:rPr lang="en-SG" dirty="0" smtClean="0"/>
              <a:t>campus in the morning </a:t>
            </a:r>
            <a:r>
              <a:rPr lang="en-SG" dirty="0"/>
              <a:t>is longer than </a:t>
            </a:r>
            <a:r>
              <a:rPr lang="en-SG" dirty="0" smtClean="0"/>
              <a:t>45 </a:t>
            </a:r>
            <a:r>
              <a:rPr lang="en-SG" dirty="0"/>
              <a:t>minutes. </a:t>
            </a:r>
          </a:p>
          <a:p>
            <a:pPr marL="0" indent="0">
              <a:buNone/>
            </a:pPr>
            <a:endParaRPr lang="en-SG" dirty="0"/>
          </a:p>
          <a:p>
            <a:pPr marL="0" indent="0">
              <a:buNone/>
            </a:pPr>
            <a:r>
              <a:rPr lang="en-US" dirty="0" smtClean="0"/>
              <a:t> </a:t>
            </a:r>
            <a:endParaRPr lang="en-SG" dirty="0"/>
          </a:p>
        </p:txBody>
      </p:sp>
      <p:sp>
        <p:nvSpPr>
          <p:cNvPr id="4" name="Title 7"/>
          <p:cNvSpPr txBox="1">
            <a:spLocks noGrp="1"/>
          </p:cNvSpPr>
          <p:nvPr>
            <p:ph type="title"/>
          </p:nvPr>
        </p:nvSpPr>
        <p:spPr>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t>Scenario</a:t>
            </a:r>
            <a:endParaRPr lang="en-GB" sz="3200" dirty="0" smtClean="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840118" y="4788247"/>
            <a:ext cx="3286108" cy="1993668"/>
          </a:xfrm>
          <a:prstGeom prst="rect">
            <a:avLst/>
          </a:prstGeom>
          <a:ln>
            <a:noFill/>
          </a:ln>
          <a:effectLst>
            <a:softEdge rad="112500"/>
          </a:effec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695" t="6516" r="3104" b="5845"/>
          <a:stretch/>
        </p:blipFill>
        <p:spPr>
          <a:xfrm>
            <a:off x="4778114" y="4788244"/>
            <a:ext cx="3185829" cy="1993669"/>
          </a:xfrm>
          <a:prstGeom prst="rect">
            <a:avLst/>
          </a:prstGeom>
          <a:effectLst>
            <a:softEdge rad="127000"/>
          </a:effectLst>
        </p:spPr>
      </p:pic>
      <p:sp>
        <p:nvSpPr>
          <p:cNvPr id="9"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02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5610" y="961189"/>
            <a:ext cx="8041662" cy="5428846"/>
          </a:xfrm>
        </p:spPr>
        <p:txBody>
          <a:bodyPr/>
          <a:lstStyle/>
          <a:p>
            <a:pPr marL="0" indent="0">
              <a:buNone/>
            </a:pPr>
            <a:r>
              <a:rPr lang="en-SG" dirty="0" smtClean="0"/>
              <a:t>The research staff also wishes to study whether students’ </a:t>
            </a:r>
            <a:r>
              <a:rPr lang="en-SG" dirty="0"/>
              <a:t>travelling time from home to school in the </a:t>
            </a:r>
            <a:r>
              <a:rPr lang="en-SG" dirty="0" smtClean="0"/>
              <a:t>morning is the same as </a:t>
            </a:r>
            <a:r>
              <a:rPr lang="en-SG" dirty="0"/>
              <a:t>the time they take to travel from school to home in the afternoon</a:t>
            </a:r>
            <a:r>
              <a:rPr lang="en-SG" dirty="0" smtClean="0"/>
              <a:t>. </a:t>
            </a:r>
          </a:p>
          <a:p>
            <a:pPr marL="0" indent="0">
              <a:buNone/>
            </a:pPr>
            <a:endParaRPr lang="en-SG" dirty="0"/>
          </a:p>
          <a:p>
            <a:pPr marL="0" indent="0">
              <a:buNone/>
            </a:pPr>
            <a:r>
              <a:rPr lang="en-SG" dirty="0" smtClean="0"/>
              <a:t>After chatting with some students, most of them</a:t>
            </a:r>
            <a:r>
              <a:rPr lang="en-SG" dirty="0"/>
              <a:t> </a:t>
            </a:r>
            <a:r>
              <a:rPr lang="en-SG" dirty="0" smtClean="0"/>
              <a:t>claimed </a:t>
            </a:r>
            <a:r>
              <a:rPr lang="en-SG" dirty="0"/>
              <a:t>that </a:t>
            </a:r>
            <a:r>
              <a:rPr lang="en-SG" dirty="0" smtClean="0"/>
              <a:t>the time taken to travel from </a:t>
            </a:r>
            <a:r>
              <a:rPr lang="en-SG" dirty="0"/>
              <a:t>home to school in the morning </a:t>
            </a:r>
            <a:r>
              <a:rPr lang="en-SG" dirty="0" smtClean="0"/>
              <a:t>is longer than the time taken to travel </a:t>
            </a:r>
            <a:r>
              <a:rPr lang="en-SG" dirty="0"/>
              <a:t>from school to home in the afternoon. The research staff </a:t>
            </a:r>
            <a:r>
              <a:rPr lang="en-SG" dirty="0" smtClean="0"/>
              <a:t> wishes to validate this claim.</a:t>
            </a:r>
          </a:p>
          <a:p>
            <a:pPr marL="0" indent="0">
              <a:buNone/>
            </a:pPr>
            <a:endParaRPr lang="en-SG" dirty="0"/>
          </a:p>
          <a:p>
            <a:pPr marL="0" indent="0">
              <a:buNone/>
            </a:pPr>
            <a:r>
              <a:rPr lang="en-SG" dirty="0"/>
              <a:t>Help the researcher </a:t>
            </a:r>
            <a:r>
              <a:rPr lang="en-SG" dirty="0" smtClean="0"/>
              <a:t>by carrying out a survey in your </a:t>
            </a:r>
            <a:r>
              <a:rPr lang="en-SG" dirty="0"/>
              <a:t>class to collect </a:t>
            </a:r>
            <a:r>
              <a:rPr lang="en-SG" dirty="0" smtClean="0"/>
              <a:t>relevant </a:t>
            </a:r>
            <a:r>
              <a:rPr lang="en-SG" dirty="0"/>
              <a:t>data and conducting suitable </a:t>
            </a:r>
            <a:r>
              <a:rPr lang="en-SG" dirty="0" smtClean="0"/>
              <a:t>tests.</a:t>
            </a:r>
            <a:endParaRPr lang="en-SG" sz="2000" dirty="0"/>
          </a:p>
        </p:txBody>
      </p:sp>
      <p:sp>
        <p:nvSpPr>
          <p:cNvPr id="4" name="Title 7"/>
          <p:cNvSpPr txBox="1">
            <a:spLocks noGrp="1"/>
          </p:cNvSpPr>
          <p:nvPr>
            <p:ph type="title"/>
          </p:nvPr>
        </p:nvSpPr>
        <p:spPr>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t>Scenario</a:t>
            </a:r>
            <a:endParaRPr lang="en-GB" sz="3200" dirty="0" smtClean="0"/>
          </a:p>
        </p:txBody>
      </p:sp>
      <p:sp>
        <p:nvSpPr>
          <p:cNvPr id="14" name="Rectangle 10"/>
          <p:cNvSpPr>
            <a:spLocks noChangeArrowheads="1"/>
          </p:cNvSpPr>
          <p:nvPr/>
        </p:nvSpPr>
        <p:spPr bwMode="auto">
          <a:xfrm>
            <a:off x="1609725" y="41967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8"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769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Class Discussion on scenario</a:t>
            </a:r>
            <a:endParaRPr lang="en-US" sz="3200" dirty="0" smtClean="0"/>
          </a:p>
        </p:txBody>
      </p:sp>
      <p:sp>
        <p:nvSpPr>
          <p:cNvPr id="338947" name="Rectangle 3"/>
          <p:cNvSpPr>
            <a:spLocks noGrp="1" noChangeArrowheads="1"/>
          </p:cNvSpPr>
          <p:nvPr>
            <p:ph sz="quarter" idx="13"/>
          </p:nvPr>
        </p:nvSpPr>
        <p:spPr>
          <a:xfrm>
            <a:off x="759854" y="961188"/>
            <a:ext cx="7611414" cy="5096712"/>
          </a:xfrm>
        </p:spPr>
        <p:txBody>
          <a:bodyPr>
            <a:normAutofit/>
          </a:bodyPr>
          <a:lstStyle/>
          <a:p>
            <a:pPr marL="0" indent="0">
              <a:lnSpc>
                <a:spcPct val="110000"/>
              </a:lnSpc>
              <a:spcBef>
                <a:spcPts val="600"/>
              </a:spcBef>
              <a:buNone/>
            </a:pPr>
            <a:r>
              <a:rPr lang="en-SG" dirty="0" smtClean="0">
                <a:cs typeface="Arial" charset="0"/>
              </a:rPr>
              <a:t>From the scenario:</a:t>
            </a:r>
          </a:p>
          <a:p>
            <a:pPr marL="0" indent="0">
              <a:lnSpc>
                <a:spcPct val="110000"/>
              </a:lnSpc>
              <a:spcBef>
                <a:spcPts val="600"/>
              </a:spcBef>
              <a:buNone/>
            </a:pPr>
            <a:endParaRPr lang="en-SG" dirty="0" smtClean="0">
              <a:cs typeface="Arial" charset="0"/>
            </a:endParaRPr>
          </a:p>
          <a:p>
            <a:pPr>
              <a:lnSpc>
                <a:spcPct val="110000"/>
              </a:lnSpc>
              <a:spcBef>
                <a:spcPts val="600"/>
              </a:spcBef>
            </a:pPr>
            <a:r>
              <a:rPr lang="en-SG" dirty="0" smtClean="0">
                <a:cs typeface="Arial" charset="0"/>
              </a:rPr>
              <a:t>How many tests need to be conducted? What </a:t>
            </a:r>
            <a:r>
              <a:rPr lang="en-SG" dirty="0">
                <a:cs typeface="Arial" charset="0"/>
              </a:rPr>
              <a:t>is the parameter of interest for </a:t>
            </a:r>
            <a:r>
              <a:rPr lang="en-SG" dirty="0" smtClean="0">
                <a:cs typeface="Arial" charset="0"/>
              </a:rPr>
              <a:t>each test? </a:t>
            </a:r>
          </a:p>
          <a:p>
            <a:pPr>
              <a:lnSpc>
                <a:spcPct val="110000"/>
              </a:lnSpc>
              <a:spcBef>
                <a:spcPts val="600"/>
              </a:spcBef>
            </a:pPr>
            <a:r>
              <a:rPr lang="en-SG" dirty="0" smtClean="0">
                <a:cs typeface="Arial" charset="0"/>
              </a:rPr>
              <a:t>What are the data to be collected for each test?</a:t>
            </a:r>
          </a:p>
          <a:p>
            <a:pPr>
              <a:lnSpc>
                <a:spcPct val="110000"/>
              </a:lnSpc>
              <a:spcBef>
                <a:spcPts val="600"/>
              </a:spcBef>
            </a:pPr>
            <a:r>
              <a:rPr lang="en-SG" dirty="0" smtClean="0">
                <a:cs typeface="Arial" charset="0"/>
              </a:rPr>
              <a:t>Can </a:t>
            </a:r>
            <a:r>
              <a:rPr lang="en-SG" dirty="0">
                <a:cs typeface="Arial" charset="0"/>
              </a:rPr>
              <a:t>we assume that the data collected </a:t>
            </a:r>
            <a:r>
              <a:rPr lang="en-SG" dirty="0" smtClean="0">
                <a:cs typeface="Arial" charset="0"/>
              </a:rPr>
              <a:t>follow a </a:t>
            </a:r>
            <a:r>
              <a:rPr lang="en-SG" dirty="0">
                <a:cs typeface="Arial" charset="0"/>
              </a:rPr>
              <a:t>normal </a:t>
            </a:r>
            <a:r>
              <a:rPr lang="en-SG" dirty="0" smtClean="0">
                <a:cs typeface="Arial" charset="0"/>
              </a:rPr>
              <a:t>distribution? </a:t>
            </a:r>
          </a:p>
          <a:p>
            <a:pPr lvl="1">
              <a:lnSpc>
                <a:spcPct val="110000"/>
              </a:lnSpc>
              <a:spcBef>
                <a:spcPts val="600"/>
              </a:spcBef>
              <a:buFont typeface="Courier New" panose="02070309020205020404" pitchFamily="49" charset="0"/>
              <a:buChar char="o"/>
            </a:pPr>
            <a:r>
              <a:rPr lang="en-SG" sz="2400" dirty="0" smtClean="0">
                <a:cs typeface="Arial" charset="0"/>
              </a:rPr>
              <a:t>If yes, what </a:t>
            </a:r>
            <a:r>
              <a:rPr lang="en-SG" sz="2400" dirty="0">
                <a:cs typeface="Arial" charset="0"/>
              </a:rPr>
              <a:t>parametric </a:t>
            </a:r>
            <a:r>
              <a:rPr lang="en-SG" sz="2400" dirty="0" smtClean="0">
                <a:cs typeface="Arial" charset="0"/>
              </a:rPr>
              <a:t>tests are applicable?</a:t>
            </a:r>
            <a:endParaRPr lang="en-US" sz="2400" dirty="0" smtClean="0">
              <a:solidFill>
                <a:schemeClr val="tx1"/>
              </a:solidFill>
              <a:cs typeface="Arial" charset="0"/>
            </a:endParaRPr>
          </a:p>
          <a:p>
            <a:pPr lvl="1">
              <a:lnSpc>
                <a:spcPct val="110000"/>
              </a:lnSpc>
              <a:spcBef>
                <a:spcPts val="600"/>
              </a:spcBef>
              <a:buFont typeface="Courier New" panose="02070309020205020404" pitchFamily="49" charset="0"/>
              <a:buChar char="o"/>
            </a:pPr>
            <a:r>
              <a:rPr lang="en-SG" sz="2400" dirty="0" smtClean="0">
                <a:cs typeface="Arial" charset="0"/>
              </a:rPr>
              <a:t>If not, what type of tests are applicable?</a:t>
            </a:r>
          </a:p>
          <a:p>
            <a:pPr marL="0" indent="0">
              <a:lnSpc>
                <a:spcPct val="110000"/>
              </a:lnSpc>
              <a:spcBef>
                <a:spcPts val="600"/>
              </a:spcBef>
              <a:buNone/>
            </a:pPr>
            <a:endParaRPr lang="en-US" dirty="0" smtClean="0">
              <a:solidFill>
                <a:schemeClr val="tx1"/>
              </a:solidFill>
              <a:cs typeface="Arial" charset="0"/>
            </a:endParaRPr>
          </a:p>
        </p:txBody>
      </p:sp>
      <p:sp>
        <p:nvSpPr>
          <p:cNvPr id="5"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28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947">
                                            <p:txEl>
                                              <p:pRg st="2" end="2"/>
                                            </p:txEl>
                                          </p:spTgt>
                                        </p:tgtEl>
                                        <p:attrNameLst>
                                          <p:attrName>style.visibility</p:attrName>
                                        </p:attrNameLst>
                                      </p:cBhvr>
                                      <p:to>
                                        <p:strVal val="visible"/>
                                      </p:to>
                                    </p:set>
                                    <p:animEffect transition="in" filter="fade">
                                      <p:cBhvr>
                                        <p:cTn id="7" dur="500"/>
                                        <p:tgtEl>
                                          <p:spTgt spid="3389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947">
                                            <p:txEl>
                                              <p:pRg st="3" end="3"/>
                                            </p:txEl>
                                          </p:spTgt>
                                        </p:tgtEl>
                                        <p:attrNameLst>
                                          <p:attrName>style.visibility</p:attrName>
                                        </p:attrNameLst>
                                      </p:cBhvr>
                                      <p:to>
                                        <p:strVal val="visible"/>
                                      </p:to>
                                    </p:set>
                                    <p:animEffect transition="in" filter="fade">
                                      <p:cBhvr>
                                        <p:cTn id="12" dur="500"/>
                                        <p:tgtEl>
                                          <p:spTgt spid="3389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8947">
                                            <p:txEl>
                                              <p:pRg st="4" end="4"/>
                                            </p:txEl>
                                          </p:spTgt>
                                        </p:tgtEl>
                                        <p:attrNameLst>
                                          <p:attrName>style.visibility</p:attrName>
                                        </p:attrNameLst>
                                      </p:cBhvr>
                                      <p:to>
                                        <p:strVal val="visible"/>
                                      </p:to>
                                    </p:set>
                                    <p:animEffect transition="in" filter="fade">
                                      <p:cBhvr>
                                        <p:cTn id="17" dur="500"/>
                                        <p:tgtEl>
                                          <p:spTgt spid="3389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8947">
                                            <p:txEl>
                                              <p:pRg st="5" end="5"/>
                                            </p:txEl>
                                          </p:spTgt>
                                        </p:tgtEl>
                                        <p:attrNameLst>
                                          <p:attrName>style.visibility</p:attrName>
                                        </p:attrNameLst>
                                      </p:cBhvr>
                                      <p:to>
                                        <p:strVal val="visible"/>
                                      </p:to>
                                    </p:set>
                                    <p:animEffect transition="in" filter="fade">
                                      <p:cBhvr>
                                        <p:cTn id="22" dur="500"/>
                                        <p:tgtEl>
                                          <p:spTgt spid="3389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8947">
                                            <p:txEl>
                                              <p:pRg st="6" end="6"/>
                                            </p:txEl>
                                          </p:spTgt>
                                        </p:tgtEl>
                                        <p:attrNameLst>
                                          <p:attrName>style.visibility</p:attrName>
                                        </p:attrNameLst>
                                      </p:cBhvr>
                                      <p:to>
                                        <p:strVal val="visible"/>
                                      </p:to>
                                    </p:set>
                                    <p:animEffect transition="in" filter="fade">
                                      <p:cBhvr>
                                        <p:cTn id="27" dur="500"/>
                                        <p:tgtEl>
                                          <p:spTgt spid="33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a:t>Class activity</a:t>
            </a:r>
            <a:endParaRPr lang="en-US" sz="3200" dirty="0" smtClean="0"/>
          </a:p>
        </p:txBody>
      </p:sp>
      <p:sp>
        <p:nvSpPr>
          <p:cNvPr id="325635" name="Rectangle 3"/>
          <p:cNvSpPr>
            <a:spLocks noGrp="1" noChangeArrowheads="1"/>
          </p:cNvSpPr>
          <p:nvPr>
            <p:ph sz="quarter" idx="13"/>
          </p:nvPr>
        </p:nvSpPr>
        <p:spPr/>
        <p:txBody>
          <a:bodyPr>
            <a:normAutofit/>
          </a:bodyPr>
          <a:lstStyle/>
          <a:p>
            <a:pPr marL="0" indent="0" algn="just" eaLnBrk="1" hangingPunct="1">
              <a:buNone/>
            </a:pPr>
            <a:r>
              <a:rPr lang="en-US" sz="2600" dirty="0" smtClean="0"/>
              <a:t>Collect the data from your classmates needed for the two tests in the scenario.</a:t>
            </a:r>
          </a:p>
          <a:p>
            <a:pPr marL="0" indent="0" algn="just" eaLnBrk="1" hangingPunct="1">
              <a:buNone/>
            </a:pPr>
            <a:r>
              <a:rPr lang="en-US" sz="2600" dirty="0" smtClean="0"/>
              <a:t> </a:t>
            </a:r>
            <a:endParaRPr lang="en-US" sz="2600" dirty="0"/>
          </a:p>
          <a:p>
            <a:pPr marL="0" indent="0" algn="just" eaLnBrk="1" hangingPunct="1">
              <a:buNone/>
            </a:pPr>
            <a:r>
              <a:rPr lang="en-US" sz="2600" dirty="0" smtClean="0"/>
              <a:t>You may use the template provided below to help you with the activity.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6" name="Object 5"/>
          <p:cNvGraphicFramePr>
            <a:graphicFrameLocks noChangeAspect="1"/>
          </p:cNvGraphicFramePr>
          <p:nvPr>
            <p:extLst>
              <p:ext uri="{D42A27DB-BD31-4B8C-83A1-F6EECF244321}">
                <p14:modId xmlns:p14="http://schemas.microsoft.com/office/powerpoint/2010/main" val="964401108"/>
              </p:ext>
            </p:extLst>
          </p:nvPr>
        </p:nvGraphicFramePr>
        <p:xfrm>
          <a:off x="4114800" y="4011426"/>
          <a:ext cx="914400" cy="806450"/>
        </p:xfrm>
        <a:graphic>
          <a:graphicData uri="http://schemas.openxmlformats.org/presentationml/2006/ole">
            <mc:AlternateContent xmlns:mc="http://schemas.openxmlformats.org/markup-compatibility/2006">
              <mc:Choice xmlns:v="urn:schemas-microsoft-com:vml" Requires="v">
                <p:oleObj spid="_x0000_s1078" name="Worksheet" showAsIcon="1" r:id="rId4" imgW="914400" imgH="806400" progId="Excel.Sheet.12">
                  <p:embed/>
                </p:oleObj>
              </mc:Choice>
              <mc:Fallback>
                <p:oleObj name="Worksheet" showAsIcon="1" r:id="rId4" imgW="914400" imgH="806400" progId="Excel.Sheet.12">
                  <p:embed/>
                  <p:pic>
                    <p:nvPicPr>
                      <p:cNvPr id="0" name=""/>
                      <p:cNvPicPr/>
                      <p:nvPr/>
                    </p:nvPicPr>
                    <p:blipFill>
                      <a:blip r:embed="rId5"/>
                      <a:stretch>
                        <a:fillRect/>
                      </a:stretch>
                    </p:blipFill>
                    <p:spPr>
                      <a:xfrm>
                        <a:off x="4114800" y="4011426"/>
                        <a:ext cx="914400" cy="806450"/>
                      </a:xfrm>
                      <a:prstGeom prst="rect">
                        <a:avLst/>
                      </a:prstGeom>
                    </p:spPr>
                  </p:pic>
                </p:oleObj>
              </mc:Fallback>
            </mc:AlternateContent>
          </a:graphicData>
        </a:graphic>
      </p:graphicFrame>
      <p:sp>
        <p:nvSpPr>
          <p:cNvPr id="9"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282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7771</TotalTime>
  <Words>1998</Words>
  <Application>Microsoft Office PowerPoint</Application>
  <PresentationFormat>On-screen Show (4:3)</PresentationFormat>
  <Paragraphs>298</Paragraphs>
  <Slides>30</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 Math</vt:lpstr>
      <vt:lpstr>Courier New</vt:lpstr>
      <vt:lpstr>Symbol</vt:lpstr>
      <vt:lpstr>Times New Roman</vt:lpstr>
      <vt:lpstr>Wingdings</vt:lpstr>
      <vt:lpstr>Office Theme</vt:lpstr>
      <vt:lpstr>Worksheet</vt:lpstr>
      <vt:lpstr>Lesson 13  Sign test  Interactive Seminar E214 – Statistical Methods for Engineering</vt:lpstr>
      <vt:lpstr>Pre-Lesson Activity</vt:lpstr>
      <vt:lpstr> </vt:lpstr>
      <vt:lpstr>PowerPoint Presentation</vt:lpstr>
      <vt:lpstr>PowerPoint Presentation</vt:lpstr>
      <vt:lpstr>Scenario</vt:lpstr>
      <vt:lpstr>Scenario</vt:lpstr>
      <vt:lpstr>Class Discussion on scenario</vt:lpstr>
      <vt:lpstr>Class activity</vt:lpstr>
      <vt:lpstr>Non-parametric Tests </vt:lpstr>
      <vt:lpstr>Pros and Cons of Non-parametric Tests</vt:lpstr>
      <vt:lpstr>The Sign Test</vt:lpstr>
      <vt:lpstr>Procedures in conducting the Sign Test</vt:lpstr>
      <vt:lpstr>Example: Single-sample Sign Test</vt:lpstr>
      <vt:lpstr>Example: Single-sample Sign Test</vt:lpstr>
      <vt:lpstr>Example: Single-sample Sign Test</vt:lpstr>
      <vt:lpstr>Solving Scenario Tasks (A)</vt:lpstr>
      <vt:lpstr>Solving Scenario Tasks (A)</vt:lpstr>
      <vt:lpstr>Solving Scenario Tasks (A)</vt:lpstr>
      <vt:lpstr>Solving Scenario Tasks (A)</vt:lpstr>
      <vt:lpstr>Example: Paired-sample Sign Test</vt:lpstr>
      <vt:lpstr>Example: Paired-sample Sign Test</vt:lpstr>
      <vt:lpstr>Example: Paired-sample Sign Test</vt:lpstr>
      <vt:lpstr>Solving Scenario Tasks (B)</vt:lpstr>
      <vt:lpstr>Solving Scenario Tasks (B)</vt:lpstr>
      <vt:lpstr>Solving Scenario Tasks (B)</vt:lpstr>
      <vt:lpstr>Solving Scenario Tasks (B)</vt:lpstr>
      <vt:lpstr>Kahoot! Quiz</vt:lpstr>
      <vt:lpstr>Kahoot! Quiz</vt:lpstr>
      <vt:lpstr>Learning Objectives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E214_P09_6P</dc:title>
  <dc:creator>Wilbur Tan (RP)</dc:creator>
  <cp:lastModifiedBy>Samuel Chua</cp:lastModifiedBy>
  <cp:revision>598</cp:revision>
  <dcterms:created xsi:type="dcterms:W3CDTF">2011-06-07T03:26:48Z</dcterms:created>
  <dcterms:modified xsi:type="dcterms:W3CDTF">2018-02-03T09:01:22Z</dcterms:modified>
</cp:coreProperties>
</file>