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745902-3064-4C54-8FAB-4D25501CFC65}">
  <a:tblStyle styleId="{F8745902-3064-4C54-8FAB-4D25501CFC6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ts val="8000"/>
              <a:buNone/>
              <a:defRPr sz="8000"/>
            </a:lvl1pPr>
            <a:lvl2pPr lvl="1" algn="ctr">
              <a:spcBef>
                <a:spcPts val="0"/>
              </a:spcBef>
              <a:buSzPts val="8000"/>
              <a:buNone/>
              <a:defRPr sz="8000"/>
            </a:lvl2pPr>
            <a:lvl3pPr lvl="2" algn="ctr">
              <a:spcBef>
                <a:spcPts val="0"/>
              </a:spcBef>
              <a:buSzPts val="8000"/>
              <a:buNone/>
              <a:defRPr sz="8000"/>
            </a:lvl3pPr>
            <a:lvl4pPr lvl="3" algn="ctr">
              <a:spcBef>
                <a:spcPts val="0"/>
              </a:spcBef>
              <a:buSzPts val="8000"/>
              <a:buNone/>
              <a:defRPr sz="8000"/>
            </a:lvl4pPr>
            <a:lvl5pPr lvl="4" algn="ctr">
              <a:spcBef>
                <a:spcPts val="0"/>
              </a:spcBef>
              <a:buSzPts val="8000"/>
              <a:buNone/>
              <a:defRPr sz="8000"/>
            </a:lvl5pPr>
            <a:lvl6pPr lvl="5" algn="ctr">
              <a:spcBef>
                <a:spcPts val="0"/>
              </a:spcBef>
              <a:buSzPts val="8000"/>
              <a:buNone/>
              <a:defRPr sz="8000"/>
            </a:lvl6pPr>
            <a:lvl7pPr lvl="6" algn="ctr">
              <a:spcBef>
                <a:spcPts val="0"/>
              </a:spcBef>
              <a:buSzPts val="8000"/>
              <a:buNone/>
              <a:defRPr sz="8000"/>
            </a:lvl7pPr>
            <a:lvl8pPr lvl="7" algn="ctr">
              <a:spcBef>
                <a:spcPts val="0"/>
              </a:spcBef>
              <a:buSzPts val="8000"/>
              <a:buNone/>
              <a:defRPr sz="8000"/>
            </a:lvl8pPr>
            <a:lvl9pPr lvl="8" algn="ctr">
              <a:spcBef>
                <a:spcPts val="0"/>
              </a:spcBef>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buSzPts val="1800"/>
              <a:buChar char="●"/>
              <a:defRPr>
                <a:solidFill>
                  <a:schemeClr val="accent1"/>
                </a:solidFill>
              </a:defRPr>
            </a:lvl1pPr>
            <a:lvl2pPr lvl="1" algn="ctr">
              <a:spcBef>
                <a:spcPts val="0"/>
              </a:spcBef>
              <a:buClr>
                <a:schemeClr val="accent1"/>
              </a:buClr>
              <a:buSzPts val="1400"/>
              <a:buChar char="○"/>
              <a:defRPr>
                <a:solidFill>
                  <a:schemeClr val="accent1"/>
                </a:solidFill>
              </a:defRPr>
            </a:lvl2pPr>
            <a:lvl3pPr lvl="2" algn="ctr">
              <a:spcBef>
                <a:spcPts val="0"/>
              </a:spcBef>
              <a:buClr>
                <a:schemeClr val="accent1"/>
              </a:buClr>
              <a:buSzPts val="1400"/>
              <a:buChar char="■"/>
              <a:defRPr>
                <a:solidFill>
                  <a:schemeClr val="accent1"/>
                </a:solidFill>
              </a:defRPr>
            </a:lvl3pPr>
            <a:lvl4pPr lvl="3" algn="ctr">
              <a:spcBef>
                <a:spcPts val="0"/>
              </a:spcBef>
              <a:buClr>
                <a:schemeClr val="accent1"/>
              </a:buClr>
              <a:buSzPts val="1400"/>
              <a:buChar char="●"/>
              <a:defRPr>
                <a:solidFill>
                  <a:schemeClr val="accent1"/>
                </a:solidFill>
              </a:defRPr>
            </a:lvl4pPr>
            <a:lvl5pPr lvl="4" algn="ctr">
              <a:spcBef>
                <a:spcPts val="0"/>
              </a:spcBef>
              <a:buClr>
                <a:schemeClr val="accent1"/>
              </a:buClr>
              <a:buSzPts val="1400"/>
              <a:buChar char="○"/>
              <a:defRPr>
                <a:solidFill>
                  <a:schemeClr val="accent1"/>
                </a:solidFill>
              </a:defRPr>
            </a:lvl5pPr>
            <a:lvl6pPr lvl="5" algn="ctr">
              <a:spcBef>
                <a:spcPts val="0"/>
              </a:spcBef>
              <a:buClr>
                <a:schemeClr val="accent1"/>
              </a:buClr>
              <a:buSzPts val="1400"/>
              <a:buChar char="■"/>
              <a:defRPr>
                <a:solidFill>
                  <a:schemeClr val="accent1"/>
                </a:solidFill>
              </a:defRPr>
            </a:lvl6pPr>
            <a:lvl7pPr lvl="6" algn="ctr">
              <a:spcBef>
                <a:spcPts val="0"/>
              </a:spcBef>
              <a:buClr>
                <a:schemeClr val="accent1"/>
              </a:buClr>
              <a:buSzPts val="1400"/>
              <a:buChar char="●"/>
              <a:defRPr>
                <a:solidFill>
                  <a:schemeClr val="accent1"/>
                </a:solidFill>
              </a:defRPr>
            </a:lvl7pPr>
            <a:lvl8pPr lvl="7" algn="ctr">
              <a:spcBef>
                <a:spcPts val="0"/>
              </a:spcBef>
              <a:buClr>
                <a:schemeClr val="accent1"/>
              </a:buClr>
              <a:buSzPts val="1400"/>
              <a:buChar char="○"/>
              <a:defRPr>
                <a:solidFill>
                  <a:schemeClr val="accent1"/>
                </a:solidFill>
              </a:defRPr>
            </a:lvl8pPr>
            <a:lvl9pPr lvl="8" algn="ctr">
              <a:spcBef>
                <a:spcPts val="0"/>
              </a:spcBef>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6000"/>
              <a:buNone/>
              <a:defRPr sz="6000">
                <a:solidFill>
                  <a:schemeClr val="lt1"/>
                </a:solidFill>
              </a:defRPr>
            </a:lvl1pPr>
            <a:lvl2pPr lvl="1">
              <a:spcBef>
                <a:spcPts val="0"/>
              </a:spcBef>
              <a:buClr>
                <a:schemeClr val="lt1"/>
              </a:buClr>
              <a:buSzPts val="6000"/>
              <a:buNone/>
              <a:defRPr sz="6000">
                <a:solidFill>
                  <a:schemeClr val="lt1"/>
                </a:solidFill>
              </a:defRPr>
            </a:lvl2pPr>
            <a:lvl3pPr lvl="2">
              <a:spcBef>
                <a:spcPts val="0"/>
              </a:spcBef>
              <a:buClr>
                <a:schemeClr val="lt1"/>
              </a:buClr>
              <a:buSzPts val="6000"/>
              <a:buNone/>
              <a:defRPr sz="6000">
                <a:solidFill>
                  <a:schemeClr val="lt1"/>
                </a:solidFill>
              </a:defRPr>
            </a:lvl3pPr>
            <a:lvl4pPr lvl="3">
              <a:spcBef>
                <a:spcPts val="0"/>
              </a:spcBef>
              <a:buClr>
                <a:schemeClr val="lt1"/>
              </a:buClr>
              <a:buSzPts val="6000"/>
              <a:buNone/>
              <a:defRPr sz="6000">
                <a:solidFill>
                  <a:schemeClr val="lt1"/>
                </a:solidFill>
              </a:defRPr>
            </a:lvl4pPr>
            <a:lvl5pPr lvl="4">
              <a:spcBef>
                <a:spcPts val="0"/>
              </a:spcBef>
              <a:buClr>
                <a:schemeClr val="lt1"/>
              </a:buClr>
              <a:buSzPts val="6000"/>
              <a:buNone/>
              <a:defRPr sz="6000">
                <a:solidFill>
                  <a:schemeClr val="lt1"/>
                </a:solidFill>
              </a:defRPr>
            </a:lvl5pPr>
            <a:lvl6pPr lvl="5">
              <a:spcBef>
                <a:spcPts val="0"/>
              </a:spcBef>
              <a:buClr>
                <a:schemeClr val="lt1"/>
              </a:buClr>
              <a:buSzPts val="6000"/>
              <a:buNone/>
              <a:defRPr sz="6000">
                <a:solidFill>
                  <a:schemeClr val="lt1"/>
                </a:solidFill>
              </a:defRPr>
            </a:lvl6pPr>
            <a:lvl7pPr lvl="6">
              <a:spcBef>
                <a:spcPts val="0"/>
              </a:spcBef>
              <a:buClr>
                <a:schemeClr val="lt1"/>
              </a:buClr>
              <a:buSzPts val="6000"/>
              <a:buNone/>
              <a:defRPr sz="6000">
                <a:solidFill>
                  <a:schemeClr val="lt1"/>
                </a:solidFill>
              </a:defRPr>
            </a:lvl7pPr>
            <a:lvl8pPr lvl="7">
              <a:spcBef>
                <a:spcPts val="0"/>
              </a:spcBef>
              <a:buClr>
                <a:schemeClr val="lt1"/>
              </a:buClr>
              <a:buSzPts val="6000"/>
              <a:buNone/>
              <a:defRPr sz="6000">
                <a:solidFill>
                  <a:schemeClr val="lt1"/>
                </a:solidFill>
              </a:defRPr>
            </a:lvl8pPr>
            <a:lvl9pPr lvl="8">
              <a:spcBef>
                <a:spcPts val="0"/>
              </a:spcBef>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lvl="0">
              <a:spcBef>
                <a:spcPts val="0"/>
              </a:spcBef>
              <a:buNone/>
            </a:pPr>
            <a:r>
              <a:rPr lang="en"/>
              <a:t>Team Assignment 3</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lvl="0">
              <a:spcBef>
                <a:spcPts val="0"/>
              </a:spcBef>
              <a:buNone/>
            </a:pPr>
            <a:r>
              <a:rPr lang="en"/>
              <a:t>Team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0" y="0"/>
            <a:ext cx="9144000" cy="5230368"/>
          </a:xfrm>
          <a:prstGeom prst="rect">
            <a:avLst/>
          </a:prstGeom>
          <a:noFill/>
          <a:ln>
            <a:noFill/>
          </a:ln>
        </p:spPr>
      </p:pic>
      <p:sp>
        <p:nvSpPr>
          <p:cNvPr id="115" name="Shape 115"/>
          <p:cNvSpPr txBox="1"/>
          <p:nvPr/>
        </p:nvSpPr>
        <p:spPr>
          <a:xfrm>
            <a:off x="2586300" y="491825"/>
            <a:ext cx="3971400" cy="744600"/>
          </a:xfrm>
          <a:prstGeom prst="rect">
            <a:avLst/>
          </a:prstGeom>
          <a:noFill/>
          <a:ln>
            <a:noFill/>
          </a:ln>
        </p:spPr>
        <p:txBody>
          <a:bodyPr anchorCtr="0" anchor="t" bIns="91425" lIns="91425" rIns="91425" wrap="square" tIns="91425">
            <a:noAutofit/>
          </a:bodyPr>
          <a:lstStyle/>
          <a:p>
            <a:pPr lvl="0">
              <a:spcBef>
                <a:spcPts val="0"/>
              </a:spcBef>
              <a:buNone/>
            </a:pPr>
            <a:r>
              <a:rPr lang="en" sz="4800">
                <a:latin typeface="Comic Sans MS"/>
                <a:ea typeface="Comic Sans MS"/>
                <a:cs typeface="Comic Sans MS"/>
                <a:sym typeface="Comic Sans MS"/>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Raw Data</a:t>
            </a:r>
          </a:p>
        </p:txBody>
      </p:sp>
      <p:graphicFrame>
        <p:nvGraphicFramePr>
          <p:cNvPr id="63" name="Shape 63"/>
          <p:cNvGraphicFramePr/>
          <p:nvPr/>
        </p:nvGraphicFramePr>
        <p:xfrm>
          <a:off x="846700" y="1495500"/>
          <a:ext cx="3000000" cy="3000000"/>
        </p:xfrm>
        <a:graphic>
          <a:graphicData uri="http://schemas.openxmlformats.org/drawingml/2006/table">
            <a:tbl>
              <a:tblPr>
                <a:noFill/>
                <a:tableStyleId>{F8745902-3064-4C54-8FAB-4D25501CFC65}</a:tableStyleId>
              </a:tblPr>
              <a:tblGrid>
                <a:gridCol w="1206500"/>
                <a:gridCol w="1206500"/>
                <a:gridCol w="1206500"/>
                <a:gridCol w="1206500"/>
                <a:gridCol w="1206500"/>
                <a:gridCol w="1206500"/>
              </a:tblGrid>
              <a:tr h="381000">
                <a:tc>
                  <a:txBody>
                    <a:bodyPr>
                      <a:noAutofit/>
                    </a:bodyPr>
                    <a:lstStyle/>
                    <a:p>
                      <a:pPr lvl="0" rtl="0" algn="ctr">
                        <a:lnSpc>
                          <a:spcPct val="115000"/>
                        </a:lnSpc>
                        <a:spcBef>
                          <a:spcPts val="0"/>
                        </a:spcBef>
                        <a:buNone/>
                      </a:pPr>
                      <a:r>
                        <a:rPr lang="en" sz="1800"/>
                        <a:t>11.18</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13.94</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14.73</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15.41</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16.11</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17.3</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381000">
                <a:tc>
                  <a:txBody>
                    <a:bodyPr>
                      <a:noAutofit/>
                    </a:bodyPr>
                    <a:lstStyle/>
                    <a:p>
                      <a:pPr lvl="0" rtl="0" algn="ctr">
                        <a:lnSpc>
                          <a:spcPct val="115000"/>
                        </a:lnSpc>
                        <a:spcBef>
                          <a:spcPts val="0"/>
                        </a:spcBef>
                        <a:buNone/>
                      </a:pPr>
                      <a:r>
                        <a:rPr lang="en" sz="1800"/>
                        <a:t>12.51</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14.3</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14.96</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15.5</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16.48</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17.36</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381000">
                <a:tc>
                  <a:txBody>
                    <a:bodyPr>
                      <a:noAutofit/>
                    </a:bodyPr>
                    <a:lstStyle/>
                    <a:p>
                      <a:pPr lvl="0" rtl="0" algn="ctr">
                        <a:lnSpc>
                          <a:spcPct val="115000"/>
                        </a:lnSpc>
                        <a:spcBef>
                          <a:spcPts val="0"/>
                        </a:spcBef>
                        <a:buNone/>
                      </a:pPr>
                      <a:r>
                        <a:rPr lang="en" sz="1800"/>
                        <a:t>12.59</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14.37</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15.05</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15.61</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16.5</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18.06</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381000">
                <a:tc>
                  <a:txBody>
                    <a:bodyPr>
                      <a:noAutofit/>
                    </a:bodyPr>
                    <a:lstStyle/>
                    <a:p>
                      <a:pPr lvl="0" rtl="0" algn="ctr">
                        <a:lnSpc>
                          <a:spcPct val="115000"/>
                        </a:lnSpc>
                        <a:spcBef>
                          <a:spcPts val="0"/>
                        </a:spcBef>
                        <a:buNone/>
                      </a:pPr>
                      <a:r>
                        <a:rPr lang="en" sz="1800"/>
                        <a:t>12.85</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14.38</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15.14</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15.75</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16.63</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18.28</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381000">
                <a:tc>
                  <a:txBody>
                    <a:bodyPr>
                      <a:noAutofit/>
                    </a:bodyPr>
                    <a:lstStyle/>
                    <a:p>
                      <a:pPr lvl="0" rtl="0" algn="ctr">
                        <a:lnSpc>
                          <a:spcPct val="115000"/>
                        </a:lnSpc>
                        <a:spcBef>
                          <a:spcPts val="0"/>
                        </a:spcBef>
                        <a:buNone/>
                      </a:pPr>
                      <a:r>
                        <a:rPr lang="en" sz="1800"/>
                        <a:t>13.24</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14.45</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15.18</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16.04</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17.27</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20.78</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bl>
          </a:graphicData>
        </a:graphic>
      </p:graphicFrame>
      <p:sp>
        <p:nvSpPr>
          <p:cNvPr id="64" name="Shape 64"/>
          <p:cNvSpPr txBox="1"/>
          <p:nvPr>
            <p:ph idx="1" type="body"/>
          </p:nvPr>
        </p:nvSpPr>
        <p:spPr>
          <a:xfrm>
            <a:off x="311700" y="4222000"/>
            <a:ext cx="8520600" cy="717600"/>
          </a:xfrm>
          <a:prstGeom prst="rect">
            <a:avLst/>
          </a:prstGeom>
        </p:spPr>
        <p:txBody>
          <a:bodyPr anchorCtr="0" anchor="t" bIns="91425" lIns="91425" rIns="91425" wrap="square" tIns="91425">
            <a:noAutofit/>
          </a:bodyPr>
          <a:lstStyle/>
          <a:p>
            <a:pPr lvl="0" rtl="0">
              <a:spcBef>
                <a:spcPts val="0"/>
              </a:spcBef>
              <a:buNone/>
            </a:pPr>
            <a:r>
              <a:rPr lang="en"/>
              <a:t>A total of 30 data entries were recorded.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Chosen </a:t>
            </a:r>
            <a:r>
              <a:rPr lang="en"/>
              <a:t>probability distribution(Exponential)</a:t>
            </a:r>
          </a:p>
        </p:txBody>
      </p:sp>
      <p:sp>
        <p:nvSpPr>
          <p:cNvPr id="70" name="Shape 70"/>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rPr lang="en"/>
              <a:t>The exponential distribution is one of the widely used continuous distributions. It is often used to model the time elapsed between events. We will now mathematically define the exponential distribution, and derive its mean and expected value.</a:t>
            </a:r>
          </a:p>
        </p:txBody>
      </p:sp>
      <p:pic>
        <p:nvPicPr>
          <p:cNvPr id="71" name="Shape 71"/>
          <p:cNvPicPr preferRelativeResize="0"/>
          <p:nvPr/>
        </p:nvPicPr>
        <p:blipFill>
          <a:blip r:embed="rId3">
            <a:alphaModFix/>
          </a:blip>
          <a:stretch>
            <a:fillRect/>
          </a:stretch>
        </p:blipFill>
        <p:spPr>
          <a:xfrm>
            <a:off x="5306353" y="2647675"/>
            <a:ext cx="2985300" cy="233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232975" y="0"/>
            <a:ext cx="8520600" cy="801000"/>
          </a:xfrm>
          <a:prstGeom prst="rect">
            <a:avLst/>
          </a:prstGeom>
        </p:spPr>
        <p:txBody>
          <a:bodyPr anchorCtr="0" anchor="t" bIns="91425" lIns="91425" rIns="91425" wrap="square" tIns="91425">
            <a:noAutofit/>
          </a:bodyPr>
          <a:lstStyle/>
          <a:p>
            <a:pPr lvl="0" rtl="0">
              <a:spcBef>
                <a:spcPts val="0"/>
              </a:spcBef>
              <a:buNone/>
            </a:pPr>
            <a:r>
              <a:rPr lang="en"/>
              <a:t>Chosen probability distribution(Assumptions)</a:t>
            </a:r>
          </a:p>
        </p:txBody>
      </p:sp>
      <p:sp>
        <p:nvSpPr>
          <p:cNvPr id="77" name="Shape 77"/>
          <p:cNvSpPr txBox="1"/>
          <p:nvPr>
            <p:ph idx="1" type="body"/>
          </p:nvPr>
        </p:nvSpPr>
        <p:spPr>
          <a:xfrm>
            <a:off x="311700" y="801000"/>
            <a:ext cx="8520600" cy="3979200"/>
          </a:xfrm>
          <a:prstGeom prst="rect">
            <a:avLst/>
          </a:prstGeom>
        </p:spPr>
        <p:txBody>
          <a:bodyPr anchorCtr="0" anchor="t" bIns="91425" lIns="91425" rIns="91425" wrap="square" tIns="91425">
            <a:noAutofit/>
          </a:bodyPr>
          <a:lstStyle/>
          <a:p>
            <a:pPr lvl="0" rtl="0">
              <a:spcBef>
                <a:spcPts val="0"/>
              </a:spcBef>
              <a:buNone/>
            </a:pPr>
            <a:r>
              <a:rPr lang="en" sz="1400"/>
              <a:t>The exponential distribution arises in connection with Poisson processes. A Poisson process is one exhibiting a random arrival pattern in the following sense: </a:t>
            </a:r>
          </a:p>
          <a:p>
            <a:pPr lvl="0" rtl="0">
              <a:spcBef>
                <a:spcPts val="0"/>
              </a:spcBef>
              <a:buNone/>
            </a:pPr>
            <a:r>
              <a:rPr lang="en" sz="1400"/>
              <a:t>1. For a small time interval Δt, the probability of an arrival during Δt is λΔt, where λ = the mean arrival rate; </a:t>
            </a:r>
          </a:p>
          <a:p>
            <a:pPr lvl="0" rtl="0">
              <a:spcBef>
                <a:spcPts val="0"/>
              </a:spcBef>
              <a:buNone/>
            </a:pPr>
            <a:r>
              <a:rPr lang="en" sz="1400"/>
              <a:t>2. The probability of more than one arrival during Δt is negligible</a:t>
            </a:r>
          </a:p>
          <a:p>
            <a:pPr lvl="0" rtl="0">
              <a:spcBef>
                <a:spcPts val="0"/>
              </a:spcBef>
              <a:buNone/>
            </a:pPr>
            <a:r>
              <a:rPr lang="en" sz="1400"/>
              <a:t>3. Interarrival times are independent of each other. </a:t>
            </a:r>
          </a:p>
          <a:p>
            <a:pPr lvl="0" rtl="0">
              <a:spcBef>
                <a:spcPts val="0"/>
              </a:spcBef>
              <a:buNone/>
            </a:pPr>
            <a:r>
              <a:rPr lang="en" sz="1400"/>
              <a:t>Under these assumptions, it can be shown that the pdf for the distribution of interarrival times is given by </a:t>
            </a:r>
          </a:p>
          <a:p>
            <a:pPr lvl="0" rtl="0">
              <a:spcBef>
                <a:spcPts val="0"/>
              </a:spcBef>
              <a:buNone/>
            </a:pPr>
            <a:r>
              <a:t/>
            </a:r>
            <a:endParaRPr sz="1400"/>
          </a:p>
          <a:p>
            <a:pPr lvl="0" rtl="0">
              <a:spcBef>
                <a:spcPts val="0"/>
              </a:spcBef>
              <a:buNone/>
            </a:pPr>
            <a:r>
              <a:rPr lang="en" sz="1400"/>
              <a:t>which is the exponential distribution. </a:t>
            </a:r>
          </a:p>
          <a:p>
            <a:pPr lvl="0" rtl="0">
              <a:spcBef>
                <a:spcPts val="0"/>
              </a:spcBef>
              <a:buNone/>
            </a:pPr>
            <a:r>
              <a:t/>
            </a:r>
            <a:endParaRPr sz="1400"/>
          </a:p>
          <a:p>
            <a:pPr lvl="0" rtl="0">
              <a:spcBef>
                <a:spcPts val="0"/>
              </a:spcBef>
              <a:buNone/>
            </a:pPr>
            <a:br>
              <a:rPr lang="en" sz="1400"/>
            </a:br>
          </a:p>
        </p:txBody>
      </p:sp>
      <p:pic>
        <p:nvPicPr>
          <p:cNvPr id="78" name="Shape 78"/>
          <p:cNvPicPr preferRelativeResize="0"/>
          <p:nvPr/>
        </p:nvPicPr>
        <p:blipFill>
          <a:blip r:embed="rId3">
            <a:alphaModFix/>
          </a:blip>
          <a:stretch>
            <a:fillRect/>
          </a:stretch>
        </p:blipFill>
        <p:spPr>
          <a:xfrm>
            <a:off x="536813" y="4005950"/>
            <a:ext cx="1457325" cy="43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rtl="0">
              <a:spcBef>
                <a:spcPts val="0"/>
              </a:spcBef>
              <a:buNone/>
            </a:pPr>
            <a:r>
              <a:rPr lang="en"/>
              <a:t>Chosen probability distribution(Parameters)</a:t>
            </a:r>
          </a:p>
        </p:txBody>
      </p:sp>
      <p:sp>
        <p:nvSpPr>
          <p:cNvPr id="84" name="Shape 84"/>
          <p:cNvSpPr txBox="1"/>
          <p:nvPr>
            <p:ph idx="1" type="body"/>
          </p:nvPr>
        </p:nvSpPr>
        <p:spPr>
          <a:xfrm>
            <a:off x="416675" y="3925325"/>
            <a:ext cx="8520600" cy="801000"/>
          </a:xfrm>
          <a:prstGeom prst="rect">
            <a:avLst/>
          </a:prstGeom>
        </p:spPr>
        <p:txBody>
          <a:bodyPr anchorCtr="0" anchor="t" bIns="91425" lIns="91425" rIns="91425" wrap="square" tIns="91425">
            <a:noAutofit/>
          </a:bodyPr>
          <a:lstStyle/>
          <a:p>
            <a:pPr lvl="0" rtl="0">
              <a:spcBef>
                <a:spcPts val="0"/>
              </a:spcBef>
              <a:buNone/>
            </a:pPr>
            <a:r>
              <a:rPr lang="en"/>
              <a:t>The parameter lambda is called rate parameter.</a:t>
            </a:r>
            <a:br>
              <a:rPr lang="en"/>
            </a:br>
            <a:r>
              <a:rPr lang="en"/>
              <a:t>A random variable having an exponential distribution is also called an exponential random variable.</a:t>
            </a:r>
            <a:br>
              <a:rPr lang="en"/>
            </a:br>
          </a:p>
        </p:txBody>
      </p:sp>
      <p:pic>
        <p:nvPicPr>
          <p:cNvPr id="85" name="Shape 85"/>
          <p:cNvPicPr preferRelativeResize="0"/>
          <p:nvPr/>
        </p:nvPicPr>
        <p:blipFill>
          <a:blip r:embed="rId3">
            <a:alphaModFix/>
          </a:blip>
          <a:stretch>
            <a:fillRect/>
          </a:stretch>
        </p:blipFill>
        <p:spPr>
          <a:xfrm>
            <a:off x="52488" y="1186075"/>
            <a:ext cx="9039024" cy="234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iii)mean &amp; Standard Deviation</a:t>
            </a:r>
          </a:p>
        </p:txBody>
      </p:sp>
      <p:sp>
        <p:nvSpPr>
          <p:cNvPr id="91" name="Shape 9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rPr lang="en"/>
              <a:t>One person - Mean = 15.4s</a:t>
            </a:r>
          </a:p>
          <a:p>
            <a:pPr lvl="0">
              <a:spcBef>
                <a:spcPts val="0"/>
              </a:spcBef>
              <a:buNone/>
            </a:pPr>
            <a:r>
              <a:rPr lang="en">
                <a:solidFill>
                  <a:srgbClr val="666666"/>
                </a:solidFill>
              </a:rPr>
              <a:t> </a:t>
            </a:r>
            <a:r>
              <a:rPr lang="en">
                <a:solidFill>
                  <a:srgbClr val="666666"/>
                </a:solidFill>
                <a:highlight>
                  <a:srgbClr val="FFFFFF"/>
                </a:highlight>
              </a:rPr>
              <a:t>Λ = 15</a:t>
            </a:r>
          </a:p>
          <a:p>
            <a:pPr lvl="0">
              <a:spcBef>
                <a:spcPts val="0"/>
              </a:spcBef>
              <a:buNone/>
            </a:pPr>
            <a:r>
              <a:rPr lang="en">
                <a:solidFill>
                  <a:srgbClr val="666666"/>
                </a:solidFill>
                <a:highlight>
                  <a:srgbClr val="FFFFFF"/>
                </a:highlight>
              </a:rPr>
              <a:t>1/λ = 1/15</a:t>
            </a:r>
          </a:p>
          <a:p>
            <a:pPr lvl="0">
              <a:spcBef>
                <a:spcPts val="0"/>
              </a:spcBef>
              <a:buNone/>
            </a:pPr>
            <a:r>
              <a:rPr lang="en">
                <a:solidFill>
                  <a:srgbClr val="666666"/>
                </a:solidFill>
                <a:highlight>
                  <a:srgbClr val="FFFFFF"/>
                </a:highlight>
              </a:rPr>
              <a:t>S.D=1/15.4</a:t>
            </a:r>
          </a:p>
          <a:p>
            <a:pPr lvl="0">
              <a:spcBef>
                <a:spcPts val="0"/>
              </a:spcBef>
              <a:buNone/>
            </a:pPr>
            <a:r>
              <a:t/>
            </a:r>
            <a:endParaRPr sz="1200">
              <a:solidFill>
                <a:srgbClr val="222222"/>
              </a:solidFill>
              <a:highlight>
                <a:srgbClr val="FFFFFF"/>
              </a:highlight>
              <a:latin typeface="Arial"/>
              <a:ea typeface="Arial"/>
              <a:cs typeface="Arial"/>
              <a:sym typeface="Arial"/>
            </a:endParaRPr>
          </a:p>
          <a:p>
            <a:pPr lvl="0">
              <a:spcBef>
                <a:spcPts val="0"/>
              </a:spcBef>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iii.b)Probability</a:t>
            </a:r>
          </a:p>
        </p:txBody>
      </p:sp>
      <p:sp>
        <p:nvSpPr>
          <p:cNvPr id="97" name="Shape 97"/>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rPr lang="en"/>
              <a:t>P( &lt;30)</a:t>
            </a:r>
          </a:p>
          <a:p>
            <a:pPr lvl="0">
              <a:spcBef>
                <a:spcPts val="0"/>
              </a:spcBef>
              <a:buNone/>
            </a:pPr>
            <a:r>
              <a:rPr lang="en"/>
              <a:t>Expon dist. (30, 1/15.4, 1)</a:t>
            </a:r>
          </a:p>
          <a:p>
            <a:pPr lvl="0">
              <a:spcBef>
                <a:spcPts val="0"/>
              </a:spcBef>
              <a:buNone/>
            </a:pPr>
            <a:r>
              <a:rPr lang="en"/>
              <a:t>= 0.857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iV)</a:t>
            </a:r>
          </a:p>
        </p:txBody>
      </p:sp>
      <p:sp>
        <p:nvSpPr>
          <p:cNvPr id="103" name="Shape 10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rPr lang="en"/>
              <a:t>iv)let 0.7=e^(-1/15t)</a:t>
            </a:r>
          </a:p>
          <a:p>
            <a:pPr lvl="0">
              <a:spcBef>
                <a:spcPts val="0"/>
              </a:spcBef>
              <a:buNone/>
            </a:pPr>
            <a:r>
              <a:rPr lang="en"/>
              <a:t>In(0.7)=Ine(1/-15)</a:t>
            </a:r>
          </a:p>
          <a:p>
            <a:pPr lvl="0">
              <a:spcBef>
                <a:spcPts val="0"/>
              </a:spcBef>
              <a:buNone/>
            </a:pPr>
            <a:r>
              <a:rPr lang="en"/>
              <a:t>t=In(0.7) / (-1/15)</a:t>
            </a:r>
          </a:p>
          <a:p>
            <a:pPr lvl="0">
              <a:spcBef>
                <a:spcPts val="0"/>
              </a:spcBef>
              <a:buNone/>
            </a:pPr>
            <a:r>
              <a:rPr lang="en"/>
              <a:t>=5.35 secs</a:t>
            </a:r>
          </a:p>
          <a:p>
            <a:pPr lvl="0">
              <a:spcBef>
                <a:spcPts val="0"/>
              </a:spcBef>
              <a:buNone/>
            </a:pPr>
            <a:r>
              <a:rPr lang="en"/>
              <a:t>For 70% of the times, passengers will need to wait for 5.35 seconds for a taxi to arrive.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0"/>
            <a:ext cx="8520600" cy="801000"/>
          </a:xfrm>
          <a:prstGeom prst="rect">
            <a:avLst/>
          </a:prstGeom>
        </p:spPr>
        <p:txBody>
          <a:bodyPr anchorCtr="0" anchor="t" bIns="91425" lIns="91425" rIns="91425" wrap="square" tIns="91425">
            <a:noAutofit/>
          </a:bodyPr>
          <a:lstStyle/>
          <a:p>
            <a:pPr lvl="0">
              <a:spcBef>
                <a:spcPts val="0"/>
              </a:spcBef>
              <a:buNone/>
            </a:pPr>
            <a:r>
              <a:rPr lang="en"/>
              <a:t>Conclusion</a:t>
            </a:r>
          </a:p>
        </p:txBody>
      </p:sp>
      <p:sp>
        <p:nvSpPr>
          <p:cNvPr id="109" name="Shape 109"/>
          <p:cNvSpPr txBox="1"/>
          <p:nvPr>
            <p:ph idx="1" type="body"/>
          </p:nvPr>
        </p:nvSpPr>
        <p:spPr>
          <a:xfrm>
            <a:off x="311700" y="801000"/>
            <a:ext cx="8520600" cy="3340200"/>
          </a:xfrm>
          <a:prstGeom prst="rect">
            <a:avLst/>
          </a:prstGeom>
        </p:spPr>
        <p:txBody>
          <a:bodyPr anchorCtr="0" anchor="t" bIns="91425" lIns="91425" rIns="91425" wrap="square" tIns="91425">
            <a:noAutofit/>
          </a:bodyPr>
          <a:lstStyle/>
          <a:p>
            <a:pPr lvl="0" rtl="0">
              <a:spcBef>
                <a:spcPts val="0"/>
              </a:spcBef>
              <a:buNone/>
            </a:pPr>
            <a:r>
              <a:rPr lang="en"/>
              <a:t>We learned that:</a:t>
            </a:r>
          </a:p>
          <a:p>
            <a:pPr indent="-342900" lvl="0" marL="457200" rtl="0">
              <a:spcBef>
                <a:spcPts val="0"/>
              </a:spcBef>
              <a:spcAft>
                <a:spcPts val="0"/>
              </a:spcAft>
              <a:buSzPts val="1800"/>
              <a:buChar char="●"/>
            </a:pPr>
            <a:r>
              <a:rPr lang="en"/>
              <a:t>T</a:t>
            </a:r>
            <a:r>
              <a:rPr lang="en"/>
              <a:t>he exponential distribution is the only continuous distribution that is "memoryless"</a:t>
            </a:r>
          </a:p>
          <a:p>
            <a:pPr indent="-342900" lvl="0" marL="457200">
              <a:spcBef>
                <a:spcPts val="0"/>
              </a:spcBef>
              <a:buSzPts val="1800"/>
              <a:buChar char="●"/>
            </a:pPr>
            <a:r>
              <a:rPr lang="en"/>
              <a:t>The evident utility of the exponential distribution in discrete systems simulation is its effectiveness for modeling the random arrival pattern represented in a Poisson process.</a:t>
            </a: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