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95A907-A58D-45E8-9171-400ED328359E}">
  <a:tblStyle styleId="{5295A907-A58D-45E8-9171-400ED3283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Assignment 5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ZhenYang, KaiSheng, Haidah, YongQing</a:t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a survey and study on the popularity or utilisation on one topic.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" name="Shape 66"/>
          <p:cNvGraphicFramePr/>
          <p:nvPr/>
        </p:nvGraphicFramePr>
        <p:xfrm>
          <a:off x="875925" y="22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{5295A907-A58D-45E8-9171-400ED328359E}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Topic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Sub-Categories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Popularity of Co-curricular activities in RP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•	Sports and Health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•	Adventure Learning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•	Aesthetics and Culture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8010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decided to use</a:t>
            </a:r>
            <a:r>
              <a:rPr lang="en"/>
              <a:t> one-way analysis of variance (ANOVA)which is used to </a:t>
            </a:r>
            <a:r>
              <a:rPr lang="en">
                <a:highlight>
                  <a:srgbClr val="FFFF00"/>
                </a:highlight>
              </a:rPr>
              <a:t>determine whether there are any statistically significant differences between the means</a:t>
            </a:r>
            <a:r>
              <a:rPr lang="en"/>
              <a:t> of three or more independent (unrelated) groups.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r>
              <a:rPr lang="en">
                <a:highlight>
                  <a:srgbClr val="FFFF00"/>
                </a:highlight>
              </a:rPr>
              <a:t>we can use the one-way ANOVA test to understand whether popularity levels differed based on popularity ratings amongst students, dividing students into three independent groups</a:t>
            </a:r>
            <a:r>
              <a:rPr lang="en"/>
              <a:t> (e.g.Sports and Health, Adventure Learning, Aesthetics and Culture).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populations are independent.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populations follow normal distributions.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populations have equal variances.</a:t>
            </a:r>
            <a:br>
              <a:rPr lang="en"/>
            </a:b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 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3670351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151" y="1246250"/>
            <a:ext cx="5016451" cy="26298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6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the popularity rating of ‘adventure learning and ‘Aesthetics and culture </a:t>
            </a:r>
            <a:endParaRPr sz="30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56038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Null hypothesis : μ1 - μ2 = 0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Alternative hypothesis : μ1 -μ2 not equals to 0 </a:t>
            </a:r>
            <a:endParaRPr sz="12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t</a:t>
            </a:r>
            <a:r>
              <a:rPr baseline="-25000" i="1" lang="en" sz="1200"/>
              <a:t>α/2</a:t>
            </a:r>
            <a:r>
              <a:rPr baseline="-25000" lang="en" sz="1200"/>
              <a:t>  =</a:t>
            </a:r>
            <a:r>
              <a:rPr lang="en" sz="1200"/>
              <a:t>T.INV.2T (0.05,51)</a:t>
            </a:r>
            <a:endParaRPr sz="1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= 2.007584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(x1 - x2) = (5.83333 - 4) +/- (2.007584)[sqrt 4.254902(1/18 +1/18)] 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               = (0.45295, 3.213705)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	    = (0.45, 3.21)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00"/>
                </a:highlight>
              </a:rPr>
              <a:t>Since 0 lies outside the interval, we conclude that there is significance difference</a:t>
            </a:r>
            <a:r>
              <a:rPr lang="en" sz="1200">
                <a:highlight>
                  <a:srgbClr val="FFFFFF"/>
                </a:highlight>
              </a:rPr>
              <a:t> between the mean popularity rating of ‘adventure learning’ and ‘Aesthetics and culture’. Furthermore, </a:t>
            </a:r>
            <a:r>
              <a:rPr lang="en" sz="1200">
                <a:highlight>
                  <a:srgbClr val="FFFF00"/>
                </a:highlight>
              </a:rPr>
              <a:t>since both limits are positive, we can conclude that the ‘adventure learning’ popularity rating has a higher mean popularity rating</a:t>
            </a:r>
            <a:r>
              <a:rPr lang="en" sz="1200">
                <a:highlight>
                  <a:srgbClr val="FFFFFF"/>
                </a:highlight>
              </a:rPr>
              <a:t> than the ‘aesthetics and culture’ popularity rating.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the popularity rating of ‘Aesthetics and culture’ and ‘sports and health’</a:t>
            </a:r>
            <a:endParaRPr sz="3000"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3230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Null hypothesis : μ2 - μ3 = 0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Alternative hypothesis : μ2 - μ3 not equal to 0 </a:t>
            </a:r>
            <a:endParaRPr sz="12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t</a:t>
            </a:r>
            <a:r>
              <a:rPr baseline="-25000" i="1" lang="en" sz="1200"/>
              <a:t>α/2</a:t>
            </a:r>
            <a:r>
              <a:rPr baseline="-25000" lang="en" sz="1200"/>
              <a:t>  =</a:t>
            </a:r>
            <a:r>
              <a:rPr lang="en" sz="1200"/>
              <a:t>T.INV.2T (0.05,51)</a:t>
            </a:r>
            <a:endParaRPr sz="1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= 2.007584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(X2 - X3) = (4 - 5.166667)+/- </a:t>
            </a:r>
            <a:r>
              <a:rPr lang="en" sz="1200"/>
              <a:t>(2.007584)</a:t>
            </a:r>
            <a:r>
              <a:rPr lang="en" sz="1200">
                <a:highlight>
                  <a:schemeClr val="lt1"/>
                </a:highlight>
              </a:rPr>
              <a:t> [</a:t>
            </a:r>
            <a:r>
              <a:rPr lang="en" sz="1200">
                <a:highlight>
                  <a:srgbClr val="FFFFFF"/>
                </a:highlight>
              </a:rPr>
              <a:t>sqrt 4.254902 ((1/18)+(1/18)]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          =(-2.54704253,</a:t>
            </a:r>
            <a:r>
              <a:rPr lang="en" sz="1200">
                <a:highlight>
                  <a:schemeClr val="lt1"/>
                </a:highlight>
              </a:rPr>
              <a:t>0.2137085301)</a:t>
            </a:r>
            <a:endParaRPr sz="12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	     =(-2.55, 0.214)</a:t>
            </a:r>
            <a:endParaRPr sz="12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FFFF00"/>
                </a:highlight>
              </a:rPr>
              <a:t>Since 0 lies inside the interval, we can conclude that isn’t any significance difference </a:t>
            </a:r>
            <a:r>
              <a:rPr lang="en" sz="1200">
                <a:highlight>
                  <a:schemeClr val="lt1"/>
                </a:highlight>
              </a:rPr>
              <a:t>between the mean popularity rating of ‘Aesthetics and Culture’ and ‘Sports and Health’ 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the popularity rating of ‘adventure learning’ and ‘sports and health’</a:t>
            </a:r>
            <a:endParaRPr sz="30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4303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Null hypothesis : </a:t>
            </a:r>
            <a:r>
              <a:rPr lang="en" sz="1200">
                <a:highlight>
                  <a:srgbClr val="FFFFFF"/>
                </a:highlight>
              </a:rPr>
              <a:t>μ1 - μ3 = 0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Alternative hypothesis : μ1 - μ3 not equals to 0</a:t>
            </a:r>
            <a:endParaRPr sz="1200"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(x1-x3) = (5.83333-5.166667) +/- </a:t>
            </a:r>
            <a:r>
              <a:rPr lang="en" sz="1200"/>
              <a:t> (2.007584)[</a:t>
            </a:r>
            <a:r>
              <a:rPr lang="en" sz="1200">
                <a:highlight>
                  <a:schemeClr val="lt1"/>
                </a:highlight>
              </a:rPr>
              <a:t>sqrt 4.254902(1/18 + 1/18)]</a:t>
            </a:r>
            <a:endParaRPr sz="12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            = (-0.71, 2.05) (2dp)</a:t>
            </a:r>
            <a:endParaRPr sz="12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00"/>
                </a:highlight>
              </a:rPr>
              <a:t>Since 0 lies inside the interval, we can conclude that isn’t any significance difference</a:t>
            </a:r>
            <a:r>
              <a:rPr lang="en" sz="1200">
                <a:highlight>
                  <a:schemeClr val="lt1"/>
                </a:highlight>
              </a:rPr>
              <a:t> between the mean popularity rating of ‘Adventure learning’ and ‘Sports and Health’ </a:t>
            </a:r>
            <a:endParaRPr sz="1200">
              <a:highlight>
                <a:schemeClr val="lt1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12" y="0"/>
            <a:ext cx="91848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249098" y="0"/>
            <a:ext cx="46458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THANK YOU! :)</a:t>
            </a:r>
            <a:endParaRPr sz="48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