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Override5.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4.xml" ContentType="application/vnd.openxmlformats-officedocument.themeOverride+xml"/>
  <Override PartName="/ppt/theme/themeOverride6.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3.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handoutMasterIdLst>
    <p:handoutMasterId r:id="rId34"/>
  </p:handoutMasterIdLst>
  <p:sldIdLst>
    <p:sldId id="259" r:id="rId3"/>
    <p:sldId id="322" r:id="rId4"/>
    <p:sldId id="323" r:id="rId5"/>
    <p:sldId id="324" r:id="rId6"/>
    <p:sldId id="325" r:id="rId7"/>
    <p:sldId id="326" r:id="rId8"/>
    <p:sldId id="330" r:id="rId9"/>
    <p:sldId id="342" r:id="rId10"/>
    <p:sldId id="331" r:id="rId11"/>
    <p:sldId id="327" r:id="rId12"/>
    <p:sldId id="328" r:id="rId13"/>
    <p:sldId id="329" r:id="rId14"/>
    <p:sldId id="332" r:id="rId15"/>
    <p:sldId id="333" r:id="rId16"/>
    <p:sldId id="309" r:id="rId17"/>
    <p:sldId id="341" r:id="rId18"/>
    <p:sldId id="343" r:id="rId19"/>
    <p:sldId id="337" r:id="rId20"/>
    <p:sldId id="311" r:id="rId21"/>
    <p:sldId id="312" r:id="rId22"/>
    <p:sldId id="313" r:id="rId23"/>
    <p:sldId id="314" r:id="rId24"/>
    <p:sldId id="338" r:id="rId25"/>
    <p:sldId id="319" r:id="rId26"/>
    <p:sldId id="339" r:id="rId27"/>
    <p:sldId id="321" r:id="rId28"/>
    <p:sldId id="315" r:id="rId29"/>
    <p:sldId id="334" r:id="rId30"/>
    <p:sldId id="335" r:id="rId31"/>
    <p:sldId id="336" r:id="rId32"/>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94660"/>
  </p:normalViewPr>
  <p:slideViewPr>
    <p:cSldViewPr>
      <p:cViewPr varScale="1">
        <p:scale>
          <a:sx n="83" d="100"/>
          <a:sy n="83" d="100"/>
        </p:scale>
        <p:origin x="138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1.xml"/><Relationship Id="rId21" Type="http://schemas.openxmlformats.org/officeDocument/2006/relationships/slide" Target="slides/slide19.xml"/><Relationship Id="rId34" Type="http://schemas.openxmlformats.org/officeDocument/2006/relationships/handoutMaster" Target="handoutMasters/handoutMaster1.xml"/><Relationship Id="rId42" Type="http://schemas.openxmlformats.org/officeDocument/2006/relationships/customXml" Target="../customXml/item4.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F73E9E7E-7215-4E1B-9A4C-DF3BC2A39A83}" type="datetimeFigureOut">
              <a:rPr lang="en-SG" smtClean="0"/>
              <a:t>11/8/2017</a:t>
            </a:fld>
            <a:endParaRPr lang="en-SG"/>
          </a:p>
        </p:txBody>
      </p:sp>
      <p:sp>
        <p:nvSpPr>
          <p:cNvPr id="4" name="Footer Placeholder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09ADE2AC-AFEC-453D-8259-28CB627869EA}" type="slidenum">
              <a:rPr lang="en-SG" smtClean="0"/>
              <a:t>‹#›</a:t>
            </a:fld>
            <a:endParaRPr lang="en-SG"/>
          </a:p>
        </p:txBody>
      </p:sp>
    </p:spTree>
    <p:extLst>
      <p:ext uri="{BB962C8B-B14F-4D97-AF65-F5344CB8AC3E}">
        <p14:creationId xmlns:p14="http://schemas.microsoft.com/office/powerpoint/2010/main" val="3082218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C41A1C5A-F6A4-4275-B493-ACC3C3167658}" type="datetimeFigureOut">
              <a:rPr lang="en-US" smtClean="0"/>
              <a:t>8/11/2017</a:t>
            </a:fld>
            <a:endParaRPr lang="en-US"/>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8C5509CD-BD63-4A4B-9BDB-3C198D3F2C40}" type="slidenum">
              <a:rPr lang="en-US" smtClean="0"/>
              <a:t>‹#›</a:t>
            </a:fld>
            <a:endParaRPr lang="en-US"/>
          </a:p>
        </p:txBody>
      </p:sp>
    </p:spTree>
    <p:extLst>
      <p:ext uri="{BB962C8B-B14F-4D97-AF65-F5344CB8AC3E}">
        <p14:creationId xmlns:p14="http://schemas.microsoft.com/office/powerpoint/2010/main" val="116138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509CD-BD63-4A4B-9BDB-3C198D3F2C40}" type="slidenum">
              <a:rPr lang="en-US" smtClean="0"/>
              <a:t>1</a:t>
            </a:fld>
            <a:endParaRPr lang="en-US"/>
          </a:p>
        </p:txBody>
      </p:sp>
    </p:spTree>
    <p:extLst>
      <p:ext uri="{BB962C8B-B14F-4D97-AF65-F5344CB8AC3E}">
        <p14:creationId xmlns:p14="http://schemas.microsoft.com/office/powerpoint/2010/main" val="35024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5</a:t>
            </a:fld>
            <a:endParaRPr lang="en-US"/>
          </a:p>
        </p:txBody>
      </p:sp>
    </p:spTree>
    <p:extLst>
      <p:ext uri="{BB962C8B-B14F-4D97-AF65-F5344CB8AC3E}">
        <p14:creationId xmlns:p14="http://schemas.microsoft.com/office/powerpoint/2010/main" val="224935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22</a:t>
            </a:fld>
            <a:endParaRPr lang="en-US"/>
          </a:p>
        </p:txBody>
      </p:sp>
    </p:spTree>
    <p:extLst>
      <p:ext uri="{BB962C8B-B14F-4D97-AF65-F5344CB8AC3E}">
        <p14:creationId xmlns:p14="http://schemas.microsoft.com/office/powerpoint/2010/main" val="344642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C5509CD-BD63-4A4B-9BDB-3C198D3F2C40}" type="slidenum">
              <a:rPr lang="en-US" smtClean="0"/>
              <a:t>23</a:t>
            </a:fld>
            <a:endParaRPr lang="en-US"/>
          </a:p>
        </p:txBody>
      </p:sp>
    </p:spTree>
    <p:extLst>
      <p:ext uri="{BB962C8B-B14F-4D97-AF65-F5344CB8AC3E}">
        <p14:creationId xmlns:p14="http://schemas.microsoft.com/office/powerpoint/2010/main" val="10778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Divider">
    <p:spTree>
      <p:nvGrpSpPr>
        <p:cNvPr id="1" name=""/>
        <p:cNvGrpSpPr/>
        <p:nvPr/>
      </p:nvGrpSpPr>
      <p:grpSpPr>
        <a:xfrm>
          <a:off x="0" y="0"/>
          <a:ext cx="0" cy="0"/>
          <a:chOff x="0" y="0"/>
          <a:chExt cx="0" cy="0"/>
        </a:xfrm>
      </p:grpSpPr>
      <p:pic>
        <p:nvPicPr>
          <p:cNvPr id="3" name="Picture 8" descr="http://www.opd.ohio.gov/RC_QuickGuide/Reference2.jpg"/>
          <p:cNvPicPr>
            <a:picLocks noChangeAspect="1" noChangeArrowheads="1"/>
          </p:cNvPicPr>
          <p:nvPr userDrawn="1"/>
        </p:nvPicPr>
        <p:blipFill>
          <a:blip r:embed="rId2">
            <a:extLst>
              <a:ext uri="{28A0092B-C50C-407E-A947-70E740481C1C}">
                <a14:useLocalDpi xmlns:a14="http://schemas.microsoft.com/office/drawing/2010/main" val="0"/>
              </a:ext>
            </a:extLst>
          </a:blip>
          <a:srcRect l="2122" t="19119"/>
          <a:stretch>
            <a:fillRect/>
          </a:stretch>
        </p:blipFill>
        <p:spPr bwMode="auto">
          <a:xfrm>
            <a:off x="3611563" y="0"/>
            <a:ext cx="5532437"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Work\branding\swoosh_RP.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2268538" y="-38100"/>
            <a:ext cx="68707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ctrTitle"/>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endParaRPr lang="en-US" dirty="0"/>
          </a:p>
        </p:txBody>
      </p:sp>
    </p:spTree>
    <p:extLst>
      <p:ext uri="{BB962C8B-B14F-4D97-AF65-F5344CB8AC3E}">
        <p14:creationId xmlns:p14="http://schemas.microsoft.com/office/powerpoint/2010/main" val="131402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F038412-9926-4F56-AEB8-A796950C0633}" type="datetime1">
              <a:rPr lang="en-US" smtClean="0"/>
              <a:pPr>
                <a:defRPr/>
              </a:pPr>
              <a:t>8/11/2017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0B8330B-C2EB-4261-AA5A-BCF27BDA6A28}" type="slidenum">
              <a:rPr lang="en-GB" smtClean="0"/>
              <a:pPr>
                <a:defRPr/>
              </a:pPr>
              <a:t>‹#›</a:t>
            </a:fld>
            <a:endParaRPr lang="en-GB"/>
          </a:p>
        </p:txBody>
      </p:sp>
      <p:pic>
        <p:nvPicPr>
          <p:cNvPr id="7" name="Picture 6" descr="g101 logo.jpg"/>
          <p:cNvPicPr>
            <a:picLocks noChangeAspect="1"/>
          </p:cNvPicPr>
          <p:nvPr userDrawn="1"/>
        </p:nvPicPr>
        <p:blipFill>
          <a:blip r:embed="rId2" cstate="print">
            <a:clrChange>
              <a:clrFrom>
                <a:srgbClr val="FFFFFF"/>
              </a:clrFrom>
              <a:clrTo>
                <a:srgbClr val="FFFFFF">
                  <a:alpha val="0"/>
                </a:srgbClr>
              </a:clrTo>
            </a:clrChange>
          </a:blip>
          <a:srcRect l="8820" t="24776" b="10762"/>
          <a:stretch>
            <a:fillRect/>
          </a:stretch>
        </p:blipFill>
        <p:spPr bwMode="auto">
          <a:xfrm>
            <a:off x="2516390" y="4479264"/>
            <a:ext cx="4143842" cy="945528"/>
          </a:xfrm>
          <a:prstGeom prst="rect">
            <a:avLst/>
          </a:prstGeom>
          <a:noFill/>
          <a:ln w="9525">
            <a:noFill/>
            <a:miter lim="800000"/>
            <a:headEnd/>
            <a:tailEnd/>
          </a:ln>
        </p:spPr>
      </p:pic>
      <p:pic>
        <p:nvPicPr>
          <p:cNvPr id="8" name="Picture 7" descr="RP Logo-2C_CS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2025" y="404664"/>
            <a:ext cx="2679950" cy="864096"/>
          </a:xfrm>
          <a:prstGeom prst="rect">
            <a:avLst/>
          </a:prstGeom>
          <a:noFill/>
          <a:ln>
            <a:noFill/>
          </a:ln>
        </p:spPr>
      </p:pic>
    </p:spTree>
    <p:extLst>
      <p:ext uri="{BB962C8B-B14F-4D97-AF65-F5344CB8AC3E}">
        <p14:creationId xmlns:p14="http://schemas.microsoft.com/office/powerpoint/2010/main" val="3793280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p:nvPr/>
        </p:nvSpPr>
        <p:spPr>
          <a:xfrm>
            <a:off x="7543800" y="6400800"/>
            <a:ext cx="1371600" cy="276225"/>
          </a:xfrm>
          <a:prstGeom prst="rect">
            <a:avLst/>
          </a:prstGeom>
          <a:noFill/>
        </p:spPr>
        <p:txBody>
          <a:bodyPr>
            <a:spAutoFit/>
          </a:bodyPr>
          <a:lstStyle/>
          <a:p>
            <a:pPr algn="r" fontAlgn="base">
              <a:spcBef>
                <a:spcPct val="0"/>
              </a:spcBef>
              <a:spcAft>
                <a:spcPct val="0"/>
              </a:spcAft>
              <a:defRPr/>
            </a:pPr>
            <a:fld id="{FF2E4115-FF8A-4C95-A279-3314F2B70F1D}" type="slidenum">
              <a:rPr lang="en-GB" sz="1200">
                <a:solidFill>
                  <a:srgbClr val="7F7F7F"/>
                </a:solidFill>
                <a:cs typeface="Arial" charset="0"/>
              </a:rPr>
              <a:pPr algn="r" fontAlgn="base">
                <a:spcBef>
                  <a:spcPct val="0"/>
                </a:spcBef>
                <a:spcAft>
                  <a:spcPct val="0"/>
                </a:spcAft>
                <a:defRPr/>
              </a:pPr>
              <a:t>‹#›</a:t>
            </a:fld>
            <a:endParaRPr lang="en-GB">
              <a:solidFill>
                <a:srgbClr val="7F7F7F"/>
              </a:solidFill>
              <a:cs typeface="Arial" charset="0"/>
            </a:endParaRPr>
          </a:p>
        </p:txBody>
      </p:sp>
      <p:sp>
        <p:nvSpPr>
          <p:cNvPr id="2" name="Title 1"/>
          <p:cNvSpPr>
            <a:spLocks noGrp="1"/>
          </p:cNvSpPr>
          <p:nvPr>
            <p:ph type="title"/>
          </p:nvPr>
        </p:nvSpPr>
        <p:spPr/>
        <p:txBody>
          <a:bodyPr/>
          <a:lstStyle>
            <a:lvl1pPr>
              <a:defRPr b="1"/>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a:defRPr sz="3000"/>
            </a:lvl1pPr>
            <a:lvl2pPr>
              <a:defRPr sz="2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Box 5"/>
          <p:cNvSpPr txBox="1"/>
          <p:nvPr userDrawn="1"/>
        </p:nvSpPr>
        <p:spPr>
          <a:xfrm>
            <a:off x="7543800" y="6400800"/>
            <a:ext cx="1371600" cy="276225"/>
          </a:xfrm>
          <a:prstGeom prst="rect">
            <a:avLst/>
          </a:prstGeom>
          <a:noFill/>
        </p:spPr>
        <p:txBody>
          <a:bodyPr>
            <a:spAutoFit/>
          </a:bodyPr>
          <a:lstStyle/>
          <a:p>
            <a:pPr algn="r">
              <a:defRPr/>
            </a:pPr>
            <a:fld id="{2B685334-2B95-4E6C-976C-0E445FAFE080}" type="slidenum">
              <a:rPr lang="en-GB" sz="1200">
                <a:solidFill>
                  <a:prstClr val="white">
                    <a:lumMod val="50000"/>
                  </a:prstClr>
                </a:solidFill>
                <a:cs typeface="Arial" charset="0"/>
              </a:rPr>
              <a:pPr algn="r">
                <a:defRPr/>
              </a:pPr>
              <a:t>‹#›</a:t>
            </a:fld>
            <a:endParaRPr lang="en-GB" dirty="0">
              <a:solidFill>
                <a:prstClr val="white">
                  <a:lumMod val="50000"/>
                </a:prstClr>
              </a:solidFill>
              <a:cs typeface="Arial" charset="0"/>
            </a:endParaRPr>
          </a:p>
        </p:txBody>
      </p:sp>
    </p:spTree>
    <p:extLst>
      <p:ext uri="{BB962C8B-B14F-4D97-AF65-F5344CB8AC3E}">
        <p14:creationId xmlns:p14="http://schemas.microsoft.com/office/powerpoint/2010/main" val="3829413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095B7F-1E8B-46A6-B407-2606E27B6396}" type="datetime1">
              <a:rPr lang="en-US" smtClean="0"/>
              <a:pPr>
                <a:defRPr/>
              </a:pPr>
              <a:t>8/11/2017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42B03A2-6B94-4406-83FD-4CE494C442B0}" type="slidenum">
              <a:rPr lang="en-GB" smtClean="0"/>
              <a:pPr>
                <a:defRPr/>
              </a:pPr>
              <a:t>‹#›</a:t>
            </a:fld>
            <a:endParaRPr lang="en-GB"/>
          </a:p>
        </p:txBody>
      </p:sp>
    </p:spTree>
    <p:extLst>
      <p:ext uri="{BB962C8B-B14F-4D97-AF65-F5344CB8AC3E}">
        <p14:creationId xmlns:p14="http://schemas.microsoft.com/office/powerpoint/2010/main" val="178776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pPr>
              <a:defRPr/>
            </a:pPr>
            <a:fld id="{1BDAB733-F7E6-477A-B109-5C7D57C12A06}" type="datetime1">
              <a:rPr lang="en-US" smtClean="0"/>
              <a:pPr>
                <a:defRPr/>
              </a:pPr>
              <a:t>8/11/2017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9C5AA36D-A122-46A8-83E5-8E0F4EE1FA49}" type="slidenum">
              <a:rPr lang="en-GB" smtClean="0"/>
              <a:pPr>
                <a:defRPr/>
              </a:pPr>
              <a:t>‹#›</a:t>
            </a:fld>
            <a:endParaRPr lang="en-GB"/>
          </a:p>
        </p:txBody>
      </p:sp>
    </p:spTree>
    <p:extLst>
      <p:ext uri="{BB962C8B-B14F-4D97-AF65-F5344CB8AC3E}">
        <p14:creationId xmlns:p14="http://schemas.microsoft.com/office/powerpoint/2010/main" val="1835465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pPr>
              <a:defRPr/>
            </a:pPr>
            <a:fld id="{F2C347AD-9C12-4BDF-9D43-5C64EEE3D932}" type="datetime1">
              <a:rPr lang="en-US" smtClean="0"/>
              <a:pPr>
                <a:defRPr/>
              </a:pPr>
              <a:t>8/11/2017</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pPr>
              <a:defRPr/>
            </a:pPr>
            <a:fld id="{28F1684C-2ABA-4254-9E36-61B28415B2B8}" type="slidenum">
              <a:rPr lang="en-GB" smtClean="0"/>
              <a:pPr>
                <a:defRPr/>
              </a:pPr>
              <a:t>‹#›</a:t>
            </a:fld>
            <a:endParaRPr lang="en-GB"/>
          </a:p>
        </p:txBody>
      </p:sp>
    </p:spTree>
    <p:extLst>
      <p:ext uri="{BB962C8B-B14F-4D97-AF65-F5344CB8AC3E}">
        <p14:creationId xmlns:p14="http://schemas.microsoft.com/office/powerpoint/2010/main" val="1597703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pPr>
              <a:defRPr/>
            </a:pPr>
            <a:fld id="{23234938-A0DB-42DE-97F0-8024EE274A93}" type="datetime1">
              <a:rPr lang="en-US" smtClean="0"/>
              <a:pPr>
                <a:defRPr/>
              </a:pPr>
              <a:t>8/11/2017</a:t>
            </a:fld>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CB265155-3D86-4437-BF99-0F7B873B72F3}" type="slidenum">
              <a:rPr lang="en-GB" smtClean="0"/>
              <a:pPr>
                <a:defRPr/>
              </a:pPr>
              <a:t>‹#›</a:t>
            </a:fld>
            <a:endParaRPr lang="en-GB"/>
          </a:p>
        </p:txBody>
      </p:sp>
    </p:spTree>
    <p:extLst>
      <p:ext uri="{BB962C8B-B14F-4D97-AF65-F5344CB8AC3E}">
        <p14:creationId xmlns:p14="http://schemas.microsoft.com/office/powerpoint/2010/main" val="1591478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B936BAB-1B7C-46D8-9BB1-7A79577C7B1A}" type="datetime1">
              <a:rPr lang="en-US" smtClean="0"/>
              <a:pPr>
                <a:defRPr/>
              </a:pPr>
              <a:t>8/11/2017</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pPr>
              <a:defRPr/>
            </a:pPr>
            <a:fld id="{DA3D681A-24A7-4FA6-99AA-3CA3FB9B27ED}" type="slidenum">
              <a:rPr lang="en-GB" smtClean="0"/>
              <a:pPr>
                <a:defRPr/>
              </a:pPr>
              <a:t>‹#›</a:t>
            </a:fld>
            <a:endParaRPr lang="en-GB"/>
          </a:p>
        </p:txBody>
      </p:sp>
    </p:spTree>
    <p:extLst>
      <p:ext uri="{BB962C8B-B14F-4D97-AF65-F5344CB8AC3E}">
        <p14:creationId xmlns:p14="http://schemas.microsoft.com/office/powerpoint/2010/main" val="351637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1DBEED6-0E9C-4937-9C74-EAB18F52F236}" type="datetime1">
              <a:rPr lang="en-US" smtClean="0"/>
              <a:pPr>
                <a:defRPr/>
              </a:pPr>
              <a:t>8/11/2017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B5015892-77E9-468E-A187-69D117856065}" type="slidenum">
              <a:rPr lang="en-GB" smtClean="0"/>
              <a:pPr>
                <a:defRPr/>
              </a:pPr>
              <a:t>‹#›</a:t>
            </a:fld>
            <a:endParaRPr lang="en-GB"/>
          </a:p>
        </p:txBody>
      </p:sp>
    </p:spTree>
    <p:extLst>
      <p:ext uri="{BB962C8B-B14F-4D97-AF65-F5344CB8AC3E}">
        <p14:creationId xmlns:p14="http://schemas.microsoft.com/office/powerpoint/2010/main" val="2006094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6FD3A95-DB7F-44A4-B3FE-65B84A0A7630}" type="datetime1">
              <a:rPr lang="en-US" smtClean="0"/>
              <a:pPr>
                <a:defRPr/>
              </a:pPr>
              <a:t>8/11/2017</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pPr>
              <a:defRPr/>
            </a:pPr>
            <a:fld id="{A7EBBE47-452F-4DA9-A35E-FE3752A3835C}" type="slidenum">
              <a:rPr lang="en-GB" smtClean="0"/>
              <a:pPr>
                <a:defRPr/>
              </a:pPr>
              <a:t>‹#›</a:t>
            </a:fld>
            <a:endParaRPr lang="en-GB"/>
          </a:p>
        </p:txBody>
      </p:sp>
    </p:spTree>
    <p:extLst>
      <p:ext uri="{BB962C8B-B14F-4D97-AF65-F5344CB8AC3E}">
        <p14:creationId xmlns:p14="http://schemas.microsoft.com/office/powerpoint/2010/main" val="3558905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B921F33-8349-4C29-807D-5E736883894C}" type="datetime1">
              <a:rPr lang="en-US" smtClean="0"/>
              <a:pPr>
                <a:defRPr/>
              </a:pPr>
              <a:t>8/11/2017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F948196-F42F-47EE-B74C-C57558A7C23C}" type="slidenum">
              <a:rPr lang="en-GB" smtClean="0"/>
              <a:pPr>
                <a:defRPr/>
              </a:pPr>
              <a:t>‹#›</a:t>
            </a:fld>
            <a:endParaRPr lang="en-GB"/>
          </a:p>
        </p:txBody>
      </p:sp>
    </p:spTree>
    <p:extLst>
      <p:ext uri="{BB962C8B-B14F-4D97-AF65-F5344CB8AC3E}">
        <p14:creationId xmlns:p14="http://schemas.microsoft.com/office/powerpoint/2010/main" val="99629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FB6782E-1166-46DF-BB51-DF1C9DB1D929}" type="datetime1">
              <a:rPr lang="en-US" smtClean="0"/>
              <a:pPr>
                <a:defRPr/>
              </a:pPr>
              <a:t>8/11/2017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A2597F4-193F-4FFA-9EC4-EE4C39814A38}" type="slidenum">
              <a:rPr lang="en-GB" smtClean="0"/>
              <a:pPr>
                <a:defRPr/>
              </a:pPr>
              <a:t>‹#›</a:t>
            </a:fld>
            <a:endParaRPr lang="en-GB"/>
          </a:p>
        </p:txBody>
      </p:sp>
    </p:spTree>
    <p:extLst>
      <p:ext uri="{BB962C8B-B14F-4D97-AF65-F5344CB8AC3E}">
        <p14:creationId xmlns:p14="http://schemas.microsoft.com/office/powerpoint/2010/main" val="4009427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11" name="Picture 6" descr="C:\Work\Training template\items\MP900424339 copy.jpg"/>
          <p:cNvPicPr>
            <a:picLocks noChangeAspect="1" noChangeArrowheads="1"/>
          </p:cNvPicPr>
          <p:nvPr userDrawn="1"/>
        </p:nvPicPr>
        <p:blipFill rotWithShape="1">
          <a:blip r:embed="rId2" cstate="email">
            <a:lum bright="70000" contrast="-70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1260" r="244" b="8380"/>
          <a:stretch/>
        </p:blipFill>
        <p:spPr bwMode="auto">
          <a:xfrm>
            <a:off x="0" y="-1"/>
            <a:ext cx="9144000" cy="63087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userDrawn="1"/>
        </p:nvCxnSpPr>
        <p:spPr>
          <a:xfrm flipV="1">
            <a:off x="665163" y="1497013"/>
            <a:ext cx="7781925" cy="158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2" descr="logo.png"/>
          <p:cNvPicPr>
            <a:picLocks noChangeAspect="1"/>
          </p:cNvPicPr>
          <p:nvPr userDrawn="1"/>
        </p:nvPicPr>
        <p:blipFill>
          <a:blip r:embed="rId4" cstate="email">
            <a:extLst>
              <a:ext uri="{28A0092B-C50C-407E-A947-70E740481C1C}">
                <a14:useLocalDpi xmlns:a14="http://schemas.microsoft.com/office/drawing/2010/main" val="0"/>
              </a:ext>
            </a:extLst>
          </a:blip>
          <a:srcRect r="72476"/>
          <a:stretch>
            <a:fillRect/>
          </a:stretch>
        </p:blipFill>
        <p:spPr bwMode="auto">
          <a:xfrm>
            <a:off x="8142288" y="461963"/>
            <a:ext cx="3444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
          <p:cNvGrpSpPr>
            <a:grpSpLocks/>
          </p:cNvGrpSpPr>
          <p:nvPr userDrawn="1"/>
        </p:nvGrpSpPr>
        <p:grpSpPr bwMode="auto">
          <a:xfrm>
            <a:off x="0" y="6308725"/>
            <a:ext cx="9237663" cy="447675"/>
            <a:chOff x="0" y="6309320"/>
            <a:chExt cx="9238233" cy="447435"/>
          </a:xfrm>
        </p:grpSpPr>
        <p:sp>
          <p:nvSpPr>
            <p:cNvPr id="7" name="Rectangle 6"/>
            <p:cNvSpPr/>
            <p:nvPr userDrawn="1"/>
          </p:nvSpPr>
          <p:spPr>
            <a:xfrm>
              <a:off x="0" y="6309320"/>
              <a:ext cx="9144564" cy="71400"/>
            </a:xfrm>
            <a:prstGeom prst="rect">
              <a:avLst/>
            </a:prstGeom>
            <a:solidFill>
              <a:srgbClr val="F9D607"/>
            </a:solidFill>
            <a:ln>
              <a:noFill/>
            </a:ln>
            <a:effectLst/>
          </p:spPr>
          <p:style>
            <a:lnRef idx="3">
              <a:schemeClr val="accent6"/>
            </a:lnRef>
            <a:fillRef idx="0">
              <a:schemeClr val="accent6"/>
            </a:fillRef>
            <a:effectRef idx="2">
              <a:schemeClr val="accent6"/>
            </a:effectRef>
            <a:fontRef idx="minor">
              <a:schemeClr val="tx1"/>
            </a:fontRef>
          </p:style>
          <p:txBody>
            <a:bodyPr anchor="ctr"/>
            <a:lstStyle/>
            <a:p>
              <a:pPr algn="ctr"/>
              <a:endParaRPr lang="en-US">
                <a:solidFill>
                  <a:prstClr val="black"/>
                </a:solidFill>
                <a:ea typeface="ヒラギノ角ゴ Pro W3" charset="0"/>
              </a:endParaRPr>
            </a:p>
          </p:txBody>
        </p:sp>
        <p:sp>
          <p:nvSpPr>
            <p:cNvPr id="8" name="Rectangle 1"/>
            <p:cNvSpPr>
              <a:spLocks noChangeArrowheads="1"/>
            </p:cNvSpPr>
            <p:nvPr userDrawn="1"/>
          </p:nvSpPr>
          <p:spPr bwMode="auto">
            <a:xfrm>
              <a:off x="611560" y="6418201"/>
              <a:ext cx="86266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800">
                  <a:solidFill>
                    <a:prstClr val="black"/>
                  </a:solidFill>
                  <a:latin typeface="Arial" charset="0"/>
                </a:rPr>
                <a:t>All rights to this document are reserved. No part may be reproduced, transmitted, transcribed, stored in a retrieval system, or translated into any language, in any form or by any means, electronic, mechanical, magnetic, optical, chemical, manual, or in any other manner, without prior written permission from Republic Polytechnic, 9 Woodlands Ave 9, Singapore 738964.</a:t>
              </a:r>
            </a:p>
          </p:txBody>
        </p:sp>
        <p:sp>
          <p:nvSpPr>
            <p:cNvPr id="9" name="Rectangle 1"/>
            <p:cNvSpPr>
              <a:spLocks noChangeArrowheads="1"/>
            </p:cNvSpPr>
            <p:nvPr userDrawn="1"/>
          </p:nvSpPr>
          <p:spPr bwMode="auto">
            <a:xfrm>
              <a:off x="35496" y="6456111"/>
              <a:ext cx="679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200" b="1">
                  <a:solidFill>
                    <a:prstClr val="black"/>
                  </a:solidFill>
                  <a:latin typeface="Arial" charset="0"/>
                </a:rPr>
                <a:t>CED ©</a:t>
              </a:r>
            </a:p>
          </p:txBody>
        </p:sp>
      </p:grpSp>
      <p:sp>
        <p:nvSpPr>
          <p:cNvPr id="3" name="Title 1"/>
          <p:cNvSpPr>
            <a:spLocks noGrp="1"/>
          </p:cNvSpPr>
          <p:nvPr>
            <p:ph type="title"/>
          </p:nvPr>
        </p:nvSpPr>
        <p:spPr>
          <a:xfrm>
            <a:off x="665610" y="893354"/>
            <a:ext cx="6211928" cy="604593"/>
          </a:xfrm>
          <a:prstGeom prst="rect">
            <a:avLst/>
          </a:prstGeom>
        </p:spPr>
        <p:txBody>
          <a:bodyPr>
            <a:normAutofit/>
          </a:bodyPr>
          <a:lstStyle>
            <a:lvl1pPr algn="l">
              <a:defRPr sz="3200" baseline="0">
                <a:latin typeface="Arial"/>
                <a:cs typeface="Aria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14400" y="1884363"/>
            <a:ext cx="7571806" cy="3025262"/>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6349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fld id="{60538C6E-8E24-4B98-89BB-3CD8DE109C02}" type="datetime1">
              <a:rPr lang="en-US" smtClean="0"/>
              <a:pPr fontAlgn="base">
                <a:spcBef>
                  <a:spcPct val="0"/>
                </a:spcBef>
                <a:spcAft>
                  <a:spcPct val="0"/>
                </a:spcAft>
                <a:defRPr/>
              </a:pPr>
              <a:t>8/11/2017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898989"/>
                </a:solidFill>
                <a:latin typeface="Arial" panose="020B0604020202020204" pitchFamily="34" charset="0"/>
                <a:cs typeface="Arial" panose="020B0604020202020204" pitchFamily="34" charset="0"/>
              </a:defRPr>
            </a:lvl1pPr>
          </a:lstStyle>
          <a:p>
            <a:pPr fontAlgn="base">
              <a:spcBef>
                <a:spcPct val="0"/>
              </a:spcBef>
              <a:spcAft>
                <a:spcPct val="0"/>
              </a:spcAft>
              <a:defRPr/>
            </a:pPr>
            <a:endParaRPr lang="en-GB"/>
          </a:p>
        </p:txBody>
      </p:sp>
      <p:sp>
        <p:nvSpPr>
          <p:cNvPr id="9" name="TextBox 8"/>
          <p:cNvSpPr txBox="1"/>
          <p:nvPr userDrawn="1"/>
        </p:nvSpPr>
        <p:spPr>
          <a:xfrm>
            <a:off x="2416175" y="6629400"/>
            <a:ext cx="4206601" cy="230832"/>
          </a:xfrm>
          <a:prstGeom prst="rect">
            <a:avLst/>
          </a:prstGeom>
          <a:noFill/>
        </p:spPr>
        <p:txBody>
          <a:bodyPr wrap="none">
            <a:spAutoFit/>
          </a:bodyPr>
          <a:lstStyle/>
          <a:p>
            <a:pPr>
              <a:defRPr/>
            </a:pPr>
            <a:r>
              <a:rPr lang="en-GB" sz="900" dirty="0">
                <a:solidFill>
                  <a:prstClr val="black"/>
                </a:solidFill>
                <a:latin typeface="Arial" panose="020B0604020202020204" pitchFamily="34" charset="0"/>
                <a:cs typeface="Arial" panose="020B0604020202020204" pitchFamily="34" charset="0"/>
              </a:rPr>
              <a:t>©</a:t>
            </a:r>
            <a:r>
              <a:rPr lang="en-GB" sz="900" dirty="0" smtClean="0">
                <a:solidFill>
                  <a:prstClr val="black"/>
                </a:solidFill>
                <a:latin typeface="Arial" panose="020B0604020202020204" pitchFamily="34" charset="0"/>
                <a:cs typeface="Arial" panose="020B0604020202020204" pitchFamily="34" charset="0"/>
              </a:rPr>
              <a:t>2015. </a:t>
            </a:r>
            <a:r>
              <a:rPr lang="en-GB" sz="900" dirty="0">
                <a:solidFill>
                  <a:prstClr val="black"/>
                </a:solidFill>
                <a:latin typeface="Arial" panose="020B0604020202020204" pitchFamily="34" charset="0"/>
                <a:cs typeface="Arial" panose="020B0604020202020204" pitchFamily="34" charset="0"/>
              </a:rPr>
              <a:t>Centre for Educational Development, Republic Polytechnic, Singapore.</a:t>
            </a:r>
          </a:p>
        </p:txBody>
      </p:sp>
      <p:sp>
        <p:nvSpPr>
          <p:cNvPr id="10" name="Rounded Rectangle 9"/>
          <p:cNvSpPr/>
          <p:nvPr userDrawn="1"/>
        </p:nvSpPr>
        <p:spPr>
          <a:xfrm>
            <a:off x="210519" y="152400"/>
            <a:ext cx="8686800" cy="6477000"/>
          </a:xfrm>
          <a:prstGeom prst="roundRect">
            <a:avLst/>
          </a:prstGeom>
          <a:noFill/>
          <a:ln w="76200">
            <a:solidFill>
              <a:srgbClr val="FFFF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50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fontAlgn="base" hangingPunct="1">
        <a:spcBef>
          <a:spcPct val="0"/>
        </a:spcBef>
        <a:spcAft>
          <a:spcPct val="0"/>
        </a:spcAft>
        <a:defRPr sz="40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ESE Revision Package</a:t>
            </a:r>
            <a:endParaRPr lang="en-SG" dirty="0"/>
          </a:p>
        </p:txBody>
      </p:sp>
      <p:sp>
        <p:nvSpPr>
          <p:cNvPr id="5" name="Subtitle 4"/>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fld id="{F5AC00D7-F3C6-451F-B142-86D76D68BDA8}" type="slidenum">
              <a:rPr lang="en-SG" smtClean="0"/>
              <a:pPr/>
              <a:t>1</a:t>
            </a:fld>
            <a:endParaRPr lang="en-SG" dirty="0"/>
          </a:p>
        </p:txBody>
      </p:sp>
      <p:pic>
        <p:nvPicPr>
          <p:cNvPr id="4" name="Picture 3" descr="g101 logo.jpg"/>
          <p:cNvPicPr>
            <a:picLocks noChangeAspect="1"/>
          </p:cNvPicPr>
          <p:nvPr/>
        </p:nvPicPr>
        <p:blipFill>
          <a:blip r:embed="rId3" cstate="print">
            <a:clrChange>
              <a:clrFrom>
                <a:srgbClr val="FFFFFF"/>
              </a:clrFrom>
              <a:clrTo>
                <a:srgbClr val="FFFFFF">
                  <a:alpha val="0"/>
                </a:srgbClr>
              </a:clrTo>
            </a:clrChange>
          </a:blip>
          <a:srcRect l="8820" t="24776" b="10762"/>
          <a:stretch>
            <a:fillRect/>
          </a:stretch>
        </p:blipFill>
        <p:spPr bwMode="auto">
          <a:xfrm>
            <a:off x="2516390" y="4479264"/>
            <a:ext cx="4143842" cy="945528"/>
          </a:xfrm>
          <a:prstGeom prst="rect">
            <a:avLst/>
          </a:prstGeom>
          <a:noFill/>
          <a:ln w="9525">
            <a:noFill/>
            <a:miter lim="800000"/>
            <a:headEnd/>
            <a:tailEnd/>
          </a:ln>
        </p:spPr>
      </p:pic>
    </p:spTree>
    <p:extLst>
      <p:ext uri="{BB962C8B-B14F-4D97-AF65-F5344CB8AC3E}">
        <p14:creationId xmlns:p14="http://schemas.microsoft.com/office/powerpoint/2010/main" val="2485503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u="sng" dirty="0" smtClean="0">
                <a:latin typeface="Arial" panose="020B0604020202020204" pitchFamily="34" charset="0"/>
                <a:cs typeface="Arial" panose="020B0604020202020204" pitchFamily="34" charset="0"/>
              </a:rPr>
              <a:t>How should I revise for ESE?</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524000"/>
            <a:ext cx="9144000" cy="4953000"/>
          </a:xfrm>
        </p:spPr>
        <p:txBody>
          <a:bodyPr>
            <a:noAutofit/>
          </a:bodyPr>
          <a:lstStyle/>
          <a:p>
            <a:r>
              <a:rPr lang="en-US" sz="2000" dirty="0" smtClean="0">
                <a:latin typeface="Arial" panose="020B0604020202020204" pitchFamily="34" charset="0"/>
                <a:cs typeface="Arial" panose="020B0604020202020204" pitchFamily="34" charset="0"/>
              </a:rPr>
              <a:t>You should be prepared for your ESE by doing the following:</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Download and revise </a:t>
            </a:r>
            <a:r>
              <a:rPr lang="en-US" sz="1800" dirty="0" smtClean="0">
                <a:latin typeface="Arial" panose="020B0604020202020204" pitchFamily="34" charset="0"/>
                <a:cs typeface="Arial" panose="020B0604020202020204" pitchFamily="34" charset="0"/>
              </a:rPr>
              <a:t>all the </a:t>
            </a:r>
            <a:r>
              <a:rPr lang="en-US" sz="1800" b="1" dirty="0" smtClean="0">
                <a:solidFill>
                  <a:srgbClr val="0070C0"/>
                </a:solidFill>
                <a:latin typeface="Arial" panose="020B0604020202020204" pitchFamily="34" charset="0"/>
                <a:cs typeface="Arial" panose="020B0604020202020204" pitchFamily="34" charset="0"/>
              </a:rPr>
              <a:t>6</a:t>
            </a:r>
            <a:r>
              <a:rPr lang="en-US" sz="1800" b="1" baseline="30000" dirty="0" smtClean="0">
                <a:solidFill>
                  <a:srgbClr val="0070C0"/>
                </a:solidFill>
                <a:latin typeface="Arial" panose="020B0604020202020204" pitchFamily="34" charset="0"/>
                <a:cs typeface="Arial" panose="020B0604020202020204" pitchFamily="34" charset="0"/>
              </a:rPr>
              <a:t>th</a:t>
            </a:r>
            <a:r>
              <a:rPr lang="en-US" sz="1800" b="1" dirty="0" smtClean="0">
                <a:solidFill>
                  <a:srgbClr val="0070C0"/>
                </a:solidFill>
                <a:latin typeface="Arial" panose="020B0604020202020204" pitchFamily="34" charset="0"/>
                <a:cs typeface="Arial" panose="020B0604020202020204" pitchFamily="34" charset="0"/>
              </a:rPr>
              <a:t> P</a:t>
            </a:r>
            <a:r>
              <a:rPr lang="en-US" sz="1800" dirty="0" smtClean="0">
                <a:latin typeface="Arial" panose="020B0604020202020204" pitchFamily="34" charset="0"/>
                <a:cs typeface="Arial" panose="020B0604020202020204" pitchFamily="34" charset="0"/>
              </a:rPr>
              <a:t> from Problem 2 – 11.</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Download and revise </a:t>
            </a:r>
            <a:r>
              <a:rPr lang="en-US" sz="1800" dirty="0" smtClean="0">
                <a:latin typeface="Arial" panose="020B0604020202020204" pitchFamily="34" charset="0"/>
                <a:cs typeface="Arial" panose="020B0604020202020204" pitchFamily="34" charset="0"/>
              </a:rPr>
              <a:t>all the </a:t>
            </a:r>
            <a:r>
              <a:rPr lang="en-US" sz="1800" b="1" dirty="0" smtClean="0">
                <a:solidFill>
                  <a:srgbClr val="0070C0"/>
                </a:solidFill>
                <a:latin typeface="Arial" panose="020B0604020202020204" pitchFamily="34" charset="0"/>
                <a:cs typeface="Arial" panose="020B0604020202020204" pitchFamily="34" charset="0"/>
              </a:rPr>
              <a:t>Quiz Review Packages </a:t>
            </a:r>
            <a:r>
              <a:rPr lang="en-US" sz="1800" dirty="0" smtClean="0">
                <a:latin typeface="Arial" panose="020B0604020202020204" pitchFamily="34" charset="0"/>
                <a:cs typeface="Arial" panose="020B0604020202020204" pitchFamily="34" charset="0"/>
              </a:rPr>
              <a:t>from Problem </a:t>
            </a:r>
            <a:r>
              <a:rPr lang="en-US" sz="1800" dirty="0">
                <a:latin typeface="Arial" panose="020B0604020202020204" pitchFamily="34" charset="0"/>
                <a:cs typeface="Arial" panose="020B0604020202020204" pitchFamily="34" charset="0"/>
              </a:rPr>
              <a:t>2 – </a:t>
            </a:r>
            <a:r>
              <a:rPr lang="en-US" sz="1800" dirty="0" smtClean="0">
                <a:latin typeface="Arial" panose="020B0604020202020204" pitchFamily="34" charset="0"/>
                <a:cs typeface="Arial" panose="020B0604020202020204" pitchFamily="34" charset="0"/>
              </a:rPr>
              <a:t>11.</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Attempt </a:t>
            </a:r>
            <a:r>
              <a:rPr lang="en-US" sz="1800" dirty="0" smtClean="0">
                <a:latin typeface="Arial" panose="020B0604020202020204" pitchFamily="34" charset="0"/>
                <a:cs typeface="Arial" panose="020B0604020202020204" pitchFamily="34" charset="0"/>
              </a:rPr>
              <a:t>the </a:t>
            </a:r>
            <a:r>
              <a:rPr lang="en-US" sz="1800" b="1" dirty="0" smtClean="0">
                <a:solidFill>
                  <a:srgbClr val="0070C0"/>
                </a:solidFill>
                <a:latin typeface="Arial" panose="020B0604020202020204" pitchFamily="34" charset="0"/>
                <a:cs typeface="Arial" panose="020B0604020202020204" pitchFamily="34" charset="0"/>
              </a:rPr>
              <a:t>Practice Questions </a:t>
            </a:r>
            <a:r>
              <a:rPr lang="en-US" sz="1800" dirty="0" smtClean="0">
                <a:latin typeface="Arial" panose="020B0604020202020204" pitchFamily="34" charset="0"/>
                <a:cs typeface="Arial" panose="020B0604020202020204" pitchFamily="34" charset="0"/>
              </a:rPr>
              <a:t>in this Revision Package (Slides 19 - 25).</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Attempt</a:t>
            </a:r>
            <a:r>
              <a:rPr lang="en-US" sz="1800" dirty="0" smtClean="0">
                <a:latin typeface="Arial" panose="020B0604020202020204" pitchFamily="34" charset="0"/>
                <a:cs typeface="Arial" panose="020B0604020202020204" pitchFamily="34" charset="0"/>
              </a:rPr>
              <a:t> the </a:t>
            </a:r>
            <a:r>
              <a:rPr lang="en-US" sz="1800" b="1" dirty="0" smtClean="0">
                <a:solidFill>
                  <a:srgbClr val="0070C0"/>
                </a:solidFill>
                <a:latin typeface="Arial" panose="020B0604020202020204" pitchFamily="34" charset="0"/>
                <a:cs typeface="Arial" panose="020B0604020202020204" pitchFamily="34" charset="0"/>
              </a:rPr>
              <a:t>ESE Practice Paper </a:t>
            </a:r>
            <a:r>
              <a:rPr lang="en-US" sz="1800" dirty="0" smtClean="0">
                <a:latin typeface="Arial" panose="020B0604020202020204" pitchFamily="34" charset="0"/>
                <a:cs typeface="Arial" panose="020B0604020202020204" pitchFamily="34" charset="0"/>
              </a:rPr>
              <a:t>found in this Revision Package (Slide 28).</a:t>
            </a:r>
          </a:p>
          <a:p>
            <a:pPr marL="857250" lvl="1" indent="-457200">
              <a:buFont typeface="+mj-lt"/>
              <a:buAutoNum type="arabicPeriod"/>
            </a:pPr>
            <a:r>
              <a:rPr lang="en-US" sz="1800" b="1" dirty="0" smtClean="0">
                <a:latin typeface="Arial" panose="020B0604020202020204" pitchFamily="34" charset="0"/>
                <a:cs typeface="Arial" panose="020B0604020202020204" pitchFamily="34" charset="0"/>
              </a:rPr>
              <a:t>Seek clarification </a:t>
            </a:r>
            <a:r>
              <a:rPr lang="en-US" sz="1800" dirty="0" smtClean="0">
                <a:latin typeface="Arial" panose="020B0604020202020204" pitchFamily="34" charset="0"/>
                <a:cs typeface="Arial" panose="020B0604020202020204" pitchFamily="34" charset="0"/>
              </a:rPr>
              <a:t>with your Lecturer </a:t>
            </a:r>
            <a:r>
              <a:rPr lang="en-US" sz="1800" u="sng" dirty="0" smtClean="0">
                <a:latin typeface="Arial" panose="020B0604020202020204" pitchFamily="34" charset="0"/>
                <a:cs typeface="Arial" panose="020B0604020202020204" pitchFamily="34" charset="0"/>
              </a:rPr>
              <a:t>before</a:t>
            </a:r>
            <a:r>
              <a:rPr lang="en-US" sz="1800" dirty="0" smtClean="0">
                <a:latin typeface="Arial" panose="020B0604020202020204" pitchFamily="34" charset="0"/>
                <a:cs typeface="Arial" panose="020B0604020202020204" pitchFamily="34" charset="0"/>
              </a:rPr>
              <a:t> the ESE.</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7640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u="sng" dirty="0" smtClean="0">
                <a:latin typeface="Arial" panose="020B0604020202020204" pitchFamily="34" charset="0"/>
                <a:cs typeface="Arial" panose="020B0604020202020204" pitchFamily="34" charset="0"/>
              </a:rPr>
              <a:t>Tips on Answering ESE Questions</a:t>
            </a:r>
            <a:endParaRPr lang="en-US" sz="36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295400"/>
            <a:ext cx="9144000" cy="4953000"/>
          </a:xfrm>
        </p:spPr>
        <p:txBody>
          <a:bodyPr>
            <a:noAutofit/>
          </a:bodyPr>
          <a:lstStyle/>
          <a:p>
            <a:r>
              <a:rPr lang="en-SG" sz="2000" dirty="0">
                <a:latin typeface="Arial" panose="020B0604020202020204" pitchFamily="34" charset="0"/>
                <a:cs typeface="Arial" panose="020B0604020202020204" pitchFamily="34" charset="0"/>
              </a:rPr>
              <a:t>Read the contexts and questions </a:t>
            </a:r>
            <a:r>
              <a:rPr lang="en-SG" sz="2000" dirty="0" smtClean="0">
                <a:latin typeface="Arial" panose="020B0604020202020204" pitchFamily="34" charset="0"/>
                <a:cs typeface="Arial" panose="020B0604020202020204" pitchFamily="34" charset="0"/>
              </a:rPr>
              <a:t>carefully</a:t>
            </a:r>
            <a:r>
              <a:rPr lang="en-SG" sz="2000" dirty="0">
                <a:latin typeface="Arial" panose="020B0604020202020204" pitchFamily="34" charset="0"/>
                <a:cs typeface="Arial" panose="020B0604020202020204" pitchFamily="34" charset="0"/>
              </a:rPr>
              <a:t> </a:t>
            </a:r>
            <a:r>
              <a:rPr lang="en-SG" sz="2000" dirty="0" smtClean="0">
                <a:latin typeface="Arial" panose="020B0604020202020204" pitchFamily="34" charset="0"/>
                <a:cs typeface="Arial" panose="020B0604020202020204" pitchFamily="34" charset="0"/>
              </a:rPr>
              <a:t>before you answer the questions.</a:t>
            </a:r>
          </a:p>
          <a:p>
            <a:pPr marL="0" indent="0">
              <a:buNone/>
            </a:pPr>
            <a:endParaRPr lang="en-SG" sz="2000" dirty="0">
              <a:latin typeface="Arial" panose="020B0604020202020204" pitchFamily="34" charset="0"/>
              <a:cs typeface="Arial" panose="020B0604020202020204" pitchFamily="34" charset="0"/>
            </a:endParaRPr>
          </a:p>
          <a:p>
            <a:r>
              <a:rPr lang="en-SG" sz="2000" dirty="0">
                <a:latin typeface="Arial" panose="020B0604020202020204" pitchFamily="34" charset="0"/>
                <a:cs typeface="Arial" panose="020B0604020202020204" pitchFamily="34" charset="0"/>
              </a:rPr>
              <a:t>Answer specifically to what the question is asking. </a:t>
            </a:r>
          </a:p>
          <a:p>
            <a:pPr marL="1008062" lvl="1" indent="-342900"/>
            <a:r>
              <a:rPr lang="en-SG" sz="2000" dirty="0" smtClean="0">
                <a:latin typeface="Arial" panose="020B0604020202020204" pitchFamily="34" charset="0"/>
                <a:cs typeface="Arial" panose="020B0604020202020204" pitchFamily="34" charset="0"/>
              </a:rPr>
              <a:t>Do </a:t>
            </a:r>
            <a:r>
              <a:rPr lang="en-SG" sz="2000" dirty="0">
                <a:latin typeface="Arial" panose="020B0604020202020204" pitchFamily="34" charset="0"/>
                <a:cs typeface="Arial" panose="020B0604020202020204" pitchFamily="34" charset="0"/>
              </a:rPr>
              <a:t>not simply copy directly from </a:t>
            </a:r>
            <a:r>
              <a:rPr lang="en-SG" sz="2000" dirty="0" smtClean="0">
                <a:latin typeface="Arial" panose="020B0604020202020204" pitchFamily="34" charset="0"/>
                <a:cs typeface="Arial" panose="020B0604020202020204" pitchFamily="34" charset="0"/>
              </a:rPr>
              <a:t>6</a:t>
            </a:r>
            <a:r>
              <a:rPr lang="en-SG" sz="2000" baseline="30000" dirty="0" smtClean="0">
                <a:latin typeface="Arial" panose="020B0604020202020204" pitchFamily="34" charset="0"/>
                <a:cs typeface="Arial" panose="020B0604020202020204" pitchFamily="34" charset="0"/>
              </a:rPr>
              <a:t>th</a:t>
            </a:r>
            <a:r>
              <a:rPr lang="en-SG" sz="2000" dirty="0" smtClean="0">
                <a:latin typeface="Arial" panose="020B0604020202020204" pitchFamily="34" charset="0"/>
                <a:cs typeface="Arial" panose="020B0604020202020204" pitchFamily="34" charset="0"/>
              </a:rPr>
              <a:t> P</a:t>
            </a:r>
            <a:r>
              <a:rPr lang="en-SG" sz="2000" dirty="0">
                <a:latin typeface="Arial" panose="020B0604020202020204" pitchFamily="34" charset="0"/>
                <a:cs typeface="Arial" panose="020B0604020202020204" pitchFamily="34" charset="0"/>
              </a:rPr>
              <a:t>. </a:t>
            </a:r>
          </a:p>
          <a:p>
            <a:pPr marL="1008062" lvl="1" indent="-342900"/>
            <a:r>
              <a:rPr lang="en-SG" sz="2000" dirty="0" smtClean="0">
                <a:latin typeface="Arial" panose="020B0604020202020204" pitchFamily="34" charset="0"/>
                <a:cs typeface="Arial" panose="020B0604020202020204" pitchFamily="34" charset="0"/>
              </a:rPr>
              <a:t>Apply </a:t>
            </a:r>
            <a:r>
              <a:rPr lang="en-SG" sz="2000" dirty="0">
                <a:latin typeface="Arial" panose="020B0604020202020204" pitchFamily="34" charset="0"/>
                <a:cs typeface="Arial" panose="020B0604020202020204" pitchFamily="34" charset="0"/>
              </a:rPr>
              <a:t>what you have learnt to answer the question. </a:t>
            </a:r>
          </a:p>
          <a:p>
            <a:pPr marL="1008062" lvl="1" indent="-342900"/>
            <a:r>
              <a:rPr lang="en-SG" sz="2000" dirty="0" smtClean="0">
                <a:latin typeface="Arial" panose="020B0604020202020204" pitchFamily="34" charset="0"/>
                <a:cs typeface="Arial" panose="020B0604020202020204" pitchFamily="34" charset="0"/>
              </a:rPr>
              <a:t>You </a:t>
            </a:r>
            <a:r>
              <a:rPr lang="en-SG" sz="2000" dirty="0">
                <a:latin typeface="Arial" panose="020B0604020202020204" pitchFamily="34" charset="0"/>
                <a:cs typeface="Arial" panose="020B0604020202020204" pitchFamily="34" charset="0"/>
              </a:rPr>
              <a:t>are </a:t>
            </a:r>
            <a:r>
              <a:rPr lang="en-SG" sz="2000" b="1" dirty="0">
                <a:latin typeface="Arial" panose="020B0604020202020204" pitchFamily="34" charset="0"/>
                <a:cs typeface="Arial" panose="020B0604020202020204" pitchFamily="34" charset="0"/>
              </a:rPr>
              <a:t>NOT </a:t>
            </a:r>
            <a:r>
              <a:rPr lang="en-SG" sz="2000" dirty="0">
                <a:latin typeface="Arial" panose="020B0604020202020204" pitchFamily="34" charset="0"/>
                <a:cs typeface="Arial" panose="020B0604020202020204" pitchFamily="34" charset="0"/>
              </a:rPr>
              <a:t>required to draw in additional information from beyond the context to answer the question </a:t>
            </a:r>
            <a:endParaRPr lang="en-SG" sz="2000" dirty="0" smtClean="0">
              <a:latin typeface="Arial" panose="020B0604020202020204" pitchFamily="34" charset="0"/>
              <a:cs typeface="Arial" panose="020B0604020202020204" pitchFamily="34" charset="0"/>
            </a:endParaRPr>
          </a:p>
          <a:p>
            <a:pPr marL="665162" lvl="1" indent="0">
              <a:buNone/>
            </a:pPr>
            <a:endParaRPr lang="en-SG"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Spend an appropriate </a:t>
            </a:r>
            <a:r>
              <a:rPr lang="en-US" sz="2000" dirty="0">
                <a:latin typeface="Arial" panose="020B0604020202020204" pitchFamily="34" charset="0"/>
                <a:cs typeface="Arial" panose="020B0604020202020204" pitchFamily="34" charset="0"/>
              </a:rPr>
              <a:t>amount of time for each question.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994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838200"/>
          </a:xfrm>
        </p:spPr>
        <p:txBody>
          <a:bodyPr>
            <a:normAutofit/>
          </a:bodyPr>
          <a:lstStyle/>
          <a:p>
            <a:r>
              <a:rPr lang="en-US" sz="2000" dirty="0" smtClean="0">
                <a:latin typeface="Arial" panose="020B0604020202020204" pitchFamily="34" charset="0"/>
                <a:cs typeface="Arial" panose="020B0604020202020204" pitchFamily="34" charset="0"/>
              </a:rPr>
              <a:t>Be </a:t>
            </a:r>
            <a:r>
              <a:rPr lang="en-US" sz="2000" dirty="0">
                <a:latin typeface="Arial" panose="020B0604020202020204" pitchFamily="34" charset="0"/>
                <a:cs typeface="Arial" panose="020B0604020202020204" pitchFamily="34" charset="0"/>
              </a:rPr>
              <a:t>clear and concise in the way you explain your answers. Do not assume that the markers will understand the hidden meaning of your phrases. </a:t>
            </a:r>
          </a:p>
        </p:txBody>
      </p:sp>
      <p:sp>
        <p:nvSpPr>
          <p:cNvPr id="4" name="Content Placeholder 2"/>
          <p:cNvSpPr txBox="1">
            <a:spLocks/>
          </p:cNvSpPr>
          <p:nvPr/>
        </p:nvSpPr>
        <p:spPr>
          <a:xfrm>
            <a:off x="381000" y="2286000"/>
            <a:ext cx="8458200" cy="4267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smtClean="0">
                <a:latin typeface="Arial" panose="020B0604020202020204" pitchFamily="34" charset="0"/>
                <a:cs typeface="Arial" panose="020B0604020202020204" pitchFamily="34" charset="0"/>
              </a:rPr>
              <a:t>Example:</a:t>
            </a:r>
          </a:p>
          <a:p>
            <a:pPr marL="0" indent="0">
              <a:buNone/>
            </a:pPr>
            <a:r>
              <a:rPr lang="en-US" sz="1800" b="1" dirty="0" smtClean="0">
                <a:latin typeface="Arial" panose="020B0604020202020204" pitchFamily="34" charset="0"/>
                <a:cs typeface="Arial" panose="020B0604020202020204" pitchFamily="34" charset="0"/>
              </a:rPr>
              <a:t>Question: </a:t>
            </a:r>
            <a:r>
              <a:rPr lang="en-US" sz="1800" dirty="0" smtClean="0">
                <a:latin typeface="Arial" panose="020B0604020202020204" pitchFamily="34" charset="0"/>
                <a:cs typeface="Arial" panose="020B0604020202020204" pitchFamily="34" charset="0"/>
              </a:rPr>
              <a:t>….. Is this claim credible? Explain.</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1</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a:t>
            </a:r>
            <a:r>
              <a:rPr lang="en-US" sz="1800" dirty="0" smtClean="0">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comment: The answer is correct but there is no explanation given on why it is not a credible clai</a:t>
            </a:r>
            <a:r>
              <a:rPr lang="en-US" sz="1800" i="1" dirty="0">
                <a:latin typeface="Arial" panose="020B0604020202020204" pitchFamily="34" charset="0"/>
                <a:cs typeface="Arial" panose="020B0604020202020204" pitchFamily="34" charset="0"/>
              </a:rPr>
              <a:t>m</a:t>
            </a:r>
            <a:r>
              <a:rPr lang="en-US" sz="1800" i="1" dirty="0" smtClean="0">
                <a:latin typeface="Arial" panose="020B0604020202020204" pitchFamily="34" charset="0"/>
                <a:cs typeface="Arial" panose="020B0604020202020204" pitchFamily="34" charset="0"/>
              </a:rPr>
              <a:t>. Hence this response </a:t>
            </a:r>
            <a:r>
              <a:rPr lang="en-US" sz="1800" b="1" i="1" dirty="0" smtClean="0">
                <a:solidFill>
                  <a:srgbClr val="FF0000"/>
                </a:solidFill>
                <a:latin typeface="Arial" panose="020B0604020202020204" pitchFamily="34" charset="0"/>
                <a:cs typeface="Arial" panose="020B0604020202020204" pitchFamily="34" charset="0"/>
              </a:rPr>
              <a:t>will not</a:t>
            </a:r>
            <a:r>
              <a:rPr lang="en-US" sz="1800" i="1" dirty="0" smtClean="0">
                <a:solidFill>
                  <a:srgbClr val="FF0000"/>
                </a:solidFill>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score full marks.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2</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Because his analysis is flawed. </a:t>
            </a:r>
            <a:r>
              <a:rPr lang="en-US" sz="1800" dirty="0" smtClean="0">
                <a:latin typeface="Arial" panose="020B0604020202020204" pitchFamily="34" charset="0"/>
                <a:cs typeface="Arial" panose="020B0604020202020204" pitchFamily="34" charset="0"/>
              </a:rPr>
              <a:t>(</a:t>
            </a:r>
            <a:r>
              <a:rPr lang="en-US" sz="1800" i="1" dirty="0" smtClean="0">
                <a:latin typeface="Arial" panose="020B0604020202020204" pitchFamily="34" charset="0"/>
                <a:cs typeface="Arial" panose="020B0604020202020204" pitchFamily="34" charset="0"/>
              </a:rPr>
              <a:t>comment: The answer is correct but the explanation given is vague and does not explain where the analysis is flawed. Hence this response </a:t>
            </a:r>
            <a:r>
              <a:rPr lang="en-US" sz="1800" b="1" i="1" dirty="0" smtClean="0">
                <a:solidFill>
                  <a:srgbClr val="FF0000"/>
                </a:solidFill>
                <a:latin typeface="Arial" panose="020B0604020202020204" pitchFamily="34" charset="0"/>
                <a:cs typeface="Arial" panose="020B0604020202020204" pitchFamily="34" charset="0"/>
              </a:rPr>
              <a:t>will not </a:t>
            </a:r>
            <a:r>
              <a:rPr lang="en-US" sz="1800" i="1" dirty="0" smtClean="0">
                <a:latin typeface="Arial" panose="020B0604020202020204" pitchFamily="34" charset="0"/>
                <a:cs typeface="Arial" panose="020B0604020202020204" pitchFamily="34" charset="0"/>
              </a:rPr>
              <a:t>score full marks.</a:t>
            </a:r>
            <a:r>
              <a:rPr lang="en-US" sz="1800" dirty="0" smtClean="0">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Response 3</a:t>
            </a:r>
            <a:r>
              <a:rPr lang="en-US" sz="1800" dirty="0" smtClean="0">
                <a:latin typeface="Arial" panose="020B0604020202020204" pitchFamily="34" charset="0"/>
                <a:cs typeface="Arial" panose="020B0604020202020204" pitchFamily="34" charset="0"/>
              </a:rPr>
              <a:t>: </a:t>
            </a:r>
            <a:r>
              <a:rPr lang="en-US" sz="1800" dirty="0" smtClean="0">
                <a:solidFill>
                  <a:srgbClr val="0070C0"/>
                </a:solidFill>
                <a:latin typeface="Arial" panose="020B0604020202020204" pitchFamily="34" charset="0"/>
                <a:cs typeface="Arial" panose="020B0604020202020204" pitchFamily="34" charset="0"/>
              </a:rPr>
              <a:t>No. This is because his analysis is based on his own opinion and this is subjected to personal bias.</a:t>
            </a:r>
            <a:r>
              <a:rPr lang="en-US" sz="1800" dirty="0" smtClean="0">
                <a:latin typeface="Arial" panose="020B0604020202020204" pitchFamily="34" charset="0"/>
                <a:cs typeface="Arial" panose="020B0604020202020204" pitchFamily="34" charset="0"/>
              </a:rPr>
              <a:t> (</a:t>
            </a:r>
            <a:r>
              <a:rPr lang="en-US" sz="1800" i="1" dirty="0" smtClean="0">
                <a:latin typeface="Arial" panose="020B0604020202020204" pitchFamily="34" charset="0"/>
                <a:cs typeface="Arial" panose="020B0604020202020204" pitchFamily="34" charset="0"/>
              </a:rPr>
              <a:t>comment: This is a good response as the explanation is clear and correct. Hence this response will score full marks.</a:t>
            </a:r>
            <a:r>
              <a:rPr lang="en-US" sz="1800" dirty="0" smtClean="0">
                <a:latin typeface="Arial" panose="020B0604020202020204" pitchFamily="34" charset="0"/>
                <a:cs typeface="Arial" panose="020B0604020202020204" pitchFamily="34" charset="0"/>
              </a:rPr>
              <a:t>)</a:t>
            </a:r>
          </a:p>
        </p:txBody>
      </p:sp>
      <p:sp>
        <p:nvSpPr>
          <p:cNvPr id="7" name="Title 1"/>
          <p:cNvSpPr>
            <a:spLocks noGrp="1"/>
          </p:cNvSpPr>
          <p:nvPr>
            <p:ph type="title"/>
          </p:nvPr>
        </p:nvSpPr>
        <p:spPr>
          <a:xfrm>
            <a:off x="457200" y="0"/>
            <a:ext cx="8229600" cy="1143000"/>
          </a:xfrm>
        </p:spPr>
        <p:txBody>
          <a:bodyPr>
            <a:normAutofit/>
          </a:bodyPr>
          <a:lstStyle/>
          <a:p>
            <a:r>
              <a:rPr lang="en-US" u="sng" dirty="0" smtClean="0">
                <a:latin typeface="Arial" panose="020B0604020202020204" pitchFamily="34" charset="0"/>
                <a:cs typeface="Arial" panose="020B0604020202020204" pitchFamily="34" charset="0"/>
              </a:rPr>
              <a:t>How should I revise for ESE?</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81024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noAutofit/>
          </a:bodyPr>
          <a:lstStyle/>
          <a:p>
            <a:r>
              <a:rPr lang="en-SG" sz="3600" dirty="0" smtClean="0"/>
              <a:t>Commonly used assessment verbs in G101   and how should I answer them?</a:t>
            </a:r>
            <a:endParaRPr lang="en-SG" sz="3600" dirty="0"/>
          </a:p>
        </p:txBody>
      </p:sp>
      <p:graphicFrame>
        <p:nvGraphicFramePr>
          <p:cNvPr id="4" name="Content Placeholder 3"/>
          <p:cNvGraphicFramePr>
            <a:graphicFrameLocks noGrp="1"/>
          </p:cNvGraphicFramePr>
          <p:nvPr>
            <p:ph idx="1"/>
            <p:extLst/>
          </p:nvPr>
        </p:nvGraphicFramePr>
        <p:xfrm>
          <a:off x="457200" y="1600200"/>
          <a:ext cx="8229600" cy="48615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81683785"/>
                    </a:ext>
                  </a:extLst>
                </a:gridCol>
                <a:gridCol w="6172200">
                  <a:extLst>
                    <a:ext uri="{9D8B030D-6E8A-4147-A177-3AD203B41FA5}">
                      <a16:colId xmlns:a16="http://schemas.microsoft.com/office/drawing/2014/main" val="3375720637"/>
                    </a:ext>
                  </a:extLst>
                </a:gridCol>
              </a:tblGrid>
              <a:tr h="609600">
                <a:tc>
                  <a:txBody>
                    <a:bodyPr/>
                    <a:lstStyle/>
                    <a:p>
                      <a:pPr algn="ctr"/>
                      <a:r>
                        <a:rPr lang="en-SG" dirty="0" smtClean="0"/>
                        <a:t>Commonly used Assessment verbs</a:t>
                      </a:r>
                      <a:endParaRPr lang="en-SG" dirty="0"/>
                    </a:p>
                  </a:txBody>
                  <a:tcPr/>
                </a:tc>
                <a:tc>
                  <a:txBody>
                    <a:bodyPr/>
                    <a:lstStyle/>
                    <a:p>
                      <a:pPr algn="ctr"/>
                      <a:r>
                        <a:rPr lang="en-SG" dirty="0" smtClean="0"/>
                        <a:t>How should I answer</a:t>
                      </a:r>
                      <a:r>
                        <a:rPr lang="en-SG" baseline="0" dirty="0" smtClean="0"/>
                        <a:t> the question?</a:t>
                      </a:r>
                      <a:endParaRPr lang="en-SG" dirty="0"/>
                    </a:p>
                  </a:txBody>
                  <a:tcPr/>
                </a:tc>
                <a:extLst>
                  <a:ext uri="{0D108BD9-81ED-4DB2-BD59-A6C34878D82A}">
                    <a16:rowId xmlns:a16="http://schemas.microsoft.com/office/drawing/2014/main" val="1807082470"/>
                  </a:ext>
                </a:extLst>
              </a:tr>
              <a:tr h="370840">
                <a:tc>
                  <a:txBody>
                    <a:bodyPr/>
                    <a:lstStyle/>
                    <a:p>
                      <a:r>
                        <a:rPr lang="en-SG" dirty="0" smtClean="0"/>
                        <a:t>Compare</a:t>
                      </a:r>
                      <a:endParaRPr lang="en-SG" dirty="0"/>
                    </a:p>
                  </a:txBody>
                  <a:tcPr/>
                </a:tc>
                <a:tc>
                  <a:txBody>
                    <a:bodyPr/>
                    <a:lstStyle/>
                    <a:p>
                      <a:r>
                        <a:rPr lang="en-SG" dirty="0" smtClean="0"/>
                        <a:t>Discuss</a:t>
                      </a:r>
                      <a:r>
                        <a:rPr lang="en-SG" baseline="0" dirty="0" smtClean="0"/>
                        <a:t> the similarities and differences</a:t>
                      </a:r>
                      <a:endParaRPr lang="en-SG" dirty="0"/>
                    </a:p>
                  </a:txBody>
                  <a:tcPr/>
                </a:tc>
                <a:extLst>
                  <a:ext uri="{0D108BD9-81ED-4DB2-BD59-A6C34878D82A}">
                    <a16:rowId xmlns:a16="http://schemas.microsoft.com/office/drawing/2014/main" val="1146588773"/>
                  </a:ext>
                </a:extLst>
              </a:tr>
              <a:tr h="370840">
                <a:tc>
                  <a:txBody>
                    <a:bodyPr/>
                    <a:lstStyle/>
                    <a:p>
                      <a:r>
                        <a:rPr lang="en-SG" dirty="0" smtClean="0"/>
                        <a:t>Describe</a:t>
                      </a:r>
                      <a:endParaRPr lang="en-SG" dirty="0"/>
                    </a:p>
                  </a:txBody>
                  <a:tcPr/>
                </a:tc>
                <a:tc>
                  <a:txBody>
                    <a:bodyPr/>
                    <a:lstStyle/>
                    <a:p>
                      <a:r>
                        <a:rPr lang="en-SG" dirty="0" smtClean="0"/>
                        <a:t>Provide characteristics and features of how and why something happened</a:t>
                      </a:r>
                      <a:endParaRPr lang="en-SG" dirty="0"/>
                    </a:p>
                  </a:txBody>
                  <a:tcPr/>
                </a:tc>
                <a:extLst>
                  <a:ext uri="{0D108BD9-81ED-4DB2-BD59-A6C34878D82A}">
                    <a16:rowId xmlns:a16="http://schemas.microsoft.com/office/drawing/2014/main" val="3278749761"/>
                  </a:ext>
                </a:extLst>
              </a:tr>
              <a:tr h="370840">
                <a:tc>
                  <a:txBody>
                    <a:bodyPr/>
                    <a:lstStyle/>
                    <a:p>
                      <a:r>
                        <a:rPr lang="en-SG" dirty="0" smtClean="0"/>
                        <a:t>Evaluate</a:t>
                      </a:r>
                      <a:endParaRPr lang="en-SG" dirty="0"/>
                    </a:p>
                  </a:txBody>
                  <a:tcPr/>
                </a:tc>
                <a:tc>
                  <a:txBody>
                    <a:bodyPr/>
                    <a:lstStyle/>
                    <a:p>
                      <a:r>
                        <a:rPr lang="en-SG" dirty="0" smtClean="0"/>
                        <a:t>Make a judgement based on a set of criteria by stating whether</a:t>
                      </a:r>
                      <a:r>
                        <a:rPr lang="en-SG" baseline="0" dirty="0" smtClean="0"/>
                        <a:t> t</a:t>
                      </a:r>
                      <a:r>
                        <a:rPr lang="en-SG" dirty="0" smtClean="0"/>
                        <a:t>he</a:t>
                      </a:r>
                      <a:r>
                        <a:rPr lang="en-SG" baseline="0" dirty="0" smtClean="0"/>
                        <a:t> piece of research/information given is true </a:t>
                      </a:r>
                      <a:r>
                        <a:rPr lang="en-SG" b="1" baseline="0" dirty="0" smtClean="0"/>
                        <a:t>OR</a:t>
                      </a:r>
                      <a:r>
                        <a:rPr lang="en-SG" baseline="0" dirty="0" smtClean="0"/>
                        <a:t> to what extent do you agree with them</a:t>
                      </a:r>
                      <a:endParaRPr lang="en-SG" dirty="0"/>
                    </a:p>
                  </a:txBody>
                  <a:tcPr/>
                </a:tc>
                <a:extLst>
                  <a:ext uri="{0D108BD9-81ED-4DB2-BD59-A6C34878D82A}">
                    <a16:rowId xmlns:a16="http://schemas.microsoft.com/office/drawing/2014/main" val="1336290386"/>
                  </a:ext>
                </a:extLst>
              </a:tr>
              <a:tr h="370840">
                <a:tc>
                  <a:txBody>
                    <a:bodyPr/>
                    <a:lstStyle/>
                    <a:p>
                      <a:r>
                        <a:rPr lang="en-SG" dirty="0" smtClean="0"/>
                        <a:t>Explain </a:t>
                      </a:r>
                      <a:endParaRPr lang="en-SG" dirty="0"/>
                    </a:p>
                  </a:txBody>
                  <a:tcPr/>
                </a:tc>
                <a:tc>
                  <a:txBody>
                    <a:bodyPr/>
                    <a:lstStyle/>
                    <a:p>
                      <a:pPr marL="285750" indent="-285750">
                        <a:buFont typeface="Arial" panose="020B0604020202020204" pitchFamily="34" charset="0"/>
                        <a:buChar char="•"/>
                      </a:pPr>
                      <a:r>
                        <a:rPr lang="en-SG" dirty="0" smtClean="0"/>
                        <a:t>Relate the cause and</a:t>
                      </a:r>
                      <a:r>
                        <a:rPr lang="en-SG" baseline="0" dirty="0" smtClean="0"/>
                        <a:t> effect </a:t>
                      </a:r>
                      <a:r>
                        <a:rPr lang="en-SG" b="1" baseline="0" dirty="0" smtClean="0"/>
                        <a:t>OR</a:t>
                      </a:r>
                    </a:p>
                    <a:p>
                      <a:pPr marL="285750" indent="-285750">
                        <a:buFont typeface="Arial" panose="020B0604020202020204" pitchFamily="34" charset="0"/>
                        <a:buChar char="•"/>
                      </a:pPr>
                      <a:r>
                        <a:rPr lang="en-SG" baseline="0" dirty="0" smtClean="0"/>
                        <a:t>Make relationships between the things evidently </a:t>
                      </a:r>
                      <a:r>
                        <a:rPr lang="en-SG" b="1" baseline="0" dirty="0" smtClean="0"/>
                        <a:t>OR</a:t>
                      </a:r>
                    </a:p>
                    <a:p>
                      <a:pPr marL="285750" indent="-285750">
                        <a:buFont typeface="Arial" panose="020B0604020202020204" pitchFamily="34" charset="0"/>
                        <a:buChar char="•"/>
                      </a:pPr>
                      <a:r>
                        <a:rPr lang="en-SG" baseline="0" dirty="0" smtClean="0"/>
                        <a:t>Provide the ‘why’ and ‘how’</a:t>
                      </a:r>
                      <a:endParaRPr lang="en-SG" dirty="0"/>
                    </a:p>
                  </a:txBody>
                  <a:tcPr/>
                </a:tc>
                <a:extLst>
                  <a:ext uri="{0D108BD9-81ED-4DB2-BD59-A6C34878D82A}">
                    <a16:rowId xmlns:a16="http://schemas.microsoft.com/office/drawing/2014/main" val="3955783060"/>
                  </a:ext>
                </a:extLst>
              </a:tr>
              <a:tr h="370840">
                <a:tc>
                  <a:txBody>
                    <a:bodyPr/>
                    <a:lstStyle/>
                    <a:p>
                      <a:r>
                        <a:rPr lang="en-SG" dirty="0" smtClean="0"/>
                        <a:t>Identify </a:t>
                      </a:r>
                      <a:endParaRPr lang="en-SG" dirty="0"/>
                    </a:p>
                  </a:txBody>
                  <a:tcPr/>
                </a:tc>
                <a:tc>
                  <a:txBody>
                    <a:bodyPr/>
                    <a:lstStyle/>
                    <a:p>
                      <a:pPr marL="285750" indent="-285750">
                        <a:buFont typeface="Arial" panose="020B0604020202020204" pitchFamily="34" charset="0"/>
                        <a:buChar char="•"/>
                      </a:pPr>
                      <a:r>
                        <a:rPr lang="en-SG" dirty="0" smtClean="0"/>
                        <a:t>Determine the key point in the context given </a:t>
                      </a:r>
                      <a:r>
                        <a:rPr lang="en-SG" b="1" dirty="0" smtClean="0"/>
                        <a:t>OR</a:t>
                      </a:r>
                    </a:p>
                    <a:p>
                      <a:pPr marL="285750" indent="-285750">
                        <a:buFont typeface="Arial" panose="020B0604020202020204" pitchFamily="34" charset="0"/>
                        <a:buChar char="•"/>
                      </a:pPr>
                      <a:r>
                        <a:rPr lang="en-SG" dirty="0" smtClean="0"/>
                        <a:t>Recognise</a:t>
                      </a:r>
                      <a:r>
                        <a:rPr lang="en-SG" baseline="0" dirty="0" smtClean="0"/>
                        <a:t> and name it</a:t>
                      </a:r>
                      <a:endParaRPr lang="en-SG" dirty="0"/>
                    </a:p>
                  </a:txBody>
                  <a:tcPr/>
                </a:tc>
                <a:extLst>
                  <a:ext uri="{0D108BD9-81ED-4DB2-BD59-A6C34878D82A}">
                    <a16:rowId xmlns:a16="http://schemas.microsoft.com/office/drawing/2014/main" val="2508154029"/>
                  </a:ext>
                </a:extLst>
              </a:tr>
              <a:tr h="370840">
                <a:tc>
                  <a:txBody>
                    <a:bodyPr/>
                    <a:lstStyle/>
                    <a:p>
                      <a:r>
                        <a:rPr lang="en-SG" dirty="0" smtClean="0"/>
                        <a:t>Investigate </a:t>
                      </a:r>
                      <a:endParaRPr lang="en-SG" dirty="0"/>
                    </a:p>
                  </a:txBody>
                  <a:tcPr/>
                </a:tc>
                <a:tc>
                  <a:txBody>
                    <a:bodyPr/>
                    <a:lstStyle/>
                    <a:p>
                      <a:pPr marL="0" indent="0">
                        <a:buFont typeface="Arial" panose="020B0604020202020204" pitchFamily="34" charset="0"/>
                        <a:buNone/>
                      </a:pPr>
                      <a:r>
                        <a:rPr lang="en-SG" dirty="0" smtClean="0"/>
                        <a:t>Come out with </a:t>
                      </a:r>
                      <a:r>
                        <a:rPr lang="en-SG" baseline="0" dirty="0" smtClean="0"/>
                        <a:t>conclusions based on the context given</a:t>
                      </a:r>
                    </a:p>
                  </a:txBody>
                  <a:tcPr/>
                </a:tc>
                <a:extLst>
                  <a:ext uri="{0D108BD9-81ED-4DB2-BD59-A6C34878D82A}">
                    <a16:rowId xmlns:a16="http://schemas.microsoft.com/office/drawing/2014/main" val="2766932917"/>
                  </a:ext>
                </a:extLst>
              </a:tr>
              <a:tr h="370840">
                <a:tc>
                  <a:txBody>
                    <a:bodyPr/>
                    <a:lstStyle/>
                    <a:p>
                      <a:r>
                        <a:rPr lang="en-SG" dirty="0" smtClean="0"/>
                        <a:t>Suggest</a:t>
                      </a:r>
                      <a:endParaRPr lang="en-SG" dirty="0"/>
                    </a:p>
                  </a:txBody>
                  <a:tcPr/>
                </a:tc>
                <a:tc>
                  <a:txBody>
                    <a:bodyPr/>
                    <a:lstStyle/>
                    <a:p>
                      <a:pPr marL="0" indent="0">
                        <a:buFont typeface="Arial" panose="020B0604020202020204" pitchFamily="34" charset="0"/>
                        <a:buNone/>
                      </a:pPr>
                      <a:r>
                        <a:rPr lang="en-SG" baseline="0" dirty="0" smtClean="0"/>
                        <a:t>Give a plan/idea/recommendation based on the context given</a:t>
                      </a:r>
                    </a:p>
                  </a:txBody>
                  <a:tcPr/>
                </a:tc>
                <a:extLst>
                  <a:ext uri="{0D108BD9-81ED-4DB2-BD59-A6C34878D82A}">
                    <a16:rowId xmlns:a16="http://schemas.microsoft.com/office/drawing/2014/main" val="1146049820"/>
                  </a:ext>
                </a:extLst>
              </a:tr>
            </a:tbl>
          </a:graphicData>
        </a:graphic>
      </p:graphicFrame>
    </p:spTree>
    <p:extLst>
      <p:ext uri="{BB962C8B-B14F-4D97-AF65-F5344CB8AC3E}">
        <p14:creationId xmlns:p14="http://schemas.microsoft.com/office/powerpoint/2010/main" val="417379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133600"/>
            <a:ext cx="8229600" cy="1371600"/>
          </a:xfrm>
        </p:spPr>
        <p:txBody>
          <a:bodyPr/>
          <a:lstStyle/>
          <a:p>
            <a:pPr marL="0" indent="0" algn="ctr">
              <a:buNone/>
            </a:pPr>
            <a:r>
              <a:rPr lang="en-SG" dirty="0" smtClean="0"/>
              <a:t>Here are some examples </a:t>
            </a:r>
          </a:p>
          <a:p>
            <a:pPr marL="0" indent="0" algn="ctr">
              <a:buNone/>
            </a:pPr>
            <a:r>
              <a:rPr lang="en-SG" dirty="0" smtClean="0"/>
              <a:t>of how you could approach your solutions.</a:t>
            </a:r>
            <a:endParaRPr lang="en-SG" dirty="0"/>
          </a:p>
        </p:txBody>
      </p:sp>
    </p:spTree>
    <p:extLst>
      <p:ext uri="{BB962C8B-B14F-4D97-AF65-F5344CB8AC3E}">
        <p14:creationId xmlns:p14="http://schemas.microsoft.com/office/powerpoint/2010/main" val="314262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486400"/>
          </a:xfrm>
        </p:spPr>
        <p:txBody>
          <a:bodyPr>
            <a:normAutofit lnSpcReduction="10000"/>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Evaluate quality of claims and arguments through: </a:t>
            </a:r>
          </a:p>
          <a:p>
            <a:pPr lvl="1"/>
            <a:r>
              <a:rPr lang="en-SG" sz="1400" dirty="0">
                <a:latin typeface="Arial" panose="020B0604020202020204" pitchFamily="34" charset="0"/>
                <a:cs typeface="Arial" panose="020B0604020202020204" pitchFamily="34" charset="0"/>
              </a:rPr>
              <a:t>Logical fallacies (i.e. bandwagon, appeal to improper authority and slippery </a:t>
            </a:r>
            <a:r>
              <a:rPr lang="en-SG" sz="1400" dirty="0" smtClean="0">
                <a:latin typeface="Arial" panose="020B0604020202020204" pitchFamily="34" charset="0"/>
                <a:cs typeface="Arial" panose="020B0604020202020204" pitchFamily="34" charset="0"/>
              </a:rPr>
              <a:t>slope)</a:t>
            </a:r>
          </a:p>
          <a:p>
            <a:pPr marL="457200" lvl="1" indent="0">
              <a:buNone/>
            </a:pPr>
            <a:endParaRPr lang="en-US" sz="2400"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John heard the following statement made by his peers: “Most people are voting Peter to be the president of student council.” John then made the following claim, ”Peter must be the best qualified person among all the candidates for this post.”.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Explain if John’s claim is credible?</a:t>
            </a:r>
          </a:p>
          <a:p>
            <a:pPr marL="0" indent="0" algn="r">
              <a:buNone/>
            </a:pPr>
            <a:r>
              <a:rPr lang="en-US" sz="1400" b="1" dirty="0" smtClean="0">
                <a:latin typeface="Arial" panose="020B0604020202020204" pitchFamily="34" charset="0"/>
                <a:cs typeface="Arial" panose="020B0604020202020204" pitchFamily="34" charset="0"/>
              </a:rPr>
              <a:t>[2 marks]</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GB" sz="1400" b="1" u="sng" dirty="0">
                <a:latin typeface="Arial"/>
                <a:ea typeface="Times New Roman"/>
                <a:cs typeface="Arial"/>
              </a:rPr>
              <a:t>Example of good response:</a:t>
            </a:r>
          </a:p>
          <a:p>
            <a:pPr marL="0" indent="0">
              <a:buNone/>
            </a:pPr>
            <a:r>
              <a:rPr lang="en-US" sz="1400" i="1" dirty="0" smtClean="0">
                <a:solidFill>
                  <a:srgbClr val="FF0000"/>
                </a:solidFill>
                <a:latin typeface="Arial" panose="020B0604020202020204" pitchFamily="34" charset="0"/>
                <a:cs typeface="Arial" panose="020B0604020202020204" pitchFamily="34" charset="0"/>
              </a:rPr>
              <a:t>This is </a:t>
            </a:r>
            <a:r>
              <a:rPr lang="en-US" sz="1400" i="1" u="sng" dirty="0" smtClean="0">
                <a:solidFill>
                  <a:srgbClr val="FF0000"/>
                </a:solidFill>
                <a:latin typeface="Arial" panose="020B0604020202020204" pitchFamily="34" charset="0"/>
                <a:cs typeface="Arial" panose="020B0604020202020204" pitchFamily="34" charset="0"/>
              </a:rPr>
              <a:t>not a credible conclusion </a:t>
            </a:r>
            <a:r>
              <a:rPr lang="en-US" sz="1400" i="1" dirty="0" smtClean="0">
                <a:solidFill>
                  <a:srgbClr val="FF0000"/>
                </a:solidFill>
                <a:latin typeface="Arial" panose="020B0604020202020204" pitchFamily="34" charset="0"/>
                <a:cs typeface="Arial" panose="020B0604020202020204" pitchFamily="34" charset="0"/>
              </a:rPr>
              <a:t>because </a:t>
            </a:r>
            <a:r>
              <a:rPr lang="en-US" sz="1400" i="1" u="sng" dirty="0" smtClean="0">
                <a:solidFill>
                  <a:srgbClr val="FF0000"/>
                </a:solidFill>
                <a:latin typeface="Arial" panose="020B0604020202020204" pitchFamily="34" charset="0"/>
                <a:cs typeface="Arial" panose="020B0604020202020204" pitchFamily="34" charset="0"/>
              </a:rPr>
              <a:t>John is just following what the majority does (bandwagon effect) without knowing and examining all the candidates</a:t>
            </a:r>
            <a:r>
              <a:rPr lang="en-US" sz="1400" i="1" dirty="0" smtClean="0">
                <a:solidFill>
                  <a:srgbClr val="FF0000"/>
                </a:solidFill>
                <a:latin typeface="Arial" panose="020B0604020202020204" pitchFamily="34" charset="0"/>
                <a:cs typeface="Arial" panose="020B0604020202020204" pitchFamily="34" charset="0"/>
              </a:rPr>
              <a:t>. </a:t>
            </a:r>
            <a:r>
              <a:rPr lang="en-US" sz="1400" i="1" dirty="0" smtClean="0">
                <a:latin typeface="Arial" panose="020B0604020202020204" pitchFamily="34" charset="0"/>
                <a:cs typeface="Arial" panose="020B0604020202020204" pitchFamily="34" charset="0"/>
              </a:rPr>
              <a:t>[1 mark] </a:t>
            </a:r>
            <a:r>
              <a:rPr lang="en-US" sz="1400" i="1" dirty="0" smtClean="0">
                <a:solidFill>
                  <a:srgbClr val="FF0000"/>
                </a:solidFill>
                <a:latin typeface="Arial" panose="020B0604020202020204" pitchFamily="34" charset="0"/>
                <a:cs typeface="Arial" panose="020B0604020202020204" pitchFamily="34" charset="0"/>
              </a:rPr>
              <a:t>His conclusion was made based on the opinion of majority without considering the quality of each candidate.</a:t>
            </a:r>
            <a:r>
              <a:rPr lang="en-US" sz="1400" i="1" dirty="0" smtClean="0">
                <a:latin typeface="Arial" panose="020B0604020202020204" pitchFamily="34" charset="0"/>
                <a:cs typeface="Arial" panose="020B0604020202020204" pitchFamily="34" charset="0"/>
              </a:rPr>
              <a:t>[1 mark]</a:t>
            </a:r>
          </a:p>
          <a:p>
            <a:pPr marL="0" indent="0">
              <a:buNone/>
            </a:pPr>
            <a:endParaRPr lang="en-US" sz="1400" i="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With </a:t>
            </a:r>
            <a:r>
              <a:rPr lang="en-US" sz="1400" dirty="0">
                <a:latin typeface="Arial" panose="020B0604020202020204" pitchFamily="34" charset="0"/>
                <a:cs typeface="Arial" panose="020B0604020202020204" pitchFamily="34" charset="0"/>
              </a:rPr>
              <a:t>the given response above, student will score a total </a:t>
            </a:r>
            <a:r>
              <a:rPr lang="en-US" sz="1400" u="sng" dirty="0">
                <a:latin typeface="Arial" panose="020B0604020202020204" pitchFamily="34" charset="0"/>
                <a:cs typeface="Arial" panose="020B0604020202020204" pitchFamily="34" charset="0"/>
              </a:rPr>
              <a:t>2 out of 2 marks </a:t>
            </a:r>
            <a:r>
              <a:rPr lang="en-US" sz="1400" dirty="0">
                <a:latin typeface="Arial" panose="020B0604020202020204" pitchFamily="34" charset="0"/>
                <a:cs typeface="Arial" panose="020B0604020202020204" pitchFamily="34" charset="0"/>
              </a:rPr>
              <a:t>for answering the above question.</a:t>
            </a:r>
          </a:p>
          <a:p>
            <a:pPr marL="0" indent="0">
              <a:buNone/>
            </a:pPr>
            <a:endParaRPr lang="en-US" sz="1400" i="1" dirty="0" smtClean="0">
              <a:latin typeface="Arial" panose="020B0604020202020204" pitchFamily="34" charset="0"/>
              <a:cs typeface="Arial" panose="020B0604020202020204" pitchFamily="34" charset="0"/>
            </a:endParaRPr>
          </a:p>
          <a:p>
            <a:pPr marL="0" indent="0">
              <a:buNone/>
            </a:pPr>
            <a:r>
              <a:rPr lang="en-US" sz="1400" b="1" i="1" u="sng" dirty="0" smtClean="0">
                <a:latin typeface="Arial" panose="020B0604020202020204" pitchFamily="34" charset="0"/>
                <a:cs typeface="Arial" panose="020B0604020202020204" pitchFamily="34" charset="0"/>
              </a:rPr>
              <a:t>Note:</a:t>
            </a:r>
          </a:p>
          <a:p>
            <a:pPr marL="0" indent="0">
              <a:buNone/>
            </a:pPr>
            <a:r>
              <a:rPr lang="en-US" sz="1400" i="1" dirty="0" smtClean="0">
                <a:latin typeface="Arial" panose="020B0604020202020204" pitchFamily="34" charset="0"/>
                <a:cs typeface="Arial" panose="020B0604020202020204" pitchFamily="34" charset="0"/>
              </a:rPr>
              <a:t>No marks awarded for stating “John’s conclusion is credible”. </a:t>
            </a:r>
          </a:p>
          <a:p>
            <a:pPr marL="0" indent="0">
              <a:buNone/>
            </a:pPr>
            <a:r>
              <a:rPr lang="en-US" sz="1400" i="1" dirty="0" smtClean="0">
                <a:latin typeface="Arial" panose="020B0604020202020204" pitchFamily="34" charset="0"/>
                <a:cs typeface="Arial" panose="020B0604020202020204" pitchFamily="34" charset="0"/>
              </a:rPr>
              <a:t>Student is expected to explain if John’s claim is credible or it is not credible.</a:t>
            </a:r>
          </a:p>
        </p:txBody>
      </p:sp>
      <p:sp>
        <p:nvSpPr>
          <p:cNvPr id="8" name="TextBox 7"/>
          <p:cNvSpPr txBox="1"/>
          <p:nvPr/>
        </p:nvSpPr>
        <p:spPr>
          <a:xfrm>
            <a:off x="7238959"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2</a:t>
            </a:r>
            <a:endParaRPr lang="en-SG" sz="2800" b="1" dirty="0">
              <a:solidFill>
                <a:srgbClr val="FF0000"/>
              </a:solidFill>
            </a:endParaRPr>
          </a:p>
        </p:txBody>
      </p:sp>
      <p:sp>
        <p:nvSpPr>
          <p:cNvPr id="9"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1</a:t>
            </a:r>
            <a:endParaRPr lang="en-US" u="sng" dirty="0">
              <a:latin typeface="Arial" panose="020B0604020202020204" pitchFamily="34" charset="0"/>
              <a:cs typeface="Arial" panose="020B0604020202020204" pitchFamily="34" charset="0"/>
            </a:endParaRPr>
          </a:p>
        </p:txBody>
      </p:sp>
      <p:sp>
        <p:nvSpPr>
          <p:cNvPr id="10" name="Rectangle 9"/>
          <p:cNvSpPr/>
          <p:nvPr/>
        </p:nvSpPr>
        <p:spPr>
          <a:xfrm>
            <a:off x="195470" y="2286000"/>
            <a:ext cx="8796130" cy="1740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1407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562600"/>
          </a:xfrm>
        </p:spPr>
        <p:txBody>
          <a:bodyPr>
            <a:normAutofit/>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Design and explain appropriate sampling strategies to ensure an unbiased sample</a:t>
            </a:r>
            <a:r>
              <a:rPr lang="en-SG" sz="1400" dirty="0" smtClean="0">
                <a:latin typeface="Arial" panose="020B0604020202020204" pitchFamily="34" charset="0"/>
                <a:cs typeface="Arial" panose="020B0604020202020204" pitchFamily="34" charset="0"/>
              </a:rPr>
              <a:t>.</a:t>
            </a:r>
            <a:endParaRPr lang="en-SG" sz="1400" b="1" dirty="0" smtClean="0">
              <a:solidFill>
                <a:srgbClr val="FF0000"/>
              </a:solidFill>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David likes to know if Singaporeans generally prefer to have drink A or B. So he asked three of his friends to try these two drinks and got their opinion before concluding which drink most Singaporeans prefer.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Evaluate David’s way of making such a conclusion.</a:t>
            </a:r>
          </a:p>
          <a:p>
            <a:pPr marL="0" indent="0" algn="r">
              <a:buNone/>
            </a:pPr>
            <a:r>
              <a:rPr lang="en-US" sz="1400" b="1" dirty="0" smtClean="0">
                <a:latin typeface="Arial" panose="020B0604020202020204" pitchFamily="34" charset="0"/>
                <a:cs typeface="Arial" panose="020B0604020202020204" pitchFamily="34" charset="0"/>
              </a:rPr>
              <a:t>[2 marks]</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u="sng" dirty="0" smtClean="0">
              <a:latin typeface="Arial" panose="020B0604020202020204" pitchFamily="34" charset="0"/>
              <a:cs typeface="Arial" panose="020B0604020202020204" pitchFamily="34" charset="0"/>
            </a:endParaRPr>
          </a:p>
          <a:p>
            <a:pPr marL="0" indent="0">
              <a:buNone/>
            </a:pPr>
            <a:r>
              <a:rPr lang="en-GB" sz="1400" b="1" u="sng" dirty="0">
                <a:latin typeface="Arial"/>
                <a:ea typeface="Times New Roman"/>
                <a:cs typeface="Arial"/>
              </a:rPr>
              <a:t>Example of good response:</a:t>
            </a:r>
          </a:p>
          <a:p>
            <a:pPr marL="0" indent="0">
              <a:buNone/>
            </a:pPr>
            <a:r>
              <a:rPr lang="en-US" sz="1400" i="1" dirty="0" smtClean="0">
                <a:solidFill>
                  <a:srgbClr val="FF0000"/>
                </a:solidFill>
                <a:latin typeface="Arial" panose="020B0604020202020204" pitchFamily="34" charset="0"/>
                <a:cs typeface="Arial" panose="020B0604020202020204" pitchFamily="34" charset="0"/>
              </a:rPr>
              <a:t>David’s conclusion is incorrect and not credible. </a:t>
            </a:r>
            <a:r>
              <a:rPr lang="en-US" sz="1400" i="1" dirty="0" smtClean="0">
                <a:solidFill>
                  <a:srgbClr val="FF0000"/>
                </a:solidFill>
                <a:latin typeface="Arial" panose="020B0604020202020204" pitchFamily="34" charset="0"/>
                <a:cs typeface="Arial" panose="020B0604020202020204" pitchFamily="34" charset="0"/>
              </a:rPr>
              <a:t>The </a:t>
            </a:r>
            <a:r>
              <a:rPr lang="en-US" sz="1400" i="1" dirty="0" smtClean="0">
                <a:solidFill>
                  <a:srgbClr val="FF0000"/>
                </a:solidFill>
                <a:latin typeface="Arial" panose="020B0604020202020204" pitchFamily="34" charset="0"/>
                <a:cs typeface="Arial" panose="020B0604020202020204" pitchFamily="34" charset="0"/>
              </a:rPr>
              <a:t>conclusion he made was </a:t>
            </a:r>
            <a:r>
              <a:rPr lang="en-US" sz="1400" i="1" u="sng" dirty="0" smtClean="0">
                <a:solidFill>
                  <a:srgbClr val="FF0000"/>
                </a:solidFill>
                <a:latin typeface="Arial" panose="020B0604020202020204" pitchFamily="34" charset="0"/>
                <a:cs typeface="Arial" panose="020B0604020202020204" pitchFamily="34" charset="0"/>
              </a:rPr>
              <a:t>based on the opinions of just three persons</a:t>
            </a:r>
            <a:r>
              <a:rPr lang="en-US" sz="1400" i="1" dirty="0" smtClean="0">
                <a:solidFill>
                  <a:srgbClr val="FF0000"/>
                </a:solidFill>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[1 mark] </a:t>
            </a:r>
            <a:r>
              <a:rPr lang="en-US" sz="1400" i="1" dirty="0" smtClean="0">
                <a:solidFill>
                  <a:srgbClr val="FF0000"/>
                </a:solidFill>
                <a:latin typeface="Arial" panose="020B0604020202020204" pitchFamily="34" charset="0"/>
                <a:cs typeface="Arial" panose="020B0604020202020204" pitchFamily="34" charset="0"/>
              </a:rPr>
              <a:t>and </a:t>
            </a:r>
            <a:r>
              <a:rPr lang="en-US" sz="1400" i="1" dirty="0" smtClean="0">
                <a:solidFill>
                  <a:srgbClr val="FF0000"/>
                </a:solidFill>
                <a:latin typeface="Arial" panose="020B0604020202020204" pitchFamily="34" charset="0"/>
                <a:cs typeface="Arial" panose="020B0604020202020204" pitchFamily="34" charset="0"/>
              </a:rPr>
              <a:t>such </a:t>
            </a:r>
            <a:r>
              <a:rPr lang="en-US" sz="1400" i="1" u="sng" dirty="0" smtClean="0">
                <a:solidFill>
                  <a:srgbClr val="FF0000"/>
                </a:solidFill>
                <a:latin typeface="Arial" panose="020B0604020202020204" pitchFamily="34" charset="0"/>
                <a:cs typeface="Arial" panose="020B0604020202020204" pitchFamily="34" charset="0"/>
              </a:rPr>
              <a:t>sample size is not sufficient for him to extrapolate and conclude what the majority of Singaporeans prefer</a:t>
            </a:r>
            <a:r>
              <a:rPr lang="en-US" sz="1400" i="1" dirty="0" smtClean="0">
                <a:solidFill>
                  <a:srgbClr val="FF0000"/>
                </a:solidFill>
                <a:latin typeface="Arial" panose="020B0604020202020204" pitchFamily="34" charset="0"/>
                <a:cs typeface="Arial" panose="020B0604020202020204" pitchFamily="34" charset="0"/>
              </a:rPr>
              <a:t>. </a:t>
            </a:r>
            <a:r>
              <a:rPr lang="en-US" sz="1400" i="1" dirty="0" smtClean="0">
                <a:latin typeface="Arial" panose="020B0604020202020204" pitchFamily="34" charset="0"/>
                <a:cs typeface="Arial" panose="020B0604020202020204" pitchFamily="34" charset="0"/>
              </a:rPr>
              <a:t>[1 mark]</a:t>
            </a:r>
            <a:endParaRPr lang="en-US" sz="1400" i="1" dirty="0">
              <a:latin typeface="Arial" panose="020B0604020202020204" pitchFamily="34" charset="0"/>
              <a:cs typeface="Arial" panose="020B0604020202020204" pitchFamily="34" charset="0"/>
            </a:endParaRPr>
          </a:p>
          <a:p>
            <a:pPr marL="0" indent="0">
              <a:buNone/>
            </a:pPr>
            <a:endParaRPr lang="en-US" sz="1400" u="sng" dirty="0" smtClean="0">
              <a:solidFill>
                <a:srgbClr val="FF0000"/>
              </a:solidFill>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With the given response above, student will score a total </a:t>
            </a:r>
            <a:r>
              <a:rPr lang="en-US" sz="1400" u="sng" dirty="0">
                <a:latin typeface="Arial" panose="020B0604020202020204" pitchFamily="34" charset="0"/>
                <a:cs typeface="Arial" panose="020B0604020202020204" pitchFamily="34" charset="0"/>
              </a:rPr>
              <a:t>2 out of 2 marks </a:t>
            </a:r>
            <a:r>
              <a:rPr lang="en-US" sz="1400" dirty="0">
                <a:latin typeface="Arial" panose="020B0604020202020204" pitchFamily="34" charset="0"/>
                <a:cs typeface="Arial" panose="020B0604020202020204" pitchFamily="34" charset="0"/>
              </a:rPr>
              <a:t>for answering the above question</a:t>
            </a:r>
            <a:r>
              <a:rPr lang="en-US" sz="1400" dirty="0" smtClean="0">
                <a:latin typeface="Arial" panose="020B0604020202020204" pitchFamily="34" charset="0"/>
                <a:cs typeface="Arial" panose="020B0604020202020204" pitchFamily="34" charset="0"/>
              </a:rPr>
              <a: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i="1" u="sng" dirty="0">
                <a:latin typeface="Arial" panose="020B0604020202020204" pitchFamily="34" charset="0"/>
                <a:cs typeface="Arial" panose="020B0604020202020204" pitchFamily="34" charset="0"/>
              </a:rPr>
              <a:t>Note:</a:t>
            </a:r>
          </a:p>
          <a:p>
            <a:pPr marL="0" indent="0">
              <a:buNone/>
            </a:pPr>
            <a:r>
              <a:rPr lang="en-US" sz="1400" i="1" dirty="0">
                <a:latin typeface="Arial" panose="020B0604020202020204" pitchFamily="34" charset="0"/>
                <a:cs typeface="Arial" panose="020B0604020202020204" pitchFamily="34" charset="0"/>
              </a:rPr>
              <a:t>No marks awarded for stating </a:t>
            </a:r>
            <a:r>
              <a:rPr lang="en-US" sz="1400" i="1" dirty="0" smtClean="0">
                <a:latin typeface="Arial" panose="020B0604020202020204" pitchFamily="34" charset="0"/>
                <a:cs typeface="Arial" panose="020B0604020202020204" pitchFamily="34" charset="0"/>
              </a:rPr>
              <a:t>“</a:t>
            </a:r>
            <a:r>
              <a:rPr lang="en-US" sz="1400" i="1" dirty="0">
                <a:latin typeface="Arial" panose="020B0604020202020204" pitchFamily="34" charset="0"/>
                <a:cs typeface="Arial" panose="020B0604020202020204" pitchFamily="34" charset="0"/>
              </a:rPr>
              <a:t>David’s conclusion is incorrect and not </a:t>
            </a:r>
            <a:r>
              <a:rPr lang="en-US" sz="1400" i="1" dirty="0" smtClean="0">
                <a:latin typeface="Arial" panose="020B0604020202020204" pitchFamily="34" charset="0"/>
                <a:cs typeface="Arial" panose="020B0604020202020204" pitchFamily="34" charset="0"/>
              </a:rPr>
              <a:t>credible”. </a:t>
            </a:r>
            <a:endParaRPr lang="en-US" sz="1400" i="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u="sng" dirty="0" smtClean="0">
              <a:latin typeface="Arial" panose="020B0604020202020204" pitchFamily="34" charset="0"/>
              <a:cs typeface="Arial" panose="020B0604020202020204" pitchFamily="34" charset="0"/>
            </a:endParaRPr>
          </a:p>
        </p:txBody>
      </p:sp>
      <p:sp>
        <p:nvSpPr>
          <p:cNvPr id="5" name="TextBox 4"/>
          <p:cNvSpPr txBox="1"/>
          <p:nvPr/>
        </p:nvSpPr>
        <p:spPr>
          <a:xfrm>
            <a:off x="7086600" y="81290"/>
            <a:ext cx="1709571" cy="523220"/>
          </a:xfrm>
          <a:prstGeom prst="rect">
            <a:avLst/>
          </a:prstGeom>
          <a:noFill/>
          <a:ln>
            <a:solidFill>
              <a:schemeClr val="tx1"/>
            </a:solidFill>
          </a:ln>
        </p:spPr>
        <p:txBody>
          <a:bodyPr wrap="none" rtlCol="0">
            <a:spAutoFit/>
          </a:bodyPr>
          <a:lstStyle/>
          <a:p>
            <a:r>
              <a:rPr lang="en-SG" sz="2800" b="1" dirty="0" smtClean="0">
                <a:solidFill>
                  <a:srgbClr val="FF0000"/>
                </a:solidFill>
              </a:rPr>
              <a:t>Problem </a:t>
            </a:r>
            <a:r>
              <a:rPr lang="en-SG" sz="2800" b="1" dirty="0">
                <a:solidFill>
                  <a:srgbClr val="FF0000"/>
                </a:solidFill>
              </a:rPr>
              <a:t>5</a:t>
            </a:r>
          </a:p>
        </p:txBody>
      </p:sp>
      <p:sp>
        <p:nvSpPr>
          <p:cNvPr id="6"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2</a:t>
            </a:r>
            <a:endParaRPr lang="en-US" u="sng" dirty="0">
              <a:latin typeface="Arial" panose="020B0604020202020204" pitchFamily="34" charset="0"/>
              <a:cs typeface="Arial" panose="020B0604020202020204" pitchFamily="34" charset="0"/>
            </a:endParaRPr>
          </a:p>
        </p:txBody>
      </p:sp>
      <p:sp>
        <p:nvSpPr>
          <p:cNvPr id="7" name="Rectangle 6"/>
          <p:cNvSpPr/>
          <p:nvPr/>
        </p:nvSpPr>
        <p:spPr>
          <a:xfrm>
            <a:off x="195470" y="1905000"/>
            <a:ext cx="879613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93752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486400"/>
          </a:xfrm>
        </p:spPr>
        <p:txBody>
          <a:bodyPr>
            <a:normAutofit/>
          </a:bodyPr>
          <a:lstStyle/>
          <a:p>
            <a:pPr marL="0" indent="0">
              <a:buNone/>
            </a:pPr>
            <a:r>
              <a:rPr lang="en-US" sz="1400" b="1" u="sng" dirty="0" smtClean="0">
                <a:latin typeface="Arial" panose="020B0604020202020204" pitchFamily="34" charset="0"/>
                <a:cs typeface="Arial" panose="020B0604020202020204" pitchFamily="34" charset="0"/>
              </a:rPr>
              <a:t>Learning outcome to be tested: </a:t>
            </a:r>
          </a:p>
          <a:p>
            <a:r>
              <a:rPr lang="en-SG" sz="1400" dirty="0">
                <a:latin typeface="Arial" panose="020B0604020202020204" pitchFamily="34" charset="0"/>
                <a:cs typeface="Arial" panose="020B0604020202020204" pitchFamily="34" charset="0"/>
              </a:rPr>
              <a:t>Apply Systems Thinking to identify root causes in complex problems:</a:t>
            </a:r>
          </a:p>
          <a:p>
            <a:pPr lvl="1"/>
            <a:r>
              <a:rPr lang="en-SG" sz="1400" dirty="0">
                <a:latin typeface="Arial" panose="020B0604020202020204" pitchFamily="34" charset="0"/>
                <a:cs typeface="Arial" panose="020B0604020202020204" pitchFamily="34" charset="0"/>
              </a:rPr>
              <a:t>Identify root cause(s) in the given context.</a:t>
            </a:r>
          </a:p>
          <a:p>
            <a:endParaRPr lang="en-SG" sz="1400" b="1" dirty="0">
              <a:solidFill>
                <a:srgbClr val="FF0000"/>
              </a:solidFill>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u="sng" dirty="0" smtClean="0">
                <a:latin typeface="Arial" panose="020B0604020202020204" pitchFamily="34" charset="0"/>
                <a:cs typeface="Arial" panose="020B0604020202020204" pitchFamily="34" charset="0"/>
              </a:rPr>
              <a:t>Sample question:</a:t>
            </a:r>
            <a:endParaRPr lang="en-US" sz="1400" b="1" u="sng" dirty="0">
              <a:latin typeface="Arial" panose="020B0604020202020204" pitchFamily="34" charset="0"/>
              <a:cs typeface="Arial" panose="020B0604020202020204" pitchFamily="34" charset="0"/>
            </a:endParaRPr>
          </a:p>
          <a:p>
            <a:pPr marL="0" lvl="0" indent="0">
              <a:lnSpc>
                <a:spcPct val="115000"/>
              </a:lnSpc>
              <a:spcAft>
                <a:spcPts val="1000"/>
              </a:spcAft>
              <a:buNone/>
            </a:pPr>
            <a:r>
              <a:rPr lang="en-SG" sz="1400" dirty="0">
                <a:latin typeface="Arial" panose="020B0604020202020204" pitchFamily="34" charset="0"/>
                <a:ea typeface="Times New Roman"/>
                <a:cs typeface="Arial" panose="020B0604020202020204" pitchFamily="34" charset="0"/>
              </a:rPr>
              <a:t>With the given problem below,</a:t>
            </a:r>
          </a:p>
          <a:p>
            <a:pPr marL="0" indent="0">
              <a:lnSpc>
                <a:spcPct val="115000"/>
              </a:lnSpc>
              <a:spcAft>
                <a:spcPts val="1000"/>
              </a:spcAft>
              <a:buNone/>
            </a:pPr>
            <a:r>
              <a:rPr lang="en-SG" sz="1400" dirty="0">
                <a:latin typeface="Arial" panose="020B0604020202020204" pitchFamily="34" charset="0"/>
                <a:ea typeface="Times New Roman"/>
                <a:cs typeface="Arial" panose="020B0604020202020204" pitchFamily="34" charset="0"/>
              </a:rPr>
              <a:t>“</a:t>
            </a:r>
            <a:r>
              <a:rPr lang="en-SG" sz="1400" b="1" i="1" dirty="0">
                <a:latin typeface="Arial" panose="020B0604020202020204" pitchFamily="34" charset="0"/>
                <a:ea typeface="Times New Roman"/>
                <a:cs typeface="Arial" panose="020B0604020202020204" pitchFamily="34" charset="0"/>
              </a:rPr>
              <a:t>Customers are unhappy because </a:t>
            </a:r>
            <a:r>
              <a:rPr lang="en-SG" sz="1400" b="1" i="1" dirty="0" smtClean="0">
                <a:latin typeface="Arial" panose="020B0604020202020204" pitchFamily="34" charset="0"/>
                <a:ea typeface="Times New Roman"/>
                <a:cs typeface="Arial" panose="020B0604020202020204" pitchFamily="34" charset="0"/>
              </a:rPr>
              <a:t>the shipped </a:t>
            </a:r>
            <a:r>
              <a:rPr lang="en-SG" sz="1400" b="1" i="1" dirty="0">
                <a:latin typeface="Arial" panose="020B0604020202020204" pitchFamily="34" charset="0"/>
                <a:ea typeface="Times New Roman"/>
                <a:cs typeface="Arial" panose="020B0604020202020204" pitchFamily="34" charset="0"/>
              </a:rPr>
              <a:t>products </a:t>
            </a:r>
            <a:r>
              <a:rPr lang="en-SG" sz="1400" b="1" i="1" dirty="0" smtClean="0">
                <a:latin typeface="Arial" panose="020B0604020202020204" pitchFamily="34" charset="0"/>
                <a:ea typeface="Times New Roman"/>
                <a:cs typeface="Arial" panose="020B0604020202020204" pitchFamily="34" charset="0"/>
              </a:rPr>
              <a:t>did not met the specifications stated during purchase.</a:t>
            </a:r>
            <a:r>
              <a:rPr lang="en-SG" sz="1400" dirty="0" smtClean="0">
                <a:latin typeface="Arial" panose="020B0604020202020204" pitchFamily="34" charset="0"/>
                <a:ea typeface="Times New Roman"/>
                <a:cs typeface="Arial" panose="020B0604020202020204" pitchFamily="34" charset="0"/>
              </a:rPr>
              <a:t>”</a:t>
            </a:r>
          </a:p>
          <a:p>
            <a:pPr marL="0" indent="0">
              <a:lnSpc>
                <a:spcPct val="115000"/>
              </a:lnSpc>
              <a:spcAft>
                <a:spcPts val="1000"/>
              </a:spcAft>
              <a:buNone/>
            </a:pPr>
            <a:r>
              <a:rPr lang="en-SG" sz="1400" dirty="0" smtClean="0">
                <a:latin typeface="Arial" panose="020B0604020202020204" pitchFamily="34" charset="0"/>
                <a:ea typeface="Times New Roman"/>
                <a:cs typeface="Arial" panose="020B0604020202020204" pitchFamily="34" charset="0"/>
              </a:rPr>
              <a:t>Using the </a:t>
            </a:r>
            <a:r>
              <a:rPr lang="en-SG" sz="1400" b="1" dirty="0" smtClean="0">
                <a:latin typeface="Arial" panose="020B0604020202020204" pitchFamily="34" charset="0"/>
                <a:ea typeface="Times New Roman"/>
                <a:cs typeface="Arial" panose="020B0604020202020204" pitchFamily="34" charset="0"/>
              </a:rPr>
              <a:t>“5 whys” questioning technique</a:t>
            </a:r>
            <a:r>
              <a:rPr lang="en-SG" sz="1400" dirty="0" smtClean="0">
                <a:latin typeface="Arial" panose="020B0604020202020204" pitchFamily="34" charset="0"/>
                <a:ea typeface="Times New Roman"/>
                <a:cs typeface="Arial" panose="020B0604020202020204" pitchFamily="34" charset="0"/>
              </a:rPr>
              <a:t>, identify </a:t>
            </a:r>
            <a:r>
              <a:rPr lang="en-SG" sz="1400" dirty="0">
                <a:latin typeface="Arial" panose="020B0604020202020204" pitchFamily="34" charset="0"/>
                <a:ea typeface="Times New Roman"/>
                <a:cs typeface="Arial" panose="020B0604020202020204" pitchFamily="34" charset="0"/>
              </a:rPr>
              <a:t>the </a:t>
            </a:r>
            <a:r>
              <a:rPr lang="en-SG" sz="1400" b="1" dirty="0" smtClean="0">
                <a:latin typeface="Arial" panose="020B0604020202020204" pitchFamily="34" charset="0"/>
                <a:ea typeface="Times New Roman"/>
                <a:cs typeface="Arial" panose="020B0604020202020204" pitchFamily="34" charset="0"/>
              </a:rPr>
              <a:t>FIRST</a:t>
            </a:r>
            <a:r>
              <a:rPr lang="en-SG" sz="1400" dirty="0" smtClean="0">
                <a:latin typeface="Arial" panose="020B0604020202020204" pitchFamily="34" charset="0"/>
                <a:ea typeface="Times New Roman"/>
                <a:cs typeface="Arial" panose="020B0604020202020204" pitchFamily="34" charset="0"/>
              </a:rPr>
              <a:t> </a:t>
            </a:r>
            <a:r>
              <a:rPr lang="en-SG" sz="1400" dirty="0">
                <a:latin typeface="Arial" panose="020B0604020202020204" pitchFamily="34" charset="0"/>
                <a:ea typeface="Times New Roman"/>
                <a:cs typeface="Arial" panose="020B0604020202020204" pitchFamily="34" charset="0"/>
              </a:rPr>
              <a:t>question you will ask in order to trigger the </a:t>
            </a:r>
            <a:r>
              <a:rPr lang="en-SG" sz="1400" b="1" dirty="0">
                <a:latin typeface="Arial" panose="020B0604020202020204" pitchFamily="34" charset="0"/>
                <a:ea typeface="Times New Roman"/>
                <a:cs typeface="Arial" panose="020B0604020202020204" pitchFamily="34" charset="0"/>
              </a:rPr>
              <a:t>root cause </a:t>
            </a:r>
            <a:r>
              <a:rPr lang="en-SG" sz="1400" b="1" dirty="0" smtClean="0">
                <a:latin typeface="Arial" panose="020B0604020202020204" pitchFamily="34" charset="0"/>
                <a:ea typeface="Times New Roman"/>
                <a:cs typeface="Arial" panose="020B0604020202020204" pitchFamily="34" charset="0"/>
              </a:rPr>
              <a:t>analysis</a:t>
            </a:r>
            <a:r>
              <a:rPr lang="en-SG" sz="1400" dirty="0" smtClean="0">
                <a:latin typeface="Arial" panose="020B0604020202020204" pitchFamily="34" charset="0"/>
                <a:ea typeface="Times New Roman"/>
                <a:cs typeface="Arial" panose="020B0604020202020204" pitchFamily="34" charset="0"/>
              </a:rPr>
              <a:t> to the above problem.</a:t>
            </a:r>
            <a:endParaRPr lang="en-SG" sz="1400" dirty="0">
              <a:latin typeface="Arial" panose="020B0604020202020204" pitchFamily="34" charset="0"/>
              <a:ea typeface="Times New Roman"/>
              <a:cs typeface="Arial" panose="020B0604020202020204" pitchFamily="34" charset="0"/>
            </a:endParaRPr>
          </a:p>
          <a:p>
            <a:pPr marL="0" indent="0" algn="r">
              <a:lnSpc>
                <a:spcPct val="115000"/>
              </a:lnSpc>
              <a:spcAft>
                <a:spcPts val="1000"/>
              </a:spcAft>
              <a:buNone/>
            </a:pPr>
            <a:r>
              <a:rPr lang="en-SG" sz="1400" b="1" dirty="0">
                <a:latin typeface="Arial" panose="020B0604020202020204" pitchFamily="34" charset="0"/>
                <a:ea typeface="Times New Roman"/>
                <a:cs typeface="Arial" panose="020B0604020202020204" pitchFamily="34" charset="0"/>
              </a:rPr>
              <a:t>[1mark]</a:t>
            </a:r>
            <a:endParaRPr lang="en-SG" sz="1400" dirty="0">
              <a:latin typeface="Arial" panose="020B0604020202020204" pitchFamily="34" charset="0"/>
              <a:ea typeface="Times New Roman"/>
              <a:cs typeface="Arial" panose="020B0604020202020204" pitchFamily="34" charset="0"/>
            </a:endParaRPr>
          </a:p>
          <a:p>
            <a:pPr marL="0" indent="0">
              <a:buNone/>
            </a:pPr>
            <a:endParaRPr lang="en-GB" sz="1400" dirty="0" smtClean="0">
              <a:latin typeface="Arial"/>
              <a:ea typeface="Times New Roman"/>
              <a:cs typeface="Arial"/>
            </a:endParaRPr>
          </a:p>
          <a:p>
            <a:pPr marL="0" indent="0">
              <a:buNone/>
            </a:pPr>
            <a:r>
              <a:rPr lang="en-GB" sz="1400" b="1" u="sng" dirty="0">
                <a:latin typeface="Arial"/>
                <a:ea typeface="Times New Roman"/>
                <a:cs typeface="Arial"/>
              </a:rPr>
              <a:t>Example of good response:</a:t>
            </a:r>
          </a:p>
          <a:p>
            <a:pPr marL="0" indent="0">
              <a:buNone/>
            </a:pPr>
            <a:r>
              <a:rPr lang="en-GB" sz="1400" i="1" dirty="0">
                <a:solidFill>
                  <a:srgbClr val="FF0000"/>
                </a:solidFill>
                <a:latin typeface="Arial"/>
                <a:ea typeface="Times New Roman"/>
                <a:cs typeface="Arial"/>
              </a:rPr>
              <a:t>The first question to ask will be, “Why </a:t>
            </a:r>
            <a:r>
              <a:rPr lang="en-GB" sz="1400" i="1" dirty="0" smtClean="0">
                <a:solidFill>
                  <a:srgbClr val="FF0000"/>
                </a:solidFill>
                <a:latin typeface="Arial"/>
                <a:ea typeface="Times New Roman"/>
                <a:cs typeface="Arial"/>
              </a:rPr>
              <a:t>did the customers </a:t>
            </a:r>
            <a:r>
              <a:rPr lang="en-GB" sz="1400" i="1" u="sng" dirty="0" smtClean="0">
                <a:solidFill>
                  <a:srgbClr val="FF0000"/>
                </a:solidFill>
                <a:latin typeface="Arial"/>
                <a:ea typeface="Times New Roman"/>
                <a:cs typeface="Arial"/>
              </a:rPr>
              <a:t>received products not according to the specifications stated during purchase?</a:t>
            </a:r>
            <a:r>
              <a:rPr lang="en-GB" sz="1400" i="1" dirty="0" smtClean="0">
                <a:solidFill>
                  <a:srgbClr val="FF0000"/>
                </a:solidFill>
                <a:latin typeface="Arial"/>
                <a:ea typeface="Times New Roman"/>
                <a:cs typeface="Arial"/>
              </a:rPr>
              <a:t>” </a:t>
            </a:r>
            <a:r>
              <a:rPr lang="en-GB" sz="1400" i="1" dirty="0">
                <a:latin typeface="Arial"/>
                <a:ea typeface="Times New Roman"/>
                <a:cs typeface="Arial"/>
              </a:rPr>
              <a:t>[1 mark]</a:t>
            </a:r>
            <a:endParaRPr lang="en-SG" sz="1400" i="1" dirty="0">
              <a:latin typeface="Arial"/>
              <a:ea typeface="Times New Roman"/>
              <a:cs typeface="Arial"/>
            </a:endParaRPr>
          </a:p>
          <a:p>
            <a:pPr marL="0" indent="0">
              <a:buNone/>
            </a:pPr>
            <a:endParaRPr lang="en-SG" sz="1400" i="1" dirty="0">
              <a:latin typeface="Arial"/>
              <a:ea typeface="Times New Roman"/>
              <a:cs typeface="Arial"/>
            </a:endParaRPr>
          </a:p>
          <a:p>
            <a:pPr marL="0" indent="0">
              <a:buNone/>
            </a:pPr>
            <a:r>
              <a:rPr lang="en-US" sz="1400" dirty="0">
                <a:latin typeface="Arial" panose="020B0604020202020204" pitchFamily="34" charset="0"/>
                <a:cs typeface="Arial" panose="020B0604020202020204" pitchFamily="34" charset="0"/>
              </a:rPr>
              <a:t>With the given response above, student will score a total </a:t>
            </a:r>
            <a:r>
              <a:rPr lang="en-US" sz="1400" u="sng" dirty="0" smtClean="0">
                <a:latin typeface="Arial" panose="020B0604020202020204" pitchFamily="34" charset="0"/>
                <a:cs typeface="Arial" panose="020B0604020202020204" pitchFamily="34" charset="0"/>
              </a:rPr>
              <a:t>1 mark</a:t>
            </a:r>
            <a:r>
              <a:rPr lang="en-US" sz="1400" dirty="0" smtClean="0">
                <a:latin typeface="Arial" panose="020B0604020202020204" pitchFamily="34" charset="0"/>
                <a:cs typeface="Arial" panose="020B0604020202020204" pitchFamily="34" charset="0"/>
              </a:rPr>
              <a:t> for </a:t>
            </a:r>
            <a:r>
              <a:rPr lang="en-US" sz="1400" dirty="0">
                <a:latin typeface="Arial" panose="020B0604020202020204" pitchFamily="34" charset="0"/>
                <a:cs typeface="Arial" panose="020B0604020202020204" pitchFamily="34" charset="0"/>
              </a:rPr>
              <a:t>answering the above question.</a:t>
            </a:r>
          </a:p>
          <a:p>
            <a:pPr marL="0" indent="0">
              <a:buNone/>
            </a:pPr>
            <a:endParaRPr lang="en-US" sz="1400" u="sng"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7086600" y="81290"/>
            <a:ext cx="1892313" cy="523220"/>
          </a:xfrm>
          <a:prstGeom prst="rect">
            <a:avLst/>
          </a:prstGeom>
          <a:noFill/>
          <a:ln>
            <a:solidFill>
              <a:schemeClr val="tx1"/>
            </a:solidFill>
          </a:ln>
        </p:spPr>
        <p:txBody>
          <a:bodyPr wrap="none" rtlCol="0">
            <a:spAutoFit/>
          </a:bodyPr>
          <a:lstStyle/>
          <a:p>
            <a:r>
              <a:rPr lang="en-SG" sz="2800" b="1" dirty="0" smtClean="0">
                <a:solidFill>
                  <a:srgbClr val="FF0000"/>
                </a:solidFill>
              </a:rPr>
              <a:t>Problem 11</a:t>
            </a:r>
            <a:endParaRPr lang="en-SG" sz="2800" b="1" dirty="0">
              <a:solidFill>
                <a:srgbClr val="FF0000"/>
              </a:solidFill>
            </a:endParaRPr>
          </a:p>
        </p:txBody>
      </p:sp>
      <p:sp>
        <p:nvSpPr>
          <p:cNvPr id="6" name="Title 1"/>
          <p:cNvSpPr>
            <a:spLocks noGrp="1"/>
          </p:cNvSpPr>
          <p:nvPr>
            <p:ph type="title"/>
          </p:nvPr>
        </p:nvSpPr>
        <p:spPr>
          <a:xfrm>
            <a:off x="0" y="0"/>
            <a:ext cx="9144000" cy="1219200"/>
          </a:xfrm>
        </p:spPr>
        <p:txBody>
          <a:bodyPr/>
          <a:lstStyle/>
          <a:p>
            <a:r>
              <a:rPr lang="en-US" u="sng" dirty="0" smtClean="0">
                <a:latin typeface="Arial" panose="020B0604020202020204" pitchFamily="34" charset="0"/>
                <a:cs typeface="Arial" panose="020B0604020202020204" pitchFamily="34" charset="0"/>
              </a:rPr>
              <a:t>Example 3</a:t>
            </a:r>
            <a:endParaRPr lang="en-US" u="sng" dirty="0">
              <a:latin typeface="Arial" panose="020B0604020202020204" pitchFamily="34" charset="0"/>
              <a:cs typeface="Arial" panose="020B0604020202020204" pitchFamily="34" charset="0"/>
            </a:endParaRPr>
          </a:p>
        </p:txBody>
      </p:sp>
      <p:sp>
        <p:nvSpPr>
          <p:cNvPr id="7" name="Rectangle 6"/>
          <p:cNvSpPr/>
          <p:nvPr/>
        </p:nvSpPr>
        <p:spPr>
          <a:xfrm>
            <a:off x="195470" y="2335428"/>
            <a:ext cx="8796130" cy="2465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17279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514600"/>
            <a:ext cx="8229600" cy="1371600"/>
          </a:xfrm>
        </p:spPr>
        <p:txBody>
          <a:bodyPr/>
          <a:lstStyle/>
          <a:p>
            <a:pPr marL="0" indent="0" algn="ctr">
              <a:buNone/>
            </a:pPr>
            <a:r>
              <a:rPr lang="en-SG" dirty="0" smtClean="0"/>
              <a:t>Now, try the following set of Practice Questions. </a:t>
            </a:r>
          </a:p>
          <a:p>
            <a:pPr marL="0" indent="0" algn="ctr">
              <a:buNone/>
            </a:pPr>
            <a:r>
              <a:rPr lang="en-SG" dirty="0" smtClean="0"/>
              <a:t>Answers are given at the end of the slides.</a:t>
            </a:r>
            <a:endParaRPr lang="en-SG" dirty="0"/>
          </a:p>
        </p:txBody>
      </p:sp>
    </p:spTree>
    <p:extLst>
      <p:ext uri="{BB962C8B-B14F-4D97-AF65-F5344CB8AC3E}">
        <p14:creationId xmlns:p14="http://schemas.microsoft.com/office/powerpoint/2010/main" val="34908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14400"/>
            <a:ext cx="8763000" cy="465415"/>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Read the extract below and answer the following questions.</a:t>
            </a:r>
          </a:p>
        </p:txBody>
      </p:sp>
      <p:sp>
        <p:nvSpPr>
          <p:cNvPr id="4" name="TextBox 3"/>
          <p:cNvSpPr txBox="1"/>
          <p:nvPr/>
        </p:nvSpPr>
        <p:spPr>
          <a:xfrm>
            <a:off x="228600" y="1600200"/>
            <a:ext cx="8686800" cy="400110"/>
          </a:xfrm>
          <a:prstGeom prst="rect">
            <a:avLst/>
          </a:prstGeom>
          <a:noFill/>
        </p:spPr>
        <p:txBody>
          <a:bodyPr wrap="square" rtlCol="0">
            <a:spAutoFit/>
          </a:bodyPr>
          <a:lstStyle/>
          <a:p>
            <a:r>
              <a:rPr lang="en-SG" sz="2000" b="1" dirty="0" smtClean="0">
                <a:latin typeface="Arial" panose="020B0604020202020204" pitchFamily="34" charset="0"/>
                <a:cs typeface="Arial" panose="020B0604020202020204" pitchFamily="34" charset="0"/>
              </a:rPr>
              <a:t>Extract 1</a:t>
            </a:r>
            <a:endParaRPr lang="en-SG" sz="2000" b="1" dirty="0">
              <a:latin typeface="Arial" panose="020B0604020202020204" pitchFamily="34" charset="0"/>
              <a:cs typeface="Arial" panose="020B0604020202020204" pitchFamily="34" charset="0"/>
            </a:endParaRPr>
          </a:p>
        </p:txBody>
      </p:sp>
      <p:sp>
        <p:nvSpPr>
          <p:cNvPr id="5" name="TextBox 4"/>
          <p:cNvSpPr txBox="1"/>
          <p:nvPr/>
        </p:nvSpPr>
        <p:spPr>
          <a:xfrm>
            <a:off x="228600" y="2000310"/>
            <a:ext cx="8686800" cy="3477875"/>
          </a:xfrm>
          <a:prstGeom prst="rect">
            <a:avLst/>
          </a:prstGeom>
          <a:noFill/>
          <a:ln>
            <a:solidFill>
              <a:schemeClr val="tx1"/>
            </a:solidFill>
          </a:ln>
        </p:spPr>
        <p:txBody>
          <a:bodyPr wrap="square" rtlCol="0">
            <a:spAutoFit/>
          </a:bodyPr>
          <a:lstStyle/>
          <a:p>
            <a:r>
              <a:rPr lang="en-SG" sz="2000" dirty="0" smtClean="0">
                <a:latin typeface="Arial" panose="020B0604020202020204" pitchFamily="34" charset="0"/>
                <a:cs typeface="Arial" panose="020B0604020202020204" pitchFamily="34" charset="0"/>
              </a:rPr>
              <a:t>Recently there has been an increase in the sale of classic and traditional toys such dolls, teddy bear, wooden toys, train sets, spinning tops, marble balls, etc. This is particularly puzzling given that more and more people nowadays are playing computer games.</a:t>
            </a:r>
          </a:p>
          <a:p>
            <a:endParaRPr lang="en-SG" sz="2000" dirty="0">
              <a:latin typeface="Arial" panose="020B0604020202020204" pitchFamily="34" charset="0"/>
              <a:cs typeface="Arial" panose="020B0604020202020204" pitchFamily="34" charset="0"/>
            </a:endParaRPr>
          </a:p>
          <a:p>
            <a:r>
              <a:rPr lang="en-SG" sz="2000" dirty="0" smtClean="0">
                <a:latin typeface="Arial" panose="020B0604020202020204" pitchFamily="34" charset="0"/>
                <a:cs typeface="Arial" panose="020B0604020202020204" pitchFamily="34" charset="0"/>
              </a:rPr>
              <a:t>Some people think that this is because people still have that enduring feel for something nostalgic and classic and such traditional toys will never go out of fashion. These toys remind many people of their childhood when they used to play with them. Such toys are similar to antique and they always represent the value of timelessness and classic. In fact the monetary value of some of these toys have increased recently.</a:t>
            </a:r>
          </a:p>
        </p:txBody>
      </p:sp>
      <p:sp>
        <p:nvSpPr>
          <p:cNvPr id="6" name="TextBox 5"/>
          <p:cNvSpPr txBox="1"/>
          <p:nvPr/>
        </p:nvSpPr>
        <p:spPr>
          <a:xfrm>
            <a:off x="2514600" y="645789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on the next slide….</a:t>
            </a:r>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559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1143000"/>
          </a:xfrm>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534400" cy="5181600"/>
          </a:xfrm>
        </p:spPr>
        <p:txBody>
          <a:bodyPr>
            <a:normAutofit fontScale="77500" lnSpcReduction="20000"/>
          </a:bodyPr>
          <a:lstStyle/>
          <a:p>
            <a:pPr marL="0" indent="0">
              <a:buNone/>
            </a:pPr>
            <a:r>
              <a:rPr lang="en-US" dirty="0" smtClean="0">
                <a:latin typeface="Arial" panose="020B0604020202020204" pitchFamily="34" charset="0"/>
                <a:cs typeface="Arial" panose="020B0604020202020204" pitchFamily="34" charset="0"/>
              </a:rPr>
              <a:t>Problems to be assessed: </a:t>
            </a:r>
            <a:r>
              <a:rPr lang="en-US" b="1" dirty="0" smtClean="0">
                <a:latin typeface="Arial" panose="020B0604020202020204" pitchFamily="34" charset="0"/>
                <a:cs typeface="Arial" panose="020B0604020202020204" pitchFamily="34" charset="0"/>
              </a:rPr>
              <a:t>Problem 2 – 11 </a:t>
            </a:r>
          </a:p>
          <a:p>
            <a:pPr marL="0" indent="0">
              <a:buNone/>
            </a:pP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sz="2300" b="1" dirty="0" smtClean="0">
                <a:solidFill>
                  <a:srgbClr val="FF0000"/>
                </a:solidFill>
                <a:latin typeface="Arial" panose="020B0604020202020204" pitchFamily="34" charset="0"/>
                <a:cs typeface="Arial" panose="020B0604020202020204" pitchFamily="34" charset="0"/>
              </a:rPr>
              <a:t>(Problem 1, 12 and 13 </a:t>
            </a:r>
            <a:r>
              <a:rPr lang="en-US" sz="2300" b="1" u="sng" dirty="0" smtClean="0">
                <a:solidFill>
                  <a:srgbClr val="FF0000"/>
                </a:solidFill>
                <a:latin typeface="Arial" panose="020B0604020202020204" pitchFamily="34" charset="0"/>
                <a:cs typeface="Arial" panose="020B0604020202020204" pitchFamily="34" charset="0"/>
              </a:rPr>
              <a:t>will not </a:t>
            </a:r>
            <a:r>
              <a:rPr lang="en-US" sz="2300" b="1" dirty="0" smtClean="0">
                <a:solidFill>
                  <a:srgbClr val="FF0000"/>
                </a:solidFill>
                <a:latin typeface="Arial" panose="020B0604020202020204" pitchFamily="34" charset="0"/>
                <a:cs typeface="Arial" panose="020B0604020202020204" pitchFamily="34" charset="0"/>
              </a:rPr>
              <a:t>be tested)</a:t>
            </a:r>
            <a:endParaRPr lang="en-US" b="1" dirty="0" smtClean="0">
              <a:solidFill>
                <a:srgbClr val="FF0000"/>
              </a:solidFill>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Date and time of ESE: </a:t>
            </a:r>
            <a:r>
              <a:rPr lang="en-US" b="1" dirty="0" smtClean="0">
                <a:latin typeface="Arial" panose="020B0604020202020204" pitchFamily="34" charset="0"/>
                <a:cs typeface="Arial" panose="020B0604020202020204" pitchFamily="34" charset="0"/>
              </a:rPr>
              <a:t>25</a:t>
            </a:r>
            <a:r>
              <a:rPr lang="en-US" b="1" baseline="30000" dirty="0" smtClean="0">
                <a:latin typeface="Arial" panose="020B0604020202020204" pitchFamily="34" charset="0"/>
                <a:cs typeface="Arial" panose="020B0604020202020204" pitchFamily="34" charset="0"/>
              </a:rPr>
              <a:t>th</a:t>
            </a:r>
            <a:r>
              <a:rPr lang="en-US" b="1" dirty="0" smtClean="0">
                <a:latin typeface="Arial" panose="020B0604020202020204" pitchFamily="34" charset="0"/>
                <a:cs typeface="Arial" panose="020B0604020202020204" pitchFamily="34" charset="0"/>
              </a:rPr>
              <a:t> August 2017, 3.00pm</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Duration of ESE: </a:t>
            </a:r>
            <a:r>
              <a:rPr lang="en-US" b="1" dirty="0" smtClean="0">
                <a:latin typeface="Arial" panose="020B0604020202020204" pitchFamily="34" charset="0"/>
                <a:cs typeface="Arial" panose="020B0604020202020204" pitchFamily="34" charset="0"/>
              </a:rPr>
              <a:t>90 minutes</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Format of ESE: </a:t>
            </a:r>
            <a:r>
              <a:rPr lang="en-US" b="1" dirty="0" smtClean="0">
                <a:latin typeface="Arial" panose="020B0604020202020204" pitchFamily="34" charset="0"/>
                <a:cs typeface="Arial" panose="020B0604020202020204" pitchFamily="34" charset="0"/>
              </a:rPr>
              <a:t>Multiple choice, fill-in-the-blank and essay</a:t>
            </a:r>
          </a:p>
          <a:p>
            <a:pPr marL="0" indent="0">
              <a:buNone/>
            </a:pPr>
            <a:endParaRPr lang="en-US" u="sng"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Total Mark: </a:t>
            </a:r>
            <a:r>
              <a:rPr lang="en-US" b="1" dirty="0" smtClean="0">
                <a:latin typeface="Arial" panose="020B0604020202020204" pitchFamily="34" charset="0"/>
                <a:cs typeface="Arial" panose="020B0604020202020204" pitchFamily="34" charset="0"/>
              </a:rPr>
              <a:t>40 marks</a:t>
            </a:r>
          </a:p>
          <a:p>
            <a:pPr marL="0" indent="0">
              <a:buNone/>
            </a:pPr>
            <a:endParaRPr lang="en-US" b="1"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Mode of ESE</a:t>
            </a:r>
            <a:r>
              <a:rPr lang="en-US" b="1" dirty="0" smtClean="0">
                <a:latin typeface="Arial" panose="020B0604020202020204" pitchFamily="34" charset="0"/>
                <a:cs typeface="Arial" panose="020B0604020202020204" pitchFamily="34" charset="0"/>
              </a:rPr>
              <a:t>: Online </a:t>
            </a:r>
            <a:r>
              <a:rPr lang="en-US" b="1" dirty="0" err="1" smtClean="0">
                <a:latin typeface="Arial" panose="020B0604020202020204" pitchFamily="34" charset="0"/>
                <a:cs typeface="Arial" panose="020B0604020202020204" pitchFamily="34" charset="0"/>
              </a:rPr>
              <a:t>eQuest</a:t>
            </a: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9627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5" name="TextBox 4"/>
          <p:cNvSpPr txBox="1"/>
          <p:nvPr/>
        </p:nvSpPr>
        <p:spPr>
          <a:xfrm>
            <a:off x="152400" y="1143000"/>
            <a:ext cx="8686800" cy="5632311"/>
          </a:xfrm>
          <a:prstGeom prst="rect">
            <a:avLst/>
          </a:prstGeom>
          <a:noFill/>
          <a:ln>
            <a:solidFill>
              <a:schemeClr val="tx1"/>
            </a:solidFill>
          </a:ln>
        </p:spPr>
        <p:txBody>
          <a:bodyPr wrap="square" rtlCol="0">
            <a:spAutoFit/>
          </a:bodyPr>
          <a:lstStyle/>
          <a:p>
            <a:r>
              <a:rPr lang="en-SG" sz="2000" dirty="0" smtClean="0">
                <a:latin typeface="Arial" panose="020B0604020202020204" pitchFamily="34" charset="0"/>
                <a:cs typeface="Arial" panose="020B0604020202020204" pitchFamily="34" charset="0"/>
              </a:rPr>
              <a:t>However there are also a number of people who think that the recent increase in sale of such toys is only short and temporary trend and it will not last for long. This is because youngster nowadays played mostly computer games and the sentimental value of such traditional toys does not exist as they seldom play with them since childhood. Eventually when they grow up and reach adulthood, they will not purchase such toys as they do not view them as something nostalgic and classic.</a:t>
            </a:r>
          </a:p>
          <a:p>
            <a:endParaRPr lang="en-SG" sz="2000" dirty="0">
              <a:latin typeface="Arial" panose="020B0604020202020204" pitchFamily="34" charset="0"/>
              <a:cs typeface="Arial" panose="020B0604020202020204" pitchFamily="34" charset="0"/>
            </a:endParaRPr>
          </a:p>
          <a:p>
            <a:r>
              <a:rPr lang="en-SG" sz="2000" dirty="0" smtClean="0">
                <a:latin typeface="Arial" panose="020B0604020202020204" pitchFamily="34" charset="0"/>
                <a:cs typeface="Arial" panose="020B0604020202020204" pitchFamily="34" charset="0"/>
              </a:rPr>
              <a:t>A study was carried out by a group of social scientists and psychologists on a group of 1500 people who recently bought classic and traditional toys. The study revealed that  about 80% of this group of purchasers also play computer games in their leisure time. And around 70% of this group of 1500 purchasers are male. They also found that the male purchasers are more fond of toys such as train sets and spinning tops while the female purchasers are more fond of toys such as dolls and teddy bear. The scientists and psychologists speculated that perhaps males tend to place more sentimental value on toys than females and that explains some of the results of their study.  </a:t>
            </a:r>
            <a:endParaRPr lang="en-SG" sz="2000" dirty="0">
              <a:latin typeface="Arial" panose="020B0604020202020204" pitchFamily="34" charset="0"/>
              <a:cs typeface="Arial" panose="020B0604020202020204" pitchFamily="34" charset="0"/>
            </a:endParaRPr>
          </a:p>
        </p:txBody>
      </p:sp>
      <p:sp>
        <p:nvSpPr>
          <p:cNvPr id="6" name="TextBox 5"/>
          <p:cNvSpPr txBox="1"/>
          <p:nvPr/>
        </p:nvSpPr>
        <p:spPr>
          <a:xfrm>
            <a:off x="215900" y="685800"/>
            <a:ext cx="4648200" cy="400110"/>
          </a:xfrm>
          <a:prstGeom prst="rect">
            <a:avLst/>
          </a:prstGeom>
          <a:noFill/>
        </p:spPr>
        <p:txBody>
          <a:bodyPr wrap="square" rtlCol="0">
            <a:spAutoFit/>
          </a:bodyPr>
          <a:lstStyle/>
          <a:p>
            <a:r>
              <a:rPr lang="en-SG" sz="2000" i="1" dirty="0">
                <a:latin typeface="Arial" panose="020B0604020202020204" pitchFamily="34" charset="0"/>
                <a:cs typeface="Arial" panose="020B0604020202020204" pitchFamily="34" charset="0"/>
              </a:rPr>
              <a:t>c</a:t>
            </a:r>
            <a:r>
              <a:rPr lang="en-SG" sz="2000" i="1" dirty="0" smtClean="0">
                <a:latin typeface="Arial" panose="020B0604020202020204" pitchFamily="34" charset="0"/>
                <a:cs typeface="Arial" panose="020B0604020202020204" pitchFamily="34" charset="0"/>
              </a:rPr>
              <a:t>ontinue from previous slide….</a:t>
            </a:r>
            <a:endParaRPr lang="en-SG"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904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15400" cy="2732782"/>
          </a:xfrm>
        </p:spPr>
        <p:txBody>
          <a:bodyPr>
            <a:normAutofit fontScale="77500" lnSpcReduction="20000"/>
          </a:bodyPr>
          <a:lstStyle/>
          <a:p>
            <a:pPr marL="0" indent="0">
              <a:buNone/>
            </a:pPr>
            <a:r>
              <a:rPr lang="en-US" sz="2000" b="1" u="sng" dirty="0" smtClean="0">
                <a:latin typeface="Arial" panose="020B0604020202020204" pitchFamily="34" charset="0"/>
                <a:cs typeface="Arial" panose="020B0604020202020204" pitchFamily="34" charset="0"/>
              </a:rPr>
              <a:t>Q1: </a:t>
            </a:r>
          </a:p>
          <a:p>
            <a:pPr marL="0" indent="0">
              <a:buNone/>
            </a:pPr>
            <a:r>
              <a:rPr lang="en-US" sz="2000" dirty="0" smtClean="0">
                <a:latin typeface="Arial" panose="020B0604020202020204" pitchFamily="34" charset="0"/>
                <a:cs typeface="Arial" panose="020B0604020202020204" pitchFamily="34" charset="0"/>
              </a:rPr>
              <a:t>Based on </a:t>
            </a:r>
            <a:r>
              <a:rPr lang="en-US" sz="2000" b="1" dirty="0" smtClean="0">
                <a:latin typeface="Arial" panose="020B0604020202020204" pitchFamily="34" charset="0"/>
                <a:cs typeface="Arial" panose="020B0604020202020204" pitchFamily="34" charset="0"/>
              </a:rPr>
              <a:t>Extract 1</a:t>
            </a:r>
            <a:r>
              <a:rPr lang="en-US" sz="2000" dirty="0" smtClean="0">
                <a:latin typeface="Arial" panose="020B0604020202020204" pitchFamily="34" charset="0"/>
                <a:cs typeface="Arial" panose="020B0604020202020204" pitchFamily="34" charset="0"/>
              </a:rPr>
              <a:t>, which of the following is the </a:t>
            </a:r>
            <a:r>
              <a:rPr lang="en-US" sz="2000" b="1" u="sng" dirty="0" smtClean="0">
                <a:latin typeface="Arial" panose="020B0604020202020204" pitchFamily="34" charset="0"/>
                <a:cs typeface="Arial" panose="020B0604020202020204" pitchFamily="34" charset="0"/>
              </a:rPr>
              <a:t>MOST</a:t>
            </a:r>
            <a:r>
              <a:rPr lang="en-US" sz="2000" dirty="0" smtClean="0">
                <a:latin typeface="Arial" panose="020B0604020202020204" pitchFamily="34" charset="0"/>
                <a:cs typeface="Arial" panose="020B0604020202020204" pitchFamily="34" charset="0"/>
              </a:rPr>
              <a:t> likely cause for the recent increase in the sale of classic and traditional toys?</a:t>
            </a:r>
          </a:p>
          <a:p>
            <a:pPr marL="457200" indent="-457200">
              <a:buAutoNum type="alphaLcParenBoth"/>
            </a:pPr>
            <a:r>
              <a:rPr lang="en-US" sz="2000" dirty="0" smtClean="0">
                <a:latin typeface="Arial" panose="020B0604020202020204" pitchFamily="34" charset="0"/>
                <a:cs typeface="Arial" panose="020B0604020202020204" pitchFamily="34" charset="0"/>
              </a:rPr>
              <a:t>People getting bored with playing computer game.</a:t>
            </a:r>
          </a:p>
          <a:p>
            <a:pPr marL="457200" indent="-457200">
              <a:buAutoNum type="alphaLcParenBoth"/>
            </a:pPr>
            <a:r>
              <a:rPr lang="en-US" sz="2000" dirty="0" smtClean="0">
                <a:latin typeface="Arial" panose="020B0604020202020204" pitchFamily="34" charset="0"/>
                <a:cs typeface="Arial" panose="020B0604020202020204" pitchFamily="34" charset="0"/>
              </a:rPr>
              <a:t>People having sentimental and nostalgic feeling for such toys.</a:t>
            </a:r>
          </a:p>
          <a:p>
            <a:pPr marL="457200" indent="-457200">
              <a:buAutoNum type="alphaLcParenBoth"/>
            </a:pPr>
            <a:r>
              <a:rPr lang="en-US" sz="2000" dirty="0" smtClean="0">
                <a:latin typeface="Arial" panose="020B0604020202020204" pitchFamily="34" charset="0"/>
                <a:cs typeface="Arial" panose="020B0604020202020204" pitchFamily="34" charset="0"/>
              </a:rPr>
              <a:t>Male purchasers of such toys are more fond of train sets and spinning tops.</a:t>
            </a:r>
          </a:p>
          <a:p>
            <a:pPr marL="457200" indent="-457200">
              <a:buAutoNum type="alphaLcParenBoth"/>
            </a:pPr>
            <a:r>
              <a:rPr lang="en-US" sz="2000" dirty="0" smtClean="0">
                <a:latin typeface="Arial" panose="020B0604020202020204" pitchFamily="34" charset="0"/>
                <a:cs typeface="Arial" panose="020B0604020202020204" pitchFamily="34" charset="0"/>
              </a:rPr>
              <a:t>Males tend to place more sentimental values on such toys compared to females.</a:t>
            </a:r>
          </a:p>
          <a:p>
            <a:pPr marL="0" indent="0" algn="r">
              <a:buNone/>
            </a:pPr>
            <a:r>
              <a:rPr lang="en-US" sz="2000" b="1" dirty="0">
                <a:latin typeface="Arial" panose="020B0604020202020204" pitchFamily="34" charset="0"/>
                <a:cs typeface="Arial" panose="020B0604020202020204" pitchFamily="34" charset="0"/>
              </a:rPr>
              <a:t>[1 mark</a:t>
            </a:r>
            <a:r>
              <a:rPr lang="en-US" sz="2000" b="1"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Q2: </a:t>
            </a:r>
            <a:endParaRPr lang="en-US" sz="2000" b="1" u="sng"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The passage below is quoted from </a:t>
            </a:r>
            <a:r>
              <a:rPr lang="en-US" sz="2000" b="1" dirty="0" smtClean="0">
                <a:latin typeface="Arial" panose="020B0604020202020204" pitchFamily="34" charset="0"/>
                <a:cs typeface="Arial" panose="020B0604020202020204" pitchFamily="34" charset="0"/>
              </a:rPr>
              <a:t>Extract 1</a:t>
            </a:r>
            <a:r>
              <a:rPr lang="en-US" sz="2000" dirty="0" smtClean="0">
                <a:latin typeface="Arial" panose="020B0604020202020204" pitchFamily="34" charset="0"/>
                <a:cs typeface="Arial" panose="020B0604020202020204" pitchFamily="34" charset="0"/>
              </a:rPr>
              <a:t>: </a:t>
            </a:r>
          </a:p>
        </p:txBody>
      </p:sp>
      <p:sp>
        <p:nvSpPr>
          <p:cNvPr id="5"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
        <p:nvSpPr>
          <p:cNvPr id="6" name="TextBox 5"/>
          <p:cNvSpPr txBox="1"/>
          <p:nvPr/>
        </p:nvSpPr>
        <p:spPr>
          <a:xfrm>
            <a:off x="228600" y="3756567"/>
            <a:ext cx="8686800" cy="584775"/>
          </a:xfrm>
          <a:prstGeom prst="rect">
            <a:avLst/>
          </a:prstGeom>
          <a:noFill/>
          <a:ln>
            <a:solidFill>
              <a:schemeClr val="tx1"/>
            </a:solidFill>
          </a:ln>
        </p:spPr>
        <p:txBody>
          <a:bodyPr wrap="square" rtlCol="0">
            <a:spAutoFit/>
          </a:bodyPr>
          <a:lstStyle/>
          <a:p>
            <a:r>
              <a:rPr lang="en-SG" sz="1600" dirty="0" smtClean="0">
                <a:latin typeface="Arial" panose="020B0604020202020204" pitchFamily="34" charset="0"/>
                <a:cs typeface="Arial" panose="020B0604020202020204" pitchFamily="34" charset="0"/>
              </a:rPr>
              <a:t>….The </a:t>
            </a:r>
            <a:r>
              <a:rPr lang="en-SG" sz="1600" dirty="0">
                <a:latin typeface="Arial" panose="020B0604020202020204" pitchFamily="34" charset="0"/>
                <a:cs typeface="Arial" panose="020B0604020202020204" pitchFamily="34" charset="0"/>
              </a:rPr>
              <a:t>scientists and psychologists speculated that perhaps males tend to place more sentimental value on toys than females and that explains some of the results of their study.</a:t>
            </a:r>
          </a:p>
        </p:txBody>
      </p:sp>
      <p:sp>
        <p:nvSpPr>
          <p:cNvPr id="7" name="Content Placeholder 2"/>
          <p:cNvSpPr txBox="1">
            <a:spLocks/>
          </p:cNvSpPr>
          <p:nvPr/>
        </p:nvSpPr>
        <p:spPr>
          <a:xfrm>
            <a:off x="152400" y="4191000"/>
            <a:ext cx="8915400" cy="2514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itchFamily="34" charset="0"/>
              <a:buNone/>
            </a:pPr>
            <a:r>
              <a:rPr lang="en-US" sz="1700" dirty="0" smtClean="0">
                <a:latin typeface="Arial" panose="020B0604020202020204" pitchFamily="34" charset="0"/>
                <a:cs typeface="Arial" panose="020B0604020202020204" pitchFamily="34" charset="0"/>
              </a:rPr>
              <a:t>Based on the passage above, which of the following study results did the scientists and psychologists try to explain using the speculated reason stated above?</a:t>
            </a:r>
          </a:p>
          <a:p>
            <a:pPr marL="0" indent="0">
              <a:buFont typeface="Arial" pitchFamily="34" charset="0"/>
              <a:buNone/>
            </a:pPr>
            <a:endParaRPr lang="en-US" sz="1700" dirty="0" smtClean="0">
              <a:latin typeface="Arial" panose="020B0604020202020204" pitchFamily="34" charset="0"/>
              <a:cs typeface="Arial" panose="020B0604020202020204" pitchFamily="34" charset="0"/>
            </a:endParaRPr>
          </a:p>
          <a:p>
            <a:pPr>
              <a:buFont typeface="Arial" pitchFamily="34" charset="0"/>
              <a:buAutoNum type="alphaLcParenBoth"/>
            </a:pPr>
            <a:r>
              <a:rPr lang="en-US" sz="1700" dirty="0">
                <a:latin typeface="Arial" panose="020B0604020202020204" pitchFamily="34" charset="0"/>
                <a:cs typeface="Arial" panose="020B0604020202020204" pitchFamily="34" charset="0"/>
              </a:rPr>
              <a:t>Around 70% of purchasers of classic toys are </a:t>
            </a:r>
            <a:r>
              <a:rPr lang="en-US" sz="1700" dirty="0" smtClean="0">
                <a:latin typeface="Arial" panose="020B0604020202020204" pitchFamily="34" charset="0"/>
                <a:cs typeface="Arial" panose="020B0604020202020204" pitchFamily="34" charset="0"/>
              </a:rPr>
              <a:t>male.</a:t>
            </a:r>
            <a:endParaRPr lang="en-US" sz="1700" dirty="0">
              <a:latin typeface="Arial" panose="020B0604020202020204" pitchFamily="34" charset="0"/>
              <a:cs typeface="Arial" panose="020B0604020202020204" pitchFamily="34" charset="0"/>
            </a:endParaRPr>
          </a:p>
          <a:p>
            <a:pPr>
              <a:buFont typeface="Arial" pitchFamily="34" charset="0"/>
              <a:buAutoNum type="alphaLcParenBoth"/>
            </a:pPr>
            <a:r>
              <a:rPr lang="en-US" sz="1700" dirty="0" smtClean="0">
                <a:latin typeface="Arial" panose="020B0604020202020204" pitchFamily="34" charset="0"/>
                <a:cs typeface="Arial" panose="020B0604020202020204" pitchFamily="34" charset="0"/>
              </a:rPr>
              <a:t>More than 80% of the classic toy purchasers also play computer games.</a:t>
            </a:r>
          </a:p>
          <a:p>
            <a:pPr>
              <a:buFont typeface="Arial" pitchFamily="34" charset="0"/>
              <a:buAutoNum type="alphaLcParenBoth"/>
            </a:pPr>
            <a:r>
              <a:rPr lang="en-US" sz="1700" dirty="0">
                <a:latin typeface="Arial" panose="020B0604020202020204" pitchFamily="34" charset="0"/>
                <a:cs typeface="Arial" panose="020B0604020202020204" pitchFamily="34" charset="0"/>
              </a:rPr>
              <a:t>Female purchasers of classic toys are more fond of dolls and teddy bears.</a:t>
            </a:r>
          </a:p>
          <a:p>
            <a:pPr>
              <a:buFont typeface="Arial" pitchFamily="34" charset="0"/>
              <a:buAutoNum type="alphaLcParenBoth"/>
            </a:pPr>
            <a:r>
              <a:rPr lang="en-US" sz="1700" dirty="0" smtClean="0">
                <a:latin typeface="Arial" panose="020B0604020202020204" pitchFamily="34" charset="0"/>
                <a:cs typeface="Arial" panose="020B0604020202020204" pitchFamily="34" charset="0"/>
              </a:rPr>
              <a:t>Male purchasers of classic toys are more fond of train sets and spinning tops.</a:t>
            </a:r>
          </a:p>
          <a:p>
            <a:pPr marL="0" indent="0" algn="r">
              <a:buNone/>
            </a:pPr>
            <a:r>
              <a:rPr lang="en-US" sz="1700" b="1" dirty="0" smtClean="0">
                <a:latin typeface="Arial" panose="020B0604020202020204" pitchFamily="34" charset="0"/>
                <a:cs typeface="Arial" panose="020B0604020202020204" pitchFamily="34" charset="0"/>
              </a:rPr>
              <a:t>[</a:t>
            </a:r>
            <a:r>
              <a:rPr lang="en-US" sz="1700" b="1" dirty="0">
                <a:latin typeface="Arial" panose="020B0604020202020204" pitchFamily="34" charset="0"/>
                <a:cs typeface="Arial" panose="020B0604020202020204" pitchFamily="34" charset="0"/>
              </a:rPr>
              <a:t>1 mark]</a:t>
            </a:r>
            <a:endParaRPr lang="en-US" sz="1700" dirty="0">
              <a:latin typeface="Arial" panose="020B0604020202020204" pitchFamily="34" charset="0"/>
              <a:cs typeface="Arial" panose="020B0604020202020204" pitchFamily="34" charset="0"/>
            </a:endParaRPr>
          </a:p>
          <a:p>
            <a:pPr marL="0" indent="0">
              <a:buNone/>
            </a:pPr>
            <a:endParaRPr lang="en-US" sz="1700" dirty="0" smtClean="0">
              <a:latin typeface="Arial" panose="020B0604020202020204" pitchFamily="34" charset="0"/>
              <a:cs typeface="Arial" panose="020B0604020202020204" pitchFamily="34" charset="0"/>
            </a:endParaRPr>
          </a:p>
          <a:p>
            <a:pPr>
              <a:buFont typeface="Arial" pitchFamily="34" charset="0"/>
              <a:buAutoNum type="alphaLcParenBoth"/>
            </a:pPr>
            <a:endParaRPr lang="en-US" sz="17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22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15400" cy="3886200"/>
          </a:xfrm>
        </p:spPr>
        <p:txBody>
          <a:bodyPr>
            <a:noAutofit/>
          </a:bodyPr>
          <a:lstStyle/>
          <a:p>
            <a:pPr marL="0" indent="0">
              <a:buNone/>
            </a:pPr>
            <a:r>
              <a:rPr lang="en-US" sz="1600" b="1" u="sng" dirty="0" smtClean="0">
                <a:latin typeface="Arial" panose="020B0604020202020204" pitchFamily="34" charset="0"/>
                <a:cs typeface="Arial" panose="020B0604020202020204" pitchFamily="34" charset="0"/>
              </a:rPr>
              <a:t>Q3: </a:t>
            </a:r>
          </a:p>
          <a:p>
            <a:pPr marL="0" indent="0">
              <a:buNone/>
            </a:pPr>
            <a:r>
              <a:rPr lang="en-US" sz="1600" dirty="0" smtClean="0">
                <a:latin typeface="Arial" panose="020B0604020202020204" pitchFamily="34" charset="0"/>
                <a:cs typeface="Arial" panose="020B0604020202020204" pitchFamily="34" charset="0"/>
              </a:rPr>
              <a:t>Peter wishes to find out how many of those 1500 classic toy purchasers in the study are below the age of 25 and also play computer games.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Which </a:t>
            </a:r>
            <a:r>
              <a:rPr lang="en-US" sz="1600" b="1" u="sng" dirty="0" smtClean="0">
                <a:latin typeface="Arial" panose="020B0604020202020204" pitchFamily="34" charset="0"/>
                <a:cs typeface="Arial" panose="020B0604020202020204" pitchFamily="34" charset="0"/>
              </a:rPr>
              <a:t>ONE</a:t>
            </a:r>
            <a:r>
              <a:rPr lang="en-US" sz="1600" dirty="0" smtClean="0">
                <a:latin typeface="Arial" panose="020B0604020202020204" pitchFamily="34" charset="0"/>
                <a:cs typeface="Arial" panose="020B0604020202020204" pitchFamily="34" charset="0"/>
              </a:rPr>
              <a:t> of the following information will help Peter to determine that?</a:t>
            </a: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percentage of those below the age of </a:t>
            </a:r>
            <a:r>
              <a:rPr lang="en-US" sz="1600" dirty="0" smtClean="0">
                <a:latin typeface="Arial" panose="020B0604020202020204" pitchFamily="34" charset="0"/>
                <a:cs typeface="Arial" panose="020B0604020202020204" pitchFamily="34" charset="0"/>
              </a:rPr>
              <a:t>25 _________________________________ .</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a:buAutoNum type="alphaLcParenBoth"/>
            </a:pPr>
            <a:r>
              <a:rPr lang="en-US" sz="1600" dirty="0" smtClean="0">
                <a:latin typeface="Arial" panose="020B0604020202020204" pitchFamily="34" charset="0"/>
                <a:cs typeface="Arial" panose="020B0604020202020204" pitchFamily="34" charset="0"/>
              </a:rPr>
              <a:t>in the 1500 purchasers of this study</a:t>
            </a:r>
          </a:p>
          <a:p>
            <a:pPr>
              <a:buAutoNum type="alphaLcParenBoth"/>
            </a:pPr>
            <a:r>
              <a:rPr lang="en-US" sz="1600" dirty="0" smtClean="0">
                <a:latin typeface="Arial" panose="020B0604020202020204" pitchFamily="34" charset="0"/>
                <a:cs typeface="Arial" panose="020B0604020202020204" pitchFamily="34" charset="0"/>
              </a:rPr>
              <a:t>who made up 70% of respondents in this study</a:t>
            </a:r>
          </a:p>
          <a:p>
            <a:pPr>
              <a:buAutoNum type="alphaLcParenBoth"/>
            </a:pPr>
            <a:r>
              <a:rPr lang="en-US" sz="1600" dirty="0" smtClean="0">
                <a:latin typeface="Arial" panose="020B0604020202020204" pitchFamily="34" charset="0"/>
                <a:cs typeface="Arial" panose="020B0604020202020204" pitchFamily="34" charset="0"/>
              </a:rPr>
              <a:t>who made up 80% of respondents in this study</a:t>
            </a:r>
          </a:p>
          <a:p>
            <a:pPr>
              <a:buAutoNum type="alphaLcParenBoth"/>
            </a:pPr>
            <a:r>
              <a:rPr lang="en-US" sz="1600" dirty="0" smtClean="0">
                <a:latin typeface="Arial" panose="020B0604020202020204" pitchFamily="34" charset="0"/>
                <a:cs typeface="Arial" panose="020B0604020202020204" pitchFamily="34" charset="0"/>
              </a:rPr>
              <a:t>who are fond of train sets and spinning tops in this study</a:t>
            </a:r>
          </a:p>
          <a:p>
            <a:pPr marL="0" indent="0" algn="r">
              <a:buNone/>
            </a:pPr>
            <a:r>
              <a:rPr lang="en-US" sz="1600" b="1" dirty="0" smtClean="0">
                <a:latin typeface="Arial" panose="020B0604020202020204" pitchFamily="34" charset="0"/>
                <a:cs typeface="Arial" panose="020B0604020202020204" pitchFamily="34" charset="0"/>
              </a:rPr>
              <a:t>[1 mark]</a:t>
            </a: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6352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15400" cy="6172200"/>
          </a:xfrm>
        </p:spPr>
        <p:txBody>
          <a:bodyPr>
            <a:noAutofit/>
          </a:bodyPr>
          <a:lstStyle/>
          <a:p>
            <a:pPr marL="0" indent="0">
              <a:buNone/>
            </a:pPr>
            <a:r>
              <a:rPr lang="en-US" sz="1600" b="1" u="sng" dirty="0" smtClean="0">
                <a:latin typeface="Arial" panose="020B0604020202020204" pitchFamily="34" charset="0"/>
                <a:cs typeface="Arial" panose="020B0604020202020204" pitchFamily="34" charset="0"/>
              </a:rPr>
              <a:t>Q4: </a:t>
            </a:r>
            <a:endParaRPr lang="en-US" sz="1600" b="1" u="sng"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Peter remembered that when he purchased a train set more than 30 years ago, it used to cost him around $10. Nowadays the price of a similar train set cost more than $100. He also heard most of his friends complaining that train sets are very expensive nowadays and they will not purchase </a:t>
            </a:r>
            <a:r>
              <a:rPr lang="en-US" sz="1600" dirty="0" smtClean="0">
                <a:latin typeface="Arial" panose="020B0604020202020204" pitchFamily="34" charset="0"/>
                <a:cs typeface="Arial" panose="020B0604020202020204" pitchFamily="34" charset="0"/>
              </a:rPr>
              <a:t>them. </a:t>
            </a:r>
            <a:r>
              <a:rPr lang="en-US" sz="1600" dirty="0" smtClean="0">
                <a:latin typeface="Arial" panose="020B0604020202020204" pitchFamily="34" charset="0"/>
                <a:cs typeface="Arial" panose="020B0604020202020204" pitchFamily="34" charset="0"/>
              </a:rPr>
              <a:t>He therefore concludes that he should not buy a train set too because most of his friends are not buying </a:t>
            </a:r>
            <a:r>
              <a:rPr lang="en-US" sz="1600" dirty="0" smtClean="0">
                <a:latin typeface="Arial" panose="020B0604020202020204" pitchFamily="34" charset="0"/>
                <a:cs typeface="Arial" panose="020B0604020202020204" pitchFamily="34" charset="0"/>
              </a:rPr>
              <a:t>and </a:t>
            </a:r>
            <a:r>
              <a:rPr lang="en-US" sz="1600" dirty="0" smtClean="0">
                <a:latin typeface="Arial" panose="020B0604020202020204" pitchFamily="34" charset="0"/>
                <a:cs typeface="Arial" panose="020B0604020202020204" pitchFamily="34" charset="0"/>
              </a:rPr>
              <a:t>it is not worth the price that it is being sold right now.</a:t>
            </a: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Which of the following is the </a:t>
            </a:r>
            <a:r>
              <a:rPr lang="en-US" sz="1600" b="1" u="sng" dirty="0" smtClean="0">
                <a:latin typeface="Arial" panose="020B0604020202020204" pitchFamily="34" charset="0"/>
                <a:cs typeface="Arial" panose="020B0604020202020204" pitchFamily="34" charset="0"/>
              </a:rPr>
              <a:t>MOST</a:t>
            </a:r>
            <a:r>
              <a:rPr lang="en-US" sz="1600" dirty="0" smtClean="0">
                <a:latin typeface="Arial" panose="020B0604020202020204" pitchFamily="34" charset="0"/>
                <a:cs typeface="Arial" panose="020B0604020202020204" pitchFamily="34" charset="0"/>
              </a:rPr>
              <a:t> likely flaw(s) in his reasoning process?</a:t>
            </a:r>
          </a:p>
          <a:p>
            <a:pPr marL="0" indent="0">
              <a:buNone/>
            </a:pPr>
            <a:endParaRPr lang="en-US" sz="1600" dirty="0">
              <a:latin typeface="Arial" panose="020B0604020202020204" pitchFamily="34" charset="0"/>
              <a:cs typeface="Arial" panose="020B0604020202020204" pitchFamily="34" charset="0"/>
            </a:endParaRPr>
          </a:p>
          <a:p>
            <a:pPr>
              <a:buAutoNum type="alphaLcParenBoth"/>
            </a:pPr>
            <a:r>
              <a:rPr lang="en-US" sz="1600" dirty="0" smtClean="0">
                <a:latin typeface="Arial" panose="020B0604020202020204" pitchFamily="34" charset="0"/>
                <a:cs typeface="Arial" panose="020B0604020202020204" pitchFamily="34" charset="0"/>
              </a:rPr>
              <a:t>Bandwagon only</a:t>
            </a:r>
          </a:p>
          <a:p>
            <a:pPr>
              <a:buAutoNum type="alphaLcParenBoth"/>
            </a:pPr>
            <a:r>
              <a:rPr lang="en-US" sz="1600" dirty="0" smtClean="0">
                <a:latin typeface="Arial" panose="020B0604020202020204" pitchFamily="34" charset="0"/>
                <a:cs typeface="Arial" panose="020B0604020202020204" pitchFamily="34" charset="0"/>
              </a:rPr>
              <a:t>Loss Aversion only</a:t>
            </a:r>
          </a:p>
          <a:p>
            <a:pPr>
              <a:buAutoNum type="alphaLcParenBoth"/>
            </a:pPr>
            <a:r>
              <a:rPr lang="en-US" sz="1600" dirty="0" smtClean="0">
                <a:latin typeface="Arial" panose="020B0604020202020204" pitchFamily="34" charset="0"/>
                <a:cs typeface="Arial" panose="020B0604020202020204" pitchFamily="34" charset="0"/>
              </a:rPr>
              <a:t>Bandwagon and Anchoring Bias</a:t>
            </a:r>
          </a:p>
          <a:p>
            <a:pPr>
              <a:buFont typeface="Arial" pitchFamily="34" charset="0"/>
              <a:buAutoNum type="alphaLcParenBoth"/>
            </a:pPr>
            <a:r>
              <a:rPr lang="en-US" sz="1600" dirty="0" smtClean="0">
                <a:latin typeface="Arial" panose="020B0604020202020204" pitchFamily="34" charset="0"/>
                <a:cs typeface="Arial" panose="020B0604020202020204" pitchFamily="34" charset="0"/>
              </a:rPr>
              <a:t>Bandwagon and Loss </a:t>
            </a:r>
            <a:r>
              <a:rPr lang="en-US" sz="1600" dirty="0" smtClean="0">
                <a:latin typeface="Arial" panose="020B0604020202020204" pitchFamily="34" charset="0"/>
                <a:cs typeface="Arial" panose="020B0604020202020204" pitchFamily="34" charset="0"/>
              </a:rPr>
              <a:t>Aversion</a:t>
            </a:r>
          </a:p>
          <a:p>
            <a:pPr marL="0" indent="0" algn="r">
              <a:buNone/>
            </a:pPr>
            <a:r>
              <a:rPr lang="en-US" sz="1600" b="1" dirty="0" smtClean="0">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1 mark]</a:t>
            </a:r>
            <a:endParaRPr lang="en-US" sz="1600" b="1"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0990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15400" cy="6172200"/>
          </a:xfrm>
        </p:spPr>
        <p:txBody>
          <a:bodyPr>
            <a:noAutofit/>
          </a:bodyPr>
          <a:lstStyle/>
          <a:p>
            <a:pPr marL="0" indent="0">
              <a:buNone/>
            </a:pPr>
            <a:r>
              <a:rPr lang="en-US" sz="1600" b="1" u="sng" dirty="0" smtClean="0">
                <a:latin typeface="Arial" panose="020B0604020202020204" pitchFamily="34" charset="0"/>
                <a:cs typeface="Arial" panose="020B0604020202020204" pitchFamily="34" charset="0"/>
              </a:rPr>
              <a:t>Q5: </a:t>
            </a:r>
          </a:p>
          <a:p>
            <a:pPr marL="0" indent="0">
              <a:buNone/>
            </a:pPr>
            <a:r>
              <a:rPr lang="en-US" sz="1600" dirty="0" smtClean="0">
                <a:latin typeface="Arial" panose="020B0604020202020204" pitchFamily="34" charset="0"/>
                <a:cs typeface="Arial" panose="020B0604020202020204" pitchFamily="34" charset="0"/>
              </a:rPr>
              <a:t>Indicate in the right column below whether the information is a verifiable or </a:t>
            </a:r>
            <a:r>
              <a:rPr lang="en-US" sz="1600" dirty="0" smtClean="0">
                <a:latin typeface="Arial" panose="020B0604020202020204" pitchFamily="34" charset="0"/>
                <a:cs typeface="Arial" panose="020B0604020202020204" pitchFamily="34" charset="0"/>
              </a:rPr>
              <a:t>non-verifiable </a:t>
            </a:r>
            <a:r>
              <a:rPr lang="en-US" sz="1600" dirty="0" smtClean="0">
                <a:latin typeface="Arial" panose="020B0604020202020204" pitchFamily="34" charset="0"/>
                <a:cs typeface="Arial" panose="020B0604020202020204" pitchFamily="34" charset="0"/>
              </a:rPr>
              <a:t>statement.</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lgn="r">
              <a:buNone/>
            </a:pPr>
            <a:r>
              <a:rPr lang="en-US" sz="1600" b="1" dirty="0" smtClean="0">
                <a:latin typeface="Arial" panose="020B0604020202020204" pitchFamily="34" charset="0"/>
                <a:cs typeface="Arial" panose="020B0604020202020204" pitchFamily="34" charset="0"/>
              </a:rPr>
              <a:t>[3 marks]</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endParaRPr lang="en-US" sz="1600" b="1" u="sng" dirty="0" smtClean="0">
              <a:latin typeface="Arial" panose="020B0604020202020204" pitchFamily="34" charset="0"/>
              <a:cs typeface="Arial" panose="020B0604020202020204" pitchFamily="34" charset="0"/>
            </a:endParaRPr>
          </a:p>
          <a:p>
            <a:pPr marL="0" indent="0">
              <a:buNone/>
            </a:pPr>
            <a:endParaRPr lang="en-US" sz="1600" b="1" u="sng" dirty="0">
              <a:latin typeface="Arial" panose="020B0604020202020204" pitchFamily="34" charset="0"/>
              <a:cs typeface="Arial" panose="020B0604020202020204" pitchFamily="34" charset="0"/>
            </a:endParaRPr>
          </a:p>
          <a:p>
            <a:pPr marL="0" indent="0">
              <a:buNone/>
            </a:pPr>
            <a:endParaRPr lang="en-US" sz="1600" b="1" u="sng" dirty="0" smtClean="0">
              <a:latin typeface="Arial" panose="020B0604020202020204" pitchFamily="34" charset="0"/>
              <a:cs typeface="Arial" panose="020B0604020202020204" pitchFamily="34" charset="0"/>
            </a:endParaRPr>
          </a:p>
          <a:p>
            <a:pPr marL="0" indent="0">
              <a:buNone/>
            </a:pPr>
            <a:endParaRPr lang="en-US" sz="1600" b="1" u="sng" dirty="0" smtClean="0">
              <a:latin typeface="Arial" panose="020B0604020202020204" pitchFamily="34" charset="0"/>
              <a:cs typeface="Arial" panose="020B0604020202020204" pitchFamily="34" charset="0"/>
            </a:endParaRPr>
          </a:p>
          <a:p>
            <a:pPr marL="0" indent="0">
              <a:buNone/>
            </a:pPr>
            <a:endParaRPr lang="en-US" sz="1600" b="1" u="sng" dirty="0">
              <a:latin typeface="Arial" panose="020B0604020202020204" pitchFamily="34" charset="0"/>
              <a:cs typeface="Arial" panose="020B0604020202020204" pitchFamily="34" charset="0"/>
            </a:endParaRPr>
          </a:p>
          <a:p>
            <a:pPr marL="0" indent="0">
              <a:buNone/>
            </a:pPr>
            <a:endParaRPr lang="en-US" sz="1600" b="1" u="sng" dirty="0" smtClean="0">
              <a:latin typeface="Arial" panose="020B0604020202020204" pitchFamily="34" charset="0"/>
              <a:cs typeface="Arial" panose="020B0604020202020204" pitchFamily="34" charset="0"/>
            </a:endParaRP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83759189"/>
              </p:ext>
            </p:extLst>
          </p:nvPr>
        </p:nvGraphicFramePr>
        <p:xfrm>
          <a:off x="461319" y="1638119"/>
          <a:ext cx="8077200" cy="2752090"/>
        </p:xfrm>
        <a:graphic>
          <a:graphicData uri="http://schemas.openxmlformats.org/drawingml/2006/table">
            <a:tbl>
              <a:tblPr firstRow="1" bandRow="1">
                <a:tableStyleId>{7DF18680-E054-41AD-8BC1-D1AEF772440D}</a:tableStyleId>
              </a:tblPr>
              <a:tblGrid>
                <a:gridCol w="51054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527050">
                <a:tc>
                  <a:txBody>
                    <a:bodyPr/>
                    <a:lstStyle/>
                    <a:p>
                      <a:pPr algn="ctr"/>
                      <a:r>
                        <a:rPr lang="en-SG" sz="1600" dirty="0" smtClean="0">
                          <a:latin typeface="Arial" panose="020B0604020202020204" pitchFamily="34" charset="0"/>
                          <a:cs typeface="Arial" panose="020B0604020202020204" pitchFamily="34" charset="0"/>
                        </a:rPr>
                        <a:t>Information</a:t>
                      </a:r>
                      <a:endParaRPr lang="en-SG" sz="16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SG" sz="1600" dirty="0" smtClean="0">
                          <a:latin typeface="Arial" panose="020B0604020202020204" pitchFamily="34" charset="0"/>
                          <a:cs typeface="Arial" panose="020B0604020202020204" pitchFamily="34" charset="0"/>
                        </a:rPr>
                        <a:t>Verifiable </a:t>
                      </a:r>
                      <a:r>
                        <a:rPr lang="en-SG" sz="1600" u="sng" baseline="0" dirty="0" smtClean="0">
                          <a:latin typeface="Arial" panose="020B0604020202020204" pitchFamily="34" charset="0"/>
                          <a:cs typeface="Arial" panose="020B0604020202020204" pitchFamily="34" charset="0"/>
                        </a:rPr>
                        <a:t>OR</a:t>
                      </a:r>
                      <a:r>
                        <a:rPr lang="en-SG" sz="1600" baseline="0" dirty="0" smtClean="0">
                          <a:latin typeface="Arial" panose="020B0604020202020204" pitchFamily="34" charset="0"/>
                          <a:cs typeface="Arial" panose="020B0604020202020204" pitchFamily="34" charset="0"/>
                        </a:rPr>
                        <a:t> Non-verifiable</a:t>
                      </a:r>
                      <a:endParaRPr lang="en-SG" sz="16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27050">
                <a:tc>
                  <a:txBody>
                    <a:bodyPr/>
                    <a:lstStyle/>
                    <a:p>
                      <a:pPr marL="0" indent="0">
                        <a:buFont typeface="+mj-lt"/>
                        <a:buNone/>
                      </a:pPr>
                      <a:r>
                        <a:rPr lang="en-SG" sz="1600" baseline="0" dirty="0" smtClean="0">
                          <a:latin typeface="Arial" panose="020B0604020202020204" pitchFamily="34" charset="0"/>
                          <a:cs typeface="Arial" panose="020B0604020202020204" pitchFamily="34" charset="0"/>
                        </a:rPr>
                        <a:t>70% of this group of classic toy purchasers are male.</a:t>
                      </a:r>
                    </a:p>
                    <a:p>
                      <a:pPr marL="342900" indent="-342900">
                        <a:buFont typeface="+mj-lt"/>
                        <a:buAutoNum type="alphaLcParenR"/>
                      </a:pPr>
                      <a:endParaRPr lang="en-SG" sz="1600" dirty="0">
                        <a:latin typeface="Arial" panose="020B0604020202020204" pitchFamily="34" charset="0"/>
                        <a:cs typeface="Arial" panose="020B0604020202020204" pitchFamily="34" charset="0"/>
                      </a:endParaRPr>
                    </a:p>
                  </a:txBody>
                  <a:tcPr/>
                </a:tc>
                <a:tc>
                  <a:txBody>
                    <a:bodyPr/>
                    <a:lstStyle/>
                    <a:p>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2705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SG" sz="1600" kern="1200" baseline="0" dirty="0" smtClean="0">
                          <a:latin typeface="Arial" panose="020B0604020202020204" pitchFamily="34" charset="0"/>
                          <a:cs typeface="Arial" panose="020B0604020202020204" pitchFamily="34" charset="0"/>
                        </a:rPr>
                        <a:t>Males are more sentimental than females when it comes to toys</a:t>
                      </a:r>
                      <a:r>
                        <a:rPr lang="en-SG" sz="1600" kern="1200" baseline="0" dirty="0" smtClean="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SG" sz="1600" kern="1200" baseline="0" dirty="0" smtClean="0">
                        <a:solidFill>
                          <a:schemeClr val="dk1"/>
                        </a:solidFill>
                        <a:latin typeface="Arial" panose="020B0604020202020204" pitchFamily="34" charset="0"/>
                        <a:ea typeface="+mn-ea"/>
                        <a:cs typeface="Arial" panose="020B0604020202020204" pitchFamily="34" charset="0"/>
                      </a:endParaRPr>
                    </a:p>
                  </a:txBody>
                  <a:tcPr/>
                </a:tc>
                <a:tc>
                  <a:txBody>
                    <a:bodyPr/>
                    <a:lstStyle/>
                    <a:p>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27050">
                <a:tc>
                  <a:txBody>
                    <a:bodyPr/>
                    <a:lstStyle/>
                    <a:p>
                      <a:pPr marL="0" indent="0">
                        <a:buFont typeface="+mj-lt"/>
                        <a:buNone/>
                      </a:pPr>
                      <a:r>
                        <a:rPr lang="en-SG" sz="1600" dirty="0" smtClean="0">
                          <a:latin typeface="Arial" panose="020B0604020202020204" pitchFamily="34" charset="0"/>
                          <a:cs typeface="Arial" panose="020B0604020202020204" pitchFamily="34" charset="0"/>
                        </a:rPr>
                        <a:t>Most male purchasers in this study bought train sets and spinning tops</a:t>
                      </a:r>
                      <a:r>
                        <a:rPr lang="en-SG" sz="1600" dirty="0" smtClean="0">
                          <a:latin typeface="Arial" panose="020B0604020202020204" pitchFamily="34" charset="0"/>
                          <a:cs typeface="Arial" panose="020B0604020202020204" pitchFamily="34" charset="0"/>
                        </a:rPr>
                        <a:t>.</a:t>
                      </a:r>
                    </a:p>
                    <a:p>
                      <a:pPr marL="0" indent="0">
                        <a:buFont typeface="+mj-lt"/>
                        <a:buNone/>
                      </a:pPr>
                      <a:endParaRPr lang="en-SG" sz="1600" dirty="0">
                        <a:latin typeface="Arial" panose="020B0604020202020204" pitchFamily="34" charset="0"/>
                        <a:cs typeface="Arial" panose="020B0604020202020204" pitchFamily="34" charset="0"/>
                      </a:endParaRPr>
                    </a:p>
                  </a:txBody>
                  <a:tcPr/>
                </a:tc>
                <a:tc>
                  <a:txBody>
                    <a:bodyPr/>
                    <a:lstStyle/>
                    <a:p>
                      <a:endParaRPr lang="en-SG"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1336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15400" cy="6172200"/>
          </a:xfrm>
        </p:spPr>
        <p:txBody>
          <a:bodyPr>
            <a:noAutofit/>
          </a:bodyPr>
          <a:lstStyle/>
          <a:p>
            <a:pPr marL="0" indent="0">
              <a:buNone/>
            </a:pPr>
            <a:r>
              <a:rPr lang="en-US" sz="1600" b="1" u="sng" dirty="0" smtClean="0">
                <a:latin typeface="Arial" panose="020B0604020202020204" pitchFamily="34" charset="0"/>
                <a:cs typeface="Arial" panose="020B0604020202020204" pitchFamily="34" charset="0"/>
              </a:rPr>
              <a:t>Q6: </a:t>
            </a:r>
            <a:endParaRPr lang="en-US" sz="1600" b="1" u="sng"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Peter wanted to take advantage of this recent increase in sale of classic toys. So he opened a shop selling teddy bear and spinning tops. However, the sales of these two items were poor even though they were all reasonably priced.</a:t>
            </a: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Based </a:t>
            </a:r>
            <a:r>
              <a:rPr lang="en-US" sz="1600" dirty="0">
                <a:latin typeface="Arial" panose="020B0604020202020204" pitchFamily="34" charset="0"/>
                <a:cs typeface="Arial" panose="020B0604020202020204" pitchFamily="34" charset="0"/>
              </a:rPr>
              <a:t>on your understanding of </a:t>
            </a:r>
            <a:r>
              <a:rPr lang="en-US" sz="1600" b="1" dirty="0" smtClean="0">
                <a:latin typeface="Arial" panose="020B0604020202020204" pitchFamily="34" charset="0"/>
                <a:cs typeface="Arial" panose="020B0604020202020204" pitchFamily="34" charset="0"/>
              </a:rPr>
              <a:t>anchoring bias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suggest </a:t>
            </a:r>
            <a:r>
              <a:rPr lang="en-US" sz="1600" b="1" u="sng" dirty="0">
                <a:latin typeface="Arial" panose="020B0604020202020204" pitchFamily="34" charset="0"/>
                <a:cs typeface="Arial" panose="020B0604020202020204" pitchFamily="34" charset="0"/>
              </a:rPr>
              <a:t>ONE</a:t>
            </a:r>
            <a:r>
              <a:rPr lang="en-US" sz="1600" dirty="0">
                <a:latin typeface="Arial" panose="020B0604020202020204" pitchFamily="34" charset="0"/>
                <a:cs typeface="Arial" panose="020B0604020202020204" pitchFamily="34" charset="0"/>
              </a:rPr>
              <a:t> strategy that Peter could </a:t>
            </a:r>
            <a:r>
              <a:rPr lang="en-US" sz="1600" dirty="0" smtClean="0">
                <a:latin typeface="Arial" panose="020B0604020202020204" pitchFamily="34" charset="0"/>
                <a:cs typeface="Arial" panose="020B0604020202020204" pitchFamily="34" charset="0"/>
              </a:rPr>
              <a:t>have </a:t>
            </a:r>
            <a:r>
              <a:rPr lang="en-US" sz="1600" dirty="0">
                <a:latin typeface="Arial" panose="020B0604020202020204" pitchFamily="34" charset="0"/>
                <a:cs typeface="Arial" panose="020B0604020202020204" pitchFamily="34" charset="0"/>
              </a:rPr>
              <a:t>used to improve the sales of the toys in his shop. </a:t>
            </a:r>
            <a:r>
              <a:rPr lang="en-US" sz="1600" dirty="0" smtClean="0">
                <a:latin typeface="Arial" panose="020B0604020202020204" pitchFamily="34" charset="0"/>
                <a:cs typeface="Arial" panose="020B0604020202020204" pitchFamily="34" charset="0"/>
              </a:rPr>
              <a:t>Explain why this strategy would work.</a:t>
            </a:r>
            <a:endParaRPr lang="en-US" sz="1600" dirty="0">
              <a:latin typeface="Arial" panose="020B0604020202020204" pitchFamily="34" charset="0"/>
              <a:cs typeface="Arial" panose="020B0604020202020204" pitchFamily="34" charset="0"/>
            </a:endParaRPr>
          </a:p>
          <a:p>
            <a:pPr marL="0" indent="0" algn="r">
              <a:buNone/>
            </a:pPr>
            <a:r>
              <a:rPr lang="en-US" sz="1600" b="1" dirty="0">
                <a:latin typeface="Arial" panose="020B0604020202020204" pitchFamily="34" charset="0"/>
                <a:cs typeface="Arial" panose="020B0604020202020204" pitchFamily="34" charset="0"/>
              </a:rPr>
              <a:t>[2 marks</a:t>
            </a:r>
            <a:r>
              <a:rPr lang="en-US" sz="1600" b="1" dirty="0" smtClean="0">
                <a:latin typeface="Arial" panose="020B0604020202020204" pitchFamily="34" charset="0"/>
                <a:cs typeface="Arial" panose="020B0604020202020204" pitchFamily="34" charset="0"/>
              </a:rPr>
              <a:t>]</a:t>
            </a:r>
          </a:p>
          <a:p>
            <a:pPr marL="0" indent="0" algn="r">
              <a:buNone/>
            </a:pPr>
            <a:endParaRPr lang="en-US" sz="1600" b="1"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Q7: </a:t>
            </a:r>
          </a:p>
          <a:p>
            <a:pPr marL="0" indent="0">
              <a:buNone/>
            </a:pPr>
            <a:r>
              <a:rPr lang="en-US" sz="1600" dirty="0">
                <a:latin typeface="Arial" panose="020B0604020202020204" pitchFamily="34" charset="0"/>
                <a:cs typeface="Arial" panose="020B0604020202020204" pitchFamily="34" charset="0"/>
              </a:rPr>
              <a:t>Peter heard that more than 75% of adults played marble balls during their childhood. </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Explain </a:t>
            </a:r>
            <a:r>
              <a:rPr lang="en-US" sz="1600" b="1" u="sng" dirty="0">
                <a:latin typeface="Arial" panose="020B0604020202020204" pitchFamily="34" charset="0"/>
                <a:cs typeface="Arial" panose="020B0604020202020204" pitchFamily="34" charset="0"/>
              </a:rPr>
              <a:t>ONE </a:t>
            </a:r>
            <a:r>
              <a:rPr lang="en-US" sz="1600" dirty="0">
                <a:latin typeface="Arial" panose="020B0604020202020204" pitchFamily="34" charset="0"/>
                <a:cs typeface="Arial" panose="020B0604020202020204" pitchFamily="34" charset="0"/>
              </a:rPr>
              <a:t>way in which Peter can verify if this claim is true</a:t>
            </a:r>
            <a:r>
              <a:rPr lang="en-US" sz="1600" dirty="0" smtClean="0">
                <a:latin typeface="Arial" panose="020B0604020202020204" pitchFamily="34" charset="0"/>
                <a:cs typeface="Arial" panose="020B0604020202020204" pitchFamily="34" charset="0"/>
              </a:rPr>
              <a:t>.</a:t>
            </a:r>
          </a:p>
          <a:p>
            <a:pPr marL="0" indent="0" algn="r">
              <a:buNone/>
            </a:pPr>
            <a:r>
              <a:rPr lang="en-US" sz="1600" b="1" dirty="0">
                <a:latin typeface="Arial" panose="020B0604020202020204" pitchFamily="34" charset="0"/>
                <a:cs typeface="Arial" panose="020B0604020202020204" pitchFamily="34" charset="0"/>
              </a:rPr>
              <a:t>[2 marks]</a:t>
            </a:r>
          </a:p>
          <a:p>
            <a:pPr marL="0" indent="0">
              <a:buNone/>
            </a:pPr>
            <a:endParaRPr lang="en-US" sz="1600" dirty="0">
              <a:latin typeface="Arial" panose="020B0604020202020204" pitchFamily="34" charset="0"/>
              <a:cs typeface="Arial" panose="020B0604020202020204" pitchFamily="34" charset="0"/>
            </a:endParaRPr>
          </a:p>
          <a:p>
            <a:pPr marL="0" indent="0" algn="r">
              <a:buNone/>
            </a:pPr>
            <a:endParaRPr lang="en-US" sz="1600" b="1"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705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943600"/>
          </a:xfrm>
        </p:spPr>
        <p:txBody>
          <a:bodyPr>
            <a:normAutofit/>
          </a:bodyPr>
          <a:lstStyle/>
          <a:p>
            <a:pPr marL="0" indent="0">
              <a:buNone/>
            </a:pPr>
            <a:r>
              <a:rPr lang="en-US" sz="2000" b="1" u="sng" dirty="0" smtClean="0">
                <a:latin typeface="Arial" panose="020B0604020202020204" pitchFamily="34" charset="0"/>
                <a:cs typeface="Arial" panose="020B0604020202020204" pitchFamily="34" charset="0"/>
              </a:rPr>
              <a:t>Answers:</a:t>
            </a:r>
          </a:p>
          <a:p>
            <a:pPr marL="0" indent="0">
              <a:buNone/>
            </a:pPr>
            <a:endParaRPr lang="en-US" sz="2000" b="1" u="sng"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Q1:</a:t>
            </a:r>
            <a:r>
              <a:rPr lang="en-US" sz="2000" dirty="0" smtClean="0">
                <a:latin typeface="Arial" panose="020B0604020202020204" pitchFamily="34" charset="0"/>
                <a:cs typeface="Arial" panose="020B0604020202020204" pitchFamily="34" charset="0"/>
              </a:rPr>
              <a:t> (b)</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Q2:</a:t>
            </a:r>
            <a:r>
              <a:rPr lang="en-US" sz="2000" dirty="0" smtClean="0">
                <a:latin typeface="Arial" panose="020B0604020202020204" pitchFamily="34" charset="0"/>
                <a:cs typeface="Arial" panose="020B0604020202020204" pitchFamily="34" charset="0"/>
              </a:rPr>
              <a:t> (a)</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Q3:</a:t>
            </a:r>
            <a:r>
              <a:rPr lang="en-US" sz="2000" dirty="0" smtClean="0">
                <a:latin typeface="Arial" panose="020B0604020202020204" pitchFamily="34" charset="0"/>
                <a:cs typeface="Arial" panose="020B0604020202020204" pitchFamily="34" charset="0"/>
              </a:rPr>
              <a:t> (c)</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Q4:</a:t>
            </a:r>
            <a:r>
              <a:rPr lang="en-US" sz="2000" dirty="0" smtClean="0">
                <a:latin typeface="Arial" panose="020B0604020202020204" pitchFamily="34" charset="0"/>
                <a:cs typeface="Arial" panose="020B0604020202020204" pitchFamily="34" charset="0"/>
              </a:rPr>
              <a:t> (c)</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Q5:</a:t>
            </a:r>
            <a:endParaRPr lang="en-US" sz="2000" b="1" dirty="0">
              <a:latin typeface="Arial" panose="020B0604020202020204" pitchFamily="34" charset="0"/>
              <a:cs typeface="Arial" panose="020B0604020202020204" pitchFamily="34" charset="0"/>
            </a:endParaRP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81213997"/>
              </p:ext>
            </p:extLst>
          </p:nvPr>
        </p:nvGraphicFramePr>
        <p:xfrm>
          <a:off x="914400" y="4419600"/>
          <a:ext cx="8077200" cy="2225040"/>
        </p:xfrm>
        <a:graphic>
          <a:graphicData uri="http://schemas.openxmlformats.org/drawingml/2006/table">
            <a:tbl>
              <a:tblPr firstRow="1" bandRow="1">
                <a:tableStyleId>{7DF18680-E054-41AD-8BC1-D1AEF772440D}</a:tableStyleId>
              </a:tblPr>
              <a:tblGrid>
                <a:gridCol w="5181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527050">
                <a:tc>
                  <a:txBody>
                    <a:bodyPr/>
                    <a:lstStyle/>
                    <a:p>
                      <a:pPr algn="ctr"/>
                      <a:r>
                        <a:rPr lang="en-SG" sz="1600" dirty="0" smtClean="0">
                          <a:latin typeface="Arial" panose="020B0604020202020204" pitchFamily="34" charset="0"/>
                          <a:cs typeface="Arial" panose="020B0604020202020204" pitchFamily="34" charset="0"/>
                        </a:rPr>
                        <a:t>Information</a:t>
                      </a:r>
                      <a:endParaRPr lang="en-SG" sz="16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SG" sz="1600" dirty="0" smtClean="0">
                          <a:latin typeface="Arial" panose="020B0604020202020204" pitchFamily="34" charset="0"/>
                          <a:cs typeface="Arial" panose="020B0604020202020204" pitchFamily="34" charset="0"/>
                        </a:rPr>
                        <a:t>Verifiable</a:t>
                      </a:r>
                      <a:r>
                        <a:rPr lang="en-SG" sz="1600" baseline="0" dirty="0" smtClean="0">
                          <a:latin typeface="Arial" panose="020B0604020202020204" pitchFamily="34" charset="0"/>
                          <a:cs typeface="Arial" panose="020B0604020202020204" pitchFamily="34" charset="0"/>
                        </a:rPr>
                        <a:t> </a:t>
                      </a:r>
                      <a:r>
                        <a:rPr lang="en-SG" sz="1600" u="sng" baseline="0" dirty="0" smtClean="0">
                          <a:latin typeface="Arial" panose="020B0604020202020204" pitchFamily="34" charset="0"/>
                          <a:cs typeface="Arial" panose="020B0604020202020204" pitchFamily="34" charset="0"/>
                        </a:rPr>
                        <a:t>OR</a:t>
                      </a:r>
                      <a:r>
                        <a:rPr lang="en-SG" sz="1600" baseline="0" dirty="0" smtClean="0">
                          <a:latin typeface="Arial" panose="020B0604020202020204" pitchFamily="34" charset="0"/>
                          <a:cs typeface="Arial" panose="020B0604020202020204" pitchFamily="34" charset="0"/>
                        </a:rPr>
                        <a:t> Non-verifiable</a:t>
                      </a:r>
                      <a:endParaRPr lang="en-SG" sz="16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39750">
                <a:tc>
                  <a:txBody>
                    <a:bodyPr/>
                    <a:lstStyle/>
                    <a:p>
                      <a:r>
                        <a:rPr lang="en-SG" sz="1600" baseline="0" dirty="0" smtClean="0">
                          <a:latin typeface="Arial" panose="020B0604020202020204" pitchFamily="34" charset="0"/>
                          <a:cs typeface="Arial" panose="020B0604020202020204" pitchFamily="34" charset="0"/>
                        </a:rPr>
                        <a:t>70% of this group of classic toy purchasers are male.</a:t>
                      </a:r>
                      <a:endParaRPr lang="en-SG" sz="1600" dirty="0">
                        <a:latin typeface="Arial" panose="020B0604020202020204" pitchFamily="34" charset="0"/>
                        <a:cs typeface="Arial" panose="020B0604020202020204" pitchFamily="34" charset="0"/>
                      </a:endParaRPr>
                    </a:p>
                  </a:txBody>
                  <a:tcPr/>
                </a:tc>
                <a:tc>
                  <a:txBody>
                    <a:bodyPr/>
                    <a:lstStyle/>
                    <a:p>
                      <a:r>
                        <a:rPr lang="en-SG" sz="1600" dirty="0" smtClean="0">
                          <a:solidFill>
                            <a:schemeClr val="dk1"/>
                          </a:solidFill>
                          <a:latin typeface="Arial" panose="020B0604020202020204" pitchFamily="34" charset="0"/>
                          <a:cs typeface="Arial" panose="020B0604020202020204" pitchFamily="34" charset="0"/>
                        </a:rPr>
                        <a:t>Verifiable</a:t>
                      </a:r>
                      <a:endParaRPr lang="en-SG" sz="16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27050">
                <a:tc>
                  <a:txBody>
                    <a:bodyPr/>
                    <a:lstStyle/>
                    <a:p>
                      <a:r>
                        <a:rPr lang="en-SG" sz="1600" dirty="0" smtClean="0">
                          <a:latin typeface="Arial" panose="020B0604020202020204" pitchFamily="34" charset="0"/>
                          <a:cs typeface="Arial" panose="020B0604020202020204" pitchFamily="34" charset="0"/>
                        </a:rPr>
                        <a:t>Males</a:t>
                      </a:r>
                      <a:r>
                        <a:rPr lang="en-SG" sz="1600" baseline="0" dirty="0" smtClean="0">
                          <a:latin typeface="Arial" panose="020B0604020202020204" pitchFamily="34" charset="0"/>
                          <a:cs typeface="Arial" panose="020B0604020202020204" pitchFamily="34" charset="0"/>
                        </a:rPr>
                        <a:t> are more sentimental than females when it comes to toys.</a:t>
                      </a:r>
                      <a:endParaRPr lang="en-SG" sz="1600" dirty="0">
                        <a:latin typeface="Arial" panose="020B0604020202020204" pitchFamily="34" charset="0"/>
                        <a:cs typeface="Arial" panose="020B0604020202020204" pitchFamily="34" charset="0"/>
                      </a:endParaRPr>
                    </a:p>
                  </a:txBody>
                  <a:tcPr/>
                </a:tc>
                <a:tc>
                  <a:txBody>
                    <a:bodyPr/>
                    <a:lstStyle/>
                    <a:p>
                      <a:r>
                        <a:rPr lang="en-SG" sz="1600" dirty="0" smtClean="0">
                          <a:latin typeface="Arial" panose="020B0604020202020204" pitchFamily="34" charset="0"/>
                          <a:cs typeface="Arial" panose="020B0604020202020204" pitchFamily="34" charset="0"/>
                        </a:rPr>
                        <a:t>Non-verifiable</a:t>
                      </a:r>
                      <a:endParaRPr lang="en-SG" sz="16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27050">
                <a:tc>
                  <a:txBody>
                    <a:bodyPr/>
                    <a:lstStyle/>
                    <a:p>
                      <a:r>
                        <a:rPr lang="en-SG" sz="1600" dirty="0" smtClean="0">
                          <a:latin typeface="Arial" panose="020B0604020202020204" pitchFamily="34" charset="0"/>
                          <a:cs typeface="Arial" panose="020B0604020202020204" pitchFamily="34" charset="0"/>
                        </a:rPr>
                        <a:t>Most male purchasers in this study bought train sets and spinning tops.</a:t>
                      </a:r>
                      <a:endParaRPr lang="en-SG"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smtClean="0">
                          <a:solidFill>
                            <a:schemeClr val="dk1"/>
                          </a:solidFill>
                          <a:latin typeface="Arial" panose="020B0604020202020204" pitchFamily="34" charset="0"/>
                          <a:cs typeface="Arial" panose="020B0604020202020204" pitchFamily="34" charset="0"/>
                        </a:rPr>
                        <a:t>Verifiable</a:t>
                      </a:r>
                      <a:endParaRPr lang="en-SG" sz="1600" dirty="0" smtClean="0">
                        <a:solidFill>
                          <a:srgbClr val="FF0000"/>
                        </a:solidFill>
                        <a:latin typeface="Arial" panose="020B0604020202020204" pitchFamily="34" charset="0"/>
                        <a:cs typeface="Arial" panose="020B0604020202020204" pitchFamily="34" charset="0"/>
                      </a:endParaRPr>
                    </a:p>
                    <a:p>
                      <a:endParaRPr lang="en-SG" sz="16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642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943600"/>
          </a:xfrm>
        </p:spPr>
        <p:txBody>
          <a:bodyPr>
            <a:normAutofit/>
          </a:bodyPr>
          <a:lstStyle/>
          <a:p>
            <a:pPr marL="0" indent="0">
              <a:buNone/>
            </a:pPr>
            <a:r>
              <a:rPr lang="en-US" sz="2000" b="1" u="sng" dirty="0" smtClean="0">
                <a:latin typeface="Arial" panose="020B0604020202020204" pitchFamily="34" charset="0"/>
                <a:cs typeface="Arial" panose="020B0604020202020204" pitchFamily="34" charset="0"/>
              </a:rPr>
              <a:t>Answers:</a:t>
            </a:r>
          </a:p>
          <a:p>
            <a:pPr marL="0" indent="0">
              <a:buNone/>
            </a:pPr>
            <a:endParaRPr lang="en-US" sz="2000" b="1" u="sng"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Q6:</a:t>
            </a:r>
            <a:r>
              <a:rPr lang="en-US" sz="2000" dirty="0" smtClean="0">
                <a:latin typeface="Arial" panose="020B0604020202020204" pitchFamily="34" charset="0"/>
                <a:cs typeface="Arial" panose="020B0604020202020204" pitchFamily="34" charset="0"/>
              </a:rPr>
              <a:t> Peter can also show a reduced price next to the original price for the toys. This strategy employs the anchoring bias of shoppers where they will perceive the value of the toys as good when they have the original price to compare with.</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smtClean="0">
                <a:latin typeface="Arial" panose="020B0604020202020204" pitchFamily="34" charset="0"/>
                <a:cs typeface="Arial" panose="020B0604020202020204" pitchFamily="34" charset="0"/>
              </a:rPr>
              <a:t>Q7:</a:t>
            </a:r>
            <a:r>
              <a:rPr lang="en-US" sz="2000" dirty="0" smtClean="0">
                <a:latin typeface="Arial" panose="020B0604020202020204" pitchFamily="34" charset="0"/>
                <a:cs typeface="Arial" panose="020B0604020202020204" pitchFamily="34" charset="0"/>
              </a:rPr>
              <a:t> Peter can carry out a survey on a large number of </a:t>
            </a:r>
            <a:r>
              <a:rPr lang="en-US" sz="2000" dirty="0" smtClean="0">
                <a:latin typeface="Arial" panose="020B0604020202020204" pitchFamily="34" charset="0"/>
                <a:cs typeface="Arial" panose="020B0604020202020204" pitchFamily="34" charset="0"/>
              </a:rPr>
              <a:t>adults, such as 1000 volunteers </a:t>
            </a:r>
            <a:r>
              <a:rPr lang="en-US" sz="2000" dirty="0" smtClean="0">
                <a:latin typeface="Arial" panose="020B0604020202020204" pitchFamily="34" charset="0"/>
                <a:cs typeface="Arial" panose="020B0604020202020204" pitchFamily="34" charset="0"/>
              </a:rPr>
              <a:t>to see if they have played marble balls in their childhood. If the survey results show that more than 75% of them did play marble balls during their childhood, then he can conclude that the claim is true. </a:t>
            </a:r>
          </a:p>
        </p:txBody>
      </p:sp>
      <p:sp>
        <p:nvSpPr>
          <p:cNvPr id="5" name="Title 1"/>
          <p:cNvSpPr txBox="1">
            <a:spLocks/>
          </p:cNvSpPr>
          <p:nvPr/>
        </p:nvSpPr>
        <p:spPr>
          <a:xfrm>
            <a:off x="457200" y="-1959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Practice Questions</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245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95399"/>
          </a:xfrm>
        </p:spPr>
        <p:txBody>
          <a:bodyPr>
            <a:normAutofit/>
          </a:bodyPr>
          <a:lstStyle/>
          <a:p>
            <a:r>
              <a:rPr lang="en-SG" dirty="0" smtClean="0"/>
              <a:t>You may also try out more practice questions in the ESE Practice Paper attached below. </a:t>
            </a:r>
          </a:p>
        </p:txBody>
      </p:sp>
      <p:sp>
        <p:nvSpPr>
          <p:cNvPr id="4" name="Title 1"/>
          <p:cNvSpPr txBox="1">
            <a:spLocks/>
          </p:cNvSpPr>
          <p:nvPr/>
        </p:nvSpPr>
        <p:spPr>
          <a:xfrm>
            <a:off x="5334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ESE Practice Paper</a:t>
            </a:r>
            <a:endParaRPr lang="en-US" u="sng"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7056276"/>
              </p:ext>
            </p:extLst>
          </p:nvPr>
        </p:nvGraphicFramePr>
        <p:xfrm>
          <a:off x="3886200" y="3124200"/>
          <a:ext cx="1219200" cy="1056217"/>
        </p:xfrm>
        <a:graphic>
          <a:graphicData uri="http://schemas.openxmlformats.org/presentationml/2006/ole">
            <mc:AlternateContent xmlns:mc="http://schemas.openxmlformats.org/markup-compatibility/2006">
              <mc:Choice xmlns:v="urn:schemas-microsoft-com:vml" Requires="v">
                <p:oleObj spid="_x0000_s1026" name="Acrobat Document" showAsIcon="1" r:id="rId3" imgW="914400" imgH="792360" progId="AcroExch.Document.DC">
                  <p:embed/>
                </p:oleObj>
              </mc:Choice>
              <mc:Fallback>
                <p:oleObj name="Acrobat Document" showAsIcon="1" r:id="rId3" imgW="914400" imgH="792360" progId="AcroExch.Document.DC">
                  <p:embed/>
                  <p:pic>
                    <p:nvPicPr>
                      <p:cNvPr id="0" name=""/>
                      <p:cNvPicPr/>
                      <p:nvPr/>
                    </p:nvPicPr>
                    <p:blipFill>
                      <a:blip r:embed="rId4"/>
                      <a:stretch>
                        <a:fillRect/>
                      </a:stretch>
                    </p:blipFill>
                    <p:spPr>
                      <a:xfrm>
                        <a:off x="3886200" y="3124200"/>
                        <a:ext cx="1219200" cy="1056217"/>
                      </a:xfrm>
                      <a:prstGeom prst="rect">
                        <a:avLst/>
                      </a:prstGeom>
                    </p:spPr>
                  </p:pic>
                </p:oleObj>
              </mc:Fallback>
            </mc:AlternateContent>
          </a:graphicData>
        </a:graphic>
      </p:graphicFrame>
    </p:spTree>
    <p:extLst>
      <p:ext uri="{BB962C8B-B14F-4D97-AF65-F5344CB8AC3E}">
        <p14:creationId xmlns:p14="http://schemas.microsoft.com/office/powerpoint/2010/main" val="536034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1523999"/>
          </a:xfrm>
        </p:spPr>
        <p:txBody>
          <a:bodyPr>
            <a:noAutofit/>
          </a:bodyPr>
          <a:lstStyle/>
          <a:p>
            <a:r>
              <a:rPr lang="en-SG" sz="1800" dirty="0" smtClean="0">
                <a:latin typeface="Arial" panose="020B0604020202020204" pitchFamily="34" charset="0"/>
                <a:cs typeface="Arial" panose="020B0604020202020204" pitchFamily="34" charset="0"/>
              </a:rPr>
              <a:t>You may want to revise all your quizzes using the Quiz Review Package from Problem 2 </a:t>
            </a:r>
            <a:r>
              <a:rPr lang="en-SG" sz="1800" smtClean="0">
                <a:latin typeface="Arial" panose="020B0604020202020204" pitchFamily="34" charset="0"/>
                <a:cs typeface="Arial" panose="020B0604020202020204" pitchFamily="34" charset="0"/>
              </a:rPr>
              <a:t>– 11. </a:t>
            </a:r>
            <a:endParaRPr lang="en-SG" sz="1800" dirty="0" smtClean="0">
              <a:latin typeface="Arial" panose="020B0604020202020204" pitchFamily="34" charset="0"/>
              <a:cs typeface="Arial" panose="020B0604020202020204" pitchFamily="34" charset="0"/>
            </a:endParaRPr>
          </a:p>
          <a:p>
            <a:r>
              <a:rPr lang="en-SG" sz="1800" dirty="0" smtClean="0">
                <a:latin typeface="Arial" panose="020B0604020202020204" pitchFamily="34" charset="0"/>
                <a:cs typeface="Arial" panose="020B0604020202020204" pitchFamily="34" charset="0"/>
              </a:rPr>
              <a:t>Go to LEO 2.0 -&gt; Learning Path -&gt; </a:t>
            </a:r>
            <a:r>
              <a:rPr lang="en-SG" sz="1800" i="1" dirty="0" smtClean="0">
                <a:latin typeface="Arial" panose="020B0604020202020204" pitchFamily="34" charset="0"/>
                <a:cs typeface="Arial" panose="020B0604020202020204" pitchFamily="34" charset="0"/>
              </a:rPr>
              <a:t>(Scroll down the page) </a:t>
            </a:r>
            <a:r>
              <a:rPr lang="en-SG" sz="1800" dirty="0" smtClean="0">
                <a:latin typeface="Arial" panose="020B0604020202020204" pitchFamily="34" charset="0"/>
                <a:cs typeface="Arial" panose="020B0604020202020204" pitchFamily="34" charset="0"/>
              </a:rPr>
              <a:t>Supplementary Path. </a:t>
            </a:r>
            <a:r>
              <a:rPr lang="en-SG" sz="1800" i="1" dirty="0" smtClean="0">
                <a:latin typeface="Arial" panose="020B0604020202020204" pitchFamily="34" charset="0"/>
                <a:cs typeface="Arial" panose="020B0604020202020204" pitchFamily="34" charset="0"/>
              </a:rPr>
              <a:t>(see screenshot below)</a:t>
            </a:r>
            <a:endParaRPr lang="en-SG" sz="1800" i="1" dirty="0">
              <a:latin typeface="Arial" panose="020B0604020202020204" pitchFamily="34" charset="0"/>
              <a:cs typeface="Arial" panose="020B0604020202020204" pitchFamily="34" charset="0"/>
            </a:endParaRPr>
          </a:p>
        </p:txBody>
      </p:sp>
      <p:sp>
        <p:nvSpPr>
          <p:cNvPr id="4" name="Title 1"/>
          <p:cNvSpPr txBox="1">
            <a:spLocks/>
          </p:cNvSpPr>
          <p:nvPr/>
        </p:nvSpPr>
        <p:spPr>
          <a:xfrm>
            <a:off x="5334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u="sng" dirty="0" smtClean="0">
                <a:latin typeface="Arial" panose="020B0604020202020204" pitchFamily="34" charset="0"/>
                <a:cs typeface="Arial" panose="020B0604020202020204" pitchFamily="34" charset="0"/>
              </a:rPr>
              <a:t>Quiz Reviews</a:t>
            </a:r>
            <a:endParaRPr lang="en-US" u="sng"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98496" y="2897910"/>
            <a:ext cx="5347008" cy="3676735"/>
          </a:xfrm>
          <a:prstGeom prst="rect">
            <a:avLst/>
          </a:prstGeom>
          <a:ln>
            <a:solidFill>
              <a:schemeClr val="tx1"/>
            </a:solidFill>
          </a:ln>
        </p:spPr>
      </p:pic>
    </p:spTree>
    <p:extLst>
      <p:ext uri="{BB962C8B-B14F-4D97-AF65-F5344CB8AC3E}">
        <p14:creationId xmlns:p14="http://schemas.microsoft.com/office/powerpoint/2010/main" val="1243061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US" sz="2400" u="sng" dirty="0">
                <a:latin typeface="Arial" panose="020B0604020202020204" pitchFamily="34" charset="0"/>
                <a:cs typeface="Arial" panose="020B0604020202020204" pitchFamily="34" charset="0"/>
              </a:rPr>
              <a:t>How will you be tested in G101 </a:t>
            </a:r>
            <a:r>
              <a:rPr lang="en-US" sz="2400" u="sng" dirty="0" smtClean="0">
                <a:latin typeface="Arial" panose="020B0604020202020204" pitchFamily="34" charset="0"/>
                <a:cs typeface="Arial" panose="020B0604020202020204" pitchFamily="34" charset="0"/>
              </a:rPr>
              <a:t>ESE?</a:t>
            </a:r>
            <a:endParaRPr lang="en-US" sz="2400" u="sng" dirty="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During the G101 ESE, you can refer to any resource that is stored in your laptop (e.g. 6</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P, worksheets, etc.).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You are </a:t>
            </a:r>
            <a:r>
              <a:rPr lang="en-US" sz="2400" b="1" dirty="0" smtClean="0">
                <a:solidFill>
                  <a:srgbClr val="FF0000"/>
                </a:solidFill>
                <a:latin typeface="Arial" panose="020B0604020202020204" pitchFamily="34" charset="0"/>
                <a:cs typeface="Arial" panose="020B0604020202020204" pitchFamily="34" charset="0"/>
              </a:rPr>
              <a:t>NOT</a:t>
            </a:r>
            <a:r>
              <a:rPr lang="en-US" sz="2400" dirty="0" smtClean="0">
                <a:solidFill>
                  <a:srgbClr val="FF0000"/>
                </a:solidFill>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allowed to refer to any text books but you are allowed to refer to paper notes. If there are more than one sheet of paper that you intend to refer to, they must be </a:t>
            </a:r>
            <a:r>
              <a:rPr lang="en-US" sz="2400" b="1" dirty="0" smtClean="0">
                <a:latin typeface="Arial" panose="020B0604020202020204" pitchFamily="34" charset="0"/>
                <a:cs typeface="Arial" panose="020B0604020202020204" pitchFamily="34" charset="0"/>
              </a:rPr>
              <a:t>bounded</a:t>
            </a:r>
            <a:r>
              <a:rPr lang="en-US" sz="2400" dirty="0" smtClean="0">
                <a:latin typeface="Arial" panose="020B0604020202020204" pitchFamily="34" charset="0"/>
                <a:cs typeface="Arial" panose="020B0604020202020204" pitchFamily="34" charset="0"/>
              </a:rPr>
              <a:t> together (i.e. not in loose pieces).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225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ctrTitle"/>
          </p:nvPr>
        </p:nvSpPr>
        <p:spPr bwMode="auto">
          <a:xfrm>
            <a:off x="0" y="2057400"/>
            <a:ext cx="7177087" cy="201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normAutofit/>
          </a:bodyPr>
          <a:lstStyle/>
          <a:p>
            <a:pPr>
              <a:spcBef>
                <a:spcPct val="0"/>
              </a:spcBef>
            </a:pPr>
            <a:r>
              <a:rPr lang="en-US" sz="4000" dirty="0" smtClean="0">
                <a:latin typeface="Arial" charset="0"/>
                <a:cs typeface="Arial" charset="0"/>
              </a:rPr>
              <a:t>Happy Revision!</a:t>
            </a:r>
            <a:endParaRPr lang="en-US" sz="4000" dirty="0">
              <a:latin typeface="Arial" charset="0"/>
              <a:cs typeface="Arial" charset="0"/>
            </a:endParaRPr>
          </a:p>
        </p:txBody>
      </p:sp>
    </p:spTree>
    <p:extLst>
      <p:ext uri="{BB962C8B-B14F-4D97-AF65-F5344CB8AC3E}">
        <p14:creationId xmlns:p14="http://schemas.microsoft.com/office/powerpoint/2010/main" val="401889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u="sng" dirty="0" smtClean="0">
                <a:latin typeface="Arial" panose="020B0604020202020204" pitchFamily="34" charset="0"/>
                <a:cs typeface="Arial" panose="020B0604020202020204" pitchFamily="34" charset="0"/>
              </a:rPr>
              <a:t>General Information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600"/>
            <a:ext cx="8229600" cy="5181600"/>
          </a:xfrm>
        </p:spPr>
        <p:txBody>
          <a:bodyPr>
            <a:normAutofit/>
          </a:bodyPr>
          <a:lstStyle/>
          <a:p>
            <a:pPr marL="0" indent="0">
              <a:buNone/>
            </a:pPr>
            <a:r>
              <a:rPr lang="en-US" sz="2400" u="sng" dirty="0" smtClean="0">
                <a:latin typeface="Arial" panose="020B0604020202020204" pitchFamily="34" charset="0"/>
                <a:cs typeface="Arial" panose="020B0604020202020204" pitchFamily="34" charset="0"/>
              </a:rPr>
              <a:t>How will you be tested in G101 ESE?</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The ESE will test your ability to apply what you have learnt in class (e.g. identifying verifiable claims, evaluate quality of information sources, etc.) through the scenarios given in the ESE paper. The scenarios given in the ESE will not be the same as the ones you have seen in the problem packages or quizzes.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You are required to demonstrate your ability to apply your thinking skills which you have learnt in your G101 lessons to the scenarios given in the ESE.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567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a:t>
            </a:r>
            <a:r>
              <a:rPr lang="en-US" sz="2800" b="1" u="sng" dirty="0">
                <a:latin typeface="Arial" panose="020B0604020202020204" pitchFamily="34" charset="0"/>
                <a:cs typeface="Arial" panose="020B0604020202020204" pitchFamily="34" charset="0"/>
              </a:rPr>
              <a:t>G101 </a:t>
            </a:r>
            <a:r>
              <a:rPr lang="en-US" sz="2800" b="1" u="sng" dirty="0" smtClean="0">
                <a:latin typeface="Arial" panose="020B0604020202020204" pitchFamily="34" charset="0"/>
                <a:cs typeface="Arial" panose="020B0604020202020204" pitchFamily="34" charset="0"/>
              </a:rPr>
              <a:t>ESE</a:t>
            </a:r>
            <a:endParaRPr lang="en-US" sz="2800" b="1"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990600"/>
            <a:ext cx="8540620" cy="5867400"/>
          </a:xfrm>
        </p:spPr>
        <p:txBody>
          <a:bodyPr>
            <a:noAutofit/>
          </a:bodyPr>
          <a:lstStyle/>
          <a:p>
            <a:pPr marL="0" indent="0">
              <a:buNone/>
            </a:pPr>
            <a:r>
              <a:rPr lang="en-US" sz="2000" b="1" u="sng" dirty="0" smtClean="0">
                <a:latin typeface="Arial" panose="020B0604020202020204" pitchFamily="34" charset="0"/>
                <a:cs typeface="Arial" panose="020B0604020202020204" pitchFamily="34" charset="0"/>
              </a:rPr>
              <a:t>Critical Thinking Framework</a:t>
            </a:r>
          </a:p>
          <a:p>
            <a:pPr marL="0" indent="0">
              <a:buFont typeface="Arial" pitchFamily="34" charset="0"/>
              <a:buNone/>
            </a:pPr>
            <a:r>
              <a:rPr lang="en-US" sz="1600" b="1" dirty="0">
                <a:latin typeface="Arial" panose="020B0604020202020204" pitchFamily="34" charset="0"/>
                <a:cs typeface="Arial" panose="020B0604020202020204" pitchFamily="34" charset="0"/>
              </a:rPr>
              <a:t>Problem 1</a:t>
            </a:r>
          </a:p>
          <a:p>
            <a:r>
              <a:rPr lang="en-US" sz="1600" b="1" dirty="0" smtClean="0">
                <a:solidFill>
                  <a:srgbClr val="FF0000"/>
                </a:solidFill>
                <a:latin typeface="Arial" panose="020B0604020202020204" pitchFamily="34" charset="0"/>
                <a:cs typeface="Arial" panose="020B0604020202020204" pitchFamily="34" charset="0"/>
              </a:rPr>
              <a:t>Will not be tested</a:t>
            </a:r>
          </a:p>
          <a:p>
            <a:endParaRPr lang="en-US" sz="1600" dirty="0">
              <a:latin typeface="Arial" panose="020B0604020202020204" pitchFamily="34" charset="0"/>
              <a:cs typeface="Arial" panose="020B0604020202020204" pitchFamily="34" charset="0"/>
            </a:endParaRPr>
          </a:p>
          <a:p>
            <a:pPr marL="0" indent="0">
              <a:buNone/>
            </a:pPr>
            <a:r>
              <a:rPr lang="en-US" sz="1600" b="1" dirty="0" smtClean="0">
                <a:latin typeface="Arial" panose="020B0604020202020204" pitchFamily="34" charset="0"/>
                <a:cs typeface="Arial" panose="020B0604020202020204" pitchFamily="34" charset="0"/>
              </a:rPr>
              <a:t>Problem 2</a:t>
            </a:r>
          </a:p>
          <a:p>
            <a:r>
              <a:rPr lang="en-SG" sz="1600" dirty="0" smtClean="0">
                <a:latin typeface="Arial" panose="020B0604020202020204" pitchFamily="34" charset="0"/>
                <a:cs typeface="Arial" panose="020B0604020202020204" pitchFamily="34" charset="0"/>
              </a:rPr>
              <a:t>Distinguish </a:t>
            </a:r>
            <a:r>
              <a:rPr lang="en-SG" sz="1600" dirty="0">
                <a:latin typeface="Arial" panose="020B0604020202020204" pitchFamily="34" charset="0"/>
                <a:cs typeface="Arial" panose="020B0604020202020204" pitchFamily="34" charset="0"/>
              </a:rPr>
              <a:t>verifiable claims from non-verifiable </a:t>
            </a:r>
            <a:r>
              <a:rPr lang="en-SG" sz="1600" dirty="0" smtClean="0">
                <a:latin typeface="Arial" panose="020B0604020202020204" pitchFamily="34" charset="0"/>
                <a:cs typeface="Arial" panose="020B0604020202020204" pitchFamily="34" charset="0"/>
              </a:rPr>
              <a:t>claims. </a:t>
            </a:r>
          </a:p>
          <a:p>
            <a:r>
              <a:rPr lang="en-SG" sz="1600" dirty="0" smtClean="0">
                <a:latin typeface="Arial" panose="020B0604020202020204" pitchFamily="34" charset="0"/>
                <a:cs typeface="Arial" panose="020B0604020202020204" pitchFamily="34" charset="0"/>
              </a:rPr>
              <a:t>Evaluate </a:t>
            </a:r>
            <a:r>
              <a:rPr lang="en-SG" sz="1600" dirty="0">
                <a:latin typeface="Arial" panose="020B0604020202020204" pitchFamily="34" charset="0"/>
                <a:cs typeface="Arial" panose="020B0604020202020204" pitchFamily="34" charset="0"/>
              </a:rPr>
              <a:t>quality of claims </a:t>
            </a:r>
            <a:r>
              <a:rPr lang="en-SG" sz="1600" dirty="0" smtClean="0">
                <a:latin typeface="Arial" panose="020B0604020202020204" pitchFamily="34" charset="0"/>
                <a:cs typeface="Arial" panose="020B0604020202020204" pitchFamily="34" charset="0"/>
              </a:rPr>
              <a:t>and arguments through</a:t>
            </a:r>
            <a:r>
              <a:rPr lang="en-SG" sz="1600" dirty="0">
                <a:latin typeface="Arial" panose="020B0604020202020204" pitchFamily="34" charset="0"/>
                <a:cs typeface="Arial" panose="020B0604020202020204" pitchFamily="34" charset="0"/>
              </a:rPr>
              <a:t>: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Logical fallacies (i.e. bandwagon, appeal to improper authority and slippery slope). </a:t>
            </a:r>
          </a:p>
          <a:p>
            <a:pPr lvl="1"/>
            <a:r>
              <a:rPr lang="en-SG" sz="1600" dirty="0">
                <a:latin typeface="Arial" panose="020B0604020202020204" pitchFamily="34" charset="0"/>
                <a:cs typeface="Arial" panose="020B0604020202020204" pitchFamily="34" charset="0"/>
              </a:rPr>
              <a:t>C</a:t>
            </a:r>
            <a:r>
              <a:rPr lang="en-SG" sz="1600" dirty="0" smtClean="0">
                <a:latin typeface="Arial" panose="020B0604020202020204" pitchFamily="34" charset="0"/>
                <a:cs typeface="Arial" panose="020B0604020202020204" pitchFamily="34" charset="0"/>
              </a:rPr>
              <a:t>ognitive biases (i.e. anchoring bias, loss aversion).</a:t>
            </a:r>
          </a:p>
          <a:p>
            <a:pPr marL="0" indent="0">
              <a:buNone/>
            </a:pPr>
            <a:endParaRPr lang="en-SG" sz="1600" dirty="0" smtClean="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Problem </a:t>
            </a:r>
            <a:r>
              <a:rPr lang="en-US" sz="1600" b="1" dirty="0" smtClean="0">
                <a:latin typeface="Arial" panose="020B0604020202020204" pitchFamily="34" charset="0"/>
                <a:cs typeface="Arial" panose="020B0604020202020204" pitchFamily="34" charset="0"/>
              </a:rPr>
              <a:t>3</a:t>
            </a:r>
            <a:endParaRPr lang="en-US" sz="1600" b="1" dirty="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Evaluate </a:t>
            </a:r>
            <a:r>
              <a:rPr lang="en-SG" sz="1600" dirty="0">
                <a:latin typeface="Arial" panose="020B0604020202020204" pitchFamily="34" charset="0"/>
                <a:cs typeface="Arial" panose="020B0604020202020204" pitchFamily="34" charset="0"/>
              </a:rPr>
              <a:t>the quality of information sources based on key criteria </a:t>
            </a:r>
            <a:r>
              <a:rPr lang="en-SG" sz="1600" dirty="0" smtClean="0">
                <a:latin typeface="Arial" panose="020B0604020202020204" pitchFamily="34" charset="0"/>
                <a:cs typeface="Arial" panose="020B0604020202020204" pitchFamily="34" charset="0"/>
              </a:rPr>
              <a:t>and </a:t>
            </a:r>
            <a:r>
              <a:rPr lang="en-SG" sz="1600" dirty="0">
                <a:latin typeface="Arial" panose="020B0604020202020204" pitchFamily="34" charset="0"/>
                <a:cs typeface="Arial" panose="020B0604020202020204" pitchFamily="34" charset="0"/>
              </a:rPr>
              <a:t>standards (S.U.R.E)_Source: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Sources: Make </a:t>
            </a:r>
            <a:r>
              <a:rPr lang="en-SG" sz="1600" dirty="0">
                <a:latin typeface="Arial" panose="020B0604020202020204" pitchFamily="34" charset="0"/>
                <a:cs typeface="Arial" panose="020B0604020202020204" pitchFamily="34" charset="0"/>
              </a:rPr>
              <a:t>sure the source of </a:t>
            </a:r>
            <a:r>
              <a:rPr lang="en-SG" sz="1600" dirty="0" smtClean="0">
                <a:latin typeface="Arial" panose="020B0604020202020204" pitchFamily="34" charset="0"/>
                <a:cs typeface="Arial" panose="020B0604020202020204" pitchFamily="34" charset="0"/>
              </a:rPr>
              <a:t>information </a:t>
            </a:r>
            <a:r>
              <a:rPr lang="en-SG" sz="1600" dirty="0">
                <a:latin typeface="Arial" panose="020B0604020202020204" pitchFamily="34" charset="0"/>
                <a:cs typeface="Arial" panose="020B0604020202020204" pitchFamily="34" charset="0"/>
              </a:rPr>
              <a:t>is credible. </a:t>
            </a:r>
            <a:endParaRPr lang="en-SG" sz="1600" dirty="0" smtClean="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Understand: Clarity in what you are reading.</a:t>
            </a:r>
            <a:endParaRPr lang="en-SG" sz="1600" dirty="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Research: Investigate </a:t>
            </a:r>
            <a:r>
              <a:rPr lang="en-SG" sz="1600" dirty="0">
                <a:latin typeface="Arial" panose="020B0604020202020204" pitchFamily="34" charset="0"/>
                <a:cs typeface="Arial" panose="020B0604020202020204" pitchFamily="34" charset="0"/>
              </a:rPr>
              <a:t>thoroughly before </a:t>
            </a:r>
            <a:r>
              <a:rPr lang="en-SG" sz="1600" dirty="0" smtClean="0">
                <a:latin typeface="Arial" panose="020B0604020202020204" pitchFamily="34" charset="0"/>
                <a:cs typeface="Arial" panose="020B0604020202020204" pitchFamily="34" charset="0"/>
              </a:rPr>
              <a:t>making </a:t>
            </a:r>
            <a:r>
              <a:rPr lang="en-SG" sz="1600" dirty="0">
                <a:latin typeface="Arial" panose="020B0604020202020204" pitchFamily="34" charset="0"/>
                <a:cs typeface="Arial" panose="020B0604020202020204" pitchFamily="34" charset="0"/>
              </a:rPr>
              <a:t>a conclusion; </a:t>
            </a:r>
            <a:r>
              <a:rPr lang="en-SG" sz="1600" dirty="0" smtClean="0">
                <a:latin typeface="Arial" panose="020B0604020202020204" pitchFamily="34" charset="0"/>
                <a:cs typeface="Arial" panose="020B0604020202020204" pitchFamily="34" charset="0"/>
              </a:rPr>
              <a:t>check </a:t>
            </a:r>
            <a:r>
              <a:rPr lang="en-SG" sz="1600" dirty="0">
                <a:latin typeface="Arial" panose="020B0604020202020204" pitchFamily="34" charset="0"/>
                <a:cs typeface="Arial" panose="020B0604020202020204" pitchFamily="34" charset="0"/>
              </a:rPr>
              <a:t>with multiple </a:t>
            </a:r>
            <a:r>
              <a:rPr lang="en-SG" sz="1600" dirty="0" smtClean="0">
                <a:latin typeface="Arial" panose="020B0604020202020204" pitchFamily="34" charset="0"/>
                <a:cs typeface="Arial" panose="020B0604020202020204" pitchFamily="34" charset="0"/>
              </a:rPr>
              <a:t>sources. </a:t>
            </a:r>
            <a:endParaRPr lang="en-SG" sz="1600" dirty="0">
              <a:latin typeface="Arial" panose="020B0604020202020204" pitchFamily="34" charset="0"/>
              <a:cs typeface="Arial" panose="020B0604020202020204" pitchFamily="34" charset="0"/>
            </a:endParaRPr>
          </a:p>
          <a:p>
            <a:pPr lvl="1"/>
            <a:r>
              <a:rPr lang="en-SG" sz="1600" dirty="0" smtClean="0">
                <a:latin typeface="Arial" panose="020B0604020202020204" pitchFamily="34" charset="0"/>
                <a:cs typeface="Arial" panose="020B0604020202020204" pitchFamily="34" charset="0"/>
              </a:rPr>
              <a:t>Evaluate: Look </a:t>
            </a:r>
            <a:r>
              <a:rPr lang="en-SG" sz="1600" dirty="0">
                <a:latin typeface="Arial" panose="020B0604020202020204" pitchFamily="34" charset="0"/>
                <a:cs typeface="Arial" panose="020B0604020202020204" pitchFamily="34" charset="0"/>
              </a:rPr>
              <a:t>for different </a:t>
            </a:r>
            <a:r>
              <a:rPr lang="en-SG" sz="1600" dirty="0" smtClean="0">
                <a:latin typeface="Arial" panose="020B0604020202020204" pitchFamily="34" charset="0"/>
                <a:cs typeface="Arial" panose="020B0604020202020204" pitchFamily="34" charset="0"/>
              </a:rPr>
              <a:t>angles. </a:t>
            </a:r>
            <a:endParaRPr lang="en-SG"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6477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4953000"/>
          </a:xfrm>
        </p:spPr>
        <p:txBody>
          <a:bodyPr>
            <a:noAutofit/>
          </a:bodyPr>
          <a:lstStyle/>
          <a:p>
            <a:pPr marL="0" indent="0">
              <a:buNone/>
            </a:pPr>
            <a:r>
              <a:rPr lang="en-SG" sz="2000" b="1" u="sng" dirty="0" smtClean="0">
                <a:latin typeface="Arial" panose="020B0604020202020204" pitchFamily="34" charset="0"/>
                <a:cs typeface="Arial" panose="020B0604020202020204" pitchFamily="34" charset="0"/>
              </a:rPr>
              <a:t>Scientific Thinking Framework</a:t>
            </a:r>
          </a:p>
          <a:p>
            <a:pPr marL="0" indent="0">
              <a:buNone/>
            </a:pPr>
            <a:r>
              <a:rPr lang="en-SG" sz="1600" b="1" dirty="0" smtClean="0">
                <a:latin typeface="Arial" panose="020B0604020202020204" pitchFamily="34" charset="0"/>
                <a:cs typeface="Arial" panose="020B0604020202020204" pitchFamily="34" charset="0"/>
              </a:rPr>
              <a:t>Problem 4</a:t>
            </a:r>
          </a:p>
          <a:p>
            <a:r>
              <a:rPr lang="en-SG" sz="1600" dirty="0" smtClean="0">
                <a:latin typeface="Arial" panose="020B0604020202020204" pitchFamily="34" charset="0"/>
                <a:cs typeface="Arial" panose="020B0604020202020204" pitchFamily="34" charset="0"/>
              </a:rPr>
              <a:t>Demonstrate awareness of what thinking scientifically entails.</a:t>
            </a:r>
          </a:p>
          <a:p>
            <a:r>
              <a:rPr lang="en-SG" sz="1600" dirty="0" smtClean="0">
                <a:latin typeface="Arial" panose="020B0604020202020204" pitchFamily="34" charset="0"/>
                <a:cs typeface="Arial" panose="020B0604020202020204" pitchFamily="34" charset="0"/>
              </a:rPr>
              <a:t>Explain the scientific method and the rationale underpinning each step.</a:t>
            </a:r>
          </a:p>
          <a:p>
            <a:r>
              <a:rPr lang="en-SG" sz="1600" dirty="0" smtClean="0">
                <a:latin typeface="Arial" panose="020B0604020202020204" pitchFamily="34" charset="0"/>
                <a:cs typeface="Arial" panose="020B0604020202020204" pitchFamily="34" charset="0"/>
              </a:rPr>
              <a:t>Apply the scientific method and address issues.</a:t>
            </a:r>
          </a:p>
          <a:p>
            <a:r>
              <a:rPr lang="en-SG" sz="1600" dirty="0" smtClean="0">
                <a:latin typeface="Arial" panose="020B0604020202020204" pitchFamily="34" charset="0"/>
                <a:cs typeface="Arial" panose="020B0604020202020204" pitchFamily="34" charset="0"/>
              </a:rPr>
              <a:t>Explain the benefits of scientific thinking in everyday life.</a:t>
            </a:r>
          </a:p>
          <a:p>
            <a:endParaRPr lang="en-SG" sz="1600" dirty="0">
              <a:latin typeface="Arial" panose="020B0604020202020204" pitchFamily="34" charset="0"/>
              <a:cs typeface="Arial" panose="020B0604020202020204" pitchFamily="34" charset="0"/>
            </a:endParaRPr>
          </a:p>
          <a:p>
            <a:pPr marL="0" indent="0">
              <a:buNone/>
            </a:pPr>
            <a:r>
              <a:rPr lang="en-SG" sz="1600" b="1" dirty="0">
                <a:latin typeface="Arial" panose="020B0604020202020204" pitchFamily="34" charset="0"/>
                <a:cs typeface="Arial" panose="020B0604020202020204" pitchFamily="34" charset="0"/>
              </a:rPr>
              <a:t>Problem 5</a:t>
            </a:r>
          </a:p>
          <a:p>
            <a:r>
              <a:rPr lang="en-SG" sz="1600" dirty="0">
                <a:latin typeface="Arial" panose="020B0604020202020204" pitchFamily="34" charset="0"/>
                <a:cs typeface="Arial" panose="020B0604020202020204" pitchFamily="34" charset="0"/>
              </a:rPr>
              <a:t>Substantiate claims by conducting an investigation using criteria for scientific evidence </a:t>
            </a:r>
            <a:r>
              <a:rPr lang="en-SG" sz="1600" dirty="0" smtClean="0">
                <a:latin typeface="Arial" panose="020B0604020202020204" pitchFamily="34" charset="0"/>
                <a:cs typeface="Arial" panose="020B0604020202020204" pitchFamily="34" charset="0"/>
              </a:rPr>
              <a:t>(i.e. objectivity</a:t>
            </a:r>
            <a:r>
              <a:rPr lang="en-SG" sz="1600" dirty="0">
                <a:latin typeface="Arial" panose="020B0604020202020204" pitchFamily="34" charset="0"/>
                <a:cs typeface="Arial" panose="020B0604020202020204" pitchFamily="34" charset="0"/>
              </a:rPr>
              <a:t>, validity, reliability). </a:t>
            </a:r>
            <a:endParaRPr lang="en-GB" sz="1600" dirty="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Conduct basic literature review to inform the investigation process. </a:t>
            </a:r>
            <a:endParaRPr lang="en-GB" sz="1600" dirty="0" smtClean="0">
              <a:latin typeface="Arial" panose="020B0604020202020204" pitchFamily="34" charset="0"/>
              <a:cs typeface="Arial" panose="020B0604020202020204" pitchFamily="34" charset="0"/>
            </a:endParaRPr>
          </a:p>
          <a:p>
            <a:r>
              <a:rPr lang="en-SG" sz="1600" dirty="0" smtClean="0">
                <a:latin typeface="Arial" panose="020B0604020202020204" pitchFamily="34" charset="0"/>
                <a:cs typeface="Arial" panose="020B0604020202020204" pitchFamily="34" charset="0"/>
              </a:rPr>
              <a:t>Design and explain appropriate sampling strategies to ensure an unbiased sample.</a:t>
            </a:r>
          </a:p>
          <a:p>
            <a:r>
              <a:rPr lang="en-SG" sz="1600" dirty="0" smtClean="0">
                <a:latin typeface="Arial" panose="020B0604020202020204" pitchFamily="34" charset="0"/>
                <a:cs typeface="Arial" panose="020B0604020202020204" pitchFamily="34" charset="0"/>
              </a:rPr>
              <a:t>Record data in table format using Microsoft Excel.</a:t>
            </a:r>
          </a:p>
          <a:p>
            <a:r>
              <a:rPr lang="en-SG" sz="1600" dirty="0" smtClean="0">
                <a:latin typeface="Arial" panose="020B0604020202020204" pitchFamily="34" charset="0"/>
                <a:cs typeface="Arial" panose="020B0604020202020204" pitchFamily="34" charset="0"/>
              </a:rPr>
              <a:t>Present proposal.</a:t>
            </a:r>
          </a:p>
          <a:p>
            <a:pPr marL="0" indent="0">
              <a:buNone/>
            </a:pPr>
            <a:endParaRPr lang="en-SG" sz="1600" b="1" dirty="0">
              <a:latin typeface="Arial" panose="020B0604020202020204" pitchFamily="34" charset="0"/>
              <a:cs typeface="Arial" panose="020B0604020202020204" pitchFamily="34" charset="0"/>
            </a:endParaRPr>
          </a:p>
          <a:p>
            <a:pPr marL="0" indent="0">
              <a:buNone/>
            </a:pPr>
            <a:r>
              <a:rPr lang="en-SG" sz="1600" b="1" dirty="0" smtClean="0">
                <a:latin typeface="Arial" panose="020B0604020202020204" pitchFamily="34" charset="0"/>
                <a:cs typeface="Arial" panose="020B0604020202020204" pitchFamily="34" charset="0"/>
              </a:rPr>
              <a:t>Problem </a:t>
            </a:r>
            <a:r>
              <a:rPr lang="en-SG" sz="1600" b="1" dirty="0">
                <a:latin typeface="Arial" panose="020B0604020202020204" pitchFamily="34" charset="0"/>
                <a:cs typeface="Arial" panose="020B0604020202020204" pitchFamily="34" charset="0"/>
              </a:rPr>
              <a:t>6</a:t>
            </a:r>
          </a:p>
          <a:p>
            <a:r>
              <a:rPr lang="en-SG" sz="1600" dirty="0" smtClean="0">
                <a:latin typeface="Arial" panose="020B0604020202020204" pitchFamily="34" charset="0"/>
                <a:cs typeface="Arial" panose="020B0604020202020204" pitchFamily="34" charset="0"/>
              </a:rPr>
              <a:t>Prepare raw data suitable for data analysis.</a:t>
            </a:r>
          </a:p>
          <a:p>
            <a:r>
              <a:rPr lang="en-SG" sz="1600" dirty="0" smtClean="0">
                <a:latin typeface="Arial" panose="020B0604020202020204" pitchFamily="34" charset="0"/>
                <a:cs typeface="Arial" panose="020B0604020202020204" pitchFamily="34" charset="0"/>
              </a:rPr>
              <a:t>Analyse data using basic descriptive statistics.</a:t>
            </a:r>
          </a:p>
          <a:p>
            <a:r>
              <a:rPr lang="en-SG" sz="1600" dirty="0" smtClean="0">
                <a:latin typeface="Arial" panose="020B0604020202020204" pitchFamily="34" charset="0"/>
                <a:cs typeface="Arial" panose="020B0604020202020204" pitchFamily="34" charset="0"/>
              </a:rPr>
              <a:t>Make correct interpretation from the results of data analysis.</a:t>
            </a:r>
          </a:p>
          <a:p>
            <a:r>
              <a:rPr lang="en-SG" sz="1600" dirty="0" smtClean="0">
                <a:latin typeface="Arial" panose="020B0604020202020204" pitchFamily="34" charset="0"/>
                <a:cs typeface="Arial" panose="020B0604020202020204" pitchFamily="34" charset="0"/>
              </a:rPr>
              <a:t>Explain limitations of the investigation that undermine the conclusiveness of the claim.</a:t>
            </a:r>
            <a:endParaRPr lang="en-US"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pPr marL="0" indent="0">
              <a:buNone/>
            </a:pPr>
            <a:endParaRPr lang="en-SG" sz="1800" dirty="0" smtClean="0"/>
          </a:p>
        </p:txBody>
      </p:sp>
      <p:sp>
        <p:nvSpPr>
          <p:cNvPr id="4" name="Title 1"/>
          <p:cNvSpPr>
            <a:spLocks noGrp="1"/>
          </p:cNvSpPr>
          <p:nvPr>
            <p:ph type="title"/>
          </p:nvPr>
        </p:nvSpPr>
        <p:spPr>
          <a:xfrm>
            <a:off x="0" y="0"/>
            <a:ext cx="91440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a:t>
            </a:r>
            <a:r>
              <a:rPr lang="en-US" sz="2800" b="1" u="sng" dirty="0">
                <a:latin typeface="Arial" panose="020B0604020202020204" pitchFamily="34" charset="0"/>
                <a:cs typeface="Arial" panose="020B0604020202020204" pitchFamily="34" charset="0"/>
              </a:rPr>
              <a:t>G101 </a:t>
            </a:r>
            <a:r>
              <a:rPr lang="en-US" sz="2800" b="1" u="sng" dirty="0" smtClean="0">
                <a:latin typeface="Arial" panose="020B0604020202020204" pitchFamily="34" charset="0"/>
                <a:cs typeface="Arial" panose="020B0604020202020204" pitchFamily="34" charset="0"/>
              </a:rPr>
              <a:t>ESE</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0459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791200"/>
          </a:xfrm>
        </p:spPr>
        <p:txBody>
          <a:bodyPr>
            <a:noAutofit/>
          </a:bodyPr>
          <a:lstStyle/>
          <a:p>
            <a:pPr marL="0" indent="0">
              <a:buNone/>
            </a:pPr>
            <a:r>
              <a:rPr lang="en-SG" sz="2000" b="1" u="sng" dirty="0" smtClean="0">
                <a:latin typeface="Arial" panose="020B0604020202020204" pitchFamily="34" charset="0"/>
                <a:cs typeface="Arial" panose="020B0604020202020204" pitchFamily="34" charset="0"/>
              </a:rPr>
              <a:t>Design Thinking Framework</a:t>
            </a:r>
          </a:p>
          <a:p>
            <a:pPr marL="0" indent="0">
              <a:buNone/>
            </a:pPr>
            <a:r>
              <a:rPr lang="en-SG" sz="1600" b="1" dirty="0" smtClean="0">
                <a:latin typeface="Arial" panose="020B0604020202020204" pitchFamily="34" charset="0"/>
                <a:cs typeface="Arial" panose="020B0604020202020204" pitchFamily="34" charset="0"/>
              </a:rPr>
              <a:t>Problem 7</a:t>
            </a:r>
          </a:p>
          <a:p>
            <a:r>
              <a:rPr lang="en-US" sz="1600" dirty="0">
                <a:latin typeface="Arial" panose="020B0604020202020204" pitchFamily="34" charset="0"/>
                <a:cs typeface="Arial" panose="020B0604020202020204" pitchFamily="34" charset="0"/>
              </a:rPr>
              <a:t>Explain the 5 key modes (Empathy, Define, Ideate, Prototype and Test) of the design thinking </a:t>
            </a:r>
            <a:r>
              <a:rPr lang="en-US" sz="1600" dirty="0" smtClean="0">
                <a:latin typeface="Arial" panose="020B0604020202020204" pitchFamily="34" charset="0"/>
                <a:cs typeface="Arial" panose="020B0604020202020204" pitchFamily="34" charset="0"/>
              </a:rPr>
              <a:t>model.</a:t>
            </a:r>
          </a:p>
          <a:p>
            <a:r>
              <a:rPr lang="en-US" sz="1600" dirty="0">
                <a:latin typeface="Arial" panose="020B0604020202020204" pitchFamily="34" charset="0"/>
                <a:cs typeface="Arial" panose="020B0604020202020204" pitchFamily="34" charset="0"/>
              </a:rPr>
              <a:t>Apply project management skills in a design thinking </a:t>
            </a:r>
            <a:r>
              <a:rPr lang="en-US" sz="1600" dirty="0" smtClean="0">
                <a:latin typeface="Arial" panose="020B0604020202020204" pitchFamily="34" charset="0"/>
                <a:cs typeface="Arial" panose="020B0604020202020204" pitchFamily="34" charset="0"/>
              </a:rPr>
              <a:t>project.</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Apply design thinking mode “Empathy” in problem solving which </a:t>
            </a:r>
            <a:r>
              <a:rPr lang="en-US" sz="1600" dirty="0" smtClean="0">
                <a:latin typeface="Arial" panose="020B0604020202020204" pitchFamily="34" charset="0"/>
                <a:cs typeface="Arial" panose="020B0604020202020204" pitchFamily="34" charset="0"/>
              </a:rPr>
              <a:t>include:</a:t>
            </a:r>
          </a:p>
          <a:p>
            <a:pPr lvl="1"/>
            <a:r>
              <a:rPr lang="en-US" sz="1600" dirty="0">
                <a:latin typeface="Arial" panose="020B0604020202020204" pitchFamily="34" charset="0"/>
                <a:cs typeface="Arial" panose="020B0604020202020204" pitchFamily="34" charset="0"/>
              </a:rPr>
              <a:t>Identify relevant </a:t>
            </a:r>
            <a:r>
              <a:rPr lang="en-US" sz="1600" dirty="0" smtClean="0">
                <a:latin typeface="Arial" panose="020B0604020202020204" pitchFamily="34" charset="0"/>
                <a:cs typeface="Arial" panose="020B0604020202020204" pitchFamily="34" charset="0"/>
              </a:rPr>
              <a:t>users.</a:t>
            </a:r>
            <a:endParaRPr lang="en-SG" sz="1600" dirty="0">
              <a:latin typeface="Arial" panose="020B0604020202020204" pitchFamily="34" charset="0"/>
              <a:cs typeface="Arial" panose="020B0604020202020204" pitchFamily="34" charset="0"/>
            </a:endParaRPr>
          </a:p>
          <a:p>
            <a:pPr lvl="1"/>
            <a:r>
              <a:rPr lang="en-SG" sz="1600" dirty="0">
                <a:latin typeface="Arial" panose="020B0604020202020204" pitchFamily="34" charset="0"/>
                <a:cs typeface="Arial" panose="020B0604020202020204" pitchFamily="34" charset="0"/>
              </a:rPr>
              <a:t>Empathise with users via strategies such as (</a:t>
            </a:r>
            <a:r>
              <a:rPr lang="en-SG" sz="1600" dirty="0" err="1">
                <a:latin typeface="Arial" panose="020B0604020202020204" pitchFamily="34" charset="0"/>
                <a:cs typeface="Arial" panose="020B0604020202020204" pitchFamily="34" charset="0"/>
              </a:rPr>
              <a:t>i</a:t>
            </a:r>
            <a:r>
              <a:rPr lang="en-SG" sz="1600" dirty="0">
                <a:latin typeface="Arial" panose="020B0604020202020204" pitchFamily="34" charset="0"/>
                <a:cs typeface="Arial" panose="020B0604020202020204" pitchFamily="34" charset="0"/>
              </a:rPr>
              <a:t>) observing them, (ii) engaging them through effective interview techniques and (iii) immersing yourself in their experiences, so as to gain valid insights into their needs. </a:t>
            </a:r>
            <a:endParaRPr lang="en-US" sz="1600" dirty="0">
              <a:latin typeface="Arial" panose="020B0604020202020204" pitchFamily="34" charset="0"/>
              <a:cs typeface="Arial" panose="020B0604020202020204" pitchFamily="34" charset="0"/>
            </a:endParaRPr>
          </a:p>
          <a:p>
            <a:pPr marL="0" indent="0">
              <a:buNone/>
            </a:pPr>
            <a:endParaRPr lang="en-SG" sz="1600" dirty="0">
              <a:latin typeface="Arial" panose="020B0604020202020204" pitchFamily="34" charset="0"/>
              <a:cs typeface="Arial" panose="020B0604020202020204" pitchFamily="34" charset="0"/>
            </a:endParaRPr>
          </a:p>
          <a:p>
            <a:pPr marL="0" indent="0">
              <a:buNone/>
            </a:pPr>
            <a:r>
              <a:rPr lang="en-SG" sz="1600" b="1" dirty="0">
                <a:latin typeface="Arial" panose="020B0604020202020204" pitchFamily="34" charset="0"/>
                <a:cs typeface="Arial" panose="020B0604020202020204" pitchFamily="34" charset="0"/>
              </a:rPr>
              <a:t>Problem </a:t>
            </a:r>
            <a:r>
              <a:rPr lang="en-SG" sz="1600" b="1" dirty="0" smtClean="0">
                <a:latin typeface="Arial" panose="020B0604020202020204" pitchFamily="34" charset="0"/>
                <a:cs typeface="Arial" panose="020B0604020202020204" pitchFamily="34" charset="0"/>
              </a:rPr>
              <a:t>8</a:t>
            </a:r>
            <a:endParaRPr lang="en-SG"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Apply design thinking mode ‘Ideate’ in problem-solving, which includes:</a:t>
            </a:r>
          </a:p>
          <a:p>
            <a:pPr lvl="1"/>
            <a:r>
              <a:rPr lang="en-US" sz="1600" dirty="0">
                <a:latin typeface="Arial" panose="020B0604020202020204" pitchFamily="34" charset="0"/>
                <a:cs typeface="Arial" panose="020B0604020202020204" pitchFamily="34" charset="0"/>
              </a:rPr>
              <a:t>Explain reasons for exploring multiple &amp; diverse solutions in response to </a:t>
            </a:r>
            <a:r>
              <a:rPr lang="en-US" sz="1600" dirty="0" smtClean="0">
                <a:latin typeface="Arial" panose="020B0604020202020204" pitchFamily="34" charset="0"/>
                <a:cs typeface="Arial" panose="020B0604020202020204" pitchFamily="34" charset="0"/>
              </a:rPr>
              <a:t>APS.</a:t>
            </a:r>
            <a:endParaRPr lang="en-SG"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Explain reasons for establishing different criteria of a suitable </a:t>
            </a:r>
            <a:r>
              <a:rPr lang="en-US" sz="1600" dirty="0" smtClean="0">
                <a:latin typeface="Arial" panose="020B0604020202020204" pitchFamily="34" charset="0"/>
                <a:cs typeface="Arial" panose="020B0604020202020204" pitchFamily="34" charset="0"/>
              </a:rPr>
              <a:t>solution.</a:t>
            </a:r>
            <a:endParaRPr lang="en-US" sz="1600" dirty="0">
              <a:latin typeface="Arial" panose="020B0604020202020204" pitchFamily="34" charset="0"/>
              <a:cs typeface="Arial" panose="020B0604020202020204" pitchFamily="34" charset="0"/>
            </a:endParaRPr>
          </a:p>
          <a:p>
            <a:pPr lvl="1"/>
            <a:r>
              <a:rPr lang="en-SG" sz="1600" dirty="0">
                <a:latin typeface="Arial" panose="020B0604020202020204" pitchFamily="34" charset="0"/>
                <a:cs typeface="Arial" panose="020B0604020202020204" pitchFamily="34" charset="0"/>
              </a:rPr>
              <a:t>Prioritise solutions based on criteria and context of the </a:t>
            </a:r>
            <a:r>
              <a:rPr lang="en-SG" sz="1600" dirty="0" smtClean="0">
                <a:latin typeface="Arial" panose="020B0604020202020204" pitchFamily="34" charset="0"/>
                <a:cs typeface="Arial" panose="020B0604020202020204" pitchFamily="34" charset="0"/>
              </a:rPr>
              <a:t>problem.</a:t>
            </a:r>
            <a:endParaRPr lang="en-SG"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Apply design thinking mode ‘Prototype’ in problem-solving which includes:</a:t>
            </a:r>
          </a:p>
          <a:p>
            <a:pPr lvl="1"/>
            <a:r>
              <a:rPr lang="en-US" sz="1600" dirty="0">
                <a:latin typeface="Arial" panose="020B0604020202020204" pitchFamily="34" charset="0"/>
                <a:cs typeface="Arial" panose="020B0604020202020204" pitchFamily="34" charset="0"/>
              </a:rPr>
              <a:t>Identify various strategies of prototyping a process or product for the APS and explain their </a:t>
            </a:r>
            <a:r>
              <a:rPr lang="en-US" sz="1600" dirty="0" smtClean="0">
                <a:latin typeface="Arial" panose="020B0604020202020204" pitchFamily="34" charset="0"/>
                <a:cs typeface="Arial" panose="020B0604020202020204" pitchFamily="34" charset="0"/>
              </a:rPr>
              <a:t>purpose.</a:t>
            </a:r>
            <a:endParaRPr lang="en-SG"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Develop a suitable prototype for </a:t>
            </a:r>
            <a:r>
              <a:rPr lang="en-US" sz="1600" dirty="0" smtClean="0">
                <a:latin typeface="Arial" panose="020B0604020202020204" pitchFamily="34" charset="0"/>
                <a:cs typeface="Arial" panose="020B0604020202020204" pitchFamily="34" charset="0"/>
              </a:rPr>
              <a:t>APS.</a:t>
            </a:r>
            <a:endParaRPr lang="en-US" sz="16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0" y="0"/>
            <a:ext cx="91440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a:t>
            </a:r>
            <a:r>
              <a:rPr lang="en-US" sz="2800" b="1" u="sng" dirty="0">
                <a:latin typeface="Arial" panose="020B0604020202020204" pitchFamily="34" charset="0"/>
                <a:cs typeface="Arial" panose="020B0604020202020204" pitchFamily="34" charset="0"/>
              </a:rPr>
              <a:t>G101 </a:t>
            </a:r>
            <a:r>
              <a:rPr lang="en-US" sz="2800" b="1" u="sng" dirty="0" smtClean="0">
                <a:latin typeface="Arial" panose="020B0604020202020204" pitchFamily="34" charset="0"/>
                <a:cs typeface="Arial" panose="020B0604020202020204" pitchFamily="34" charset="0"/>
              </a:rPr>
              <a:t>ESE</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65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791200"/>
          </a:xfrm>
        </p:spPr>
        <p:txBody>
          <a:bodyPr>
            <a:noAutofit/>
          </a:bodyPr>
          <a:lstStyle/>
          <a:p>
            <a:pPr marL="0" indent="0">
              <a:buNone/>
            </a:pPr>
            <a:r>
              <a:rPr lang="en-SG" sz="2000" b="1" u="sng" dirty="0" smtClean="0">
                <a:latin typeface="Arial" panose="020B0604020202020204" pitchFamily="34" charset="0"/>
                <a:cs typeface="Arial" panose="020B0604020202020204" pitchFamily="34" charset="0"/>
              </a:rPr>
              <a:t>Design Thinking Framework</a:t>
            </a:r>
          </a:p>
          <a:p>
            <a:pPr marL="0" indent="0">
              <a:buNone/>
            </a:pPr>
            <a:r>
              <a:rPr lang="en-SG" sz="1600" b="1" dirty="0" smtClean="0">
                <a:latin typeface="Arial" panose="020B0604020202020204" pitchFamily="34" charset="0"/>
                <a:cs typeface="Arial" panose="020B0604020202020204" pitchFamily="34" charset="0"/>
              </a:rPr>
              <a:t>Problem 9</a:t>
            </a:r>
            <a:endParaRPr lang="en-SG" sz="1600"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Apply design thinking mode ‘Test’ in problem-solving, which includes</a:t>
            </a:r>
            <a:r>
              <a:rPr lang="en-US" sz="1600" dirty="0" smtClean="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Identify different methods of evaluation to determine the suitability of proposed </a:t>
            </a:r>
            <a:r>
              <a:rPr lang="en-US" sz="1600" dirty="0" smtClean="0">
                <a:latin typeface="Arial" panose="020B0604020202020204" pitchFamily="34" charset="0"/>
                <a:cs typeface="Arial" panose="020B0604020202020204" pitchFamily="34" charset="0"/>
              </a:rPr>
              <a:t>prototype.</a:t>
            </a:r>
            <a:endParaRPr lang="en-SG" sz="1600" dirty="0">
              <a:latin typeface="Arial" panose="020B0604020202020204" pitchFamily="34" charset="0"/>
              <a:cs typeface="Arial" panose="020B0604020202020204" pitchFamily="34" charset="0"/>
            </a:endParaRPr>
          </a:p>
          <a:p>
            <a:pPr lvl="1"/>
            <a:r>
              <a:rPr lang="en-SG" sz="1600" dirty="0">
                <a:latin typeface="Arial" panose="020B0604020202020204" pitchFamily="34" charset="0"/>
                <a:cs typeface="Arial" panose="020B0604020202020204" pitchFamily="34" charset="0"/>
              </a:rPr>
              <a:t>Conduct suitable method of evaluation of the proposed </a:t>
            </a:r>
            <a:r>
              <a:rPr lang="en-SG" sz="1600" dirty="0" smtClean="0">
                <a:latin typeface="Arial" panose="020B0604020202020204" pitchFamily="34" charset="0"/>
                <a:cs typeface="Arial" panose="020B0604020202020204" pitchFamily="34" charset="0"/>
              </a:rPr>
              <a:t>prototype.</a:t>
            </a:r>
            <a:endParaRPr lang="en-SG" sz="1600" dirty="0">
              <a:latin typeface="Arial" panose="020B0604020202020204" pitchFamily="34" charset="0"/>
              <a:cs typeface="Arial" panose="020B0604020202020204" pitchFamily="34" charset="0"/>
            </a:endParaRPr>
          </a:p>
          <a:p>
            <a:pPr marL="0" indent="0">
              <a:buNone/>
            </a:pPr>
            <a:endParaRPr lang="en-SG" sz="1600" dirty="0">
              <a:latin typeface="Helvetica" panose="020B0604020202020204" pitchFamily="34" charset="0"/>
              <a:cs typeface="Helvetica" panose="020B0604020202020204" pitchFamily="34" charset="0"/>
            </a:endParaRPr>
          </a:p>
          <a:p>
            <a:pPr marL="0" indent="0">
              <a:buNone/>
            </a:pPr>
            <a:r>
              <a:rPr lang="en-SG" sz="2000" b="1" u="sng" dirty="0">
                <a:latin typeface="Arial" panose="020B0604020202020204" pitchFamily="34" charset="0"/>
                <a:cs typeface="Arial" panose="020B0604020202020204" pitchFamily="34" charset="0"/>
              </a:rPr>
              <a:t>Systems Thinking Framework</a:t>
            </a:r>
          </a:p>
          <a:p>
            <a:pPr marL="0" indent="0">
              <a:buNone/>
            </a:pPr>
            <a:r>
              <a:rPr lang="en-SG" sz="1600" b="1" dirty="0">
                <a:latin typeface="Arial" panose="020B0604020202020204" pitchFamily="34" charset="0"/>
                <a:cs typeface="Arial" panose="020B0604020202020204" pitchFamily="34" charset="0"/>
              </a:rPr>
              <a:t>Problem 10</a:t>
            </a:r>
          </a:p>
          <a:p>
            <a:r>
              <a:rPr lang="en-SG" sz="1600" dirty="0" smtClean="0">
                <a:latin typeface="Arial" panose="020B0604020202020204" pitchFamily="34" charset="0"/>
                <a:cs typeface="Arial" panose="020B0604020202020204" pitchFamily="34" charset="0"/>
              </a:rPr>
              <a:t>Identify parts of a system.</a:t>
            </a:r>
          </a:p>
          <a:p>
            <a:r>
              <a:rPr lang="en-SG" sz="1600" dirty="0" smtClean="0">
                <a:latin typeface="Arial" panose="020B0604020202020204" pitchFamily="34" charset="0"/>
                <a:cs typeface="Arial" panose="020B0604020202020204" pitchFamily="34" charset="0"/>
              </a:rPr>
              <a:t>Explain the relationship between parts and whole in systems.</a:t>
            </a:r>
          </a:p>
          <a:p>
            <a:r>
              <a:rPr lang="en-SG" sz="1600" dirty="0" smtClean="0">
                <a:latin typeface="Arial" panose="020B0604020202020204" pitchFamily="34" charset="0"/>
                <a:cs typeface="Arial" panose="020B0604020202020204" pitchFamily="34" charset="0"/>
              </a:rPr>
              <a:t>Analyse patterns of relations that change over time in systems.</a:t>
            </a:r>
          </a:p>
          <a:p>
            <a:r>
              <a:rPr lang="en-SG" sz="1600" dirty="0" smtClean="0">
                <a:latin typeface="Arial" panose="020B0604020202020204" pitchFamily="34" charset="0"/>
                <a:cs typeface="Arial" panose="020B0604020202020204" pitchFamily="34" charset="0"/>
              </a:rPr>
              <a:t>Apply systems thinking in problem solving.</a:t>
            </a:r>
            <a:endParaRPr lang="en-SG" sz="1600" dirty="0">
              <a:latin typeface="Arial" panose="020B0604020202020204" pitchFamily="34" charset="0"/>
              <a:cs typeface="Arial" panose="020B0604020202020204" pitchFamily="34" charset="0"/>
            </a:endParaRPr>
          </a:p>
          <a:p>
            <a:pPr marL="0" indent="0">
              <a:buNone/>
            </a:pPr>
            <a:endParaRPr lang="en-SG" sz="1600" dirty="0">
              <a:latin typeface="Arial" panose="020B0604020202020204" pitchFamily="34" charset="0"/>
              <a:cs typeface="Arial" panose="020B0604020202020204" pitchFamily="34" charset="0"/>
            </a:endParaRPr>
          </a:p>
          <a:p>
            <a:pPr marL="0" indent="0">
              <a:buNone/>
            </a:pPr>
            <a:r>
              <a:rPr lang="en-SG" sz="1600" b="1" dirty="0">
                <a:latin typeface="Arial" panose="020B0604020202020204" pitchFamily="34" charset="0"/>
                <a:cs typeface="Arial" panose="020B0604020202020204" pitchFamily="34" charset="0"/>
              </a:rPr>
              <a:t>Problem 11</a:t>
            </a:r>
          </a:p>
          <a:p>
            <a:r>
              <a:rPr lang="en-SG" sz="1600" dirty="0">
                <a:latin typeface="Arial" panose="020B0604020202020204" pitchFamily="34" charset="0"/>
                <a:cs typeface="Arial" panose="020B0604020202020204" pitchFamily="34" charset="0"/>
              </a:rPr>
              <a:t>Explain the </a:t>
            </a:r>
            <a:r>
              <a:rPr lang="en-SG" sz="1600" dirty="0" smtClean="0">
                <a:latin typeface="Arial" panose="020B0604020202020204" pitchFamily="34" charset="0"/>
                <a:cs typeface="Arial" panose="020B0604020202020204" pitchFamily="34" charset="0"/>
              </a:rPr>
              <a:t>benefits </a:t>
            </a:r>
            <a:r>
              <a:rPr lang="en-SG" sz="1600" dirty="0">
                <a:latin typeface="Arial" panose="020B0604020202020204" pitchFamily="34" charset="0"/>
                <a:cs typeface="Arial" panose="020B0604020202020204" pitchFamily="34" charset="0"/>
              </a:rPr>
              <a:t>of using Systems Thinking in problem solving.</a:t>
            </a:r>
          </a:p>
          <a:p>
            <a:r>
              <a:rPr lang="en-SG" sz="1600" dirty="0">
                <a:latin typeface="Arial" panose="020B0604020202020204" pitchFamily="34" charset="0"/>
                <a:cs typeface="Arial" panose="020B0604020202020204" pitchFamily="34" charset="0"/>
              </a:rPr>
              <a:t>Apply Systems Thinking to identify root causes in complex </a:t>
            </a:r>
            <a:r>
              <a:rPr lang="en-SG" sz="1600" dirty="0" smtClean="0">
                <a:latin typeface="Arial" panose="020B0604020202020204" pitchFamily="34" charset="0"/>
                <a:cs typeface="Arial" panose="020B0604020202020204" pitchFamily="34" charset="0"/>
              </a:rPr>
              <a:t>problems:</a:t>
            </a:r>
            <a:endParaRPr lang="en-SG" sz="1600" dirty="0">
              <a:latin typeface="Arial" panose="020B0604020202020204" pitchFamily="34" charset="0"/>
              <a:cs typeface="Arial" panose="020B0604020202020204" pitchFamily="34" charset="0"/>
            </a:endParaRPr>
          </a:p>
          <a:p>
            <a:pPr lvl="1"/>
            <a:r>
              <a:rPr lang="en-SG" sz="1600" dirty="0">
                <a:latin typeface="Arial" panose="020B0604020202020204" pitchFamily="34" charset="0"/>
                <a:cs typeface="Arial" panose="020B0604020202020204" pitchFamily="34" charset="0"/>
              </a:rPr>
              <a:t>Identify root cause(s) in the given </a:t>
            </a:r>
            <a:r>
              <a:rPr lang="en-SG" sz="1600" dirty="0" smtClean="0">
                <a:latin typeface="Arial" panose="020B0604020202020204" pitchFamily="34" charset="0"/>
                <a:cs typeface="Arial" panose="020B0604020202020204" pitchFamily="34" charset="0"/>
              </a:rPr>
              <a:t>context.</a:t>
            </a:r>
            <a:endParaRPr lang="en-SG" sz="1600" dirty="0">
              <a:latin typeface="Arial" panose="020B0604020202020204" pitchFamily="34" charset="0"/>
              <a:cs typeface="Arial" panose="020B0604020202020204" pitchFamily="34" charset="0"/>
            </a:endParaRPr>
          </a:p>
          <a:p>
            <a:r>
              <a:rPr lang="en-SG" sz="1600" dirty="0">
                <a:latin typeface="Arial" panose="020B0604020202020204" pitchFamily="34" charset="0"/>
                <a:cs typeface="Arial" panose="020B0604020202020204" pitchFamily="34" charset="0"/>
              </a:rPr>
              <a:t>Apply Systems Thinking to respond to complex </a:t>
            </a:r>
            <a:r>
              <a:rPr lang="en-SG" sz="1600" dirty="0" smtClean="0">
                <a:latin typeface="Arial" panose="020B0604020202020204" pitchFamily="34" charset="0"/>
                <a:cs typeface="Arial" panose="020B0604020202020204" pitchFamily="34" charset="0"/>
              </a:rPr>
              <a:t>problems.</a:t>
            </a:r>
            <a:endParaRPr lang="en-SG" sz="1600" dirty="0">
              <a:latin typeface="Arial" panose="020B0604020202020204" pitchFamily="34" charset="0"/>
              <a:cs typeface="Arial" panose="020B0604020202020204" pitchFamily="34" charset="0"/>
            </a:endParaRPr>
          </a:p>
          <a:p>
            <a:endParaRPr lang="en-SG"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pPr marL="0" indent="0">
              <a:buNone/>
            </a:pPr>
            <a:endParaRPr lang="en-SG" sz="1800" dirty="0" smtClean="0"/>
          </a:p>
        </p:txBody>
      </p:sp>
      <p:sp>
        <p:nvSpPr>
          <p:cNvPr id="4" name="Title 1"/>
          <p:cNvSpPr>
            <a:spLocks noGrp="1"/>
          </p:cNvSpPr>
          <p:nvPr>
            <p:ph type="title"/>
          </p:nvPr>
        </p:nvSpPr>
        <p:spPr>
          <a:xfrm>
            <a:off x="0" y="0"/>
            <a:ext cx="91440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a:t>
            </a:r>
            <a:r>
              <a:rPr lang="en-US" sz="2800" b="1" u="sng" dirty="0">
                <a:latin typeface="Arial" panose="020B0604020202020204" pitchFamily="34" charset="0"/>
                <a:cs typeface="Arial" panose="020B0604020202020204" pitchFamily="34" charset="0"/>
              </a:rPr>
              <a:t>G101 </a:t>
            </a:r>
            <a:r>
              <a:rPr lang="en-US" sz="2800" b="1" u="sng" dirty="0" smtClean="0">
                <a:latin typeface="Arial" panose="020B0604020202020204" pitchFamily="34" charset="0"/>
                <a:cs typeface="Arial" panose="020B0604020202020204" pitchFamily="34" charset="0"/>
              </a:rPr>
              <a:t>ESE</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09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4953000"/>
          </a:xfrm>
        </p:spPr>
        <p:txBody>
          <a:bodyPr>
            <a:noAutofit/>
          </a:bodyPr>
          <a:lstStyle/>
          <a:p>
            <a:pPr marL="0" indent="0">
              <a:buNone/>
            </a:pPr>
            <a:r>
              <a:rPr lang="en-SG" sz="1600" b="1" dirty="0" smtClean="0">
                <a:latin typeface="Arial" panose="020B0604020202020204" pitchFamily="34" charset="0"/>
                <a:cs typeface="Arial" panose="020B0604020202020204" pitchFamily="34" charset="0"/>
              </a:rPr>
              <a:t>Problem 12</a:t>
            </a:r>
            <a:endParaRPr lang="en-SG" sz="1600" b="1" dirty="0">
              <a:latin typeface="Arial" panose="020B0604020202020204" pitchFamily="34" charset="0"/>
              <a:cs typeface="Arial" panose="020B0604020202020204" pitchFamily="34" charset="0"/>
            </a:endParaRPr>
          </a:p>
          <a:p>
            <a:r>
              <a:rPr lang="en-US" sz="1600" b="1" dirty="0">
                <a:solidFill>
                  <a:srgbClr val="FF0000"/>
                </a:solidFill>
                <a:latin typeface="Arial" panose="020B0604020202020204" pitchFamily="34" charset="0"/>
                <a:cs typeface="Arial" panose="020B0604020202020204" pitchFamily="34" charset="0"/>
              </a:rPr>
              <a:t>Will not be tested</a:t>
            </a:r>
          </a:p>
          <a:p>
            <a:pPr marL="0" indent="0">
              <a:buNone/>
            </a:pPr>
            <a:endParaRPr lang="en-SG" sz="1800" dirty="0" smtClean="0"/>
          </a:p>
          <a:p>
            <a:pPr marL="0" indent="0">
              <a:buFont typeface="Arial" pitchFamily="34" charset="0"/>
              <a:buNone/>
            </a:pPr>
            <a:r>
              <a:rPr lang="en-SG" sz="1600" b="1" dirty="0">
                <a:latin typeface="Arial" panose="020B0604020202020204" pitchFamily="34" charset="0"/>
                <a:cs typeface="Arial" panose="020B0604020202020204" pitchFamily="34" charset="0"/>
              </a:rPr>
              <a:t>Problem </a:t>
            </a:r>
            <a:r>
              <a:rPr lang="en-SG" sz="1600" b="1" dirty="0" smtClean="0">
                <a:latin typeface="Arial" panose="020B0604020202020204" pitchFamily="34" charset="0"/>
                <a:cs typeface="Arial" panose="020B0604020202020204" pitchFamily="34" charset="0"/>
              </a:rPr>
              <a:t>13</a:t>
            </a:r>
            <a:endParaRPr lang="en-SG" sz="1600" b="1" dirty="0">
              <a:latin typeface="Arial" panose="020B0604020202020204" pitchFamily="34" charset="0"/>
              <a:cs typeface="Arial" panose="020B0604020202020204" pitchFamily="34" charset="0"/>
            </a:endParaRPr>
          </a:p>
          <a:p>
            <a:r>
              <a:rPr lang="en-US" sz="1600" b="1" dirty="0" smtClean="0">
                <a:solidFill>
                  <a:srgbClr val="FF0000"/>
                </a:solidFill>
                <a:latin typeface="Arial" panose="020B0604020202020204" pitchFamily="34" charset="0"/>
                <a:cs typeface="Arial" panose="020B0604020202020204" pitchFamily="34" charset="0"/>
              </a:rPr>
              <a:t>Will </a:t>
            </a:r>
            <a:r>
              <a:rPr lang="en-US" sz="1600" b="1" dirty="0">
                <a:solidFill>
                  <a:srgbClr val="FF0000"/>
                </a:solidFill>
                <a:latin typeface="Arial" panose="020B0604020202020204" pitchFamily="34" charset="0"/>
                <a:cs typeface="Arial" panose="020B0604020202020204" pitchFamily="34" charset="0"/>
              </a:rPr>
              <a:t>not be tested</a:t>
            </a:r>
          </a:p>
          <a:p>
            <a:pPr marL="0" indent="0">
              <a:buNone/>
            </a:pPr>
            <a:endParaRPr lang="en-SG" sz="1800" dirty="0" smtClean="0"/>
          </a:p>
        </p:txBody>
      </p:sp>
      <p:sp>
        <p:nvSpPr>
          <p:cNvPr id="4" name="Title 1"/>
          <p:cNvSpPr>
            <a:spLocks noGrp="1"/>
          </p:cNvSpPr>
          <p:nvPr>
            <p:ph type="title"/>
          </p:nvPr>
        </p:nvSpPr>
        <p:spPr>
          <a:xfrm>
            <a:off x="0" y="0"/>
            <a:ext cx="9144000" cy="1143000"/>
          </a:xfrm>
        </p:spPr>
        <p:txBody>
          <a:bodyPr>
            <a:noAutofit/>
          </a:bodyPr>
          <a:lstStyle/>
          <a:p>
            <a:r>
              <a:rPr lang="en-US" sz="2800" b="1" u="sng" dirty="0" smtClean="0">
                <a:latin typeface="Arial" panose="020B0604020202020204" pitchFamily="34" charset="0"/>
                <a:cs typeface="Arial" panose="020B0604020202020204" pitchFamily="34" charset="0"/>
              </a:rPr>
              <a:t>Learning Outcomes to be tested in </a:t>
            </a:r>
            <a:r>
              <a:rPr lang="en-US" sz="2800" b="1" u="sng" dirty="0">
                <a:latin typeface="Arial" panose="020B0604020202020204" pitchFamily="34" charset="0"/>
                <a:cs typeface="Arial" panose="020B0604020202020204" pitchFamily="34" charset="0"/>
              </a:rPr>
              <a:t>G101 </a:t>
            </a:r>
            <a:r>
              <a:rPr lang="en-US" sz="2800" b="1" u="sng" dirty="0" smtClean="0">
                <a:latin typeface="Arial" panose="020B0604020202020204" pitchFamily="34" charset="0"/>
                <a:cs typeface="Arial" panose="020B0604020202020204" pitchFamily="34" charset="0"/>
              </a:rPr>
              <a:t>ESE</a:t>
            </a:r>
            <a:endParaRPr lang="en-US" sz="2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854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101 P02 T6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424A3E348CEC4CB9A0909D3FBD8A03" ma:contentTypeVersion="0" ma:contentTypeDescription="Create a new document." ma:contentTypeScope="" ma:versionID="1db2de1cc0e1a9128f8c4e8361aa0b04">
  <xsd:schema xmlns:xsd="http://www.w3.org/2001/XMLSchema" xmlns:xs="http://www.w3.org/2001/XMLSchema" xmlns:p="http://schemas.microsoft.com/office/2006/metadata/properties" xmlns:ns2="713f8242-8b24-4cba-9b50-9c55000d64ad" targetNamespace="http://schemas.microsoft.com/office/2006/metadata/properties" ma:root="true" ma:fieldsID="1a183232a5c31be0bd129d1eade880f4" ns2:_="">
    <xsd:import namespace="713f8242-8b24-4cba-9b50-9c55000d64a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8242-8b24-4cba-9b50-9c55000d64a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13f8242-8b24-4cba-9b50-9c55000d64ad">5YP3ZNM5N6ZZ-1773284899-218</_dlc_DocId>
    <_dlc_DocIdUrl xmlns="713f8242-8b24-4cba-9b50-9c55000d64ad">
      <Url>https://rp-sp.rp.edu.sg/sites/LCMS_0-0-G101-1/_layouts/15/DocIdRedir.aspx?ID=5YP3ZNM5N6ZZ-1773284899-218</Url>
      <Description>5YP3ZNM5N6ZZ-1773284899-218</Description>
    </_dlc_DocIdUrl>
  </documentManagement>
</p:properties>
</file>

<file path=customXml/itemProps1.xml><?xml version="1.0" encoding="utf-8"?>
<ds:datastoreItem xmlns:ds="http://schemas.openxmlformats.org/officeDocument/2006/customXml" ds:itemID="{817F56FA-6964-4FF4-9C37-E3A7157F6AB7}"/>
</file>

<file path=customXml/itemProps2.xml><?xml version="1.0" encoding="utf-8"?>
<ds:datastoreItem xmlns:ds="http://schemas.openxmlformats.org/officeDocument/2006/customXml" ds:itemID="{5214A903-A603-46BB-82B3-23F8D15B607A}"/>
</file>

<file path=customXml/itemProps3.xml><?xml version="1.0" encoding="utf-8"?>
<ds:datastoreItem xmlns:ds="http://schemas.openxmlformats.org/officeDocument/2006/customXml" ds:itemID="{13E830B7-D9A7-4E36-8FC0-C3D889CBD57D}"/>
</file>

<file path=customXml/itemProps4.xml><?xml version="1.0" encoding="utf-8"?>
<ds:datastoreItem xmlns:ds="http://schemas.openxmlformats.org/officeDocument/2006/customXml" ds:itemID="{8D7BB642-D17B-4F8B-9DCC-4A04436CA040}"/>
</file>

<file path=docProps/app.xml><?xml version="1.0" encoding="utf-8"?>
<Properties xmlns="http://schemas.openxmlformats.org/officeDocument/2006/extended-properties" xmlns:vt="http://schemas.openxmlformats.org/officeDocument/2006/docPropsVTypes">
  <TotalTime>13099</TotalTime>
  <Words>2935</Words>
  <Application>Microsoft Office PowerPoint</Application>
  <PresentationFormat>On-screen Show (4:3)</PresentationFormat>
  <Paragraphs>347</Paragraphs>
  <Slides>30</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9" baseType="lpstr">
      <vt:lpstr>ＭＳ Ｐゴシック</vt:lpstr>
      <vt:lpstr>Arial</vt:lpstr>
      <vt:lpstr>Calibri</vt:lpstr>
      <vt:lpstr>Helvetica</vt:lpstr>
      <vt:lpstr>Times New Roman</vt:lpstr>
      <vt:lpstr>ヒラギノ角ゴ Pro W3</vt:lpstr>
      <vt:lpstr>Office Theme</vt:lpstr>
      <vt:lpstr>G101 P02 T6P</vt:lpstr>
      <vt:lpstr>Adobe Acrobat Document</vt:lpstr>
      <vt:lpstr>ESE Revision Package</vt:lpstr>
      <vt:lpstr>General Information</vt:lpstr>
      <vt:lpstr>General Information</vt:lpstr>
      <vt:lpstr>General Information</vt:lpstr>
      <vt:lpstr>Learning Outcomes to be tested in G101 ESE</vt:lpstr>
      <vt:lpstr>Learning Outcomes to be tested in G101 ESE</vt:lpstr>
      <vt:lpstr>Learning Outcomes to be tested in G101 ESE</vt:lpstr>
      <vt:lpstr>Learning Outcomes to be tested in G101 ESE</vt:lpstr>
      <vt:lpstr>Learning Outcomes to be tested in G101 ESE</vt:lpstr>
      <vt:lpstr>How should I revise for ESE?</vt:lpstr>
      <vt:lpstr>Tips on Answering ESE Questions</vt:lpstr>
      <vt:lpstr>How should I revise for ESE?</vt:lpstr>
      <vt:lpstr>Commonly used assessment verbs in G101   and how should I answer them?</vt:lpstr>
      <vt:lpstr>PowerPoint Presentation</vt:lpstr>
      <vt:lpstr>Example 1</vt:lpstr>
      <vt:lpstr>Example 2</vt:lpstr>
      <vt:lpstr>Example 3</vt:lpstr>
      <vt:lpstr>PowerPoint Presentation</vt:lpstr>
      <vt:lpstr>Practice Questions</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Happy 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P02: Hang, Float, Sink 6th Presentation</dc:title>
  <dc:creator>Loke Han Ying</dc:creator>
  <cp:lastModifiedBy>Katherine Chia</cp:lastModifiedBy>
  <cp:revision>189</cp:revision>
  <cp:lastPrinted>2017-08-11T04:51:48Z</cp:lastPrinted>
  <dcterms:created xsi:type="dcterms:W3CDTF">2006-08-16T00:00:00Z</dcterms:created>
  <dcterms:modified xsi:type="dcterms:W3CDTF">2017-08-11T08:19:23Z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0x01010057424A3E348CEC4CB9A0909D3FBD8A03</vt:lpwstr>
  </property>
  <property fmtid="{D5CDD505-2E9C-101B-9397-08002B2CF9AE}" pid="3" name="_dlc_DocIdItemGuid">
    <vt:lpwstr>1e849c9d-1d53-4e1f-84d9-246ee47eeae9</vt:lpwstr>
  </property>
</Properties>
</file>