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2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3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handoutMasterIdLst>
    <p:handoutMasterId r:id="rId42"/>
  </p:handoutMasterIdLst>
  <p:sldIdLst>
    <p:sldId id="259" r:id="rId3"/>
    <p:sldId id="288" r:id="rId4"/>
    <p:sldId id="318" r:id="rId5"/>
    <p:sldId id="304" r:id="rId6"/>
    <p:sldId id="278" r:id="rId7"/>
    <p:sldId id="305" r:id="rId8"/>
    <p:sldId id="348" r:id="rId9"/>
    <p:sldId id="326" r:id="rId10"/>
    <p:sldId id="316" r:id="rId11"/>
    <p:sldId id="353" r:id="rId12"/>
    <p:sldId id="346" r:id="rId13"/>
    <p:sldId id="289" r:id="rId14"/>
    <p:sldId id="337" r:id="rId15"/>
    <p:sldId id="338" r:id="rId16"/>
    <p:sldId id="334" r:id="rId17"/>
    <p:sldId id="341" r:id="rId18"/>
    <p:sldId id="340" r:id="rId19"/>
    <p:sldId id="336" r:id="rId20"/>
    <p:sldId id="351" r:id="rId21"/>
    <p:sldId id="352" r:id="rId22"/>
    <p:sldId id="339" r:id="rId23"/>
    <p:sldId id="321" r:id="rId24"/>
    <p:sldId id="342" r:id="rId25"/>
    <p:sldId id="350" r:id="rId26"/>
    <p:sldId id="343" r:id="rId27"/>
    <p:sldId id="308" r:id="rId28"/>
    <p:sldId id="344" r:id="rId29"/>
    <p:sldId id="349" r:id="rId30"/>
    <p:sldId id="345" r:id="rId31"/>
    <p:sldId id="347" r:id="rId32"/>
    <p:sldId id="311" r:id="rId33"/>
    <p:sldId id="312" r:id="rId34"/>
    <p:sldId id="313" r:id="rId35"/>
    <p:sldId id="314" r:id="rId36"/>
    <p:sldId id="315" r:id="rId37"/>
    <p:sldId id="319" r:id="rId38"/>
    <p:sldId id="327" r:id="rId39"/>
    <p:sldId id="325" r:id="rId40"/>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320" autoAdjust="0"/>
  </p:normalViewPr>
  <p:slideViewPr>
    <p:cSldViewPr>
      <p:cViewPr varScale="1">
        <p:scale>
          <a:sx n="83" d="100"/>
          <a:sy n="83" d="100"/>
        </p:scale>
        <p:origin x="1450" y="8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96" y="-96"/>
      </p:cViewPr>
      <p:guideLst>
        <p:guide orient="horz" pos="3132"/>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customXml" Target="../customXml/item1.xml"/><Relationship Id="rId50" Type="http://schemas.openxmlformats.org/officeDocument/2006/relationships/customXml" Target="../customXml/item4.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CB225831-A825-4914-BD5F-C216F3F01DCD}" type="datetimeFigureOut">
              <a:rPr lang="en-SG" smtClean="0"/>
              <a:t>21/5/2017</a:t>
            </a:fld>
            <a:endParaRPr lang="en-SG"/>
          </a:p>
        </p:txBody>
      </p:sp>
      <p:sp>
        <p:nvSpPr>
          <p:cNvPr id="4" name="Footer Placeholder 3"/>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85CEDD86-0092-4C38-A33E-A3658A090FC4}" type="slidenum">
              <a:rPr lang="en-SG" smtClean="0"/>
              <a:t>‹#›</a:t>
            </a:fld>
            <a:endParaRPr lang="en-SG"/>
          </a:p>
        </p:txBody>
      </p:sp>
    </p:spTree>
    <p:extLst>
      <p:ext uri="{BB962C8B-B14F-4D97-AF65-F5344CB8AC3E}">
        <p14:creationId xmlns:p14="http://schemas.microsoft.com/office/powerpoint/2010/main" val="96350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C41A1C5A-F6A4-4275-B493-ACC3C3167658}" type="datetimeFigureOut">
              <a:rPr lang="en-US" smtClean="0"/>
              <a:t>5/21/2017</a:t>
            </a:fld>
            <a:endParaRPr lang="en-US"/>
          </a:p>
        </p:txBody>
      </p:sp>
      <p:sp>
        <p:nvSpPr>
          <p:cNvPr id="4" name="Slide Image Placeholder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8C5509CD-BD63-4A4B-9BDB-3C198D3F2C40}" type="slidenum">
              <a:rPr lang="en-US" smtClean="0"/>
              <a:t>‹#›</a:t>
            </a:fld>
            <a:endParaRPr lang="en-US"/>
          </a:p>
        </p:txBody>
      </p:sp>
    </p:spTree>
    <p:extLst>
      <p:ext uri="{BB962C8B-B14F-4D97-AF65-F5344CB8AC3E}">
        <p14:creationId xmlns:p14="http://schemas.microsoft.com/office/powerpoint/2010/main" val="116138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509CD-BD63-4A4B-9BDB-3C198D3F2C40}" type="slidenum">
              <a:rPr lang="en-US" smtClean="0"/>
              <a:t>1</a:t>
            </a:fld>
            <a:endParaRPr lang="en-US"/>
          </a:p>
        </p:txBody>
      </p:sp>
    </p:spTree>
    <p:extLst>
      <p:ext uri="{BB962C8B-B14F-4D97-AF65-F5344CB8AC3E}">
        <p14:creationId xmlns:p14="http://schemas.microsoft.com/office/powerpoint/2010/main" val="350241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21</a:t>
            </a:fld>
            <a:endParaRPr lang="en-US"/>
          </a:p>
        </p:txBody>
      </p:sp>
    </p:spTree>
    <p:extLst>
      <p:ext uri="{BB962C8B-B14F-4D97-AF65-F5344CB8AC3E}">
        <p14:creationId xmlns:p14="http://schemas.microsoft.com/office/powerpoint/2010/main" val="3856184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5</a:t>
            </a:fld>
            <a:endParaRPr lang="en-US"/>
          </a:p>
        </p:txBody>
      </p:sp>
    </p:spTree>
    <p:extLst>
      <p:ext uri="{BB962C8B-B14F-4D97-AF65-F5344CB8AC3E}">
        <p14:creationId xmlns:p14="http://schemas.microsoft.com/office/powerpoint/2010/main" val="234736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12</a:t>
            </a:fld>
            <a:endParaRPr lang="en-US"/>
          </a:p>
        </p:txBody>
      </p:sp>
    </p:spTree>
    <p:extLst>
      <p:ext uri="{BB962C8B-B14F-4D97-AF65-F5344CB8AC3E}">
        <p14:creationId xmlns:p14="http://schemas.microsoft.com/office/powerpoint/2010/main" val="10355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13</a:t>
            </a:fld>
            <a:endParaRPr lang="en-US"/>
          </a:p>
        </p:txBody>
      </p:sp>
    </p:spTree>
    <p:extLst>
      <p:ext uri="{BB962C8B-B14F-4D97-AF65-F5344CB8AC3E}">
        <p14:creationId xmlns:p14="http://schemas.microsoft.com/office/powerpoint/2010/main" val="385094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14</a:t>
            </a:fld>
            <a:endParaRPr lang="en-US"/>
          </a:p>
        </p:txBody>
      </p:sp>
    </p:spTree>
    <p:extLst>
      <p:ext uri="{BB962C8B-B14F-4D97-AF65-F5344CB8AC3E}">
        <p14:creationId xmlns:p14="http://schemas.microsoft.com/office/powerpoint/2010/main" val="207653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15</a:t>
            </a:fld>
            <a:endParaRPr lang="en-US"/>
          </a:p>
        </p:txBody>
      </p:sp>
    </p:spTree>
    <p:extLst>
      <p:ext uri="{BB962C8B-B14F-4D97-AF65-F5344CB8AC3E}">
        <p14:creationId xmlns:p14="http://schemas.microsoft.com/office/powerpoint/2010/main" val="231035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16</a:t>
            </a:fld>
            <a:endParaRPr lang="en-US"/>
          </a:p>
        </p:txBody>
      </p:sp>
    </p:spTree>
    <p:extLst>
      <p:ext uri="{BB962C8B-B14F-4D97-AF65-F5344CB8AC3E}">
        <p14:creationId xmlns:p14="http://schemas.microsoft.com/office/powerpoint/2010/main" val="3004163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17</a:t>
            </a:fld>
            <a:endParaRPr lang="en-US"/>
          </a:p>
        </p:txBody>
      </p:sp>
    </p:spTree>
    <p:extLst>
      <p:ext uri="{BB962C8B-B14F-4D97-AF65-F5344CB8AC3E}">
        <p14:creationId xmlns:p14="http://schemas.microsoft.com/office/powerpoint/2010/main" val="3622369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18</a:t>
            </a:fld>
            <a:endParaRPr lang="en-US"/>
          </a:p>
        </p:txBody>
      </p:sp>
    </p:spTree>
    <p:extLst>
      <p:ext uri="{BB962C8B-B14F-4D97-AF65-F5344CB8AC3E}">
        <p14:creationId xmlns:p14="http://schemas.microsoft.com/office/powerpoint/2010/main" val="307298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Divider">
    <p:spTree>
      <p:nvGrpSpPr>
        <p:cNvPr id="1" name=""/>
        <p:cNvGrpSpPr/>
        <p:nvPr/>
      </p:nvGrpSpPr>
      <p:grpSpPr>
        <a:xfrm>
          <a:off x="0" y="0"/>
          <a:ext cx="0" cy="0"/>
          <a:chOff x="0" y="0"/>
          <a:chExt cx="0" cy="0"/>
        </a:xfrm>
      </p:grpSpPr>
      <p:pic>
        <p:nvPicPr>
          <p:cNvPr id="3" name="Picture 8" descr="http://www.opd.ohio.gov/RC_QuickGuide/Reference2.jpg"/>
          <p:cNvPicPr>
            <a:picLocks noChangeAspect="1" noChangeArrowheads="1"/>
          </p:cNvPicPr>
          <p:nvPr userDrawn="1"/>
        </p:nvPicPr>
        <p:blipFill>
          <a:blip r:embed="rId2">
            <a:extLst>
              <a:ext uri="{28A0092B-C50C-407E-A947-70E740481C1C}">
                <a14:useLocalDpi xmlns:a14="http://schemas.microsoft.com/office/drawing/2010/main" val="0"/>
              </a:ext>
            </a:extLst>
          </a:blip>
          <a:srcRect l="2122" t="19119"/>
          <a:stretch>
            <a:fillRect/>
          </a:stretch>
        </p:blipFill>
        <p:spPr bwMode="auto">
          <a:xfrm>
            <a:off x="3611563" y="0"/>
            <a:ext cx="5532437" cy="682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Work\branding\swoosh_RP.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2268538" y="-38100"/>
            <a:ext cx="68707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endParaRPr lang="en-US" dirty="0"/>
          </a:p>
        </p:txBody>
      </p:sp>
    </p:spTree>
    <p:extLst>
      <p:ext uri="{BB962C8B-B14F-4D97-AF65-F5344CB8AC3E}">
        <p14:creationId xmlns:p14="http://schemas.microsoft.com/office/powerpoint/2010/main" val="25987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7F038412-9926-4F56-AEB8-A796950C0633}" type="datetime1">
              <a:rPr lang="en-US" smtClean="0"/>
              <a:pPr>
                <a:defRPr/>
              </a:pPr>
              <a:t>5/21/2017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0B8330B-C2EB-4261-AA5A-BCF27BDA6A28}" type="slidenum">
              <a:rPr lang="en-GB" smtClean="0"/>
              <a:pPr>
                <a:defRPr/>
              </a:pPr>
              <a:t>‹#›</a:t>
            </a:fld>
            <a:endParaRPr lang="en-GB"/>
          </a:p>
        </p:txBody>
      </p:sp>
      <p:pic>
        <p:nvPicPr>
          <p:cNvPr id="7" name="Picture 6" descr="g101 logo.jpg"/>
          <p:cNvPicPr>
            <a:picLocks noChangeAspect="1"/>
          </p:cNvPicPr>
          <p:nvPr userDrawn="1"/>
        </p:nvPicPr>
        <p:blipFill>
          <a:blip r:embed="rId2" cstate="print">
            <a:clrChange>
              <a:clrFrom>
                <a:srgbClr val="FFFFFF"/>
              </a:clrFrom>
              <a:clrTo>
                <a:srgbClr val="FFFFFF">
                  <a:alpha val="0"/>
                </a:srgbClr>
              </a:clrTo>
            </a:clrChange>
          </a:blip>
          <a:srcRect l="8820" t="24776" b="10762"/>
          <a:stretch>
            <a:fillRect/>
          </a:stretch>
        </p:blipFill>
        <p:spPr bwMode="auto">
          <a:xfrm>
            <a:off x="2516390" y="4479264"/>
            <a:ext cx="4143842" cy="945528"/>
          </a:xfrm>
          <a:prstGeom prst="rect">
            <a:avLst/>
          </a:prstGeom>
          <a:noFill/>
          <a:ln w="9525">
            <a:noFill/>
            <a:miter lim="800000"/>
            <a:headEnd/>
            <a:tailEnd/>
          </a:ln>
        </p:spPr>
      </p:pic>
      <p:pic>
        <p:nvPicPr>
          <p:cNvPr id="8" name="Picture 7" descr="RP Logo-2C_CS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2025" y="404664"/>
            <a:ext cx="2679950" cy="864096"/>
          </a:xfrm>
          <a:prstGeom prst="rect">
            <a:avLst/>
          </a:prstGeom>
          <a:noFill/>
          <a:ln>
            <a:noFill/>
          </a:ln>
        </p:spPr>
      </p:pic>
    </p:spTree>
    <p:extLst>
      <p:ext uri="{BB962C8B-B14F-4D97-AF65-F5344CB8AC3E}">
        <p14:creationId xmlns:p14="http://schemas.microsoft.com/office/powerpoint/2010/main" val="37932803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p:nvPr/>
        </p:nvSpPr>
        <p:spPr>
          <a:xfrm>
            <a:off x="7543800" y="6400800"/>
            <a:ext cx="1371600" cy="276225"/>
          </a:xfrm>
          <a:prstGeom prst="rect">
            <a:avLst/>
          </a:prstGeom>
          <a:noFill/>
        </p:spPr>
        <p:txBody>
          <a:bodyPr>
            <a:spAutoFit/>
          </a:bodyPr>
          <a:lstStyle/>
          <a:p>
            <a:pPr algn="r" fontAlgn="base">
              <a:spcBef>
                <a:spcPct val="0"/>
              </a:spcBef>
              <a:spcAft>
                <a:spcPct val="0"/>
              </a:spcAft>
              <a:defRPr/>
            </a:pPr>
            <a:fld id="{FF2E4115-FF8A-4C95-A279-3314F2B70F1D}" type="slidenum">
              <a:rPr lang="en-GB" sz="1200">
                <a:solidFill>
                  <a:srgbClr val="7F7F7F"/>
                </a:solidFill>
                <a:cs typeface="Arial" charset="0"/>
              </a:rPr>
              <a:pPr algn="r" fontAlgn="base">
                <a:spcBef>
                  <a:spcPct val="0"/>
                </a:spcBef>
                <a:spcAft>
                  <a:spcPct val="0"/>
                </a:spcAft>
                <a:defRPr/>
              </a:pPr>
              <a:t>‹#›</a:t>
            </a:fld>
            <a:endParaRPr lang="en-GB">
              <a:solidFill>
                <a:srgbClr val="7F7F7F"/>
              </a:solidFill>
              <a:cs typeface="Arial" charset="0"/>
            </a:endParaRPr>
          </a:p>
        </p:txBody>
      </p:sp>
      <p:sp>
        <p:nvSpPr>
          <p:cNvPr id="2" name="Title 1"/>
          <p:cNvSpPr>
            <a:spLocks noGrp="1"/>
          </p:cNvSpPr>
          <p:nvPr>
            <p:ph type="title"/>
          </p:nvPr>
        </p:nvSpPr>
        <p:spPr/>
        <p:txBody>
          <a:bodyPr/>
          <a:lstStyle>
            <a:lvl1pPr>
              <a:defRPr b="1"/>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a:defRPr sz="3000"/>
            </a:lvl1pPr>
            <a:lvl2pPr>
              <a:defRPr sz="26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Box 5"/>
          <p:cNvSpPr txBox="1"/>
          <p:nvPr userDrawn="1"/>
        </p:nvSpPr>
        <p:spPr>
          <a:xfrm>
            <a:off x="7543800" y="6400800"/>
            <a:ext cx="1371600" cy="276225"/>
          </a:xfrm>
          <a:prstGeom prst="rect">
            <a:avLst/>
          </a:prstGeom>
          <a:noFill/>
        </p:spPr>
        <p:txBody>
          <a:bodyPr>
            <a:spAutoFit/>
          </a:bodyPr>
          <a:lstStyle/>
          <a:p>
            <a:pPr algn="r">
              <a:defRPr/>
            </a:pPr>
            <a:fld id="{2B685334-2B95-4E6C-976C-0E445FAFE080}" type="slidenum">
              <a:rPr lang="en-GB" sz="1200">
                <a:solidFill>
                  <a:prstClr val="white">
                    <a:lumMod val="50000"/>
                  </a:prstClr>
                </a:solidFill>
                <a:cs typeface="Arial" charset="0"/>
              </a:rPr>
              <a:pPr algn="r">
                <a:defRPr/>
              </a:pPr>
              <a:t>‹#›</a:t>
            </a:fld>
            <a:endParaRPr lang="en-GB" dirty="0">
              <a:solidFill>
                <a:prstClr val="white">
                  <a:lumMod val="50000"/>
                </a:prstClr>
              </a:solidFill>
              <a:cs typeface="Arial" charset="0"/>
            </a:endParaRPr>
          </a:p>
        </p:txBody>
      </p:sp>
    </p:spTree>
    <p:extLst>
      <p:ext uri="{BB962C8B-B14F-4D97-AF65-F5344CB8AC3E}">
        <p14:creationId xmlns:p14="http://schemas.microsoft.com/office/powerpoint/2010/main" val="382941346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095B7F-1E8B-46A6-B407-2606E27B6396}" type="datetime1">
              <a:rPr lang="en-US" smtClean="0"/>
              <a:pPr>
                <a:defRPr/>
              </a:pPr>
              <a:t>5/21/2017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42B03A2-6B94-4406-83FD-4CE494C442B0}" type="slidenum">
              <a:rPr lang="en-GB" smtClean="0"/>
              <a:pPr>
                <a:defRPr/>
              </a:pPr>
              <a:t>‹#›</a:t>
            </a:fld>
            <a:endParaRPr lang="en-GB"/>
          </a:p>
        </p:txBody>
      </p:sp>
    </p:spTree>
    <p:extLst>
      <p:ext uri="{BB962C8B-B14F-4D97-AF65-F5344CB8AC3E}">
        <p14:creationId xmlns:p14="http://schemas.microsoft.com/office/powerpoint/2010/main" val="1787765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pPr>
              <a:defRPr/>
            </a:pPr>
            <a:fld id="{1BDAB733-F7E6-477A-B109-5C7D57C12A06}" type="datetime1">
              <a:rPr lang="en-US" smtClean="0"/>
              <a:pPr>
                <a:defRPr/>
              </a:pPr>
              <a:t>5/21/2017</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9C5AA36D-A122-46A8-83E5-8E0F4EE1FA49}" type="slidenum">
              <a:rPr lang="en-GB" smtClean="0"/>
              <a:pPr>
                <a:defRPr/>
              </a:pPr>
              <a:t>‹#›</a:t>
            </a:fld>
            <a:endParaRPr lang="en-GB"/>
          </a:p>
        </p:txBody>
      </p:sp>
    </p:spTree>
    <p:extLst>
      <p:ext uri="{BB962C8B-B14F-4D97-AF65-F5344CB8AC3E}">
        <p14:creationId xmlns:p14="http://schemas.microsoft.com/office/powerpoint/2010/main" val="183546582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pPr>
              <a:defRPr/>
            </a:pPr>
            <a:fld id="{F2C347AD-9C12-4BDF-9D43-5C64EEE3D932}" type="datetime1">
              <a:rPr lang="en-US" smtClean="0"/>
              <a:pPr>
                <a:defRPr/>
              </a:pPr>
              <a:t>5/21/2017</a:t>
            </a:fld>
            <a:endParaRPr lang="en-GB"/>
          </a:p>
        </p:txBody>
      </p:sp>
      <p:sp>
        <p:nvSpPr>
          <p:cNvPr id="8" name="Footer Placeholder 7"/>
          <p:cNvSpPr>
            <a:spLocks noGrp="1"/>
          </p:cNvSpPr>
          <p:nvPr>
            <p:ph type="ftr" sz="quarter" idx="11"/>
          </p:nvPr>
        </p:nvSpPr>
        <p:spPr/>
        <p:txBody>
          <a:bodyPr/>
          <a:lstStyle>
            <a:lvl1pPr>
              <a:defRPr/>
            </a:lvl1pPr>
          </a:lstStyle>
          <a:p>
            <a:pPr>
              <a:defRPr/>
            </a:pPr>
            <a:endParaRPr lang="en-GB"/>
          </a:p>
        </p:txBody>
      </p:sp>
      <p:sp>
        <p:nvSpPr>
          <p:cNvPr id="9" name="Slide Number Placeholder 8"/>
          <p:cNvSpPr>
            <a:spLocks noGrp="1"/>
          </p:cNvSpPr>
          <p:nvPr>
            <p:ph type="sldNum" sz="quarter" idx="12"/>
          </p:nvPr>
        </p:nvSpPr>
        <p:spPr/>
        <p:txBody>
          <a:bodyPr/>
          <a:lstStyle>
            <a:lvl1pPr>
              <a:defRPr/>
            </a:lvl1pPr>
          </a:lstStyle>
          <a:p>
            <a:pPr>
              <a:defRPr/>
            </a:pPr>
            <a:fld id="{28F1684C-2ABA-4254-9E36-61B28415B2B8}" type="slidenum">
              <a:rPr lang="en-GB" smtClean="0"/>
              <a:pPr>
                <a:defRPr/>
              </a:pPr>
              <a:t>‹#›</a:t>
            </a:fld>
            <a:endParaRPr lang="en-GB"/>
          </a:p>
        </p:txBody>
      </p:sp>
    </p:spTree>
    <p:extLst>
      <p:ext uri="{BB962C8B-B14F-4D97-AF65-F5344CB8AC3E}">
        <p14:creationId xmlns:p14="http://schemas.microsoft.com/office/powerpoint/2010/main" val="15977030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pPr>
              <a:defRPr/>
            </a:pPr>
            <a:fld id="{23234938-A0DB-42DE-97F0-8024EE274A93}" type="datetime1">
              <a:rPr lang="en-US" smtClean="0"/>
              <a:pPr>
                <a:defRPr/>
              </a:pPr>
              <a:t>5/21/2017</a:t>
            </a:fld>
            <a:endParaRPr lang="en-GB"/>
          </a:p>
        </p:txBody>
      </p:sp>
      <p:sp>
        <p:nvSpPr>
          <p:cNvPr id="4" name="Footer Placeholder 3"/>
          <p:cNvSpPr>
            <a:spLocks noGrp="1"/>
          </p:cNvSpPr>
          <p:nvPr>
            <p:ph type="ftr" sz="quarter" idx="11"/>
          </p:nvPr>
        </p:nvSpPr>
        <p:spPr/>
        <p:txBody>
          <a:bodyPr/>
          <a:lstStyle>
            <a:lvl1pPr>
              <a:defRPr/>
            </a:lvl1pPr>
          </a:lstStyle>
          <a:p>
            <a:pPr>
              <a:defRPr/>
            </a:pPr>
            <a:endParaRPr lang="en-GB"/>
          </a:p>
        </p:txBody>
      </p:sp>
      <p:sp>
        <p:nvSpPr>
          <p:cNvPr id="5" name="Slide Number Placeholder 4"/>
          <p:cNvSpPr>
            <a:spLocks noGrp="1"/>
          </p:cNvSpPr>
          <p:nvPr>
            <p:ph type="sldNum" sz="quarter" idx="12"/>
          </p:nvPr>
        </p:nvSpPr>
        <p:spPr/>
        <p:txBody>
          <a:bodyPr/>
          <a:lstStyle>
            <a:lvl1pPr>
              <a:defRPr/>
            </a:lvl1pPr>
          </a:lstStyle>
          <a:p>
            <a:pPr>
              <a:defRPr/>
            </a:pPr>
            <a:fld id="{CB265155-3D86-4437-BF99-0F7B873B72F3}" type="slidenum">
              <a:rPr lang="en-GB" smtClean="0"/>
              <a:pPr>
                <a:defRPr/>
              </a:pPr>
              <a:t>‹#›</a:t>
            </a:fld>
            <a:endParaRPr lang="en-GB"/>
          </a:p>
        </p:txBody>
      </p:sp>
    </p:spTree>
    <p:extLst>
      <p:ext uri="{BB962C8B-B14F-4D97-AF65-F5344CB8AC3E}">
        <p14:creationId xmlns:p14="http://schemas.microsoft.com/office/powerpoint/2010/main" val="15914780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B936BAB-1B7C-46D8-9BB1-7A79577C7B1A}" type="datetime1">
              <a:rPr lang="en-US" smtClean="0"/>
              <a:pPr>
                <a:defRPr/>
              </a:pPr>
              <a:t>5/21/2017</a:t>
            </a:fld>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3"/>
          <p:cNvSpPr>
            <a:spLocks noGrp="1"/>
          </p:cNvSpPr>
          <p:nvPr>
            <p:ph type="sldNum" sz="quarter" idx="12"/>
          </p:nvPr>
        </p:nvSpPr>
        <p:spPr/>
        <p:txBody>
          <a:bodyPr/>
          <a:lstStyle>
            <a:lvl1pPr>
              <a:defRPr/>
            </a:lvl1pPr>
          </a:lstStyle>
          <a:p>
            <a:pPr>
              <a:defRPr/>
            </a:pPr>
            <a:fld id="{DA3D681A-24A7-4FA6-99AA-3CA3FB9B27ED}" type="slidenum">
              <a:rPr lang="en-GB" smtClean="0"/>
              <a:pPr>
                <a:defRPr/>
              </a:pPr>
              <a:t>‹#›</a:t>
            </a:fld>
            <a:endParaRPr lang="en-GB"/>
          </a:p>
        </p:txBody>
      </p:sp>
    </p:spTree>
    <p:extLst>
      <p:ext uri="{BB962C8B-B14F-4D97-AF65-F5344CB8AC3E}">
        <p14:creationId xmlns:p14="http://schemas.microsoft.com/office/powerpoint/2010/main" val="35163779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1DBEED6-0E9C-4937-9C74-EAB18F52F236}" type="datetime1">
              <a:rPr lang="en-US" smtClean="0"/>
              <a:pPr>
                <a:defRPr/>
              </a:pPr>
              <a:t>5/21/2017</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B5015892-77E9-468E-A187-69D117856065}" type="slidenum">
              <a:rPr lang="en-GB" smtClean="0"/>
              <a:pPr>
                <a:defRPr/>
              </a:pPr>
              <a:t>‹#›</a:t>
            </a:fld>
            <a:endParaRPr lang="en-GB"/>
          </a:p>
        </p:txBody>
      </p:sp>
    </p:spTree>
    <p:extLst>
      <p:ext uri="{BB962C8B-B14F-4D97-AF65-F5344CB8AC3E}">
        <p14:creationId xmlns:p14="http://schemas.microsoft.com/office/powerpoint/2010/main" val="200609407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6FD3A95-DB7F-44A4-B3FE-65B84A0A7630}" type="datetime1">
              <a:rPr lang="en-US" smtClean="0"/>
              <a:pPr>
                <a:defRPr/>
              </a:pPr>
              <a:t>5/21/2017</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A7EBBE47-452F-4DA9-A35E-FE3752A3835C}" type="slidenum">
              <a:rPr lang="en-GB" smtClean="0"/>
              <a:pPr>
                <a:defRPr/>
              </a:pPr>
              <a:t>‹#›</a:t>
            </a:fld>
            <a:endParaRPr lang="en-GB"/>
          </a:p>
        </p:txBody>
      </p:sp>
    </p:spTree>
    <p:extLst>
      <p:ext uri="{BB962C8B-B14F-4D97-AF65-F5344CB8AC3E}">
        <p14:creationId xmlns:p14="http://schemas.microsoft.com/office/powerpoint/2010/main" val="355890518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B921F33-8349-4C29-807D-5E736883894C}" type="datetime1">
              <a:rPr lang="en-US" smtClean="0"/>
              <a:pPr>
                <a:defRPr/>
              </a:pPr>
              <a:t>5/21/2017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F948196-F42F-47EE-B74C-C57558A7C23C}" type="slidenum">
              <a:rPr lang="en-GB" smtClean="0"/>
              <a:pPr>
                <a:defRPr/>
              </a:pPr>
              <a:t>‹#›</a:t>
            </a:fld>
            <a:endParaRPr lang="en-GB"/>
          </a:p>
        </p:txBody>
      </p:sp>
    </p:spTree>
    <p:extLst>
      <p:ext uri="{BB962C8B-B14F-4D97-AF65-F5344CB8AC3E}">
        <p14:creationId xmlns:p14="http://schemas.microsoft.com/office/powerpoint/2010/main" val="996293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FB6782E-1166-46DF-BB51-DF1C9DB1D929}" type="datetime1">
              <a:rPr lang="en-US" smtClean="0"/>
              <a:pPr>
                <a:defRPr/>
              </a:pPr>
              <a:t>5/21/2017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A2597F4-193F-4FFA-9EC4-EE4C39814A38}" type="slidenum">
              <a:rPr lang="en-GB" smtClean="0"/>
              <a:pPr>
                <a:defRPr/>
              </a:pPr>
              <a:t>‹#›</a:t>
            </a:fld>
            <a:endParaRPr lang="en-GB"/>
          </a:p>
        </p:txBody>
      </p:sp>
    </p:spTree>
    <p:extLst>
      <p:ext uri="{BB962C8B-B14F-4D97-AF65-F5344CB8AC3E}">
        <p14:creationId xmlns:p14="http://schemas.microsoft.com/office/powerpoint/2010/main" val="40094278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11" name="Picture 6" descr="C:\Work\Training template\items\MP900424339 copy.jpg"/>
          <p:cNvPicPr>
            <a:picLocks noChangeAspect="1" noChangeArrowheads="1"/>
          </p:cNvPicPr>
          <p:nvPr userDrawn="1"/>
        </p:nvPicPr>
        <p:blipFill rotWithShape="1">
          <a:blip r:embed="rId2" cstate="email">
            <a:lum bright="70000" contrast="-70000"/>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1260" r="244" b="8380"/>
          <a:stretch/>
        </p:blipFill>
        <p:spPr bwMode="auto">
          <a:xfrm>
            <a:off x="0" y="-1"/>
            <a:ext cx="9144000" cy="63087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userDrawn="1"/>
        </p:nvCxnSpPr>
        <p:spPr>
          <a:xfrm flipV="1">
            <a:off x="665163" y="1497013"/>
            <a:ext cx="7781925" cy="158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2" descr="logo.png"/>
          <p:cNvPicPr>
            <a:picLocks noChangeAspect="1"/>
          </p:cNvPicPr>
          <p:nvPr userDrawn="1"/>
        </p:nvPicPr>
        <p:blipFill>
          <a:blip r:embed="rId4" cstate="email">
            <a:extLst>
              <a:ext uri="{28A0092B-C50C-407E-A947-70E740481C1C}">
                <a14:useLocalDpi xmlns:a14="http://schemas.microsoft.com/office/drawing/2010/main" val="0"/>
              </a:ext>
            </a:extLst>
          </a:blip>
          <a:srcRect r="72476"/>
          <a:stretch>
            <a:fillRect/>
          </a:stretch>
        </p:blipFill>
        <p:spPr bwMode="auto">
          <a:xfrm>
            <a:off x="8142288" y="461963"/>
            <a:ext cx="3444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
          <p:cNvGrpSpPr>
            <a:grpSpLocks/>
          </p:cNvGrpSpPr>
          <p:nvPr userDrawn="1"/>
        </p:nvGrpSpPr>
        <p:grpSpPr bwMode="auto">
          <a:xfrm>
            <a:off x="0" y="6308725"/>
            <a:ext cx="9237663" cy="447675"/>
            <a:chOff x="0" y="6309320"/>
            <a:chExt cx="9238233" cy="447435"/>
          </a:xfrm>
        </p:grpSpPr>
        <p:sp>
          <p:nvSpPr>
            <p:cNvPr id="7" name="Rectangle 6"/>
            <p:cNvSpPr/>
            <p:nvPr userDrawn="1"/>
          </p:nvSpPr>
          <p:spPr>
            <a:xfrm>
              <a:off x="0" y="6309320"/>
              <a:ext cx="9144564" cy="71400"/>
            </a:xfrm>
            <a:prstGeom prst="rect">
              <a:avLst/>
            </a:prstGeom>
            <a:solidFill>
              <a:srgbClr val="F9D607"/>
            </a:solidFill>
            <a:ln>
              <a:noFill/>
            </a:ln>
            <a:effectLst/>
          </p:spPr>
          <p:style>
            <a:lnRef idx="3">
              <a:schemeClr val="accent6"/>
            </a:lnRef>
            <a:fillRef idx="0">
              <a:schemeClr val="accent6"/>
            </a:fillRef>
            <a:effectRef idx="2">
              <a:schemeClr val="accent6"/>
            </a:effectRef>
            <a:fontRef idx="minor">
              <a:schemeClr val="tx1"/>
            </a:fontRef>
          </p:style>
          <p:txBody>
            <a:bodyPr anchor="ctr"/>
            <a:lstStyle/>
            <a:p>
              <a:pPr algn="ctr"/>
              <a:endParaRPr lang="en-US">
                <a:solidFill>
                  <a:prstClr val="black"/>
                </a:solidFill>
                <a:ea typeface="ヒラギノ角ゴ Pro W3" charset="0"/>
              </a:endParaRPr>
            </a:p>
          </p:txBody>
        </p:sp>
        <p:sp>
          <p:nvSpPr>
            <p:cNvPr id="8" name="Rectangle 1"/>
            <p:cNvSpPr>
              <a:spLocks noChangeArrowheads="1"/>
            </p:cNvSpPr>
            <p:nvPr userDrawn="1"/>
          </p:nvSpPr>
          <p:spPr bwMode="auto">
            <a:xfrm>
              <a:off x="611560" y="6418201"/>
              <a:ext cx="86266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sz="800">
                  <a:solidFill>
                    <a:prstClr val="black"/>
                  </a:solidFill>
                  <a:latin typeface="Arial" charset="0"/>
                </a:rPr>
                <a:t>All rights to this document are reserved. No part may be reproduced, transmitted, transcribed, stored in a retrieval system, or translated into any language, in any form or by any means, electronic, mechanical, magnetic, optical, chemical, manual, or in any other manner, without prior written permission from Republic Polytechnic, 9 Woodlands Ave 9, Singapore 738964.</a:t>
              </a:r>
            </a:p>
          </p:txBody>
        </p:sp>
        <p:sp>
          <p:nvSpPr>
            <p:cNvPr id="9" name="Rectangle 1"/>
            <p:cNvSpPr>
              <a:spLocks noChangeArrowheads="1"/>
            </p:cNvSpPr>
            <p:nvPr userDrawn="1"/>
          </p:nvSpPr>
          <p:spPr bwMode="auto">
            <a:xfrm>
              <a:off x="35496" y="6456111"/>
              <a:ext cx="6798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sz="1200" b="1">
                  <a:solidFill>
                    <a:prstClr val="black"/>
                  </a:solidFill>
                  <a:latin typeface="Arial" charset="0"/>
                </a:rPr>
                <a:t>CED ©</a:t>
              </a:r>
            </a:p>
          </p:txBody>
        </p:sp>
      </p:grpSp>
      <p:sp>
        <p:nvSpPr>
          <p:cNvPr id="3" name="Title 1"/>
          <p:cNvSpPr>
            <a:spLocks noGrp="1"/>
          </p:cNvSpPr>
          <p:nvPr>
            <p:ph type="title"/>
          </p:nvPr>
        </p:nvSpPr>
        <p:spPr>
          <a:xfrm>
            <a:off x="665610" y="893354"/>
            <a:ext cx="6211928" cy="604593"/>
          </a:xfrm>
          <a:prstGeom prst="rect">
            <a:avLst/>
          </a:prstGeom>
        </p:spPr>
        <p:txBody>
          <a:bodyPr>
            <a:normAutofit/>
          </a:bodyPr>
          <a:lstStyle>
            <a:lvl1pPr algn="l">
              <a:defRPr sz="3200" baseline="0">
                <a:latin typeface="Arial"/>
                <a:cs typeface="Aria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14400" y="1884363"/>
            <a:ext cx="7571806" cy="3025262"/>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634978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100">
                <a:solidFill>
                  <a:srgbClr val="898989"/>
                </a:solidFill>
                <a:latin typeface="Arial" panose="020B0604020202020204" pitchFamily="34" charset="0"/>
                <a:cs typeface="Arial" panose="020B0604020202020204" pitchFamily="34" charset="0"/>
              </a:defRPr>
            </a:lvl1pPr>
          </a:lstStyle>
          <a:p>
            <a:pPr fontAlgn="base">
              <a:spcBef>
                <a:spcPct val="0"/>
              </a:spcBef>
              <a:spcAft>
                <a:spcPct val="0"/>
              </a:spcAft>
              <a:defRPr/>
            </a:pPr>
            <a:fld id="{60538C6E-8E24-4B98-89BB-3CD8DE109C02}" type="datetime1">
              <a:rPr lang="en-US" smtClean="0"/>
              <a:pPr fontAlgn="base">
                <a:spcBef>
                  <a:spcPct val="0"/>
                </a:spcBef>
                <a:spcAft>
                  <a:spcPct val="0"/>
                </a:spcAft>
                <a:defRPr/>
              </a:pPr>
              <a:t>5/21/2017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100">
                <a:solidFill>
                  <a:srgbClr val="898989"/>
                </a:solidFill>
                <a:latin typeface="Arial" panose="020B0604020202020204" pitchFamily="34" charset="0"/>
                <a:cs typeface="Arial" panose="020B0604020202020204" pitchFamily="34" charset="0"/>
              </a:defRPr>
            </a:lvl1pPr>
          </a:lstStyle>
          <a:p>
            <a:pPr fontAlgn="base">
              <a:spcBef>
                <a:spcPct val="0"/>
              </a:spcBef>
              <a:spcAft>
                <a:spcPct val="0"/>
              </a:spcAft>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100">
                <a:solidFill>
                  <a:srgbClr val="898989"/>
                </a:solidFill>
                <a:latin typeface="Arial" panose="020B0604020202020204" pitchFamily="34" charset="0"/>
                <a:cs typeface="Arial" panose="020B0604020202020204" pitchFamily="34" charset="0"/>
              </a:defRPr>
            </a:lvl1pPr>
          </a:lstStyle>
          <a:p>
            <a:pPr fontAlgn="base">
              <a:spcBef>
                <a:spcPct val="0"/>
              </a:spcBef>
              <a:spcAft>
                <a:spcPct val="0"/>
              </a:spcAft>
              <a:defRPr/>
            </a:pPr>
            <a:endParaRPr lang="en-GB"/>
          </a:p>
        </p:txBody>
      </p:sp>
      <p:sp>
        <p:nvSpPr>
          <p:cNvPr id="9" name="TextBox 8"/>
          <p:cNvSpPr txBox="1"/>
          <p:nvPr userDrawn="1"/>
        </p:nvSpPr>
        <p:spPr>
          <a:xfrm>
            <a:off x="2416175" y="6629400"/>
            <a:ext cx="4206601" cy="230832"/>
          </a:xfrm>
          <a:prstGeom prst="rect">
            <a:avLst/>
          </a:prstGeom>
          <a:noFill/>
        </p:spPr>
        <p:txBody>
          <a:bodyPr wrap="none">
            <a:spAutoFit/>
          </a:bodyPr>
          <a:lstStyle/>
          <a:p>
            <a:pPr>
              <a:defRPr/>
            </a:pPr>
            <a:r>
              <a:rPr lang="en-GB" sz="900" dirty="0">
                <a:solidFill>
                  <a:prstClr val="black"/>
                </a:solidFill>
                <a:latin typeface="Arial" panose="020B0604020202020204" pitchFamily="34" charset="0"/>
                <a:cs typeface="Arial" panose="020B0604020202020204" pitchFamily="34" charset="0"/>
              </a:rPr>
              <a:t>©</a:t>
            </a:r>
            <a:r>
              <a:rPr lang="en-GB" sz="900" dirty="0" smtClean="0">
                <a:solidFill>
                  <a:prstClr val="black"/>
                </a:solidFill>
                <a:latin typeface="Arial" panose="020B0604020202020204" pitchFamily="34" charset="0"/>
                <a:cs typeface="Arial" panose="020B0604020202020204" pitchFamily="34" charset="0"/>
              </a:rPr>
              <a:t>2016. </a:t>
            </a:r>
            <a:r>
              <a:rPr lang="en-GB" sz="900" dirty="0">
                <a:solidFill>
                  <a:prstClr val="black"/>
                </a:solidFill>
                <a:latin typeface="Arial" panose="020B0604020202020204" pitchFamily="34" charset="0"/>
                <a:cs typeface="Arial" panose="020B0604020202020204" pitchFamily="34" charset="0"/>
              </a:rPr>
              <a:t>Centre for Educational Development, Republic Polytechnic, Singapore.</a:t>
            </a:r>
          </a:p>
        </p:txBody>
      </p:sp>
      <p:sp>
        <p:nvSpPr>
          <p:cNvPr id="10" name="Rounded Rectangle 9"/>
          <p:cNvSpPr/>
          <p:nvPr userDrawn="1"/>
        </p:nvSpPr>
        <p:spPr>
          <a:xfrm>
            <a:off x="210519" y="152400"/>
            <a:ext cx="8686800" cy="6477000"/>
          </a:xfrm>
          <a:prstGeom prst="roundRect">
            <a:avLst/>
          </a:prstGeom>
          <a:noFill/>
          <a:ln w="76200">
            <a:solidFill>
              <a:srgbClr val="FFFF00">
                <a:alpha val="9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50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ctr" rtl="0" eaLnBrk="1" fontAlgn="base" hangingPunct="1">
        <a:spcBef>
          <a:spcPct val="0"/>
        </a:spcBef>
        <a:spcAft>
          <a:spcPct val="0"/>
        </a:spcAft>
        <a:defRPr sz="4000"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MSA Revision Package</a:t>
            </a:r>
            <a:br>
              <a:rPr lang="en-US" dirty="0" smtClean="0"/>
            </a:br>
            <a:r>
              <a:rPr lang="en-US" dirty="0" smtClean="0"/>
              <a:t>AY1718 Semester 1</a:t>
            </a:r>
            <a:endParaRPr lang="en-SG" dirty="0"/>
          </a:p>
        </p:txBody>
      </p:sp>
      <p:sp>
        <p:nvSpPr>
          <p:cNvPr id="5" name="Subtitle 4"/>
          <p:cNvSpPr>
            <a:spLocks noGrp="1"/>
          </p:cNvSpPr>
          <p:nvPr>
            <p:ph type="subTitle" idx="1"/>
          </p:nvPr>
        </p:nvSpPr>
        <p:spPr/>
        <p:txBody>
          <a:bodyPr/>
          <a:lstStyle/>
          <a:p>
            <a:endParaRPr lang="en-US" dirty="0"/>
          </a:p>
        </p:txBody>
      </p:sp>
      <p:sp>
        <p:nvSpPr>
          <p:cNvPr id="3" name="Slide Number Placeholder 2"/>
          <p:cNvSpPr>
            <a:spLocks noGrp="1"/>
          </p:cNvSpPr>
          <p:nvPr>
            <p:ph type="sldNum" sz="quarter" idx="12"/>
          </p:nvPr>
        </p:nvSpPr>
        <p:spPr/>
        <p:txBody>
          <a:bodyPr/>
          <a:lstStyle/>
          <a:p>
            <a:fld id="{F5AC00D7-F3C6-451F-B142-86D76D68BDA8}" type="slidenum">
              <a:rPr lang="en-SG" smtClean="0"/>
              <a:pPr/>
              <a:t>1</a:t>
            </a:fld>
            <a:endParaRPr lang="en-SG" dirty="0"/>
          </a:p>
        </p:txBody>
      </p:sp>
      <p:pic>
        <p:nvPicPr>
          <p:cNvPr id="4" name="Picture 3" descr="g101 logo.jpg"/>
          <p:cNvPicPr>
            <a:picLocks noChangeAspect="1"/>
          </p:cNvPicPr>
          <p:nvPr/>
        </p:nvPicPr>
        <p:blipFill>
          <a:blip r:embed="rId3" cstate="print">
            <a:clrChange>
              <a:clrFrom>
                <a:srgbClr val="FFFFFF"/>
              </a:clrFrom>
              <a:clrTo>
                <a:srgbClr val="FFFFFF">
                  <a:alpha val="0"/>
                </a:srgbClr>
              </a:clrTo>
            </a:clrChange>
          </a:blip>
          <a:srcRect l="8820" t="24776" b="10762"/>
          <a:stretch>
            <a:fillRect/>
          </a:stretch>
        </p:blipFill>
        <p:spPr bwMode="auto">
          <a:xfrm>
            <a:off x="2516390" y="4479264"/>
            <a:ext cx="4143842" cy="945528"/>
          </a:xfrm>
          <a:prstGeom prst="rect">
            <a:avLst/>
          </a:prstGeom>
          <a:noFill/>
          <a:ln w="9525">
            <a:noFill/>
            <a:miter lim="800000"/>
            <a:headEnd/>
            <a:tailEnd/>
          </a:ln>
        </p:spPr>
      </p:pic>
    </p:spTree>
    <p:extLst>
      <p:ext uri="{BB962C8B-B14F-4D97-AF65-F5344CB8AC3E}">
        <p14:creationId xmlns:p14="http://schemas.microsoft.com/office/powerpoint/2010/main" val="2485503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noAutofit/>
          </a:bodyPr>
          <a:lstStyle/>
          <a:p>
            <a:r>
              <a:rPr lang="en-SG" sz="3600" dirty="0" smtClean="0"/>
              <a:t>Commonly used assessment verbs in G101   and how should I answer them?</a:t>
            </a:r>
            <a:endParaRPr lang="en-SG"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4047081"/>
              </p:ext>
            </p:extLst>
          </p:nvPr>
        </p:nvGraphicFramePr>
        <p:xfrm>
          <a:off x="457200" y="1600200"/>
          <a:ext cx="8229600" cy="48615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81683785"/>
                    </a:ext>
                  </a:extLst>
                </a:gridCol>
                <a:gridCol w="6172200">
                  <a:extLst>
                    <a:ext uri="{9D8B030D-6E8A-4147-A177-3AD203B41FA5}">
                      <a16:colId xmlns:a16="http://schemas.microsoft.com/office/drawing/2014/main" val="3375720637"/>
                    </a:ext>
                  </a:extLst>
                </a:gridCol>
              </a:tblGrid>
              <a:tr h="609600">
                <a:tc>
                  <a:txBody>
                    <a:bodyPr/>
                    <a:lstStyle/>
                    <a:p>
                      <a:pPr algn="ctr"/>
                      <a:r>
                        <a:rPr lang="en-SG" dirty="0" smtClean="0"/>
                        <a:t>Commonly used Assessment verbs</a:t>
                      </a:r>
                      <a:endParaRPr lang="en-SG" dirty="0"/>
                    </a:p>
                  </a:txBody>
                  <a:tcPr/>
                </a:tc>
                <a:tc>
                  <a:txBody>
                    <a:bodyPr/>
                    <a:lstStyle/>
                    <a:p>
                      <a:pPr algn="ctr"/>
                      <a:r>
                        <a:rPr lang="en-SG" dirty="0" smtClean="0"/>
                        <a:t>How should I answer</a:t>
                      </a:r>
                      <a:r>
                        <a:rPr lang="en-SG" baseline="0" dirty="0" smtClean="0"/>
                        <a:t> the question?</a:t>
                      </a:r>
                      <a:endParaRPr lang="en-SG" dirty="0"/>
                    </a:p>
                  </a:txBody>
                  <a:tcPr/>
                </a:tc>
                <a:extLst>
                  <a:ext uri="{0D108BD9-81ED-4DB2-BD59-A6C34878D82A}">
                    <a16:rowId xmlns:a16="http://schemas.microsoft.com/office/drawing/2014/main" val="1807082470"/>
                  </a:ext>
                </a:extLst>
              </a:tr>
              <a:tr h="370840">
                <a:tc>
                  <a:txBody>
                    <a:bodyPr/>
                    <a:lstStyle/>
                    <a:p>
                      <a:r>
                        <a:rPr lang="en-SG" dirty="0" smtClean="0"/>
                        <a:t>Compare</a:t>
                      </a:r>
                      <a:endParaRPr lang="en-SG" dirty="0"/>
                    </a:p>
                  </a:txBody>
                  <a:tcPr/>
                </a:tc>
                <a:tc>
                  <a:txBody>
                    <a:bodyPr/>
                    <a:lstStyle/>
                    <a:p>
                      <a:r>
                        <a:rPr lang="en-SG" dirty="0" smtClean="0"/>
                        <a:t>Discuss</a:t>
                      </a:r>
                      <a:r>
                        <a:rPr lang="en-SG" baseline="0" dirty="0" smtClean="0"/>
                        <a:t> the similarities and differences</a:t>
                      </a:r>
                      <a:endParaRPr lang="en-SG" dirty="0"/>
                    </a:p>
                  </a:txBody>
                  <a:tcPr/>
                </a:tc>
                <a:extLst>
                  <a:ext uri="{0D108BD9-81ED-4DB2-BD59-A6C34878D82A}">
                    <a16:rowId xmlns:a16="http://schemas.microsoft.com/office/drawing/2014/main" val="1146588773"/>
                  </a:ext>
                </a:extLst>
              </a:tr>
              <a:tr h="370840">
                <a:tc>
                  <a:txBody>
                    <a:bodyPr/>
                    <a:lstStyle/>
                    <a:p>
                      <a:r>
                        <a:rPr lang="en-SG" dirty="0" smtClean="0"/>
                        <a:t>Describe</a:t>
                      </a:r>
                      <a:endParaRPr lang="en-SG" dirty="0"/>
                    </a:p>
                  </a:txBody>
                  <a:tcPr/>
                </a:tc>
                <a:tc>
                  <a:txBody>
                    <a:bodyPr/>
                    <a:lstStyle/>
                    <a:p>
                      <a:r>
                        <a:rPr lang="en-SG" dirty="0" smtClean="0"/>
                        <a:t>Provide characteristics and features of how and why something happened</a:t>
                      </a:r>
                      <a:endParaRPr lang="en-SG" dirty="0"/>
                    </a:p>
                  </a:txBody>
                  <a:tcPr/>
                </a:tc>
                <a:extLst>
                  <a:ext uri="{0D108BD9-81ED-4DB2-BD59-A6C34878D82A}">
                    <a16:rowId xmlns:a16="http://schemas.microsoft.com/office/drawing/2014/main" val="3278749761"/>
                  </a:ext>
                </a:extLst>
              </a:tr>
              <a:tr h="370840">
                <a:tc>
                  <a:txBody>
                    <a:bodyPr/>
                    <a:lstStyle/>
                    <a:p>
                      <a:r>
                        <a:rPr lang="en-SG" dirty="0" smtClean="0"/>
                        <a:t>Evaluate</a:t>
                      </a:r>
                      <a:endParaRPr lang="en-SG" dirty="0"/>
                    </a:p>
                  </a:txBody>
                  <a:tcPr/>
                </a:tc>
                <a:tc>
                  <a:txBody>
                    <a:bodyPr/>
                    <a:lstStyle/>
                    <a:p>
                      <a:r>
                        <a:rPr lang="en-SG" dirty="0" smtClean="0"/>
                        <a:t>Make a judgement based on a set of criteria by stating whether</a:t>
                      </a:r>
                      <a:r>
                        <a:rPr lang="en-SG" baseline="0" dirty="0" smtClean="0"/>
                        <a:t> t</a:t>
                      </a:r>
                      <a:r>
                        <a:rPr lang="en-SG" dirty="0" smtClean="0"/>
                        <a:t>he</a:t>
                      </a:r>
                      <a:r>
                        <a:rPr lang="en-SG" baseline="0" dirty="0" smtClean="0"/>
                        <a:t> piece of research/information given is true </a:t>
                      </a:r>
                      <a:r>
                        <a:rPr lang="en-SG" b="1" baseline="0" dirty="0" smtClean="0"/>
                        <a:t>OR</a:t>
                      </a:r>
                      <a:r>
                        <a:rPr lang="en-SG" baseline="0" dirty="0" smtClean="0"/>
                        <a:t> to what extent do you agree with them</a:t>
                      </a:r>
                      <a:endParaRPr lang="en-SG" dirty="0"/>
                    </a:p>
                  </a:txBody>
                  <a:tcPr/>
                </a:tc>
                <a:extLst>
                  <a:ext uri="{0D108BD9-81ED-4DB2-BD59-A6C34878D82A}">
                    <a16:rowId xmlns:a16="http://schemas.microsoft.com/office/drawing/2014/main" val="1336290386"/>
                  </a:ext>
                </a:extLst>
              </a:tr>
              <a:tr h="370840">
                <a:tc>
                  <a:txBody>
                    <a:bodyPr/>
                    <a:lstStyle/>
                    <a:p>
                      <a:r>
                        <a:rPr lang="en-SG" dirty="0" smtClean="0"/>
                        <a:t>Explain </a:t>
                      </a:r>
                      <a:endParaRPr lang="en-SG" dirty="0"/>
                    </a:p>
                  </a:txBody>
                  <a:tcPr/>
                </a:tc>
                <a:tc>
                  <a:txBody>
                    <a:bodyPr/>
                    <a:lstStyle/>
                    <a:p>
                      <a:pPr marL="285750" indent="-285750">
                        <a:buFont typeface="Arial" panose="020B0604020202020204" pitchFamily="34" charset="0"/>
                        <a:buChar char="•"/>
                      </a:pPr>
                      <a:r>
                        <a:rPr lang="en-SG" dirty="0" smtClean="0"/>
                        <a:t>Relate the cause and</a:t>
                      </a:r>
                      <a:r>
                        <a:rPr lang="en-SG" baseline="0" dirty="0" smtClean="0"/>
                        <a:t> effect </a:t>
                      </a:r>
                      <a:r>
                        <a:rPr lang="en-SG" b="1" baseline="0" dirty="0" smtClean="0"/>
                        <a:t>OR</a:t>
                      </a:r>
                    </a:p>
                    <a:p>
                      <a:pPr marL="285750" indent="-285750">
                        <a:buFont typeface="Arial" panose="020B0604020202020204" pitchFamily="34" charset="0"/>
                        <a:buChar char="•"/>
                      </a:pPr>
                      <a:r>
                        <a:rPr lang="en-SG" baseline="0" dirty="0" smtClean="0"/>
                        <a:t>Make relationships between the things evidently </a:t>
                      </a:r>
                      <a:r>
                        <a:rPr lang="en-SG" b="1" baseline="0" dirty="0" smtClean="0"/>
                        <a:t>OR</a:t>
                      </a:r>
                    </a:p>
                    <a:p>
                      <a:pPr marL="285750" indent="-285750">
                        <a:buFont typeface="Arial" panose="020B0604020202020204" pitchFamily="34" charset="0"/>
                        <a:buChar char="•"/>
                      </a:pPr>
                      <a:r>
                        <a:rPr lang="en-SG" baseline="0" dirty="0" smtClean="0"/>
                        <a:t>Provide the ‘why’ and ‘how’</a:t>
                      </a:r>
                      <a:endParaRPr lang="en-SG" dirty="0"/>
                    </a:p>
                  </a:txBody>
                  <a:tcPr/>
                </a:tc>
                <a:extLst>
                  <a:ext uri="{0D108BD9-81ED-4DB2-BD59-A6C34878D82A}">
                    <a16:rowId xmlns:a16="http://schemas.microsoft.com/office/drawing/2014/main" val="3955783060"/>
                  </a:ext>
                </a:extLst>
              </a:tr>
              <a:tr h="370840">
                <a:tc>
                  <a:txBody>
                    <a:bodyPr/>
                    <a:lstStyle/>
                    <a:p>
                      <a:r>
                        <a:rPr lang="en-SG" dirty="0" smtClean="0"/>
                        <a:t>Identify </a:t>
                      </a:r>
                      <a:endParaRPr lang="en-SG" dirty="0"/>
                    </a:p>
                  </a:txBody>
                  <a:tcPr/>
                </a:tc>
                <a:tc>
                  <a:txBody>
                    <a:bodyPr/>
                    <a:lstStyle/>
                    <a:p>
                      <a:pPr marL="285750" indent="-285750">
                        <a:buFont typeface="Arial" panose="020B0604020202020204" pitchFamily="34" charset="0"/>
                        <a:buChar char="•"/>
                      </a:pPr>
                      <a:r>
                        <a:rPr lang="en-SG" dirty="0" smtClean="0"/>
                        <a:t>Determine the key point in the context given </a:t>
                      </a:r>
                      <a:r>
                        <a:rPr lang="en-SG" b="1" dirty="0" smtClean="0"/>
                        <a:t>OR</a:t>
                      </a:r>
                    </a:p>
                    <a:p>
                      <a:pPr marL="285750" indent="-285750">
                        <a:buFont typeface="Arial" panose="020B0604020202020204" pitchFamily="34" charset="0"/>
                        <a:buChar char="•"/>
                      </a:pPr>
                      <a:r>
                        <a:rPr lang="en-SG" dirty="0" smtClean="0"/>
                        <a:t>Recognise</a:t>
                      </a:r>
                      <a:r>
                        <a:rPr lang="en-SG" baseline="0" dirty="0" smtClean="0"/>
                        <a:t> and name it</a:t>
                      </a:r>
                      <a:endParaRPr lang="en-SG" dirty="0"/>
                    </a:p>
                  </a:txBody>
                  <a:tcPr/>
                </a:tc>
                <a:extLst>
                  <a:ext uri="{0D108BD9-81ED-4DB2-BD59-A6C34878D82A}">
                    <a16:rowId xmlns:a16="http://schemas.microsoft.com/office/drawing/2014/main" val="2508154029"/>
                  </a:ext>
                </a:extLst>
              </a:tr>
              <a:tr h="370840">
                <a:tc>
                  <a:txBody>
                    <a:bodyPr/>
                    <a:lstStyle/>
                    <a:p>
                      <a:r>
                        <a:rPr lang="en-SG" dirty="0" smtClean="0"/>
                        <a:t>Investigate </a:t>
                      </a:r>
                      <a:endParaRPr lang="en-SG" dirty="0"/>
                    </a:p>
                  </a:txBody>
                  <a:tcPr/>
                </a:tc>
                <a:tc>
                  <a:txBody>
                    <a:bodyPr/>
                    <a:lstStyle/>
                    <a:p>
                      <a:pPr marL="0" indent="0">
                        <a:buFont typeface="Arial" panose="020B0604020202020204" pitchFamily="34" charset="0"/>
                        <a:buNone/>
                      </a:pPr>
                      <a:r>
                        <a:rPr lang="en-SG" dirty="0" smtClean="0"/>
                        <a:t>Come out with </a:t>
                      </a:r>
                      <a:r>
                        <a:rPr lang="en-SG" baseline="0" dirty="0" smtClean="0"/>
                        <a:t>conclusions based on the context given</a:t>
                      </a:r>
                    </a:p>
                  </a:txBody>
                  <a:tcPr/>
                </a:tc>
                <a:extLst>
                  <a:ext uri="{0D108BD9-81ED-4DB2-BD59-A6C34878D82A}">
                    <a16:rowId xmlns:a16="http://schemas.microsoft.com/office/drawing/2014/main" val="2766932917"/>
                  </a:ext>
                </a:extLst>
              </a:tr>
              <a:tr h="370840">
                <a:tc>
                  <a:txBody>
                    <a:bodyPr/>
                    <a:lstStyle/>
                    <a:p>
                      <a:r>
                        <a:rPr lang="en-SG" dirty="0" smtClean="0"/>
                        <a:t>Suggest</a:t>
                      </a:r>
                      <a:endParaRPr lang="en-SG" dirty="0"/>
                    </a:p>
                  </a:txBody>
                  <a:tcPr/>
                </a:tc>
                <a:tc>
                  <a:txBody>
                    <a:bodyPr/>
                    <a:lstStyle/>
                    <a:p>
                      <a:pPr marL="0" indent="0">
                        <a:buFont typeface="Arial" panose="020B0604020202020204" pitchFamily="34" charset="0"/>
                        <a:buNone/>
                      </a:pPr>
                      <a:r>
                        <a:rPr lang="en-SG" baseline="0" dirty="0" smtClean="0"/>
                        <a:t>Give a plan/idea/recommendation based on the context given</a:t>
                      </a:r>
                    </a:p>
                  </a:txBody>
                  <a:tcPr/>
                </a:tc>
                <a:extLst>
                  <a:ext uri="{0D108BD9-81ED-4DB2-BD59-A6C34878D82A}">
                    <a16:rowId xmlns:a16="http://schemas.microsoft.com/office/drawing/2014/main" val="1146049820"/>
                  </a:ext>
                </a:extLst>
              </a:tr>
            </a:tbl>
          </a:graphicData>
        </a:graphic>
      </p:graphicFrame>
    </p:spTree>
    <p:extLst>
      <p:ext uri="{BB962C8B-B14F-4D97-AF65-F5344CB8AC3E}">
        <p14:creationId xmlns:p14="http://schemas.microsoft.com/office/powerpoint/2010/main" val="132142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133600"/>
            <a:ext cx="8229600" cy="1371600"/>
          </a:xfrm>
        </p:spPr>
        <p:txBody>
          <a:bodyPr/>
          <a:lstStyle/>
          <a:p>
            <a:pPr marL="0" indent="0" algn="ctr">
              <a:buNone/>
            </a:pPr>
            <a:r>
              <a:rPr lang="en-SG" dirty="0" smtClean="0"/>
              <a:t>Here are some examples </a:t>
            </a:r>
          </a:p>
          <a:p>
            <a:pPr marL="0" indent="0" algn="ctr">
              <a:buNone/>
            </a:pPr>
            <a:r>
              <a:rPr lang="en-SG" dirty="0" smtClean="0"/>
              <a:t>of how you could approach your solutions.</a:t>
            </a:r>
            <a:endParaRPr lang="en-SG" dirty="0"/>
          </a:p>
        </p:txBody>
      </p:sp>
    </p:spTree>
    <p:extLst>
      <p:ext uri="{BB962C8B-B14F-4D97-AF65-F5344CB8AC3E}">
        <p14:creationId xmlns:p14="http://schemas.microsoft.com/office/powerpoint/2010/main" val="384742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1</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1219200"/>
            <a:ext cx="8796130" cy="5638800"/>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Learning outcome to be tested: </a:t>
            </a:r>
          </a:p>
          <a:p>
            <a:r>
              <a:rPr lang="en-SG" sz="1400" b="1" dirty="0">
                <a:latin typeface="Arial" panose="020B0604020202020204" pitchFamily="34" charset="0"/>
                <a:cs typeface="Arial" panose="020B0604020202020204" pitchFamily="34" charset="0"/>
              </a:rPr>
              <a:t>Distinguish verifiable claims from non-verifiable claims. </a:t>
            </a:r>
          </a:p>
          <a:p>
            <a:pPr marL="0" indent="0">
              <a:buNone/>
            </a:pPr>
            <a:endParaRPr lang="en-US" sz="1400" b="1" u="sng"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a:t>
            </a:r>
            <a:r>
              <a:rPr lang="en-US" sz="1400" b="1" u="sng" dirty="0">
                <a:latin typeface="Arial" panose="020B0604020202020204" pitchFamily="34" charset="0"/>
                <a:cs typeface="Arial" panose="020B0604020202020204" pitchFamily="34" charset="0"/>
              </a:rPr>
              <a:t>question:</a:t>
            </a:r>
          </a:p>
          <a:p>
            <a:pPr marL="0" indent="0">
              <a:buNone/>
            </a:pPr>
            <a:r>
              <a:rPr lang="en-US" sz="1400" dirty="0" smtClean="0">
                <a:latin typeface="Arial" panose="020B0604020202020204" pitchFamily="34" charset="0"/>
                <a:cs typeface="Arial" panose="020B0604020202020204" pitchFamily="34" charset="0"/>
              </a:rPr>
              <a:t>Study the two statements below:</a:t>
            </a:r>
          </a:p>
          <a:p>
            <a:pPr marL="0" indent="0">
              <a:buNone/>
            </a:pPr>
            <a:endParaRPr lang="en-US" sz="1400" dirty="0" smtClean="0">
              <a:latin typeface="Arial" panose="020B0604020202020204" pitchFamily="34" charset="0"/>
              <a:cs typeface="Arial" panose="020B0604020202020204" pitchFamily="34" charset="0"/>
            </a:endParaRPr>
          </a:p>
          <a:p>
            <a:pPr marL="514350" lvl="0" indent="-514350">
              <a:buFont typeface="+mj-lt"/>
              <a:buAutoNum type="alphaUcPeriod"/>
            </a:pPr>
            <a:r>
              <a:rPr lang="en-GB" sz="1400" dirty="0">
                <a:latin typeface="Arial" panose="020B0604020202020204" pitchFamily="34" charset="0"/>
                <a:cs typeface="Arial" panose="020B0604020202020204" pitchFamily="34" charset="0"/>
              </a:rPr>
              <a:t>The weather yesterday in Singapore was horrible.</a:t>
            </a:r>
            <a:endParaRPr lang="en-SG" sz="1400" dirty="0">
              <a:latin typeface="Arial" panose="020B0604020202020204" pitchFamily="34" charset="0"/>
              <a:cs typeface="Arial" panose="020B0604020202020204" pitchFamily="34" charset="0"/>
            </a:endParaRPr>
          </a:p>
          <a:p>
            <a:pPr marL="514350" lvl="0" indent="-514350">
              <a:buFont typeface="+mj-lt"/>
              <a:buAutoNum type="alphaUcPeriod"/>
            </a:pPr>
            <a:r>
              <a:rPr lang="en-GB" sz="1400" dirty="0" smtClean="0">
                <a:latin typeface="Arial" panose="020B0604020202020204" pitchFamily="34" charset="0"/>
                <a:cs typeface="Arial" panose="020B0604020202020204" pitchFamily="34" charset="0"/>
              </a:rPr>
              <a:t>It rained yesterday </a:t>
            </a:r>
            <a:r>
              <a:rPr lang="en-GB" sz="1400" dirty="0">
                <a:latin typeface="Arial" panose="020B0604020202020204" pitchFamily="34" charset="0"/>
                <a:cs typeface="Arial" panose="020B0604020202020204" pitchFamily="34" charset="0"/>
              </a:rPr>
              <a:t>in </a:t>
            </a:r>
            <a:r>
              <a:rPr lang="en-GB" sz="1400" dirty="0" smtClean="0">
                <a:latin typeface="Arial" panose="020B0604020202020204" pitchFamily="34" charset="0"/>
                <a:cs typeface="Arial" panose="020B0604020202020204" pitchFamily="34" charset="0"/>
              </a:rPr>
              <a:t>the whole Northern part of Singapore. </a:t>
            </a:r>
            <a:endParaRPr lang="en-SG" sz="1400" dirty="0">
              <a:latin typeface="Arial" panose="020B0604020202020204" pitchFamily="34" charset="0"/>
              <a:cs typeface="Arial" panose="020B0604020202020204" pitchFamily="34" charset="0"/>
            </a:endParaRPr>
          </a:p>
          <a:p>
            <a:pPr marL="0" indent="0">
              <a:buNone/>
            </a:pPr>
            <a:endParaRPr lang="en-SG" sz="1400" dirty="0">
              <a:latin typeface="Arial" panose="020B0604020202020204" pitchFamily="34" charset="0"/>
              <a:cs typeface="Arial" panose="020B0604020202020204" pitchFamily="34" charset="0"/>
            </a:endParaRPr>
          </a:p>
          <a:p>
            <a:pPr marL="0" indent="0">
              <a:buNone/>
            </a:pPr>
            <a:r>
              <a:rPr lang="en-GB" sz="1400" dirty="0" smtClean="0">
                <a:latin typeface="Arial" panose="020B0604020202020204" pitchFamily="34" charset="0"/>
                <a:cs typeface="Arial" panose="020B0604020202020204" pitchFamily="34" charset="0"/>
              </a:rPr>
              <a:t>Explain if </a:t>
            </a:r>
            <a:r>
              <a:rPr lang="en-GB" sz="1400" dirty="0">
                <a:latin typeface="Arial" panose="020B0604020202020204" pitchFamily="34" charset="0"/>
                <a:cs typeface="Arial" panose="020B0604020202020204" pitchFamily="34" charset="0"/>
              </a:rPr>
              <a:t>statements A </a:t>
            </a:r>
            <a:r>
              <a:rPr lang="en-GB" sz="1400" b="1" dirty="0" smtClean="0">
                <a:latin typeface="Arial" panose="020B0604020202020204" pitchFamily="34" charset="0"/>
                <a:cs typeface="Arial" panose="020B0604020202020204" pitchFamily="34" charset="0"/>
              </a:rPr>
              <a:t>AND</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B </a:t>
            </a:r>
            <a:r>
              <a:rPr lang="en-GB" sz="1400" dirty="0" smtClean="0">
                <a:latin typeface="Arial" panose="020B0604020202020204" pitchFamily="34" charset="0"/>
                <a:cs typeface="Arial" panose="020B0604020202020204" pitchFamily="34" charset="0"/>
              </a:rPr>
              <a:t>are verifiable</a:t>
            </a:r>
            <a:r>
              <a:rPr lang="en-GB" sz="1400" dirty="0">
                <a:latin typeface="Arial" panose="020B0604020202020204" pitchFamily="34" charset="0"/>
                <a:cs typeface="Arial" panose="020B0604020202020204" pitchFamily="34" charset="0"/>
              </a:rPr>
              <a:t>? </a:t>
            </a:r>
            <a:r>
              <a:rPr lang="en-GB" sz="1400" dirty="0" smtClean="0">
                <a:latin typeface="Arial" panose="020B0604020202020204" pitchFamily="34" charset="0"/>
                <a:cs typeface="Arial" panose="020B0604020202020204" pitchFamily="34" charset="0"/>
              </a:rPr>
              <a:t>					          </a:t>
            </a:r>
            <a:r>
              <a:rPr lang="en-GB" sz="1400" b="1" dirty="0" smtClean="0">
                <a:latin typeface="Arial" panose="020B0604020202020204" pitchFamily="34" charset="0"/>
                <a:cs typeface="Arial" panose="020B0604020202020204" pitchFamily="34" charset="0"/>
              </a:rPr>
              <a:t>[2 marks]</a:t>
            </a:r>
            <a:endParaRPr lang="en-SG" sz="1400" b="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u="sng" dirty="0">
              <a:latin typeface="Arial" panose="020B0604020202020204" pitchFamily="34" charset="0"/>
              <a:cs typeface="Arial" panose="020B0604020202020204" pitchFamily="34" charset="0"/>
            </a:endParaRPr>
          </a:p>
        </p:txBody>
      </p:sp>
      <p:sp>
        <p:nvSpPr>
          <p:cNvPr id="5" name="TextBox 4"/>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2</a:t>
            </a:r>
            <a:endParaRPr lang="en-SG" sz="2800" b="1" dirty="0">
              <a:solidFill>
                <a:srgbClr val="FF0000"/>
              </a:solidFill>
            </a:endParaRPr>
          </a:p>
        </p:txBody>
      </p:sp>
      <p:sp>
        <p:nvSpPr>
          <p:cNvPr id="4" name="Rectangle 3"/>
          <p:cNvSpPr/>
          <p:nvPr/>
        </p:nvSpPr>
        <p:spPr>
          <a:xfrm>
            <a:off x="152400" y="1981200"/>
            <a:ext cx="879613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22618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1</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1219200"/>
            <a:ext cx="8796130" cy="5638800"/>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Learning outcome to be tested: </a:t>
            </a:r>
          </a:p>
          <a:p>
            <a:r>
              <a:rPr lang="en-SG" sz="1400" b="1" dirty="0">
                <a:latin typeface="Arial" panose="020B0604020202020204" pitchFamily="34" charset="0"/>
                <a:cs typeface="Arial" panose="020B0604020202020204" pitchFamily="34" charset="0"/>
              </a:rPr>
              <a:t>Distinguish verifiable claims from non-verifiable claims. </a:t>
            </a:r>
          </a:p>
          <a:p>
            <a:pPr marL="0" indent="0">
              <a:buNone/>
            </a:pPr>
            <a:endParaRPr lang="en-US" sz="1400" b="1" u="sng"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a:t>
            </a:r>
            <a:r>
              <a:rPr lang="en-US" sz="1400" b="1" u="sng" dirty="0">
                <a:latin typeface="Arial" panose="020B0604020202020204" pitchFamily="34" charset="0"/>
                <a:cs typeface="Arial" panose="020B0604020202020204" pitchFamily="34" charset="0"/>
              </a:rPr>
              <a:t>question:</a:t>
            </a:r>
          </a:p>
          <a:p>
            <a:pPr marL="0" indent="0">
              <a:buNone/>
            </a:pPr>
            <a:r>
              <a:rPr lang="en-US" sz="1400" dirty="0" smtClean="0">
                <a:latin typeface="Arial" panose="020B0604020202020204" pitchFamily="34" charset="0"/>
                <a:cs typeface="Arial" panose="020B0604020202020204" pitchFamily="34" charset="0"/>
              </a:rPr>
              <a:t>Study the two statements below:</a:t>
            </a:r>
          </a:p>
          <a:p>
            <a:pPr marL="0" indent="0">
              <a:buNone/>
            </a:pPr>
            <a:endParaRPr lang="en-US" sz="1400" dirty="0" smtClean="0">
              <a:latin typeface="Arial" panose="020B0604020202020204" pitchFamily="34" charset="0"/>
              <a:cs typeface="Arial" panose="020B0604020202020204" pitchFamily="34" charset="0"/>
            </a:endParaRPr>
          </a:p>
          <a:p>
            <a:pPr marL="514350" lvl="0" indent="-514350">
              <a:buFont typeface="+mj-lt"/>
              <a:buAutoNum type="alphaUcPeriod"/>
            </a:pPr>
            <a:r>
              <a:rPr lang="en-GB" sz="1400" dirty="0">
                <a:latin typeface="Arial" panose="020B0604020202020204" pitchFamily="34" charset="0"/>
                <a:cs typeface="Arial" panose="020B0604020202020204" pitchFamily="34" charset="0"/>
              </a:rPr>
              <a:t>The weather yesterday in Singapore was horrible.</a:t>
            </a:r>
            <a:endParaRPr lang="en-SG" sz="1400" dirty="0">
              <a:latin typeface="Arial" panose="020B0604020202020204" pitchFamily="34" charset="0"/>
              <a:cs typeface="Arial" panose="020B0604020202020204" pitchFamily="34" charset="0"/>
            </a:endParaRPr>
          </a:p>
          <a:p>
            <a:pPr marL="514350" lvl="0" indent="-514350">
              <a:buFont typeface="+mj-lt"/>
              <a:buAutoNum type="alphaUcPeriod"/>
            </a:pPr>
            <a:r>
              <a:rPr lang="en-GB" sz="1400" dirty="0" smtClean="0">
                <a:latin typeface="Arial" panose="020B0604020202020204" pitchFamily="34" charset="0"/>
                <a:cs typeface="Arial" panose="020B0604020202020204" pitchFamily="34" charset="0"/>
              </a:rPr>
              <a:t>It rained yesterday </a:t>
            </a:r>
            <a:r>
              <a:rPr lang="en-GB" sz="1400" dirty="0">
                <a:latin typeface="Arial" panose="020B0604020202020204" pitchFamily="34" charset="0"/>
                <a:cs typeface="Arial" panose="020B0604020202020204" pitchFamily="34" charset="0"/>
              </a:rPr>
              <a:t>in </a:t>
            </a:r>
            <a:r>
              <a:rPr lang="en-GB" sz="1400" dirty="0" smtClean="0">
                <a:latin typeface="Arial" panose="020B0604020202020204" pitchFamily="34" charset="0"/>
                <a:cs typeface="Arial" panose="020B0604020202020204" pitchFamily="34" charset="0"/>
              </a:rPr>
              <a:t>the whole Northern part of Singapore. </a:t>
            </a:r>
            <a:endParaRPr lang="en-SG" sz="1400" dirty="0">
              <a:latin typeface="Arial" panose="020B0604020202020204" pitchFamily="34" charset="0"/>
              <a:cs typeface="Arial" panose="020B0604020202020204" pitchFamily="34" charset="0"/>
            </a:endParaRPr>
          </a:p>
          <a:p>
            <a:pPr marL="0" indent="0">
              <a:buNone/>
            </a:pPr>
            <a:endParaRPr lang="en-SG" sz="1400" dirty="0">
              <a:latin typeface="Arial" panose="020B0604020202020204" pitchFamily="34" charset="0"/>
              <a:cs typeface="Arial" panose="020B0604020202020204" pitchFamily="34" charset="0"/>
            </a:endParaRPr>
          </a:p>
          <a:p>
            <a:pPr marL="0" indent="0">
              <a:buNone/>
            </a:pPr>
            <a:r>
              <a:rPr lang="en-GB" sz="1400" dirty="0" smtClean="0">
                <a:latin typeface="Arial" panose="020B0604020202020204" pitchFamily="34" charset="0"/>
                <a:cs typeface="Arial" panose="020B0604020202020204" pitchFamily="34" charset="0"/>
              </a:rPr>
              <a:t>Explain if </a:t>
            </a:r>
            <a:r>
              <a:rPr lang="en-GB" sz="1400" dirty="0">
                <a:latin typeface="Arial" panose="020B0604020202020204" pitchFamily="34" charset="0"/>
                <a:cs typeface="Arial" panose="020B0604020202020204" pitchFamily="34" charset="0"/>
              </a:rPr>
              <a:t>statements A </a:t>
            </a:r>
            <a:r>
              <a:rPr lang="en-GB" sz="1400" b="1" dirty="0" smtClean="0">
                <a:latin typeface="Arial" panose="020B0604020202020204" pitchFamily="34" charset="0"/>
                <a:cs typeface="Arial" panose="020B0604020202020204" pitchFamily="34" charset="0"/>
              </a:rPr>
              <a:t>AND</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B </a:t>
            </a:r>
            <a:r>
              <a:rPr lang="en-GB" sz="1400" dirty="0" smtClean="0">
                <a:latin typeface="Arial" panose="020B0604020202020204" pitchFamily="34" charset="0"/>
                <a:cs typeface="Arial" panose="020B0604020202020204" pitchFamily="34" charset="0"/>
              </a:rPr>
              <a:t>are verifiable</a:t>
            </a:r>
            <a:r>
              <a:rPr lang="en-GB" sz="1400" dirty="0">
                <a:latin typeface="Arial" panose="020B0604020202020204" pitchFamily="34" charset="0"/>
                <a:cs typeface="Arial" panose="020B0604020202020204" pitchFamily="34" charset="0"/>
              </a:rPr>
              <a:t>? </a:t>
            </a:r>
            <a:r>
              <a:rPr lang="en-GB" sz="1400" dirty="0" smtClean="0">
                <a:latin typeface="Arial" panose="020B0604020202020204" pitchFamily="34" charset="0"/>
                <a:cs typeface="Arial" panose="020B0604020202020204" pitchFamily="34" charset="0"/>
              </a:rPr>
              <a:t>					          </a:t>
            </a:r>
            <a:r>
              <a:rPr lang="en-GB" sz="1400" b="1" dirty="0" smtClean="0">
                <a:latin typeface="Arial" panose="020B0604020202020204" pitchFamily="34" charset="0"/>
                <a:cs typeface="Arial" panose="020B0604020202020204" pitchFamily="34" charset="0"/>
              </a:rPr>
              <a:t>[2 marks]</a:t>
            </a:r>
            <a:endParaRPr lang="en-SG" sz="1400" b="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u="sng" dirty="0">
              <a:latin typeface="Arial" panose="020B0604020202020204" pitchFamily="34" charset="0"/>
              <a:cs typeface="Arial" panose="020B0604020202020204" pitchFamily="34" charset="0"/>
            </a:endParaRPr>
          </a:p>
        </p:txBody>
      </p:sp>
      <p:sp>
        <p:nvSpPr>
          <p:cNvPr id="5" name="TextBox 4"/>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2</a:t>
            </a:r>
            <a:endParaRPr lang="en-SG" sz="2800" b="1" dirty="0">
              <a:solidFill>
                <a:srgbClr val="FF0000"/>
              </a:solidFill>
            </a:endParaRPr>
          </a:p>
        </p:txBody>
      </p:sp>
      <p:sp>
        <p:nvSpPr>
          <p:cNvPr id="4" name="Rectangle 3"/>
          <p:cNvSpPr/>
          <p:nvPr/>
        </p:nvSpPr>
        <p:spPr>
          <a:xfrm>
            <a:off x="152400" y="1981200"/>
            <a:ext cx="879613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a:off x="3971636" y="3008744"/>
            <a:ext cx="685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43200" y="3276600"/>
            <a:ext cx="2667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3572164"/>
            <a:ext cx="6096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990600" y="3572164"/>
            <a:ext cx="16764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2971800" y="3581400"/>
            <a:ext cx="7620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p:cNvCxnSpPr/>
          <p:nvPr/>
        </p:nvCxnSpPr>
        <p:spPr>
          <a:xfrm flipV="1">
            <a:off x="2286000" y="3962400"/>
            <a:ext cx="0" cy="762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286000" y="3962400"/>
            <a:ext cx="1066800" cy="762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685800" y="3962400"/>
            <a:ext cx="1600199" cy="762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4771072"/>
            <a:ext cx="8991600" cy="1200329"/>
          </a:xfrm>
          <a:prstGeom prst="rect">
            <a:avLst/>
          </a:prstGeom>
          <a:noFill/>
        </p:spPr>
        <p:txBody>
          <a:bodyPr wrap="square" rtlCol="0">
            <a:spAutoFit/>
          </a:bodyPr>
          <a:lstStyle/>
          <a:p>
            <a:r>
              <a:rPr lang="en-SG" b="1" dirty="0" smtClean="0">
                <a:solidFill>
                  <a:srgbClr val="0070C0"/>
                </a:solidFill>
              </a:rPr>
              <a:t>Step 2: Identify what you need to answer</a:t>
            </a:r>
          </a:p>
          <a:p>
            <a:pPr marL="285750" indent="-285750">
              <a:buFontTx/>
              <a:buChar char="-"/>
            </a:pPr>
            <a:r>
              <a:rPr lang="en-SG" dirty="0" smtClean="0">
                <a:solidFill>
                  <a:srgbClr val="0070C0"/>
                </a:solidFill>
              </a:rPr>
              <a:t>Explain: </a:t>
            </a:r>
            <a:r>
              <a:rPr lang="en-SG" i="1" dirty="0">
                <a:solidFill>
                  <a:srgbClr val="0070C0"/>
                </a:solidFill>
              </a:rPr>
              <a:t>B</a:t>
            </a:r>
            <a:r>
              <a:rPr lang="en-SG" i="1" dirty="0" smtClean="0">
                <a:solidFill>
                  <a:srgbClr val="0070C0"/>
                </a:solidFill>
              </a:rPr>
              <a:t>e clear in explaining your answers.</a:t>
            </a:r>
          </a:p>
          <a:p>
            <a:pPr marL="285750" indent="-285750">
              <a:buFontTx/>
              <a:buChar char="-"/>
            </a:pPr>
            <a:r>
              <a:rPr lang="en-SG" dirty="0" smtClean="0">
                <a:solidFill>
                  <a:srgbClr val="0070C0"/>
                </a:solidFill>
              </a:rPr>
              <a:t>Statement A and B: </a:t>
            </a:r>
            <a:r>
              <a:rPr lang="en-SG" i="1" dirty="0" smtClean="0">
                <a:solidFill>
                  <a:srgbClr val="0070C0"/>
                </a:solidFill>
              </a:rPr>
              <a:t>Answer should </a:t>
            </a:r>
            <a:r>
              <a:rPr lang="en-SG" dirty="0" smtClean="0">
                <a:solidFill>
                  <a:srgbClr val="0070C0"/>
                </a:solidFill>
              </a:rPr>
              <a:t>r</a:t>
            </a:r>
            <a:r>
              <a:rPr lang="en-SG" i="1" dirty="0" smtClean="0">
                <a:solidFill>
                  <a:srgbClr val="0070C0"/>
                </a:solidFill>
              </a:rPr>
              <a:t>elate to these two statements.</a:t>
            </a:r>
          </a:p>
          <a:p>
            <a:pPr marL="285750" indent="-285750">
              <a:buFontTx/>
              <a:buChar char="-"/>
            </a:pPr>
            <a:r>
              <a:rPr lang="en-SG" dirty="0" smtClean="0">
                <a:solidFill>
                  <a:srgbClr val="0070C0"/>
                </a:solidFill>
              </a:rPr>
              <a:t>Verifiable: </a:t>
            </a:r>
            <a:r>
              <a:rPr lang="en-SG" i="1" dirty="0" smtClean="0">
                <a:solidFill>
                  <a:srgbClr val="0070C0"/>
                </a:solidFill>
              </a:rPr>
              <a:t>Recall the understanding of the concept verifiability (i.e. can you measure/check).</a:t>
            </a:r>
            <a:endParaRPr lang="en-SG" i="1" dirty="0">
              <a:solidFill>
                <a:srgbClr val="0070C0"/>
              </a:solidFill>
            </a:endParaRPr>
          </a:p>
        </p:txBody>
      </p:sp>
      <p:cxnSp>
        <p:nvCxnSpPr>
          <p:cNvPr id="28" name="Straight Arrow Connector 27"/>
          <p:cNvCxnSpPr/>
          <p:nvPr/>
        </p:nvCxnSpPr>
        <p:spPr>
          <a:xfrm flipH="1">
            <a:off x="4657438" y="2648527"/>
            <a:ext cx="524162" cy="2470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809838" y="2648527"/>
            <a:ext cx="371762" cy="3994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78162" y="2178826"/>
            <a:ext cx="3819236" cy="1200329"/>
          </a:xfrm>
          <a:prstGeom prst="rect">
            <a:avLst/>
          </a:prstGeom>
          <a:noFill/>
        </p:spPr>
        <p:txBody>
          <a:bodyPr wrap="square" rtlCol="0">
            <a:spAutoFit/>
          </a:bodyPr>
          <a:lstStyle/>
          <a:p>
            <a:r>
              <a:rPr lang="en-SG" b="1" dirty="0" smtClean="0">
                <a:solidFill>
                  <a:srgbClr val="0070C0"/>
                </a:solidFill>
              </a:rPr>
              <a:t>Step 1: Study the statements carefully</a:t>
            </a:r>
          </a:p>
          <a:p>
            <a:pPr marL="285750" indent="-285750">
              <a:buFontTx/>
              <a:buChar char="-"/>
            </a:pPr>
            <a:r>
              <a:rPr lang="en-SG" dirty="0" smtClean="0">
                <a:solidFill>
                  <a:srgbClr val="0070C0"/>
                </a:solidFill>
              </a:rPr>
              <a:t>Identify the words that are subjected to verifiability.</a:t>
            </a:r>
          </a:p>
          <a:p>
            <a:endParaRPr lang="en-SG" dirty="0" smtClean="0"/>
          </a:p>
        </p:txBody>
      </p:sp>
    </p:spTree>
    <p:extLst>
      <p:ext uri="{BB962C8B-B14F-4D97-AF65-F5344CB8AC3E}">
        <p14:creationId xmlns:p14="http://schemas.microsoft.com/office/powerpoint/2010/main" val="3448546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1</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1219200"/>
            <a:ext cx="8796130" cy="5638800"/>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Learning outcome to be tested: </a:t>
            </a:r>
          </a:p>
          <a:p>
            <a:r>
              <a:rPr lang="en-SG" sz="1400" b="1" dirty="0">
                <a:latin typeface="Arial" panose="020B0604020202020204" pitchFamily="34" charset="0"/>
                <a:cs typeface="Arial" panose="020B0604020202020204" pitchFamily="34" charset="0"/>
              </a:rPr>
              <a:t>Distinguish verifiable claims from non-verifiable claims. </a:t>
            </a:r>
          </a:p>
          <a:p>
            <a:pPr marL="0" indent="0">
              <a:buNone/>
            </a:pPr>
            <a:endParaRPr lang="en-US" sz="1400" b="1" u="sng"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a:t>
            </a:r>
            <a:r>
              <a:rPr lang="en-US" sz="1400" b="1" u="sng" dirty="0">
                <a:latin typeface="Arial" panose="020B0604020202020204" pitchFamily="34" charset="0"/>
                <a:cs typeface="Arial" panose="020B0604020202020204" pitchFamily="34" charset="0"/>
              </a:rPr>
              <a:t>question:</a:t>
            </a:r>
          </a:p>
          <a:p>
            <a:pPr marL="0" indent="0">
              <a:buNone/>
            </a:pPr>
            <a:r>
              <a:rPr lang="en-US" sz="1400" dirty="0" smtClean="0">
                <a:latin typeface="Arial" panose="020B0604020202020204" pitchFamily="34" charset="0"/>
                <a:cs typeface="Arial" panose="020B0604020202020204" pitchFamily="34" charset="0"/>
              </a:rPr>
              <a:t>Study the two statements below:</a:t>
            </a:r>
          </a:p>
          <a:p>
            <a:pPr marL="0" indent="0">
              <a:buNone/>
            </a:pPr>
            <a:endParaRPr lang="en-US" sz="1400" dirty="0" smtClean="0">
              <a:latin typeface="Arial" panose="020B0604020202020204" pitchFamily="34" charset="0"/>
              <a:cs typeface="Arial" panose="020B0604020202020204" pitchFamily="34" charset="0"/>
            </a:endParaRPr>
          </a:p>
          <a:p>
            <a:pPr marL="514350" lvl="0" indent="-514350">
              <a:buFont typeface="+mj-lt"/>
              <a:buAutoNum type="alphaUcPeriod"/>
            </a:pPr>
            <a:r>
              <a:rPr lang="en-GB" sz="1400" dirty="0">
                <a:latin typeface="Arial" panose="020B0604020202020204" pitchFamily="34" charset="0"/>
                <a:cs typeface="Arial" panose="020B0604020202020204" pitchFamily="34" charset="0"/>
              </a:rPr>
              <a:t>The weather yesterday in Singapore was horrible.</a:t>
            </a:r>
            <a:endParaRPr lang="en-SG" sz="1400" dirty="0">
              <a:latin typeface="Arial" panose="020B0604020202020204" pitchFamily="34" charset="0"/>
              <a:cs typeface="Arial" panose="020B0604020202020204" pitchFamily="34" charset="0"/>
            </a:endParaRPr>
          </a:p>
          <a:p>
            <a:pPr marL="514350" lvl="0" indent="-514350">
              <a:buFont typeface="+mj-lt"/>
              <a:buAutoNum type="alphaUcPeriod"/>
            </a:pPr>
            <a:r>
              <a:rPr lang="en-GB" sz="1400" dirty="0" smtClean="0">
                <a:latin typeface="Arial" panose="020B0604020202020204" pitchFamily="34" charset="0"/>
                <a:cs typeface="Arial" panose="020B0604020202020204" pitchFamily="34" charset="0"/>
              </a:rPr>
              <a:t>It rained yesterday </a:t>
            </a:r>
            <a:r>
              <a:rPr lang="en-GB" sz="1400" dirty="0">
                <a:latin typeface="Arial" panose="020B0604020202020204" pitchFamily="34" charset="0"/>
                <a:cs typeface="Arial" panose="020B0604020202020204" pitchFamily="34" charset="0"/>
              </a:rPr>
              <a:t>in </a:t>
            </a:r>
            <a:r>
              <a:rPr lang="en-GB" sz="1400" dirty="0" smtClean="0">
                <a:latin typeface="Arial" panose="020B0604020202020204" pitchFamily="34" charset="0"/>
                <a:cs typeface="Arial" panose="020B0604020202020204" pitchFamily="34" charset="0"/>
              </a:rPr>
              <a:t>the whole Northern part of Singapore. </a:t>
            </a:r>
            <a:endParaRPr lang="en-SG" sz="1400" dirty="0">
              <a:latin typeface="Arial" panose="020B0604020202020204" pitchFamily="34" charset="0"/>
              <a:cs typeface="Arial" panose="020B0604020202020204" pitchFamily="34" charset="0"/>
            </a:endParaRPr>
          </a:p>
          <a:p>
            <a:pPr marL="0" indent="0">
              <a:buNone/>
            </a:pPr>
            <a:endParaRPr lang="en-SG" sz="1400" dirty="0">
              <a:latin typeface="Arial" panose="020B0604020202020204" pitchFamily="34" charset="0"/>
              <a:cs typeface="Arial" panose="020B0604020202020204" pitchFamily="34" charset="0"/>
            </a:endParaRPr>
          </a:p>
          <a:p>
            <a:pPr marL="0" indent="0">
              <a:buNone/>
            </a:pPr>
            <a:r>
              <a:rPr lang="en-GB" sz="1400" dirty="0" smtClean="0">
                <a:latin typeface="Arial" panose="020B0604020202020204" pitchFamily="34" charset="0"/>
                <a:cs typeface="Arial" panose="020B0604020202020204" pitchFamily="34" charset="0"/>
              </a:rPr>
              <a:t>Explain if </a:t>
            </a:r>
            <a:r>
              <a:rPr lang="en-GB" sz="1400" dirty="0">
                <a:latin typeface="Arial" panose="020B0604020202020204" pitchFamily="34" charset="0"/>
                <a:cs typeface="Arial" panose="020B0604020202020204" pitchFamily="34" charset="0"/>
              </a:rPr>
              <a:t>statements A </a:t>
            </a:r>
            <a:r>
              <a:rPr lang="en-GB" sz="1400" b="1" dirty="0" smtClean="0">
                <a:latin typeface="Arial" panose="020B0604020202020204" pitchFamily="34" charset="0"/>
                <a:cs typeface="Arial" panose="020B0604020202020204" pitchFamily="34" charset="0"/>
              </a:rPr>
              <a:t>AND</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B </a:t>
            </a:r>
            <a:r>
              <a:rPr lang="en-GB" sz="1400" dirty="0" smtClean="0">
                <a:latin typeface="Arial" panose="020B0604020202020204" pitchFamily="34" charset="0"/>
                <a:cs typeface="Arial" panose="020B0604020202020204" pitchFamily="34" charset="0"/>
              </a:rPr>
              <a:t>are verifiable</a:t>
            </a:r>
            <a:r>
              <a:rPr lang="en-GB" sz="1400" dirty="0">
                <a:latin typeface="Arial" panose="020B0604020202020204" pitchFamily="34" charset="0"/>
                <a:cs typeface="Arial" panose="020B0604020202020204" pitchFamily="34" charset="0"/>
              </a:rPr>
              <a:t>? </a:t>
            </a:r>
            <a:r>
              <a:rPr lang="en-GB" sz="1400" dirty="0" smtClean="0">
                <a:latin typeface="Arial" panose="020B0604020202020204" pitchFamily="34" charset="0"/>
                <a:cs typeface="Arial" panose="020B0604020202020204" pitchFamily="34" charset="0"/>
              </a:rPr>
              <a:t>					          </a:t>
            </a:r>
            <a:r>
              <a:rPr lang="en-GB" sz="1400" b="1" dirty="0" smtClean="0">
                <a:latin typeface="Arial" panose="020B0604020202020204" pitchFamily="34" charset="0"/>
                <a:cs typeface="Arial" panose="020B0604020202020204" pitchFamily="34" charset="0"/>
              </a:rPr>
              <a:t>[2 marks]</a:t>
            </a:r>
            <a:endParaRPr lang="en-SG" sz="1400" b="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SG" sz="1400" b="1" u="sng" dirty="0">
                <a:latin typeface="Arial" panose="020B0604020202020204" pitchFamily="34" charset="0"/>
                <a:cs typeface="Arial" panose="020B0604020202020204" pitchFamily="34" charset="0"/>
              </a:rPr>
              <a:t>Example of good response:</a:t>
            </a:r>
          </a:p>
          <a:p>
            <a:pPr marL="0" indent="0">
              <a:buNone/>
            </a:pPr>
            <a:r>
              <a:rPr lang="en-GB" sz="1400" i="1" u="sng" dirty="0" smtClean="0">
                <a:solidFill>
                  <a:srgbClr val="FF0000"/>
                </a:solidFill>
                <a:latin typeface="Arial" panose="020B0604020202020204" pitchFamily="34" charset="0"/>
                <a:cs typeface="Arial" panose="020B0604020202020204" pitchFamily="34" charset="0"/>
              </a:rPr>
              <a:t>Statement A</a:t>
            </a:r>
            <a:r>
              <a:rPr lang="en-GB" sz="1400" i="1" dirty="0" smtClean="0">
                <a:solidFill>
                  <a:srgbClr val="FF0000"/>
                </a:solidFill>
                <a:latin typeface="Arial" panose="020B0604020202020204" pitchFamily="34" charset="0"/>
                <a:cs typeface="Arial" panose="020B0604020202020204" pitchFamily="34" charset="0"/>
              </a:rPr>
              <a:t> </a:t>
            </a:r>
            <a:r>
              <a:rPr lang="en-GB" sz="1400" i="1" dirty="0">
                <a:solidFill>
                  <a:srgbClr val="FF0000"/>
                </a:solidFill>
                <a:latin typeface="Arial" panose="020B0604020202020204" pitchFamily="34" charset="0"/>
                <a:cs typeface="Arial" panose="020B0604020202020204" pitchFamily="34" charset="0"/>
              </a:rPr>
              <a:t>is </a:t>
            </a:r>
            <a:r>
              <a:rPr lang="en-GB" sz="1400" i="1" u="sng" dirty="0">
                <a:solidFill>
                  <a:srgbClr val="FF0000"/>
                </a:solidFill>
                <a:latin typeface="Arial" panose="020B0604020202020204" pitchFamily="34" charset="0"/>
                <a:cs typeface="Arial" panose="020B0604020202020204" pitchFamily="34" charset="0"/>
              </a:rPr>
              <a:t>not verifiable </a:t>
            </a:r>
            <a:r>
              <a:rPr lang="en-GB" sz="1400" i="1" dirty="0">
                <a:solidFill>
                  <a:srgbClr val="FF0000"/>
                </a:solidFill>
                <a:latin typeface="Arial" panose="020B0604020202020204" pitchFamily="34" charset="0"/>
                <a:cs typeface="Arial" panose="020B0604020202020204" pitchFamily="34" charset="0"/>
              </a:rPr>
              <a:t>because of the word </a:t>
            </a:r>
            <a:r>
              <a:rPr lang="en-GB" sz="1400" i="1" u="sng" dirty="0">
                <a:solidFill>
                  <a:srgbClr val="FF0000"/>
                </a:solidFill>
                <a:latin typeface="Arial" panose="020B0604020202020204" pitchFamily="34" charset="0"/>
                <a:cs typeface="Arial" panose="020B0604020202020204" pitchFamily="34" charset="0"/>
              </a:rPr>
              <a:t>“horrible</a:t>
            </a:r>
            <a:r>
              <a:rPr lang="en-GB" sz="1400" i="1" u="sng" dirty="0" smtClean="0">
                <a:solidFill>
                  <a:srgbClr val="FF0000"/>
                </a:solidFill>
                <a:latin typeface="Arial" panose="020B0604020202020204" pitchFamily="34" charset="0"/>
                <a:cs typeface="Arial" panose="020B0604020202020204" pitchFamily="34" charset="0"/>
              </a:rPr>
              <a:t>” is subjective to one’s perspective</a:t>
            </a:r>
            <a:r>
              <a:rPr lang="en-GB" sz="1400" i="1" dirty="0" smtClean="0">
                <a:latin typeface="Arial" panose="020B0604020202020204" pitchFamily="34" charset="0"/>
                <a:cs typeface="Arial" panose="020B0604020202020204" pitchFamily="34" charset="0"/>
              </a:rPr>
              <a:t>. [1 mark]</a:t>
            </a:r>
          </a:p>
          <a:p>
            <a:pPr marL="0" indent="0">
              <a:buNone/>
            </a:pPr>
            <a:r>
              <a:rPr lang="en-GB" sz="1400" i="1" u="sng" dirty="0" smtClean="0">
                <a:solidFill>
                  <a:srgbClr val="FF0000"/>
                </a:solidFill>
                <a:latin typeface="Arial" panose="020B0604020202020204" pitchFamily="34" charset="0"/>
                <a:cs typeface="Arial" panose="020B0604020202020204" pitchFamily="34" charset="0"/>
              </a:rPr>
              <a:t>Statement B </a:t>
            </a:r>
            <a:r>
              <a:rPr lang="en-GB" sz="1400" i="1" u="sng" dirty="0">
                <a:solidFill>
                  <a:srgbClr val="FF0000"/>
                </a:solidFill>
                <a:latin typeface="Arial" panose="020B0604020202020204" pitchFamily="34" charset="0"/>
                <a:cs typeface="Arial" panose="020B0604020202020204" pitchFamily="34" charset="0"/>
              </a:rPr>
              <a:t>is verifiable </a:t>
            </a:r>
            <a:r>
              <a:rPr lang="en-GB" sz="1400" i="1" dirty="0">
                <a:solidFill>
                  <a:srgbClr val="FF0000"/>
                </a:solidFill>
                <a:latin typeface="Arial" panose="020B0604020202020204" pitchFamily="34" charset="0"/>
                <a:cs typeface="Arial" panose="020B0604020202020204" pitchFamily="34" charset="0"/>
              </a:rPr>
              <a:t>because we </a:t>
            </a:r>
            <a:r>
              <a:rPr lang="en-GB" sz="1400" i="1" u="sng" dirty="0">
                <a:solidFill>
                  <a:srgbClr val="FF0000"/>
                </a:solidFill>
                <a:latin typeface="Arial" panose="020B0604020202020204" pitchFamily="34" charset="0"/>
                <a:cs typeface="Arial" panose="020B0604020202020204" pitchFamily="34" charset="0"/>
              </a:rPr>
              <a:t>can check the weather reports to see if </a:t>
            </a:r>
            <a:r>
              <a:rPr lang="en-GB" sz="1400" i="1" u="sng" dirty="0" smtClean="0">
                <a:solidFill>
                  <a:srgbClr val="FF0000"/>
                </a:solidFill>
                <a:latin typeface="Arial" panose="020B0604020202020204" pitchFamily="34" charset="0"/>
                <a:cs typeface="Arial" panose="020B0604020202020204" pitchFamily="34" charset="0"/>
              </a:rPr>
              <a:t>it did rained in the Northern part of Singapore</a:t>
            </a:r>
            <a:r>
              <a:rPr lang="en-GB" sz="1400" i="1" dirty="0" smtClean="0">
                <a:solidFill>
                  <a:srgbClr val="FF0000"/>
                </a:solidFill>
                <a:latin typeface="Arial" panose="020B0604020202020204" pitchFamily="34" charset="0"/>
                <a:cs typeface="Arial" panose="020B0604020202020204" pitchFamily="34" charset="0"/>
              </a:rPr>
              <a:t>. </a:t>
            </a:r>
            <a:r>
              <a:rPr lang="en-GB" sz="1400" i="1" dirty="0" smtClean="0">
                <a:latin typeface="Arial" panose="020B0604020202020204" pitchFamily="34" charset="0"/>
                <a:cs typeface="Arial" panose="020B0604020202020204" pitchFamily="34" charset="0"/>
              </a:rPr>
              <a:t>[1 mark]</a:t>
            </a:r>
            <a:endParaRPr lang="en-SG" sz="1400" i="1" dirty="0">
              <a:latin typeface="Arial" panose="020B0604020202020204" pitchFamily="34" charset="0"/>
              <a:cs typeface="Arial" panose="020B0604020202020204" pitchFamily="34" charset="0"/>
            </a:endParaRPr>
          </a:p>
          <a:p>
            <a:pPr marL="0" indent="0">
              <a:buNone/>
            </a:pPr>
            <a:endParaRPr lang="en-US" sz="2400" u="sng"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With the given response above, student will score a total </a:t>
            </a:r>
            <a:r>
              <a:rPr lang="en-US" sz="1400" u="sng" dirty="0" smtClean="0">
                <a:latin typeface="Arial" panose="020B0604020202020204" pitchFamily="34" charset="0"/>
                <a:cs typeface="Arial" panose="020B0604020202020204" pitchFamily="34" charset="0"/>
              </a:rPr>
              <a:t>2 out of 2 marks </a:t>
            </a:r>
            <a:r>
              <a:rPr lang="en-US" sz="1400" dirty="0" smtClean="0">
                <a:latin typeface="Arial" panose="020B0604020202020204" pitchFamily="34" charset="0"/>
                <a:cs typeface="Arial" panose="020B0604020202020204" pitchFamily="34" charset="0"/>
              </a:rPr>
              <a:t>for answering the above question.</a:t>
            </a:r>
          </a:p>
        </p:txBody>
      </p:sp>
      <p:sp>
        <p:nvSpPr>
          <p:cNvPr id="5" name="TextBox 4"/>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2</a:t>
            </a:r>
            <a:endParaRPr lang="en-SG" sz="2800" b="1" dirty="0">
              <a:solidFill>
                <a:srgbClr val="FF0000"/>
              </a:solidFill>
            </a:endParaRPr>
          </a:p>
        </p:txBody>
      </p:sp>
      <p:sp>
        <p:nvSpPr>
          <p:cNvPr id="4" name="Rectangle 3"/>
          <p:cNvSpPr/>
          <p:nvPr/>
        </p:nvSpPr>
        <p:spPr>
          <a:xfrm>
            <a:off x="152400" y="1981200"/>
            <a:ext cx="879613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82119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2</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1219200"/>
            <a:ext cx="8796130" cy="5638800"/>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Learning outcome to be tested: </a:t>
            </a:r>
          </a:p>
          <a:p>
            <a:r>
              <a:rPr lang="en-SG" sz="1400" b="1" dirty="0">
                <a:latin typeface="Arial" panose="020B0604020202020204" pitchFamily="34" charset="0"/>
                <a:cs typeface="Arial" panose="020B0604020202020204" pitchFamily="34" charset="0"/>
              </a:rPr>
              <a:t>Evaluate quality of claims and arguments through: </a:t>
            </a:r>
          </a:p>
          <a:p>
            <a:pPr lvl="1"/>
            <a:r>
              <a:rPr lang="en-SG" sz="1400" b="1" dirty="0">
                <a:latin typeface="Arial" panose="020B0604020202020204" pitchFamily="34" charset="0"/>
                <a:cs typeface="Arial" panose="020B0604020202020204" pitchFamily="34" charset="0"/>
              </a:rPr>
              <a:t>Identify logical fallacies (i.e. bandwagon, appeal to improper authority and slippery slope). </a:t>
            </a:r>
          </a:p>
          <a:p>
            <a:pPr lvl="1"/>
            <a:r>
              <a:rPr lang="en-SG" sz="1400" b="1" dirty="0">
                <a:latin typeface="Arial" panose="020B0604020202020204" pitchFamily="34" charset="0"/>
                <a:cs typeface="Arial" panose="020B0604020202020204" pitchFamily="34" charset="0"/>
              </a:rPr>
              <a:t>Explain cognitive biases (i.e. anchoring bias, loss aversion).</a:t>
            </a:r>
          </a:p>
          <a:p>
            <a:pPr marL="0" indent="0">
              <a:buNone/>
            </a:pPr>
            <a:endParaRPr lang="en-US" sz="1400" u="sng"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a:t>
            </a:r>
            <a:r>
              <a:rPr lang="en-US" sz="1400" b="1" u="sng" dirty="0">
                <a:latin typeface="Arial" panose="020B0604020202020204" pitchFamily="34" charset="0"/>
                <a:cs typeface="Arial" panose="020B0604020202020204" pitchFamily="34" charset="0"/>
              </a:rPr>
              <a:t>question:</a:t>
            </a:r>
          </a:p>
          <a:p>
            <a:pPr marL="0" lvl="0" indent="0">
              <a:buNone/>
            </a:pPr>
            <a:r>
              <a:rPr lang="en-SG" sz="1400" dirty="0">
                <a:latin typeface="Arial" panose="020B0604020202020204" pitchFamily="34" charset="0"/>
                <a:cs typeface="Arial" panose="020B0604020202020204" pitchFamily="34" charset="0"/>
              </a:rPr>
              <a:t>Betty is considering whether to buy a robot to help her out with her household chores and childcare needs. She heard mixed reviews about the use of robots and feels uncertain about robot helpers. She will only be convinced to buy a robot if the robot helper is as good as a human helper. She heard three claims trying to convince her that the robot helper will be good for her family. </a:t>
            </a:r>
            <a:endParaRPr lang="en-SG" sz="1400" dirty="0" smtClean="0">
              <a:latin typeface="Arial" panose="020B0604020202020204" pitchFamily="34" charset="0"/>
              <a:cs typeface="Arial" panose="020B0604020202020204" pitchFamily="34" charset="0"/>
            </a:endParaRPr>
          </a:p>
          <a:p>
            <a:pPr marL="0" lvl="0" indent="0">
              <a:buNone/>
            </a:pPr>
            <a:endParaRPr lang="en-SG" sz="1400" dirty="0">
              <a:latin typeface="Arial" panose="020B0604020202020204" pitchFamily="34" charset="0"/>
              <a:cs typeface="Arial" panose="020B0604020202020204" pitchFamily="34" charset="0"/>
            </a:endParaRPr>
          </a:p>
          <a:p>
            <a:pPr marL="0" indent="0">
              <a:buNone/>
            </a:pPr>
            <a:r>
              <a:rPr lang="en-SG" sz="1400" dirty="0">
                <a:latin typeface="Arial" panose="020B0604020202020204" pitchFamily="34" charset="0"/>
                <a:cs typeface="Arial" panose="020B0604020202020204" pitchFamily="34" charset="0"/>
              </a:rPr>
              <a:t>Help Betty expose these flawed claims below by identifying the </a:t>
            </a:r>
            <a:r>
              <a:rPr lang="en-SG" sz="1400" b="1" u="sng" dirty="0">
                <a:latin typeface="Arial" panose="020B0604020202020204" pitchFamily="34" charset="0"/>
                <a:cs typeface="Arial" panose="020B0604020202020204" pitchFamily="34" charset="0"/>
              </a:rPr>
              <a:t>Cognitive Bias</a:t>
            </a:r>
            <a:r>
              <a:rPr lang="en-SG" sz="1400" dirty="0">
                <a:latin typeface="Arial" panose="020B0604020202020204" pitchFamily="34" charset="0"/>
                <a:cs typeface="Arial" panose="020B0604020202020204" pitchFamily="34" charset="0"/>
              </a:rPr>
              <a:t> or </a:t>
            </a:r>
            <a:r>
              <a:rPr lang="en-SG" sz="1400" b="1" u="sng" dirty="0">
                <a:latin typeface="Arial" panose="020B0604020202020204" pitchFamily="34" charset="0"/>
                <a:cs typeface="Arial" panose="020B0604020202020204" pitchFamily="34" charset="0"/>
              </a:rPr>
              <a:t>Logical Fallacies</a:t>
            </a:r>
            <a:r>
              <a:rPr lang="en-SG" sz="1400" dirty="0">
                <a:latin typeface="Arial" panose="020B0604020202020204" pitchFamily="34" charset="0"/>
                <a:cs typeface="Arial" panose="020B0604020202020204" pitchFamily="34" charset="0"/>
              </a:rPr>
              <a:t> </a:t>
            </a:r>
            <a:r>
              <a:rPr lang="en-SG" sz="1400" dirty="0" smtClean="0">
                <a:latin typeface="Arial" panose="020B0604020202020204" pitchFamily="34" charset="0"/>
                <a:cs typeface="Arial" panose="020B0604020202020204" pitchFamily="34" charset="0"/>
              </a:rPr>
              <a:t>from the list below that </a:t>
            </a:r>
            <a:r>
              <a:rPr lang="en-SG" sz="1400" b="1" u="sng" dirty="0">
                <a:latin typeface="Arial" panose="020B0604020202020204" pitchFamily="34" charset="0"/>
                <a:cs typeface="Arial" panose="020B0604020202020204" pitchFamily="34" charset="0"/>
              </a:rPr>
              <a:t>MOST</a:t>
            </a:r>
            <a:r>
              <a:rPr lang="en-SG" sz="1400" dirty="0">
                <a:latin typeface="Arial" panose="020B0604020202020204" pitchFamily="34" charset="0"/>
                <a:cs typeface="Arial" panose="020B0604020202020204" pitchFamily="34" charset="0"/>
              </a:rPr>
              <a:t> likely influenced each claim. </a:t>
            </a:r>
            <a:endParaRPr lang="en-SG" sz="1400" dirty="0" smtClean="0">
              <a:latin typeface="Arial" panose="020B0604020202020204" pitchFamily="34" charset="0"/>
              <a:cs typeface="Arial" panose="020B0604020202020204" pitchFamily="34" charset="0"/>
            </a:endParaRPr>
          </a:p>
          <a:p>
            <a:pPr marL="0" indent="0">
              <a:buNone/>
            </a:pPr>
            <a:endParaRPr lang="en-SG" sz="1500" dirty="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Anchoring </a:t>
            </a:r>
            <a:r>
              <a:rPr lang="en-SG" sz="1400" dirty="0">
                <a:latin typeface="Arial" panose="020B0604020202020204" pitchFamily="34" charset="0"/>
                <a:cs typeface="Arial" panose="020B0604020202020204" pitchFamily="34" charset="0"/>
              </a:rPr>
              <a:t>Bias  		</a:t>
            </a: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Bandwagon </a:t>
            </a:r>
            <a:r>
              <a:rPr lang="en-SG" sz="1400" dirty="0">
                <a:latin typeface="Arial" panose="020B0604020202020204" pitchFamily="34" charset="0"/>
                <a:cs typeface="Arial" panose="020B0604020202020204" pitchFamily="34" charset="0"/>
              </a:rPr>
              <a:t>Effect 	</a:t>
            </a: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Slippery </a:t>
            </a:r>
            <a:r>
              <a:rPr lang="en-SG" sz="1400" dirty="0">
                <a:latin typeface="Arial" panose="020B0604020202020204" pitchFamily="34" charset="0"/>
                <a:cs typeface="Arial" panose="020B0604020202020204" pitchFamily="34" charset="0"/>
              </a:rPr>
              <a:t>Slope </a:t>
            </a: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Loss </a:t>
            </a:r>
            <a:r>
              <a:rPr lang="en-SG" sz="1400" dirty="0">
                <a:latin typeface="Arial" panose="020B0604020202020204" pitchFamily="34" charset="0"/>
                <a:cs typeface="Arial" panose="020B0604020202020204" pitchFamily="34" charset="0"/>
              </a:rPr>
              <a:t>Aversion 		</a:t>
            </a: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Appeal </a:t>
            </a:r>
            <a:r>
              <a:rPr lang="en-SG" sz="1400" dirty="0">
                <a:latin typeface="Arial" panose="020B0604020202020204" pitchFamily="34" charset="0"/>
                <a:cs typeface="Arial" panose="020B0604020202020204" pitchFamily="34" charset="0"/>
              </a:rPr>
              <a:t>to Improper Authority </a:t>
            </a:r>
            <a:endParaRPr lang="en-US" sz="1400" u="sng" dirty="0" smtClean="0">
              <a:latin typeface="Arial" panose="020B0604020202020204" pitchFamily="34" charset="0"/>
              <a:cs typeface="Arial" panose="020B0604020202020204" pitchFamily="34" charset="0"/>
            </a:endParaRPr>
          </a:p>
          <a:p>
            <a:pPr marL="0" indent="0">
              <a:buNone/>
            </a:pPr>
            <a:endParaRPr lang="en-US" sz="2400" u="sng" dirty="0">
              <a:latin typeface="Arial" panose="020B0604020202020204" pitchFamily="34" charset="0"/>
              <a:cs typeface="Arial" panose="020B0604020202020204" pitchFamily="34" charset="0"/>
            </a:endParaRPr>
          </a:p>
        </p:txBody>
      </p:sp>
      <p:sp>
        <p:nvSpPr>
          <p:cNvPr id="5" name="TextBox 4"/>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2</a:t>
            </a:r>
            <a:endParaRPr lang="en-SG" sz="2800" b="1" dirty="0">
              <a:solidFill>
                <a:srgbClr val="FF0000"/>
              </a:solidFill>
            </a:endParaRPr>
          </a:p>
        </p:txBody>
      </p:sp>
      <p:sp>
        <p:nvSpPr>
          <p:cNvPr id="7" name="Rectangle 6"/>
          <p:cNvSpPr/>
          <p:nvPr/>
        </p:nvSpPr>
        <p:spPr>
          <a:xfrm>
            <a:off x="152400" y="2438400"/>
            <a:ext cx="879613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2514600" y="6457890"/>
            <a:ext cx="4648200" cy="400110"/>
          </a:xfrm>
          <a:prstGeom prst="rect">
            <a:avLst/>
          </a:prstGeom>
          <a:noFill/>
        </p:spPr>
        <p:txBody>
          <a:bodyPr wrap="square" rtlCol="0">
            <a:spAutoFit/>
          </a:bodyPr>
          <a:lstStyle/>
          <a:p>
            <a:r>
              <a:rPr lang="en-SG" sz="2000" i="1" dirty="0">
                <a:latin typeface="Arial" panose="020B0604020202020204" pitchFamily="34" charset="0"/>
                <a:cs typeface="Arial" panose="020B0604020202020204" pitchFamily="34" charset="0"/>
              </a:rPr>
              <a:t>c</a:t>
            </a:r>
            <a:r>
              <a:rPr lang="en-SG" sz="2000" i="1" dirty="0" smtClean="0">
                <a:latin typeface="Arial" panose="020B0604020202020204" pitchFamily="34" charset="0"/>
                <a:cs typeface="Arial" panose="020B0604020202020204" pitchFamily="34" charset="0"/>
              </a:rPr>
              <a:t>ontinue on the next slide….</a:t>
            </a:r>
            <a:endParaRPr lang="en-SG"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017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2</a:t>
            </a:r>
            <a:endParaRPr lang="en-US" u="sng"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957255"/>
              </p:ext>
            </p:extLst>
          </p:nvPr>
        </p:nvGraphicFramePr>
        <p:xfrm>
          <a:off x="304800" y="1300490"/>
          <a:ext cx="8458200" cy="4919752"/>
        </p:xfrm>
        <a:graphic>
          <a:graphicData uri="http://schemas.openxmlformats.org/drawingml/2006/table">
            <a:tbl>
              <a:tblPr firstRow="1" firstCol="1" bandRow="1">
                <a:tableStyleId>{5C22544A-7EE6-4342-B048-85BDC9FD1C3A}</a:tableStyleId>
              </a:tblPr>
              <a:tblGrid>
                <a:gridCol w="512761">
                  <a:extLst>
                    <a:ext uri="{9D8B030D-6E8A-4147-A177-3AD203B41FA5}">
                      <a16:colId xmlns:a16="http://schemas.microsoft.com/office/drawing/2014/main" val="19722045"/>
                    </a:ext>
                  </a:extLst>
                </a:gridCol>
                <a:gridCol w="4975578">
                  <a:extLst>
                    <a:ext uri="{9D8B030D-6E8A-4147-A177-3AD203B41FA5}">
                      <a16:colId xmlns:a16="http://schemas.microsoft.com/office/drawing/2014/main" val="2276354258"/>
                    </a:ext>
                  </a:extLst>
                </a:gridCol>
                <a:gridCol w="2969861">
                  <a:extLst>
                    <a:ext uri="{9D8B030D-6E8A-4147-A177-3AD203B41FA5}">
                      <a16:colId xmlns:a16="http://schemas.microsoft.com/office/drawing/2014/main" val="784403499"/>
                    </a:ext>
                  </a:extLst>
                </a:gridCol>
              </a:tblGrid>
              <a:tr h="1089341">
                <a:tc gridSpan="2">
                  <a:txBody>
                    <a:bodyPr/>
                    <a:lstStyle/>
                    <a:p>
                      <a:pPr algn="ctr">
                        <a:lnSpc>
                          <a:spcPct val="115000"/>
                        </a:lnSpc>
                        <a:spcAft>
                          <a:spcPts val="1000"/>
                        </a:spcAft>
                      </a:pPr>
                      <a:r>
                        <a:rPr lang="en-SG" sz="1400" dirty="0">
                          <a:effectLst/>
                          <a:latin typeface="Arial" panose="020B0604020202020204" pitchFamily="34" charset="0"/>
                          <a:cs typeface="Arial" panose="020B0604020202020204" pitchFamily="34" charset="0"/>
                        </a:rPr>
                        <a:t>Claims</a:t>
                      </a: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SG"/>
                    </a:p>
                  </a:txBody>
                  <a:tcPr/>
                </a:tc>
                <a:tc>
                  <a:txBody>
                    <a:bodyPr/>
                    <a:lstStyle/>
                    <a:p>
                      <a:pPr algn="ctr">
                        <a:lnSpc>
                          <a:spcPct val="115000"/>
                        </a:lnSpc>
                        <a:spcAft>
                          <a:spcPts val="0"/>
                        </a:spcAft>
                      </a:pPr>
                      <a:r>
                        <a:rPr lang="en-SG" sz="1400" dirty="0">
                          <a:effectLst/>
                          <a:latin typeface="Arial" panose="020B0604020202020204" pitchFamily="34" charset="0"/>
                          <a:cs typeface="Arial" panose="020B0604020202020204" pitchFamily="34" charset="0"/>
                        </a:rPr>
                        <a:t>Most Appropriate Cognitive </a:t>
                      </a:r>
                      <a:r>
                        <a:rPr lang="en-SG" sz="1400" dirty="0" smtClean="0">
                          <a:effectLst/>
                          <a:latin typeface="Arial" panose="020B0604020202020204" pitchFamily="34" charset="0"/>
                          <a:cs typeface="Arial" panose="020B0604020202020204" pitchFamily="34" charset="0"/>
                        </a:rPr>
                        <a:t>Bias or Logical Fallacies Involved </a:t>
                      </a:r>
                      <a:r>
                        <a:rPr lang="en-SG" sz="1400" dirty="0">
                          <a:effectLst/>
                          <a:latin typeface="Arial" panose="020B0604020202020204" pitchFamily="34" charset="0"/>
                          <a:cs typeface="Arial" panose="020B0604020202020204" pitchFamily="34" charset="0"/>
                        </a:rPr>
                        <a:t/>
                      </a:r>
                      <a:br>
                        <a:rPr lang="en-SG" sz="1400" dirty="0">
                          <a:effectLst/>
                          <a:latin typeface="Arial" panose="020B0604020202020204" pitchFamily="34" charset="0"/>
                          <a:cs typeface="Arial" panose="020B0604020202020204" pitchFamily="34" charset="0"/>
                        </a:rPr>
                      </a:br>
                      <a:r>
                        <a:rPr lang="en-SG" sz="1400" dirty="0">
                          <a:effectLst/>
                          <a:latin typeface="Arial" panose="020B0604020202020204" pitchFamily="34" charset="0"/>
                          <a:cs typeface="Arial" panose="020B0604020202020204" pitchFamily="34" charset="0"/>
                        </a:rPr>
                        <a:t>(Choose </a:t>
                      </a:r>
                      <a:r>
                        <a:rPr lang="en-SG" sz="1400" dirty="0" smtClean="0">
                          <a:effectLst/>
                          <a:latin typeface="Arial" panose="020B0604020202020204" pitchFamily="34" charset="0"/>
                          <a:cs typeface="Arial" panose="020B0604020202020204" pitchFamily="34" charset="0"/>
                        </a:rPr>
                        <a:t>a, b, c, d, or e)</a:t>
                      </a: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30471307"/>
                  </a:ext>
                </a:extLst>
              </a:tr>
              <a:tr h="1342551">
                <a:tc>
                  <a:txBody>
                    <a:bodyPr/>
                    <a:lstStyle/>
                    <a:p>
                      <a:pPr marL="0" lvl="0" indent="0" algn="ctr">
                        <a:lnSpc>
                          <a:spcPct val="115000"/>
                        </a:lnSpc>
                        <a:spcAft>
                          <a:spcPts val="0"/>
                        </a:spcAft>
                        <a:buSzPts val="1200"/>
                        <a:buFont typeface="+mj-lt"/>
                        <a:buNone/>
                      </a:pPr>
                      <a:r>
                        <a:rPr lang="en-SG" sz="1200" dirty="0" smtClean="0">
                          <a:effectLst/>
                        </a:rPr>
                        <a:t>1.</a:t>
                      </a:r>
                      <a:r>
                        <a:rPr lang="en-SG" sz="1200" dirty="0">
                          <a:effectLst/>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SG" sz="1400" dirty="0">
                          <a:effectLst/>
                          <a:latin typeface="Arial" panose="020B0604020202020204" pitchFamily="34" charset="0"/>
                          <a:cs typeface="Arial" panose="020B0604020202020204" pitchFamily="34" charset="0"/>
                        </a:rPr>
                        <a:t>Look at the increasing trend of people getting robot helpers to help them with their household chores. There have been no complaints so far and soon everyone will have them. You should follow the rest</a:t>
                      </a:r>
                      <a:r>
                        <a:rPr lang="en-SG" sz="1400" dirty="0" smtClean="0">
                          <a:effectLst/>
                          <a:latin typeface="Arial" panose="020B0604020202020204" pitchFamily="34" charset="0"/>
                          <a:cs typeface="Arial" panose="020B0604020202020204" pitchFamily="34" charset="0"/>
                        </a:rPr>
                        <a:t>.</a:t>
                      </a:r>
                    </a:p>
                    <a:p>
                      <a:pPr>
                        <a:lnSpc>
                          <a:spcPct val="115000"/>
                        </a:lnSpc>
                        <a:spcAft>
                          <a:spcPts val="1000"/>
                        </a:spcAft>
                      </a:pP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endParaRPr lang="en-SG" sz="1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02501155"/>
                  </a:ext>
                </a:extLst>
              </a:tr>
              <a:tr h="992018">
                <a:tc>
                  <a:txBody>
                    <a:bodyPr/>
                    <a:lstStyle/>
                    <a:p>
                      <a:pPr marL="0" lvl="0" indent="0" algn="ctr">
                        <a:lnSpc>
                          <a:spcPct val="115000"/>
                        </a:lnSpc>
                        <a:spcAft>
                          <a:spcPts val="0"/>
                        </a:spcAft>
                        <a:buSzPts val="1200"/>
                        <a:buFont typeface="+mj-lt"/>
                        <a:buNone/>
                      </a:pPr>
                      <a:r>
                        <a:rPr lang="en-SG" sz="1200" dirty="0" smtClean="0">
                          <a:effectLst/>
                        </a:rPr>
                        <a:t>2.</a:t>
                      </a:r>
                      <a:r>
                        <a:rPr lang="en-SG" sz="1200" dirty="0">
                          <a:effectLst/>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SG" sz="1400" dirty="0" smtClean="0">
                          <a:effectLst/>
                          <a:latin typeface="Arial" panose="020B0604020202020204" pitchFamily="34" charset="0"/>
                          <a:cs typeface="Arial" panose="020B0604020202020204" pitchFamily="34" charset="0"/>
                        </a:rPr>
                        <a:t>Have a robot helper at home makes you techy.</a:t>
                      </a:r>
                      <a:r>
                        <a:rPr lang="en-SG" sz="1400" baseline="0" dirty="0" smtClean="0">
                          <a:effectLst/>
                          <a:latin typeface="Arial" panose="020B0604020202020204" pitchFamily="34" charset="0"/>
                          <a:cs typeface="Arial" panose="020B0604020202020204" pitchFamily="34" charset="0"/>
                        </a:rPr>
                        <a:t> Being techy would make you look smart. Looking smart will help you get a wife. If you want to start up a family, you should buy this robot helper!</a:t>
                      </a:r>
                    </a:p>
                    <a:p>
                      <a:pPr>
                        <a:lnSpc>
                          <a:spcPct val="115000"/>
                        </a:lnSpc>
                        <a:spcAft>
                          <a:spcPts val="1000"/>
                        </a:spcAft>
                      </a:pPr>
                      <a:endParaRPr lang="en-SG" sz="1400" dirty="0" smtClean="0">
                        <a:effectLst/>
                        <a:latin typeface="Arial" panose="020B0604020202020204" pitchFamily="34" charset="0"/>
                        <a:cs typeface="Arial" panose="020B0604020202020204" pitchFamily="34" charset="0"/>
                      </a:endParaRPr>
                    </a:p>
                  </a:txBody>
                  <a:tcPr marL="68580" marR="68580" marT="0" marB="0"/>
                </a:tc>
                <a:tc>
                  <a:txBody>
                    <a:bodyPr/>
                    <a:lstStyle/>
                    <a:p>
                      <a:pPr algn="ctr">
                        <a:lnSpc>
                          <a:spcPct val="115000"/>
                        </a:lnSpc>
                        <a:spcAft>
                          <a:spcPts val="1000"/>
                        </a:spcAft>
                      </a:pPr>
                      <a:endParaRPr lang="en-SG" sz="1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49771321"/>
                  </a:ext>
                </a:extLst>
              </a:tr>
              <a:tr h="1154931">
                <a:tc>
                  <a:txBody>
                    <a:bodyPr/>
                    <a:lstStyle/>
                    <a:p>
                      <a:pPr marL="0" lvl="0" indent="0" algn="ctr">
                        <a:lnSpc>
                          <a:spcPct val="115000"/>
                        </a:lnSpc>
                        <a:spcAft>
                          <a:spcPts val="0"/>
                        </a:spcAft>
                        <a:buSzPts val="1200"/>
                        <a:buFont typeface="+mj-lt"/>
                        <a:buNone/>
                      </a:pPr>
                      <a:r>
                        <a:rPr lang="en-SG" sz="1200" dirty="0" smtClean="0">
                          <a:effectLst/>
                        </a:rPr>
                        <a:t>3.</a:t>
                      </a:r>
                      <a:r>
                        <a:rPr lang="en-SG" sz="1200" dirty="0">
                          <a:effectLst/>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SG" sz="1400" dirty="0" smtClean="0">
                          <a:effectLst/>
                          <a:latin typeface="Arial" panose="020B0604020202020204" pitchFamily="34" charset="0"/>
                          <a:cs typeface="Arial" panose="020B0604020202020204" pitchFamily="34" charset="0"/>
                        </a:rPr>
                        <a:t>This robot helper costs $350 at retail price. If you buy it today, it</a:t>
                      </a:r>
                      <a:r>
                        <a:rPr lang="en-SG" sz="1400" baseline="0" dirty="0" smtClean="0">
                          <a:effectLst/>
                          <a:latin typeface="Arial" panose="020B0604020202020204" pitchFamily="34" charset="0"/>
                          <a:cs typeface="Arial" panose="020B0604020202020204" pitchFamily="34" charset="0"/>
                        </a:rPr>
                        <a:t> will only cost you $280 (20% discount). This promotion is only valid for today. It is definitely a good buy!</a:t>
                      </a: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endParaRPr lang="en-SG" sz="1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04926355"/>
                  </a:ext>
                </a:extLst>
              </a:tr>
            </a:tbl>
          </a:graphicData>
        </a:graphic>
      </p:graphicFrame>
      <p:sp>
        <p:nvSpPr>
          <p:cNvPr id="5" name="TextBox 4"/>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2</a:t>
            </a:r>
            <a:endParaRPr lang="en-SG" sz="2800" b="1" dirty="0">
              <a:solidFill>
                <a:srgbClr val="FF0000"/>
              </a:solidFill>
            </a:endParaRPr>
          </a:p>
        </p:txBody>
      </p:sp>
    </p:spTree>
    <p:extLst>
      <p:ext uri="{BB962C8B-B14F-4D97-AF65-F5344CB8AC3E}">
        <p14:creationId xmlns:p14="http://schemas.microsoft.com/office/powerpoint/2010/main" val="2891374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2</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1219200"/>
            <a:ext cx="8796130" cy="5638800"/>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Learning outcome to be tested: </a:t>
            </a:r>
          </a:p>
          <a:p>
            <a:r>
              <a:rPr lang="en-SG" sz="1400" b="1" dirty="0">
                <a:latin typeface="Arial" panose="020B0604020202020204" pitchFamily="34" charset="0"/>
                <a:cs typeface="Arial" panose="020B0604020202020204" pitchFamily="34" charset="0"/>
              </a:rPr>
              <a:t>Evaluate quality of claims and arguments through: </a:t>
            </a:r>
          </a:p>
          <a:p>
            <a:pPr lvl="1"/>
            <a:r>
              <a:rPr lang="en-SG" sz="1400" b="1" dirty="0">
                <a:latin typeface="Arial" panose="020B0604020202020204" pitchFamily="34" charset="0"/>
                <a:cs typeface="Arial" panose="020B0604020202020204" pitchFamily="34" charset="0"/>
              </a:rPr>
              <a:t>Identify logical fallacies (i.e. bandwagon, appeal to improper authority and slippery slope). </a:t>
            </a:r>
          </a:p>
          <a:p>
            <a:pPr lvl="1"/>
            <a:r>
              <a:rPr lang="en-SG" sz="1400" b="1" dirty="0">
                <a:latin typeface="Arial" panose="020B0604020202020204" pitchFamily="34" charset="0"/>
                <a:cs typeface="Arial" panose="020B0604020202020204" pitchFamily="34" charset="0"/>
              </a:rPr>
              <a:t>Explain cognitive biases (i.e. anchoring bias, loss aversion).</a:t>
            </a:r>
          </a:p>
          <a:p>
            <a:pPr marL="0" indent="0">
              <a:buNone/>
            </a:pPr>
            <a:endParaRPr lang="en-US" sz="1400" u="sng"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a:t>
            </a:r>
            <a:r>
              <a:rPr lang="en-US" sz="1400" b="1" u="sng" dirty="0">
                <a:latin typeface="Arial" panose="020B0604020202020204" pitchFamily="34" charset="0"/>
                <a:cs typeface="Arial" panose="020B0604020202020204" pitchFamily="34" charset="0"/>
              </a:rPr>
              <a:t>question:</a:t>
            </a:r>
          </a:p>
          <a:p>
            <a:pPr marL="0" lvl="0" indent="0">
              <a:buNone/>
            </a:pPr>
            <a:r>
              <a:rPr lang="en-SG" sz="1400" dirty="0">
                <a:latin typeface="Arial" panose="020B0604020202020204" pitchFamily="34" charset="0"/>
                <a:cs typeface="Arial" panose="020B0604020202020204" pitchFamily="34" charset="0"/>
              </a:rPr>
              <a:t>Betty is considering whether to buy a robot to help her out with her household chores and childcare needs. She heard mixed reviews about the use of robots and feels uncertain about robot helpers. She will only be convinced to buy a robot if the robot helper is as good as a human helper. She heard three claims trying to convince her that the robot helper will be good for her family. </a:t>
            </a:r>
            <a:endParaRPr lang="en-SG" sz="1400" dirty="0" smtClean="0">
              <a:latin typeface="Arial" panose="020B0604020202020204" pitchFamily="34" charset="0"/>
              <a:cs typeface="Arial" panose="020B0604020202020204" pitchFamily="34" charset="0"/>
            </a:endParaRPr>
          </a:p>
          <a:p>
            <a:pPr marL="0" lvl="0" indent="0">
              <a:buNone/>
            </a:pPr>
            <a:endParaRPr lang="en-SG" sz="1400" dirty="0">
              <a:latin typeface="Arial" panose="020B0604020202020204" pitchFamily="34" charset="0"/>
              <a:cs typeface="Arial" panose="020B0604020202020204" pitchFamily="34" charset="0"/>
            </a:endParaRPr>
          </a:p>
          <a:p>
            <a:pPr marL="0" indent="0">
              <a:buNone/>
            </a:pPr>
            <a:r>
              <a:rPr lang="en-SG" sz="1400" dirty="0">
                <a:latin typeface="Arial" panose="020B0604020202020204" pitchFamily="34" charset="0"/>
                <a:cs typeface="Arial" panose="020B0604020202020204" pitchFamily="34" charset="0"/>
              </a:rPr>
              <a:t>Help Betty expose these flawed claims below by identifying the </a:t>
            </a:r>
            <a:r>
              <a:rPr lang="en-SG" sz="1400" b="1" u="sng" dirty="0">
                <a:latin typeface="Arial" panose="020B0604020202020204" pitchFamily="34" charset="0"/>
                <a:cs typeface="Arial" panose="020B0604020202020204" pitchFamily="34" charset="0"/>
              </a:rPr>
              <a:t>Cognitive Bias</a:t>
            </a:r>
            <a:r>
              <a:rPr lang="en-SG" sz="1400" dirty="0">
                <a:latin typeface="Arial" panose="020B0604020202020204" pitchFamily="34" charset="0"/>
                <a:cs typeface="Arial" panose="020B0604020202020204" pitchFamily="34" charset="0"/>
              </a:rPr>
              <a:t> or </a:t>
            </a:r>
            <a:r>
              <a:rPr lang="en-SG" sz="1400" b="1" u="sng" dirty="0">
                <a:latin typeface="Arial" panose="020B0604020202020204" pitchFamily="34" charset="0"/>
                <a:cs typeface="Arial" panose="020B0604020202020204" pitchFamily="34" charset="0"/>
              </a:rPr>
              <a:t>Logical Fallacies</a:t>
            </a:r>
            <a:r>
              <a:rPr lang="en-SG" sz="1400" dirty="0">
                <a:latin typeface="Arial" panose="020B0604020202020204" pitchFamily="34" charset="0"/>
                <a:cs typeface="Arial" panose="020B0604020202020204" pitchFamily="34" charset="0"/>
              </a:rPr>
              <a:t> </a:t>
            </a:r>
            <a:r>
              <a:rPr lang="en-SG" sz="1400" dirty="0" smtClean="0">
                <a:latin typeface="Arial" panose="020B0604020202020204" pitchFamily="34" charset="0"/>
                <a:cs typeface="Arial" panose="020B0604020202020204" pitchFamily="34" charset="0"/>
              </a:rPr>
              <a:t>from the list below that </a:t>
            </a:r>
            <a:r>
              <a:rPr lang="en-SG" sz="1400" b="1" u="sng" dirty="0">
                <a:latin typeface="Arial" panose="020B0604020202020204" pitchFamily="34" charset="0"/>
                <a:cs typeface="Arial" panose="020B0604020202020204" pitchFamily="34" charset="0"/>
              </a:rPr>
              <a:t>MOST</a:t>
            </a:r>
            <a:r>
              <a:rPr lang="en-SG" sz="1400" dirty="0">
                <a:latin typeface="Arial" panose="020B0604020202020204" pitchFamily="34" charset="0"/>
                <a:cs typeface="Arial" panose="020B0604020202020204" pitchFamily="34" charset="0"/>
              </a:rPr>
              <a:t> likely influenced each claim. </a:t>
            </a:r>
            <a:endParaRPr lang="en-SG" sz="1400" dirty="0" smtClean="0">
              <a:latin typeface="Arial" panose="020B0604020202020204" pitchFamily="34" charset="0"/>
              <a:cs typeface="Arial" panose="020B0604020202020204" pitchFamily="34" charset="0"/>
            </a:endParaRPr>
          </a:p>
          <a:p>
            <a:pPr marL="0" indent="0">
              <a:buNone/>
            </a:pPr>
            <a:endParaRPr lang="en-SG" sz="1500" dirty="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Anchoring </a:t>
            </a:r>
            <a:r>
              <a:rPr lang="en-SG" sz="1400" dirty="0">
                <a:latin typeface="Arial" panose="020B0604020202020204" pitchFamily="34" charset="0"/>
                <a:cs typeface="Arial" panose="020B0604020202020204" pitchFamily="34" charset="0"/>
              </a:rPr>
              <a:t>Bias  		</a:t>
            </a: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Bandwagon </a:t>
            </a:r>
            <a:r>
              <a:rPr lang="en-SG" sz="1400" dirty="0">
                <a:latin typeface="Arial" panose="020B0604020202020204" pitchFamily="34" charset="0"/>
                <a:cs typeface="Arial" panose="020B0604020202020204" pitchFamily="34" charset="0"/>
              </a:rPr>
              <a:t>Effect 	</a:t>
            </a: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Slippery </a:t>
            </a:r>
            <a:r>
              <a:rPr lang="en-SG" sz="1400" dirty="0">
                <a:latin typeface="Arial" panose="020B0604020202020204" pitchFamily="34" charset="0"/>
                <a:cs typeface="Arial" panose="020B0604020202020204" pitchFamily="34" charset="0"/>
              </a:rPr>
              <a:t>Slope </a:t>
            </a: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Loss </a:t>
            </a:r>
            <a:r>
              <a:rPr lang="en-SG" sz="1400" dirty="0">
                <a:latin typeface="Arial" panose="020B0604020202020204" pitchFamily="34" charset="0"/>
                <a:cs typeface="Arial" panose="020B0604020202020204" pitchFamily="34" charset="0"/>
              </a:rPr>
              <a:t>Aversion 		</a:t>
            </a: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Appeal </a:t>
            </a:r>
            <a:r>
              <a:rPr lang="en-SG" sz="1400" dirty="0">
                <a:latin typeface="Arial" panose="020B0604020202020204" pitchFamily="34" charset="0"/>
                <a:cs typeface="Arial" panose="020B0604020202020204" pitchFamily="34" charset="0"/>
              </a:rPr>
              <a:t>to Improper Authority </a:t>
            </a:r>
            <a:endParaRPr lang="en-US" sz="1400" u="sng" dirty="0" smtClean="0">
              <a:latin typeface="Arial" panose="020B0604020202020204" pitchFamily="34" charset="0"/>
              <a:cs typeface="Arial" panose="020B0604020202020204" pitchFamily="34" charset="0"/>
            </a:endParaRPr>
          </a:p>
          <a:p>
            <a:pPr marL="0" indent="0">
              <a:buNone/>
            </a:pPr>
            <a:endParaRPr lang="en-US" sz="2400" u="sng" dirty="0">
              <a:latin typeface="Arial" panose="020B0604020202020204" pitchFamily="34" charset="0"/>
              <a:cs typeface="Arial" panose="020B0604020202020204" pitchFamily="34" charset="0"/>
            </a:endParaRPr>
          </a:p>
        </p:txBody>
      </p:sp>
      <p:sp>
        <p:nvSpPr>
          <p:cNvPr id="5" name="TextBox 4"/>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2</a:t>
            </a:r>
            <a:endParaRPr lang="en-SG" sz="2800" b="1" dirty="0">
              <a:solidFill>
                <a:srgbClr val="FF0000"/>
              </a:solidFill>
            </a:endParaRPr>
          </a:p>
        </p:txBody>
      </p:sp>
      <p:sp>
        <p:nvSpPr>
          <p:cNvPr id="7" name="Rectangle 6"/>
          <p:cNvSpPr/>
          <p:nvPr/>
        </p:nvSpPr>
        <p:spPr>
          <a:xfrm>
            <a:off x="152400" y="2438400"/>
            <a:ext cx="879613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2514600" y="6457890"/>
            <a:ext cx="4648200" cy="400110"/>
          </a:xfrm>
          <a:prstGeom prst="rect">
            <a:avLst/>
          </a:prstGeom>
          <a:noFill/>
        </p:spPr>
        <p:txBody>
          <a:bodyPr wrap="square" rtlCol="0">
            <a:spAutoFit/>
          </a:bodyPr>
          <a:lstStyle/>
          <a:p>
            <a:r>
              <a:rPr lang="en-SG" sz="2000" i="1" dirty="0">
                <a:latin typeface="Arial" panose="020B0604020202020204" pitchFamily="34" charset="0"/>
                <a:cs typeface="Arial" panose="020B0604020202020204" pitchFamily="34" charset="0"/>
              </a:rPr>
              <a:t>c</a:t>
            </a:r>
            <a:r>
              <a:rPr lang="en-SG" sz="2000" i="1" dirty="0" smtClean="0">
                <a:latin typeface="Arial" panose="020B0604020202020204" pitchFamily="34" charset="0"/>
                <a:cs typeface="Arial" panose="020B0604020202020204" pitchFamily="34" charset="0"/>
              </a:rPr>
              <a:t>ontinue on the next slide….</a:t>
            </a:r>
            <a:endParaRPr lang="en-SG" sz="2000" i="1" dirty="0">
              <a:latin typeface="Arial" panose="020B0604020202020204" pitchFamily="34" charset="0"/>
              <a:cs typeface="Arial" panose="020B0604020202020204" pitchFamily="34" charset="0"/>
            </a:endParaRPr>
          </a:p>
        </p:txBody>
      </p:sp>
      <p:sp>
        <p:nvSpPr>
          <p:cNvPr id="14" name="TextBox 13"/>
          <p:cNvSpPr txBox="1"/>
          <p:nvPr/>
        </p:nvSpPr>
        <p:spPr>
          <a:xfrm>
            <a:off x="3436306" y="4760932"/>
            <a:ext cx="4657438" cy="923330"/>
          </a:xfrm>
          <a:prstGeom prst="rect">
            <a:avLst/>
          </a:prstGeom>
          <a:noFill/>
        </p:spPr>
        <p:txBody>
          <a:bodyPr wrap="square" rtlCol="0">
            <a:spAutoFit/>
          </a:bodyPr>
          <a:lstStyle/>
          <a:p>
            <a:r>
              <a:rPr lang="en-SG" b="1" dirty="0" smtClean="0">
                <a:solidFill>
                  <a:srgbClr val="0070C0"/>
                </a:solidFill>
              </a:rPr>
              <a:t>Step 1: Identify what you need to answer</a:t>
            </a:r>
          </a:p>
          <a:p>
            <a:pPr marL="285750" indent="-285750">
              <a:buFontTx/>
              <a:buChar char="-"/>
            </a:pPr>
            <a:r>
              <a:rPr lang="en-SG" i="1" dirty="0" smtClean="0">
                <a:solidFill>
                  <a:srgbClr val="0070C0"/>
                </a:solidFill>
              </a:rPr>
              <a:t>Recall the understanding of cognitive bias and logical fallacies.</a:t>
            </a:r>
            <a:endParaRPr lang="en-SG" i="1" dirty="0">
              <a:solidFill>
                <a:srgbClr val="0070C0"/>
              </a:solidFill>
            </a:endParaRPr>
          </a:p>
        </p:txBody>
      </p:sp>
      <p:sp>
        <p:nvSpPr>
          <p:cNvPr id="15" name="Right Brace 14"/>
          <p:cNvSpPr/>
          <p:nvPr/>
        </p:nvSpPr>
        <p:spPr>
          <a:xfrm>
            <a:off x="2895600" y="4648200"/>
            <a:ext cx="228600" cy="1295400"/>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2720649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2</a:t>
            </a:r>
            <a:endParaRPr lang="en-US" u="sng"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0522667"/>
              </p:ext>
            </p:extLst>
          </p:nvPr>
        </p:nvGraphicFramePr>
        <p:xfrm>
          <a:off x="304800" y="1300490"/>
          <a:ext cx="8458200" cy="4959841"/>
        </p:xfrm>
        <a:graphic>
          <a:graphicData uri="http://schemas.openxmlformats.org/drawingml/2006/table">
            <a:tbl>
              <a:tblPr firstRow="1" firstCol="1" bandRow="1">
                <a:tableStyleId>{5C22544A-7EE6-4342-B048-85BDC9FD1C3A}</a:tableStyleId>
              </a:tblPr>
              <a:tblGrid>
                <a:gridCol w="512761">
                  <a:extLst>
                    <a:ext uri="{9D8B030D-6E8A-4147-A177-3AD203B41FA5}">
                      <a16:colId xmlns:a16="http://schemas.microsoft.com/office/drawing/2014/main" val="19722045"/>
                    </a:ext>
                  </a:extLst>
                </a:gridCol>
                <a:gridCol w="4975578">
                  <a:extLst>
                    <a:ext uri="{9D8B030D-6E8A-4147-A177-3AD203B41FA5}">
                      <a16:colId xmlns:a16="http://schemas.microsoft.com/office/drawing/2014/main" val="2276354258"/>
                    </a:ext>
                  </a:extLst>
                </a:gridCol>
                <a:gridCol w="2969861">
                  <a:extLst>
                    <a:ext uri="{9D8B030D-6E8A-4147-A177-3AD203B41FA5}">
                      <a16:colId xmlns:a16="http://schemas.microsoft.com/office/drawing/2014/main" val="784403499"/>
                    </a:ext>
                  </a:extLst>
                </a:gridCol>
              </a:tblGrid>
              <a:tr h="1089341">
                <a:tc gridSpan="2">
                  <a:txBody>
                    <a:bodyPr/>
                    <a:lstStyle/>
                    <a:p>
                      <a:pPr algn="ctr">
                        <a:lnSpc>
                          <a:spcPct val="115000"/>
                        </a:lnSpc>
                        <a:spcAft>
                          <a:spcPts val="1000"/>
                        </a:spcAft>
                      </a:pPr>
                      <a:r>
                        <a:rPr lang="en-SG" sz="1400" dirty="0">
                          <a:effectLst/>
                          <a:latin typeface="Arial" panose="020B0604020202020204" pitchFamily="34" charset="0"/>
                          <a:cs typeface="Arial" panose="020B0604020202020204" pitchFamily="34" charset="0"/>
                        </a:rPr>
                        <a:t>Claims</a:t>
                      </a: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SG"/>
                    </a:p>
                  </a:txBody>
                  <a:tcPr/>
                </a:tc>
                <a:tc>
                  <a:txBody>
                    <a:bodyPr/>
                    <a:lstStyle/>
                    <a:p>
                      <a:pPr algn="ctr">
                        <a:lnSpc>
                          <a:spcPct val="115000"/>
                        </a:lnSpc>
                        <a:spcAft>
                          <a:spcPts val="0"/>
                        </a:spcAft>
                      </a:pPr>
                      <a:r>
                        <a:rPr lang="en-SG" sz="1400" dirty="0">
                          <a:effectLst/>
                          <a:latin typeface="Arial" panose="020B0604020202020204" pitchFamily="34" charset="0"/>
                          <a:cs typeface="Arial" panose="020B0604020202020204" pitchFamily="34" charset="0"/>
                        </a:rPr>
                        <a:t>Most Appropriate Cognitive </a:t>
                      </a:r>
                      <a:r>
                        <a:rPr lang="en-SG" sz="1400" dirty="0" smtClean="0">
                          <a:effectLst/>
                          <a:latin typeface="Arial" panose="020B0604020202020204" pitchFamily="34" charset="0"/>
                          <a:cs typeface="Arial" panose="020B0604020202020204" pitchFamily="34" charset="0"/>
                        </a:rPr>
                        <a:t>Bias or Logical Fallacies Involved </a:t>
                      </a:r>
                      <a:r>
                        <a:rPr lang="en-SG" sz="1400" dirty="0">
                          <a:effectLst/>
                          <a:latin typeface="Arial" panose="020B0604020202020204" pitchFamily="34" charset="0"/>
                          <a:cs typeface="Arial" panose="020B0604020202020204" pitchFamily="34" charset="0"/>
                        </a:rPr>
                        <a:t/>
                      </a:r>
                      <a:br>
                        <a:rPr lang="en-SG" sz="1400" dirty="0">
                          <a:effectLst/>
                          <a:latin typeface="Arial" panose="020B0604020202020204" pitchFamily="34" charset="0"/>
                          <a:cs typeface="Arial" panose="020B0604020202020204" pitchFamily="34" charset="0"/>
                        </a:rPr>
                      </a:br>
                      <a:r>
                        <a:rPr lang="en-SG" sz="1400" dirty="0">
                          <a:effectLst/>
                          <a:latin typeface="Arial" panose="020B0604020202020204" pitchFamily="34" charset="0"/>
                          <a:cs typeface="Arial" panose="020B0604020202020204" pitchFamily="34" charset="0"/>
                        </a:rPr>
                        <a:t>(Choose </a:t>
                      </a:r>
                      <a:r>
                        <a:rPr lang="en-SG" sz="1400" dirty="0" smtClean="0">
                          <a:effectLst/>
                          <a:latin typeface="Arial" panose="020B0604020202020204" pitchFamily="34" charset="0"/>
                          <a:cs typeface="Arial" panose="020B0604020202020204" pitchFamily="34" charset="0"/>
                        </a:rPr>
                        <a:t>a, b, c, d, or e)</a:t>
                      </a: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30471307"/>
                  </a:ext>
                </a:extLst>
              </a:tr>
              <a:tr h="1342551">
                <a:tc>
                  <a:txBody>
                    <a:bodyPr/>
                    <a:lstStyle/>
                    <a:p>
                      <a:pPr marL="0" lvl="0" indent="0" algn="ctr">
                        <a:lnSpc>
                          <a:spcPct val="115000"/>
                        </a:lnSpc>
                        <a:spcAft>
                          <a:spcPts val="0"/>
                        </a:spcAft>
                        <a:buSzPts val="1200"/>
                        <a:buFont typeface="+mj-lt"/>
                        <a:buNone/>
                      </a:pPr>
                      <a:r>
                        <a:rPr lang="en-SG" sz="1200" dirty="0" smtClean="0">
                          <a:effectLst/>
                        </a:rPr>
                        <a:t>1.</a:t>
                      </a:r>
                      <a:r>
                        <a:rPr lang="en-SG" sz="1200" dirty="0">
                          <a:effectLst/>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SG" sz="1400" dirty="0">
                          <a:effectLst/>
                          <a:latin typeface="Arial" panose="020B0604020202020204" pitchFamily="34" charset="0"/>
                          <a:cs typeface="Arial" panose="020B0604020202020204" pitchFamily="34" charset="0"/>
                        </a:rPr>
                        <a:t>Look at the increasing trend of people getting robot helpers to help them with their household chores. There have been no complaints so far and soon everyone will have them. You should follow the rest</a:t>
                      </a:r>
                      <a:r>
                        <a:rPr lang="en-SG" sz="1400" dirty="0" smtClean="0">
                          <a:effectLst/>
                          <a:latin typeface="Arial" panose="020B0604020202020204" pitchFamily="34" charset="0"/>
                          <a:cs typeface="Arial" panose="020B0604020202020204" pitchFamily="34" charset="0"/>
                        </a:rPr>
                        <a:t>.</a:t>
                      </a:r>
                    </a:p>
                    <a:p>
                      <a:pPr>
                        <a:lnSpc>
                          <a:spcPct val="115000"/>
                        </a:lnSpc>
                        <a:spcAft>
                          <a:spcPts val="1000"/>
                        </a:spcAft>
                      </a:pP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endParaRPr lang="en-SG" sz="1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02501155"/>
                  </a:ext>
                </a:extLst>
              </a:tr>
              <a:tr h="1373018">
                <a:tc>
                  <a:txBody>
                    <a:bodyPr/>
                    <a:lstStyle/>
                    <a:p>
                      <a:pPr marL="0" lvl="0" indent="0" algn="ctr">
                        <a:lnSpc>
                          <a:spcPct val="115000"/>
                        </a:lnSpc>
                        <a:spcAft>
                          <a:spcPts val="0"/>
                        </a:spcAft>
                        <a:buSzPts val="1200"/>
                        <a:buFont typeface="+mj-lt"/>
                        <a:buNone/>
                      </a:pPr>
                      <a:r>
                        <a:rPr lang="en-SG" sz="1200" dirty="0" smtClean="0">
                          <a:effectLst/>
                        </a:rPr>
                        <a:t>2.</a:t>
                      </a:r>
                      <a:r>
                        <a:rPr lang="en-SG" sz="1200" dirty="0">
                          <a:effectLst/>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SG" sz="1400" dirty="0" smtClean="0">
                          <a:effectLst/>
                          <a:latin typeface="Arial" panose="020B0604020202020204" pitchFamily="34" charset="0"/>
                          <a:cs typeface="Arial" panose="020B0604020202020204" pitchFamily="34" charset="0"/>
                        </a:rPr>
                        <a:t>Have a robot helper at home makes you techy.</a:t>
                      </a:r>
                      <a:r>
                        <a:rPr lang="en-SG" sz="1400" baseline="0" dirty="0" smtClean="0">
                          <a:effectLst/>
                          <a:latin typeface="Arial" panose="020B0604020202020204" pitchFamily="34" charset="0"/>
                          <a:cs typeface="Arial" panose="020B0604020202020204" pitchFamily="34" charset="0"/>
                        </a:rPr>
                        <a:t> Being techy would make you look smart. Looking smart will help you get a wife. If you want to start up a family, you should buy this robot helper!</a:t>
                      </a:r>
                    </a:p>
                    <a:p>
                      <a:pPr>
                        <a:lnSpc>
                          <a:spcPct val="115000"/>
                        </a:lnSpc>
                        <a:spcAft>
                          <a:spcPts val="1000"/>
                        </a:spcAft>
                      </a:pP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endParaRPr lang="en-SG" sz="1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49771321"/>
                  </a:ext>
                </a:extLst>
              </a:tr>
              <a:tr h="1154931">
                <a:tc>
                  <a:txBody>
                    <a:bodyPr/>
                    <a:lstStyle/>
                    <a:p>
                      <a:pPr marL="0" lvl="0" indent="0" algn="ctr">
                        <a:lnSpc>
                          <a:spcPct val="115000"/>
                        </a:lnSpc>
                        <a:spcAft>
                          <a:spcPts val="0"/>
                        </a:spcAft>
                        <a:buSzPts val="1200"/>
                        <a:buFont typeface="+mj-lt"/>
                        <a:buNone/>
                      </a:pPr>
                      <a:r>
                        <a:rPr lang="en-SG" sz="1200" dirty="0" smtClean="0">
                          <a:effectLst/>
                        </a:rPr>
                        <a:t>3.</a:t>
                      </a:r>
                      <a:r>
                        <a:rPr lang="en-SG" sz="1200" dirty="0">
                          <a:effectLst/>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SG" sz="1400" dirty="0" smtClean="0">
                          <a:effectLst/>
                          <a:latin typeface="Arial" panose="020B0604020202020204" pitchFamily="34" charset="0"/>
                          <a:cs typeface="Arial" panose="020B0604020202020204" pitchFamily="34" charset="0"/>
                        </a:rPr>
                        <a:t>This robot helper costs $350 at retail price. If you buy it today, it</a:t>
                      </a:r>
                      <a:r>
                        <a:rPr lang="en-SG" sz="1400" baseline="0" dirty="0" smtClean="0">
                          <a:effectLst/>
                          <a:latin typeface="Arial" panose="020B0604020202020204" pitchFamily="34" charset="0"/>
                          <a:cs typeface="Arial" panose="020B0604020202020204" pitchFamily="34" charset="0"/>
                        </a:rPr>
                        <a:t> will only cost you $280 (20% discount). This promotion is only valid for today. It is definitely a good buy!</a:t>
                      </a: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endParaRPr lang="en-SG" sz="1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04926355"/>
                  </a:ext>
                </a:extLst>
              </a:tr>
            </a:tbl>
          </a:graphicData>
        </a:graphic>
      </p:graphicFrame>
      <p:sp>
        <p:nvSpPr>
          <p:cNvPr id="5" name="TextBox 4"/>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2</a:t>
            </a:r>
            <a:endParaRPr lang="en-SG" sz="2800" b="1" dirty="0">
              <a:solidFill>
                <a:srgbClr val="FF0000"/>
              </a:solidFill>
            </a:endParaRPr>
          </a:p>
        </p:txBody>
      </p:sp>
      <p:cxnSp>
        <p:nvCxnSpPr>
          <p:cNvPr id="6" name="Straight Connector 5"/>
          <p:cNvCxnSpPr/>
          <p:nvPr/>
        </p:nvCxnSpPr>
        <p:spPr>
          <a:xfrm>
            <a:off x="1826488" y="2620820"/>
            <a:ext cx="20204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562600" y="3124200"/>
            <a:ext cx="280694" cy="14244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181600" y="4536996"/>
            <a:ext cx="681181" cy="111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43294" y="3810000"/>
            <a:ext cx="2919706" cy="1477328"/>
          </a:xfrm>
          <a:prstGeom prst="rect">
            <a:avLst/>
          </a:prstGeom>
          <a:noFill/>
        </p:spPr>
        <p:txBody>
          <a:bodyPr wrap="square" rtlCol="0">
            <a:spAutoFit/>
          </a:bodyPr>
          <a:lstStyle/>
          <a:p>
            <a:r>
              <a:rPr lang="en-SG" b="1" dirty="0" smtClean="0">
                <a:solidFill>
                  <a:srgbClr val="0070C0"/>
                </a:solidFill>
              </a:rPr>
              <a:t>Step 2: Study the statements</a:t>
            </a:r>
          </a:p>
          <a:p>
            <a:pPr marL="285750" indent="-285750">
              <a:buFontTx/>
              <a:buChar char="-"/>
            </a:pPr>
            <a:r>
              <a:rPr lang="en-SG" dirty="0" smtClean="0">
                <a:solidFill>
                  <a:srgbClr val="0070C0"/>
                </a:solidFill>
              </a:rPr>
              <a:t>Identify the claims committing cognitive bias or logical fallacies.</a:t>
            </a:r>
          </a:p>
          <a:p>
            <a:endParaRPr lang="en-SG" dirty="0" smtClean="0"/>
          </a:p>
        </p:txBody>
      </p:sp>
      <p:cxnSp>
        <p:nvCxnSpPr>
          <p:cNvPr id="11" name="Straight Arrow Connector 10"/>
          <p:cNvCxnSpPr>
            <a:stCxn id="9" idx="1"/>
          </p:cNvCxnSpPr>
          <p:nvPr/>
        </p:nvCxnSpPr>
        <p:spPr>
          <a:xfrm flipH="1">
            <a:off x="5702947" y="4548664"/>
            <a:ext cx="140347" cy="12676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99384" y="3380508"/>
            <a:ext cx="16914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400" y="5816348"/>
            <a:ext cx="1066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51676" y="5562600"/>
            <a:ext cx="15869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000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Recalling the understanding of …</a:t>
            </a:r>
            <a:br>
              <a:rPr lang="en-SG" dirty="0" smtClean="0"/>
            </a:br>
            <a:r>
              <a:rPr lang="en-SG" sz="3600" i="1" dirty="0" smtClean="0">
                <a:solidFill>
                  <a:srgbClr val="0070C0"/>
                </a:solidFill>
              </a:rPr>
              <a:t>Cognitive Bias and Logical Fallacies</a:t>
            </a:r>
            <a:endParaRPr lang="en-SG"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4466533"/>
              </p:ext>
            </p:extLst>
          </p:nvPr>
        </p:nvGraphicFramePr>
        <p:xfrm>
          <a:off x="457200" y="1600200"/>
          <a:ext cx="8229600" cy="24739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222651390"/>
                    </a:ext>
                  </a:extLst>
                </a:gridCol>
                <a:gridCol w="6324600">
                  <a:extLst>
                    <a:ext uri="{9D8B030D-6E8A-4147-A177-3AD203B41FA5}">
                      <a16:colId xmlns:a16="http://schemas.microsoft.com/office/drawing/2014/main" val="3197873261"/>
                    </a:ext>
                  </a:extLst>
                </a:gridCol>
              </a:tblGrid>
              <a:tr h="370840">
                <a:tc>
                  <a:txBody>
                    <a:bodyPr/>
                    <a:lstStyle/>
                    <a:p>
                      <a:pPr algn="ctr"/>
                      <a:r>
                        <a:rPr lang="en-SG" dirty="0" smtClean="0">
                          <a:solidFill>
                            <a:schemeClr val="bg1"/>
                          </a:solidFill>
                        </a:rPr>
                        <a:t>Cognitive</a:t>
                      </a:r>
                      <a:r>
                        <a:rPr lang="en-SG" baseline="0" dirty="0" smtClean="0">
                          <a:solidFill>
                            <a:schemeClr val="bg1"/>
                          </a:solidFill>
                        </a:rPr>
                        <a:t> Bias</a:t>
                      </a:r>
                      <a:endParaRPr lang="en-SG" dirty="0">
                        <a:solidFill>
                          <a:schemeClr val="bg1"/>
                        </a:solidFill>
                      </a:endParaRPr>
                    </a:p>
                  </a:txBody>
                  <a:tcPr/>
                </a:tc>
                <a:tc>
                  <a:txBody>
                    <a:bodyPr/>
                    <a:lstStyle/>
                    <a:p>
                      <a:endParaRPr lang="en-SG" dirty="0">
                        <a:solidFill>
                          <a:schemeClr val="bg1"/>
                        </a:solidFill>
                      </a:endParaRPr>
                    </a:p>
                  </a:txBody>
                  <a:tcPr/>
                </a:tc>
                <a:extLst>
                  <a:ext uri="{0D108BD9-81ED-4DB2-BD59-A6C34878D82A}">
                    <a16:rowId xmlns:a16="http://schemas.microsoft.com/office/drawing/2014/main" val="2120417531"/>
                  </a:ext>
                </a:extLst>
              </a:tr>
              <a:tr h="370840">
                <a:tc>
                  <a:txBody>
                    <a:bodyPr/>
                    <a:lstStyle/>
                    <a:p>
                      <a:r>
                        <a:rPr lang="en-SG" dirty="0" smtClean="0"/>
                        <a:t>Anchoring Bias</a:t>
                      </a:r>
                      <a:endParaRPr lang="en-SG" dirty="0"/>
                    </a:p>
                  </a:txBody>
                  <a:tcPr/>
                </a:tc>
                <a:tc>
                  <a:txBody>
                    <a:bodyPr/>
                    <a:lstStyle/>
                    <a:p>
                      <a:pPr algn="l"/>
                      <a:r>
                        <a:rPr lang="en-US" sz="1800" dirty="0" smtClean="0">
                          <a:latin typeface="+mn-lt"/>
                          <a:cs typeface="Helvetica" panose="020B0604020202020204" pitchFamily="34" charset="0"/>
                        </a:rPr>
                        <a:t>Tendency to rely on the first piece of information (</a:t>
                      </a:r>
                      <a:r>
                        <a:rPr lang="en-US" sz="1800" b="1" dirty="0" smtClean="0">
                          <a:latin typeface="+mn-lt"/>
                          <a:cs typeface="Helvetica" panose="020B0604020202020204" pitchFamily="34" charset="0"/>
                        </a:rPr>
                        <a:t>the anchor</a:t>
                      </a:r>
                      <a:r>
                        <a:rPr lang="en-US" sz="1800" dirty="0" smtClean="0">
                          <a:latin typeface="+mn-lt"/>
                          <a:cs typeface="Helvetica" panose="020B0604020202020204" pitchFamily="34" charset="0"/>
                        </a:rPr>
                        <a:t>) to make decisions. </a:t>
                      </a:r>
                    </a:p>
                    <a:p>
                      <a:pPr algn="l"/>
                      <a:endParaRPr lang="en-US" sz="1800" dirty="0">
                        <a:latin typeface="+mn-lt"/>
                        <a:cs typeface="Helvetica" panose="020B0604020202020204" pitchFamily="34" charset="0"/>
                      </a:endParaRPr>
                    </a:p>
                  </a:txBody>
                  <a:tcPr/>
                </a:tc>
                <a:extLst>
                  <a:ext uri="{0D108BD9-81ED-4DB2-BD59-A6C34878D82A}">
                    <a16:rowId xmlns:a16="http://schemas.microsoft.com/office/drawing/2014/main" val="3505059771"/>
                  </a:ext>
                </a:extLst>
              </a:tr>
              <a:tr h="370840">
                <a:tc>
                  <a:txBody>
                    <a:bodyPr/>
                    <a:lstStyle/>
                    <a:p>
                      <a:r>
                        <a:rPr lang="en-SG" dirty="0" smtClean="0"/>
                        <a:t>Loss Aversion</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Helvetica" panose="020B0604020202020204" pitchFamily="34" charset="0"/>
                        </a:rPr>
                        <a:t>Tendency to </a:t>
                      </a:r>
                      <a:r>
                        <a:rPr lang="en-US" sz="1800" b="1" dirty="0" smtClean="0">
                          <a:latin typeface="+mn-lt"/>
                          <a:cs typeface="Helvetica" panose="020B0604020202020204" pitchFamily="34" charset="0"/>
                        </a:rPr>
                        <a:t>prefer avoiding losses to acquiring gains</a:t>
                      </a:r>
                      <a:r>
                        <a:rPr lang="en-US" sz="1800" dirty="0" smtClean="0">
                          <a:latin typeface="+mn-lt"/>
                          <a:cs typeface="Helvetica" panose="020B0604020202020204" pitchFamily="34" charset="0"/>
                        </a:rPr>
                        <a:t>. Studies shown that the pain of a loss is twice as strong as the reward felt from a gain.</a:t>
                      </a:r>
                    </a:p>
                    <a:p>
                      <a:endParaRPr lang="en-SG" dirty="0">
                        <a:latin typeface="+mn-lt"/>
                      </a:endParaRPr>
                    </a:p>
                  </a:txBody>
                  <a:tcPr/>
                </a:tc>
                <a:extLst>
                  <a:ext uri="{0D108BD9-81ED-4DB2-BD59-A6C34878D82A}">
                    <a16:rowId xmlns:a16="http://schemas.microsoft.com/office/drawing/2014/main" val="633985721"/>
                  </a:ext>
                </a:extLst>
              </a:tr>
            </a:tbl>
          </a:graphicData>
        </a:graphic>
      </p:graphicFrame>
    </p:spTree>
    <p:extLst>
      <p:ext uri="{BB962C8B-B14F-4D97-AF65-F5344CB8AC3E}">
        <p14:creationId xmlns:p14="http://schemas.microsoft.com/office/powerpoint/2010/main" val="174472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534400" cy="5181600"/>
          </a:xfrm>
        </p:spPr>
        <p:txBody>
          <a:bodyPr>
            <a:normAutofit fontScale="77500" lnSpcReduction="20000"/>
          </a:bodyPr>
          <a:lstStyle/>
          <a:p>
            <a:pPr marL="0" indent="0">
              <a:buNone/>
            </a:pPr>
            <a:r>
              <a:rPr lang="en-US" dirty="0" smtClean="0">
                <a:latin typeface="Arial" panose="020B0604020202020204" pitchFamily="34" charset="0"/>
                <a:cs typeface="Arial" panose="020B0604020202020204" pitchFamily="34" charset="0"/>
              </a:rPr>
              <a:t>Problems to be assessed: </a:t>
            </a:r>
            <a:r>
              <a:rPr lang="en-US" b="1" dirty="0" smtClean="0">
                <a:latin typeface="Arial" panose="020B0604020202020204" pitchFamily="34" charset="0"/>
                <a:cs typeface="Arial" panose="020B0604020202020204" pitchFamily="34" charset="0"/>
              </a:rPr>
              <a:t>Problem 2 – 6 </a:t>
            </a:r>
          </a:p>
          <a:p>
            <a:pPr marL="0" indent="0">
              <a:buNone/>
            </a:pP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sz="2300" b="1" dirty="0" smtClean="0">
                <a:solidFill>
                  <a:srgbClr val="FF0000"/>
                </a:solidFill>
                <a:latin typeface="Arial" panose="020B0604020202020204" pitchFamily="34" charset="0"/>
                <a:cs typeface="Arial" panose="020B0604020202020204" pitchFamily="34" charset="0"/>
              </a:rPr>
              <a:t>(Problem 1 </a:t>
            </a:r>
            <a:r>
              <a:rPr lang="en-US" sz="2300" b="1" u="sng" dirty="0" smtClean="0">
                <a:solidFill>
                  <a:srgbClr val="FF0000"/>
                </a:solidFill>
                <a:latin typeface="Arial" panose="020B0604020202020204" pitchFamily="34" charset="0"/>
                <a:cs typeface="Arial" panose="020B0604020202020204" pitchFamily="34" charset="0"/>
              </a:rPr>
              <a:t>will not </a:t>
            </a:r>
            <a:r>
              <a:rPr lang="en-US" sz="2300" b="1" dirty="0" smtClean="0">
                <a:solidFill>
                  <a:srgbClr val="FF0000"/>
                </a:solidFill>
                <a:latin typeface="Arial" panose="020B0604020202020204" pitchFamily="34" charset="0"/>
                <a:cs typeface="Arial" panose="020B0604020202020204" pitchFamily="34" charset="0"/>
              </a:rPr>
              <a:t>be tested)</a:t>
            </a:r>
            <a:endParaRPr lang="en-US" b="1" dirty="0" smtClean="0">
              <a:solidFill>
                <a:srgbClr val="FF0000"/>
              </a:solidFill>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Date and time of MSA: </a:t>
            </a:r>
            <a:r>
              <a:rPr lang="en-US" b="1" dirty="0" smtClean="0">
                <a:latin typeface="Arial" panose="020B0604020202020204" pitchFamily="34" charset="0"/>
                <a:cs typeface="Arial" panose="020B0604020202020204" pitchFamily="34" charset="0"/>
              </a:rPr>
              <a:t>29</a:t>
            </a:r>
            <a:r>
              <a:rPr lang="en-US" b="1" baseline="30000" dirty="0" smtClean="0">
                <a:latin typeface="Arial" panose="020B0604020202020204" pitchFamily="34" charset="0"/>
                <a:cs typeface="Arial" panose="020B0604020202020204" pitchFamily="34" charset="0"/>
              </a:rPr>
              <a:t>th</a:t>
            </a:r>
            <a:r>
              <a:rPr lang="en-US" b="1" dirty="0" smtClean="0">
                <a:latin typeface="Arial" panose="020B0604020202020204" pitchFamily="34" charset="0"/>
                <a:cs typeface="Arial" panose="020B0604020202020204" pitchFamily="34" charset="0"/>
              </a:rPr>
              <a:t> June 2017, 11.30am</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Duration of MSA: </a:t>
            </a:r>
            <a:r>
              <a:rPr lang="en-US" b="1" dirty="0" smtClean="0">
                <a:latin typeface="Arial" panose="020B0604020202020204" pitchFamily="34" charset="0"/>
                <a:cs typeface="Arial" panose="020B0604020202020204" pitchFamily="34" charset="0"/>
              </a:rPr>
              <a:t>60 minutes</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Format of MSA: </a:t>
            </a:r>
            <a:r>
              <a:rPr lang="en-US" b="1" dirty="0" smtClean="0">
                <a:latin typeface="Arial" panose="020B0604020202020204" pitchFamily="34" charset="0"/>
                <a:cs typeface="Arial" panose="020B0604020202020204" pitchFamily="34" charset="0"/>
              </a:rPr>
              <a:t>Multiple choice, fill-in-the-blank and essay</a:t>
            </a:r>
          </a:p>
          <a:p>
            <a:pPr marL="0" indent="0">
              <a:buNone/>
            </a:pPr>
            <a:endParaRPr lang="en-US" u="sng"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Total Mark: </a:t>
            </a:r>
            <a:r>
              <a:rPr lang="en-US" b="1" dirty="0" smtClean="0">
                <a:latin typeface="Arial" panose="020B0604020202020204" pitchFamily="34" charset="0"/>
                <a:cs typeface="Arial" panose="020B0604020202020204" pitchFamily="34" charset="0"/>
              </a:rPr>
              <a:t>30 marks</a:t>
            </a:r>
          </a:p>
          <a:p>
            <a:pPr marL="0" indent="0">
              <a:buNone/>
            </a:pPr>
            <a:endParaRPr lang="en-US" b="1"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Mode of MSA</a:t>
            </a:r>
            <a:r>
              <a:rPr lang="en-US" b="1" dirty="0" smtClean="0">
                <a:latin typeface="Arial" panose="020B0604020202020204" pitchFamily="34" charset="0"/>
                <a:cs typeface="Arial" panose="020B0604020202020204" pitchFamily="34" charset="0"/>
              </a:rPr>
              <a:t>: Online </a:t>
            </a:r>
            <a:r>
              <a:rPr lang="en-US" b="1" dirty="0" err="1" smtClean="0">
                <a:latin typeface="Arial" panose="020B0604020202020204" pitchFamily="34" charset="0"/>
                <a:cs typeface="Arial" panose="020B0604020202020204" pitchFamily="34" charset="0"/>
              </a:rPr>
              <a:t>eQuest</a:t>
            </a: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457200" y="76200"/>
            <a:ext cx="8229600" cy="1143000"/>
          </a:xfrm>
        </p:spPr>
        <p:txBody>
          <a:bodyPr/>
          <a:lstStyle/>
          <a:p>
            <a:r>
              <a:rPr lang="en-US" u="sng" dirty="0" smtClean="0">
                <a:latin typeface="Arial" panose="020B0604020202020204" pitchFamily="34" charset="0"/>
                <a:cs typeface="Arial" panose="020B0604020202020204" pitchFamily="34" charset="0"/>
              </a:rPr>
              <a:t>General Information</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730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Recalling the understanding of …</a:t>
            </a:r>
            <a:br>
              <a:rPr lang="en-SG" dirty="0" smtClean="0"/>
            </a:br>
            <a:r>
              <a:rPr lang="en-SG" sz="3600" i="1" dirty="0" smtClean="0">
                <a:solidFill>
                  <a:srgbClr val="0070C0"/>
                </a:solidFill>
              </a:rPr>
              <a:t>Cognitive Bias and Logical Fallacies</a:t>
            </a:r>
            <a:endParaRPr lang="en-SG" sz="3600" dirty="0"/>
          </a:p>
        </p:txBody>
      </p:sp>
      <p:graphicFrame>
        <p:nvGraphicFramePr>
          <p:cNvPr id="5" name="Content Placeholder 3"/>
          <p:cNvGraphicFramePr>
            <a:graphicFrameLocks/>
          </p:cNvGraphicFramePr>
          <p:nvPr>
            <p:extLst>
              <p:ext uri="{D42A27DB-BD31-4B8C-83A1-F6EECF244321}">
                <p14:modId xmlns:p14="http://schemas.microsoft.com/office/powerpoint/2010/main" val="2903084893"/>
              </p:ext>
            </p:extLst>
          </p:nvPr>
        </p:nvGraphicFramePr>
        <p:xfrm>
          <a:off x="457200" y="1600200"/>
          <a:ext cx="8229600" cy="50342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222651390"/>
                    </a:ext>
                  </a:extLst>
                </a:gridCol>
                <a:gridCol w="6553200">
                  <a:extLst>
                    <a:ext uri="{9D8B030D-6E8A-4147-A177-3AD203B41FA5}">
                      <a16:colId xmlns:a16="http://schemas.microsoft.com/office/drawing/2014/main" val="3197873261"/>
                    </a:ext>
                  </a:extLst>
                </a:gridCol>
              </a:tblGrid>
              <a:tr h="370840">
                <a:tc>
                  <a:txBody>
                    <a:bodyPr/>
                    <a:lstStyle/>
                    <a:p>
                      <a:pPr algn="ctr"/>
                      <a:r>
                        <a:rPr lang="en-SG" dirty="0" smtClean="0">
                          <a:solidFill>
                            <a:schemeClr val="bg1"/>
                          </a:solidFill>
                        </a:rPr>
                        <a:t>Logical Fallacies</a:t>
                      </a:r>
                      <a:endParaRPr lang="en-SG" dirty="0">
                        <a:solidFill>
                          <a:schemeClr val="bg1"/>
                        </a:solidFill>
                      </a:endParaRPr>
                    </a:p>
                  </a:txBody>
                  <a:tcPr/>
                </a:tc>
                <a:tc>
                  <a:txBody>
                    <a:bodyPr/>
                    <a:lstStyle/>
                    <a:p>
                      <a:endParaRPr lang="en-SG" dirty="0">
                        <a:solidFill>
                          <a:schemeClr val="bg1"/>
                        </a:solidFill>
                      </a:endParaRPr>
                    </a:p>
                  </a:txBody>
                  <a:tcPr/>
                </a:tc>
                <a:extLst>
                  <a:ext uri="{0D108BD9-81ED-4DB2-BD59-A6C34878D82A}">
                    <a16:rowId xmlns:a16="http://schemas.microsoft.com/office/drawing/2014/main" val="2120417531"/>
                  </a:ext>
                </a:extLst>
              </a:tr>
              <a:tr h="370840">
                <a:tc>
                  <a:txBody>
                    <a:bodyPr/>
                    <a:lstStyle/>
                    <a:p>
                      <a:r>
                        <a:rPr lang="en-SG" dirty="0" smtClean="0"/>
                        <a:t>Bandwagon</a:t>
                      </a:r>
                      <a:endParaRPr lang="en-SG" dirty="0"/>
                    </a:p>
                  </a:txBody>
                  <a:tcPr/>
                </a:tc>
                <a:tc>
                  <a:txBody>
                    <a:bodyPr/>
                    <a:lstStyle/>
                    <a:p>
                      <a:r>
                        <a:rPr lang="en-SG" dirty="0" smtClean="0"/>
                        <a:t>Tendency to believe or do things because many others are behaving or doing it.</a:t>
                      </a:r>
                    </a:p>
                    <a:p>
                      <a:endParaRPr lang="en-SG" dirty="0"/>
                    </a:p>
                  </a:txBody>
                  <a:tcPr/>
                </a:tc>
                <a:extLst>
                  <a:ext uri="{0D108BD9-81ED-4DB2-BD59-A6C34878D82A}">
                    <a16:rowId xmlns:a16="http://schemas.microsoft.com/office/drawing/2014/main" val="3505059771"/>
                  </a:ext>
                </a:extLst>
              </a:tr>
              <a:tr h="370840">
                <a:tc>
                  <a:txBody>
                    <a:bodyPr/>
                    <a:lstStyle/>
                    <a:p>
                      <a:r>
                        <a:rPr lang="en-SG" dirty="0" smtClean="0"/>
                        <a:t>Slippery Slope</a:t>
                      </a:r>
                      <a:endParaRPr lang="en-SG" dirty="0"/>
                    </a:p>
                  </a:txBody>
                  <a:tcPr/>
                </a:tc>
                <a:tc>
                  <a:txBody>
                    <a:bodyPr/>
                    <a:lstStyle/>
                    <a:p>
                      <a:r>
                        <a:rPr lang="en-SG" dirty="0" smtClean="0"/>
                        <a:t>Tendency that a person asserts that some events must inevitably follow from another without any argument for the inevitability of the event.</a:t>
                      </a:r>
                      <a:r>
                        <a:rPr lang="en-SG" baseline="0" dirty="0" smtClean="0"/>
                        <a:t> </a:t>
                      </a:r>
                      <a:r>
                        <a:rPr lang="en-SG" dirty="0" smtClean="0"/>
                        <a:t>The</a:t>
                      </a:r>
                      <a:r>
                        <a:rPr lang="en-SG" baseline="0" dirty="0" smtClean="0"/>
                        <a:t> links between each of these sub-claims are weak. </a:t>
                      </a:r>
                      <a:endParaRPr lang="en-SG" dirty="0" smtClean="0"/>
                    </a:p>
                    <a:p>
                      <a:endParaRPr lang="en-SG" dirty="0" smtClean="0"/>
                    </a:p>
                    <a:p>
                      <a:r>
                        <a:rPr lang="en-SG" dirty="0" smtClean="0"/>
                        <a:t>Example</a:t>
                      </a:r>
                      <a:r>
                        <a:rPr lang="en-SG" baseline="0" dirty="0" smtClean="0"/>
                        <a:t>:</a:t>
                      </a:r>
                      <a:endParaRPr lang="en-SG" dirty="0" smtClean="0"/>
                    </a:p>
                    <a:p>
                      <a:pPr algn="l"/>
                      <a:r>
                        <a:rPr lang="en-SG" dirty="0" smtClean="0">
                          <a:latin typeface="+mn-lt"/>
                          <a:cs typeface="Helvetica" panose="020B0604020202020204" pitchFamily="34" charset="0"/>
                        </a:rPr>
                        <a:t>Sub-claim/Premise 1: </a:t>
                      </a:r>
                      <a:r>
                        <a:rPr lang="en-SG" i="1" dirty="0" smtClean="0">
                          <a:latin typeface="+mn-lt"/>
                          <a:cs typeface="Helvetica" panose="020B0604020202020204" pitchFamily="34" charset="0"/>
                        </a:rPr>
                        <a:t>Wearing those shoes would make me cool.</a:t>
                      </a:r>
                    </a:p>
                    <a:p>
                      <a:pPr algn="l"/>
                      <a:r>
                        <a:rPr lang="en-SG" dirty="0" smtClean="0">
                          <a:latin typeface="+mn-lt"/>
                          <a:cs typeface="Helvetica" panose="020B0604020202020204" pitchFamily="34" charset="0"/>
                        </a:rPr>
                        <a:t>Sub-claim/Premise 2: </a:t>
                      </a:r>
                      <a:r>
                        <a:rPr lang="en-SG" i="1" dirty="0" smtClean="0">
                          <a:latin typeface="+mn-lt"/>
                          <a:cs typeface="Helvetica" panose="020B0604020202020204" pitchFamily="34" charset="0"/>
                        </a:rPr>
                        <a:t>Being cool would make me popular.</a:t>
                      </a:r>
                    </a:p>
                    <a:p>
                      <a:pPr algn="l"/>
                      <a:r>
                        <a:rPr lang="en-SG" dirty="0" smtClean="0">
                          <a:latin typeface="+mn-lt"/>
                          <a:cs typeface="Helvetica" panose="020B0604020202020204" pitchFamily="34" charset="0"/>
                        </a:rPr>
                        <a:t>Sub-claim/Premise 3: </a:t>
                      </a:r>
                      <a:r>
                        <a:rPr lang="en-SG" i="1" dirty="0" smtClean="0">
                          <a:latin typeface="+mn-lt"/>
                          <a:cs typeface="Helvetica" panose="020B0604020202020204" pitchFamily="34" charset="0"/>
                        </a:rPr>
                        <a:t>Popular guys get girlfriends.</a:t>
                      </a:r>
                    </a:p>
                    <a:p>
                      <a:pPr algn="l"/>
                      <a:r>
                        <a:rPr lang="en-SG" dirty="0" smtClean="0">
                          <a:latin typeface="+mn-lt"/>
                          <a:cs typeface="Helvetica" panose="020B0604020202020204" pitchFamily="34" charset="0"/>
                        </a:rPr>
                        <a:t>Conclusion: </a:t>
                      </a:r>
                      <a:r>
                        <a:rPr lang="en-SG" i="1" dirty="0" smtClean="0">
                          <a:latin typeface="+mn-lt"/>
                          <a:cs typeface="Helvetica" panose="020B0604020202020204" pitchFamily="34" charset="0"/>
                        </a:rPr>
                        <a:t>Therefore, to get a girlfriend, I should buy those shoes.</a:t>
                      </a:r>
                    </a:p>
                    <a:p>
                      <a:endParaRPr lang="en-SG" dirty="0"/>
                    </a:p>
                  </a:txBody>
                  <a:tcPr/>
                </a:tc>
                <a:extLst>
                  <a:ext uri="{0D108BD9-81ED-4DB2-BD59-A6C34878D82A}">
                    <a16:rowId xmlns:a16="http://schemas.microsoft.com/office/drawing/2014/main" val="633985721"/>
                  </a:ext>
                </a:extLst>
              </a:tr>
              <a:tr h="370840">
                <a:tc>
                  <a:txBody>
                    <a:bodyPr/>
                    <a:lstStyle/>
                    <a:p>
                      <a:r>
                        <a:rPr lang="en-SG" dirty="0" smtClean="0"/>
                        <a:t>Appeal to</a:t>
                      </a:r>
                      <a:r>
                        <a:rPr lang="en-SG" baseline="0" dirty="0" smtClean="0"/>
                        <a:t> Improper Authority</a:t>
                      </a:r>
                      <a:endParaRPr lang="en-SG" dirty="0"/>
                    </a:p>
                  </a:txBody>
                  <a:tcPr/>
                </a:tc>
                <a:tc>
                  <a:txBody>
                    <a:bodyPr/>
                    <a:lstStyle/>
                    <a:p>
                      <a:r>
                        <a:rPr lang="en-SG" dirty="0" smtClean="0"/>
                        <a:t>Tendency to use a person of authority as evidence</a:t>
                      </a:r>
                      <a:r>
                        <a:rPr lang="en-SG" baseline="0" dirty="0" smtClean="0"/>
                        <a:t> for a claim to be true.</a:t>
                      </a:r>
                      <a:endParaRPr lang="en-SG" dirty="0"/>
                    </a:p>
                  </a:txBody>
                  <a:tcPr/>
                </a:tc>
                <a:extLst>
                  <a:ext uri="{0D108BD9-81ED-4DB2-BD59-A6C34878D82A}">
                    <a16:rowId xmlns:a16="http://schemas.microsoft.com/office/drawing/2014/main" val="2563490501"/>
                  </a:ext>
                </a:extLst>
              </a:tr>
            </a:tbl>
          </a:graphicData>
        </a:graphic>
      </p:graphicFrame>
    </p:spTree>
    <p:extLst>
      <p:ext uri="{BB962C8B-B14F-4D97-AF65-F5344CB8AC3E}">
        <p14:creationId xmlns:p14="http://schemas.microsoft.com/office/powerpoint/2010/main" val="309123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2</a:t>
            </a:r>
            <a:endParaRPr lang="en-US" u="sng"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2013729"/>
              </p:ext>
            </p:extLst>
          </p:nvPr>
        </p:nvGraphicFramePr>
        <p:xfrm>
          <a:off x="304800" y="1300490"/>
          <a:ext cx="8458200" cy="4919752"/>
        </p:xfrm>
        <a:graphic>
          <a:graphicData uri="http://schemas.openxmlformats.org/drawingml/2006/table">
            <a:tbl>
              <a:tblPr firstRow="1" firstCol="1" bandRow="1">
                <a:tableStyleId>{5C22544A-7EE6-4342-B048-85BDC9FD1C3A}</a:tableStyleId>
              </a:tblPr>
              <a:tblGrid>
                <a:gridCol w="512761">
                  <a:extLst>
                    <a:ext uri="{9D8B030D-6E8A-4147-A177-3AD203B41FA5}">
                      <a16:colId xmlns:a16="http://schemas.microsoft.com/office/drawing/2014/main" val="19722045"/>
                    </a:ext>
                  </a:extLst>
                </a:gridCol>
                <a:gridCol w="4975578">
                  <a:extLst>
                    <a:ext uri="{9D8B030D-6E8A-4147-A177-3AD203B41FA5}">
                      <a16:colId xmlns:a16="http://schemas.microsoft.com/office/drawing/2014/main" val="2276354258"/>
                    </a:ext>
                  </a:extLst>
                </a:gridCol>
                <a:gridCol w="2969861">
                  <a:extLst>
                    <a:ext uri="{9D8B030D-6E8A-4147-A177-3AD203B41FA5}">
                      <a16:colId xmlns:a16="http://schemas.microsoft.com/office/drawing/2014/main" val="784403499"/>
                    </a:ext>
                  </a:extLst>
                </a:gridCol>
              </a:tblGrid>
              <a:tr h="1089341">
                <a:tc gridSpan="2">
                  <a:txBody>
                    <a:bodyPr/>
                    <a:lstStyle/>
                    <a:p>
                      <a:pPr algn="ctr">
                        <a:lnSpc>
                          <a:spcPct val="115000"/>
                        </a:lnSpc>
                        <a:spcAft>
                          <a:spcPts val="1000"/>
                        </a:spcAft>
                      </a:pPr>
                      <a:r>
                        <a:rPr lang="en-SG" sz="1400" dirty="0">
                          <a:effectLst/>
                          <a:latin typeface="Arial" panose="020B0604020202020204" pitchFamily="34" charset="0"/>
                          <a:cs typeface="Arial" panose="020B0604020202020204" pitchFamily="34" charset="0"/>
                        </a:rPr>
                        <a:t>Claims</a:t>
                      </a: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SG"/>
                    </a:p>
                  </a:txBody>
                  <a:tcPr/>
                </a:tc>
                <a:tc>
                  <a:txBody>
                    <a:bodyPr/>
                    <a:lstStyle/>
                    <a:p>
                      <a:pPr algn="ctr">
                        <a:lnSpc>
                          <a:spcPct val="115000"/>
                        </a:lnSpc>
                        <a:spcAft>
                          <a:spcPts val="0"/>
                        </a:spcAft>
                      </a:pPr>
                      <a:r>
                        <a:rPr lang="en-SG" sz="1400" dirty="0">
                          <a:effectLst/>
                          <a:latin typeface="Arial" panose="020B0604020202020204" pitchFamily="34" charset="0"/>
                          <a:cs typeface="Arial" panose="020B0604020202020204" pitchFamily="34" charset="0"/>
                        </a:rPr>
                        <a:t>Most Appropriate Cognitive </a:t>
                      </a:r>
                      <a:r>
                        <a:rPr lang="en-SG" sz="1400" dirty="0" smtClean="0">
                          <a:effectLst/>
                          <a:latin typeface="Arial" panose="020B0604020202020204" pitchFamily="34" charset="0"/>
                          <a:cs typeface="Arial" panose="020B0604020202020204" pitchFamily="34" charset="0"/>
                        </a:rPr>
                        <a:t>Bias or Logical Fallacies Involved </a:t>
                      </a:r>
                      <a:r>
                        <a:rPr lang="en-SG" sz="1400" dirty="0">
                          <a:effectLst/>
                          <a:latin typeface="Arial" panose="020B0604020202020204" pitchFamily="34" charset="0"/>
                          <a:cs typeface="Arial" panose="020B0604020202020204" pitchFamily="34" charset="0"/>
                        </a:rPr>
                        <a:t/>
                      </a:r>
                      <a:br>
                        <a:rPr lang="en-SG" sz="1400" dirty="0">
                          <a:effectLst/>
                          <a:latin typeface="Arial" panose="020B0604020202020204" pitchFamily="34" charset="0"/>
                          <a:cs typeface="Arial" panose="020B0604020202020204" pitchFamily="34" charset="0"/>
                        </a:rPr>
                      </a:br>
                      <a:r>
                        <a:rPr lang="en-SG" sz="1400" dirty="0">
                          <a:effectLst/>
                          <a:latin typeface="Arial" panose="020B0604020202020204" pitchFamily="34" charset="0"/>
                          <a:cs typeface="Arial" panose="020B0604020202020204" pitchFamily="34" charset="0"/>
                        </a:rPr>
                        <a:t>(Choose </a:t>
                      </a:r>
                      <a:r>
                        <a:rPr lang="en-SG" sz="1400" dirty="0" smtClean="0">
                          <a:effectLst/>
                          <a:latin typeface="Arial" panose="020B0604020202020204" pitchFamily="34" charset="0"/>
                          <a:cs typeface="Arial" panose="020B0604020202020204" pitchFamily="34" charset="0"/>
                        </a:rPr>
                        <a:t>a, b, c, d, or e)</a:t>
                      </a: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30471307"/>
                  </a:ext>
                </a:extLst>
              </a:tr>
              <a:tr h="1342551">
                <a:tc>
                  <a:txBody>
                    <a:bodyPr/>
                    <a:lstStyle/>
                    <a:p>
                      <a:pPr marL="0" lvl="0" indent="0" algn="ctr">
                        <a:lnSpc>
                          <a:spcPct val="115000"/>
                        </a:lnSpc>
                        <a:spcAft>
                          <a:spcPts val="0"/>
                        </a:spcAft>
                        <a:buSzPts val="1200"/>
                        <a:buFont typeface="+mj-lt"/>
                        <a:buNone/>
                      </a:pPr>
                      <a:r>
                        <a:rPr lang="en-SG" sz="1200" dirty="0" smtClean="0">
                          <a:effectLst/>
                        </a:rPr>
                        <a:t>1.</a:t>
                      </a:r>
                      <a:r>
                        <a:rPr lang="en-SG" sz="1200" dirty="0">
                          <a:effectLst/>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SG" sz="1400" dirty="0">
                          <a:effectLst/>
                          <a:latin typeface="Arial" panose="020B0604020202020204" pitchFamily="34" charset="0"/>
                          <a:cs typeface="Arial" panose="020B0604020202020204" pitchFamily="34" charset="0"/>
                        </a:rPr>
                        <a:t>Look at the increasing trend of people getting robot helpers to help them with their household chores. There have been no complaints so far and soon everyone will have them. You should follow the rest</a:t>
                      </a:r>
                      <a:r>
                        <a:rPr lang="en-SG" sz="1400" dirty="0" smtClean="0">
                          <a:effectLst/>
                          <a:latin typeface="Arial" panose="020B0604020202020204" pitchFamily="34" charset="0"/>
                          <a:cs typeface="Arial" panose="020B0604020202020204" pitchFamily="34" charset="0"/>
                        </a:rPr>
                        <a:t>.</a:t>
                      </a:r>
                    </a:p>
                    <a:p>
                      <a:pPr>
                        <a:lnSpc>
                          <a:spcPct val="115000"/>
                        </a:lnSpc>
                        <a:spcAft>
                          <a:spcPts val="1000"/>
                        </a:spcAft>
                      </a:pP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r>
                        <a:rPr lang="en-SG" sz="1400" dirty="0">
                          <a:solidFill>
                            <a:srgbClr val="FF0000"/>
                          </a:solidFill>
                          <a:effectLst/>
                          <a:latin typeface="Arial" panose="020B0604020202020204" pitchFamily="34" charset="0"/>
                          <a:cs typeface="Arial" panose="020B0604020202020204" pitchFamily="34" charset="0"/>
                        </a:rPr>
                        <a:t>(b) Bandwagon Effect</a:t>
                      </a:r>
                      <a:endParaRPr lang="en-SG" sz="1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02501155"/>
                  </a:ext>
                </a:extLst>
              </a:tr>
              <a:tr h="1220618">
                <a:tc>
                  <a:txBody>
                    <a:bodyPr/>
                    <a:lstStyle/>
                    <a:p>
                      <a:pPr marL="0" lvl="0" indent="0" algn="ctr">
                        <a:lnSpc>
                          <a:spcPct val="115000"/>
                        </a:lnSpc>
                        <a:spcAft>
                          <a:spcPts val="0"/>
                        </a:spcAft>
                        <a:buSzPts val="1200"/>
                        <a:buFont typeface="+mj-lt"/>
                        <a:buNone/>
                      </a:pPr>
                      <a:r>
                        <a:rPr lang="en-SG" sz="1200" dirty="0" smtClean="0">
                          <a:effectLst/>
                        </a:rPr>
                        <a:t>2.</a:t>
                      </a:r>
                      <a:r>
                        <a:rPr lang="en-SG" sz="1200" dirty="0">
                          <a:effectLst/>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SG" sz="1400" dirty="0" smtClean="0">
                          <a:effectLst/>
                          <a:latin typeface="Arial" panose="020B0604020202020204" pitchFamily="34" charset="0"/>
                          <a:cs typeface="Arial" panose="020B0604020202020204" pitchFamily="34" charset="0"/>
                        </a:rPr>
                        <a:t>Have a robot helper at home makes you techy.</a:t>
                      </a:r>
                      <a:r>
                        <a:rPr lang="en-SG" sz="1400" baseline="0" dirty="0" smtClean="0">
                          <a:effectLst/>
                          <a:latin typeface="Arial" panose="020B0604020202020204" pitchFamily="34" charset="0"/>
                          <a:cs typeface="Arial" panose="020B0604020202020204" pitchFamily="34" charset="0"/>
                        </a:rPr>
                        <a:t> Being techy would make you look smart. Looking smart will help you get a wife. If you want to start up a family, you should buy this robot helper!</a:t>
                      </a:r>
                    </a:p>
                    <a:p>
                      <a:pPr>
                        <a:lnSpc>
                          <a:spcPct val="115000"/>
                        </a:lnSpc>
                        <a:spcAft>
                          <a:spcPts val="1000"/>
                        </a:spcAft>
                      </a:pP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r>
                        <a:rPr lang="en-SG" sz="1400" dirty="0">
                          <a:solidFill>
                            <a:srgbClr val="FF0000"/>
                          </a:solidFill>
                          <a:effectLst/>
                          <a:latin typeface="Arial" panose="020B0604020202020204" pitchFamily="34" charset="0"/>
                          <a:cs typeface="Arial" panose="020B0604020202020204" pitchFamily="34" charset="0"/>
                        </a:rPr>
                        <a:t>(c) Slippery Slope</a:t>
                      </a:r>
                      <a:endParaRPr lang="en-SG" sz="1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49771321"/>
                  </a:ext>
                </a:extLst>
              </a:tr>
              <a:tr h="1154931">
                <a:tc>
                  <a:txBody>
                    <a:bodyPr/>
                    <a:lstStyle/>
                    <a:p>
                      <a:pPr marL="0" lvl="0" indent="0" algn="ctr">
                        <a:lnSpc>
                          <a:spcPct val="115000"/>
                        </a:lnSpc>
                        <a:spcAft>
                          <a:spcPts val="0"/>
                        </a:spcAft>
                        <a:buSzPts val="1200"/>
                        <a:buFont typeface="+mj-lt"/>
                        <a:buNone/>
                      </a:pPr>
                      <a:r>
                        <a:rPr lang="en-SG" sz="1200" dirty="0" smtClean="0">
                          <a:effectLst/>
                        </a:rPr>
                        <a:t>3.</a:t>
                      </a:r>
                      <a:r>
                        <a:rPr lang="en-SG" sz="1200" dirty="0">
                          <a:effectLst/>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1000"/>
                        </a:spcAft>
                      </a:pPr>
                      <a:r>
                        <a:rPr lang="en-SG" sz="1400" dirty="0" smtClean="0">
                          <a:effectLst/>
                          <a:latin typeface="Arial" panose="020B0604020202020204" pitchFamily="34" charset="0"/>
                          <a:cs typeface="Arial" panose="020B0604020202020204" pitchFamily="34" charset="0"/>
                        </a:rPr>
                        <a:t>This robot helper costs $350 at retail price. If you buy it today, it</a:t>
                      </a:r>
                      <a:r>
                        <a:rPr lang="en-SG" sz="1400" baseline="0" dirty="0" smtClean="0">
                          <a:effectLst/>
                          <a:latin typeface="Arial" panose="020B0604020202020204" pitchFamily="34" charset="0"/>
                          <a:cs typeface="Arial" panose="020B0604020202020204" pitchFamily="34" charset="0"/>
                        </a:rPr>
                        <a:t> will only cost you $280 (20% discount). This promotion is only valid for today. It is definitely a good buy!</a:t>
                      </a:r>
                      <a:endParaRPr lang="en-SG"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r>
                        <a:rPr lang="en-SG" sz="1400" dirty="0">
                          <a:solidFill>
                            <a:srgbClr val="FF0000"/>
                          </a:solidFill>
                          <a:effectLst/>
                          <a:latin typeface="Arial" panose="020B0604020202020204" pitchFamily="34" charset="0"/>
                          <a:cs typeface="Arial" panose="020B0604020202020204" pitchFamily="34" charset="0"/>
                        </a:rPr>
                        <a:t>(d) </a:t>
                      </a:r>
                      <a:r>
                        <a:rPr lang="en-SG" sz="1400" dirty="0" smtClean="0">
                          <a:solidFill>
                            <a:srgbClr val="FF0000"/>
                          </a:solidFill>
                          <a:effectLst/>
                          <a:latin typeface="Arial" panose="020B0604020202020204" pitchFamily="34" charset="0"/>
                          <a:cs typeface="Arial" panose="020B0604020202020204" pitchFamily="34" charset="0"/>
                        </a:rPr>
                        <a:t>Anchoring Bias</a:t>
                      </a:r>
                      <a:endParaRPr lang="en-SG" sz="1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04926355"/>
                  </a:ext>
                </a:extLst>
              </a:tr>
            </a:tbl>
          </a:graphicData>
        </a:graphic>
      </p:graphicFrame>
      <p:sp>
        <p:nvSpPr>
          <p:cNvPr id="5" name="TextBox 4"/>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2</a:t>
            </a:r>
            <a:endParaRPr lang="en-SG" sz="2800" b="1" dirty="0">
              <a:solidFill>
                <a:srgbClr val="FF0000"/>
              </a:solidFill>
            </a:endParaRPr>
          </a:p>
        </p:txBody>
      </p:sp>
      <p:cxnSp>
        <p:nvCxnSpPr>
          <p:cNvPr id="6" name="Straight Connector 5"/>
          <p:cNvCxnSpPr/>
          <p:nvPr/>
        </p:nvCxnSpPr>
        <p:spPr>
          <a:xfrm>
            <a:off x="1826488" y="2620820"/>
            <a:ext cx="20204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9384" y="3380508"/>
            <a:ext cx="16914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51676" y="5534892"/>
            <a:ext cx="16631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95400" y="5779404"/>
            <a:ext cx="1066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266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00490"/>
            <a:ext cx="8719930" cy="5557510"/>
          </a:xfrm>
        </p:spPr>
        <p:txBody>
          <a:bodyPr>
            <a:normAutofit/>
          </a:bodyPr>
          <a:lstStyle/>
          <a:p>
            <a:pPr marL="0" indent="0">
              <a:buNone/>
            </a:pPr>
            <a:r>
              <a:rPr lang="en-US" sz="1400" b="1" u="sng" dirty="0" smtClean="0">
                <a:latin typeface="Arial" panose="020B0604020202020204" pitchFamily="34" charset="0"/>
                <a:cs typeface="Arial" panose="020B0604020202020204" pitchFamily="34" charset="0"/>
              </a:rPr>
              <a:t>Learning outcome to be tested: </a:t>
            </a:r>
          </a:p>
          <a:p>
            <a:r>
              <a:rPr lang="en-SG" sz="1400" dirty="0">
                <a:latin typeface="Arial" panose="020B0604020202020204" pitchFamily="34" charset="0"/>
                <a:cs typeface="Arial" panose="020B0604020202020204" pitchFamily="34" charset="0"/>
              </a:rPr>
              <a:t>Evaluate the quality of information sources based on key criteria and standards (S.U.R.E)_Source: </a:t>
            </a:r>
          </a:p>
          <a:p>
            <a:pPr lvl="1"/>
            <a:r>
              <a:rPr lang="en-SG" sz="1400" dirty="0">
                <a:latin typeface="Arial" panose="020B0604020202020204" pitchFamily="34" charset="0"/>
                <a:cs typeface="Arial" panose="020B0604020202020204" pitchFamily="34" charset="0"/>
              </a:rPr>
              <a:t>Sources: Make sure the source of information is credible.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question:</a:t>
            </a:r>
            <a:endParaRPr lang="en-US" sz="1400" b="1" u="sng" dirty="0">
              <a:latin typeface="Arial" panose="020B0604020202020204" pitchFamily="34" charset="0"/>
              <a:cs typeface="Arial" panose="020B0604020202020204" pitchFamily="34" charset="0"/>
            </a:endParaRPr>
          </a:p>
          <a:p>
            <a:pPr marL="0" lvl="0" indent="0" fontAlgn="base">
              <a:spcBef>
                <a:spcPct val="0"/>
              </a:spcBef>
              <a:spcAft>
                <a:spcPct val="0"/>
              </a:spcAft>
              <a:buNone/>
            </a:pPr>
            <a:r>
              <a:rPr lang="en-GB" altLang="en-US" sz="1400" dirty="0">
                <a:latin typeface="Arial" panose="020B0604020202020204" pitchFamily="34" charset="0"/>
                <a:ea typeface="SimSun" pitchFamily="2" charset="-122"/>
                <a:cs typeface="Arial" panose="020B0604020202020204" pitchFamily="34" charset="0"/>
              </a:rPr>
              <a:t>Jerry wanted to find out why in-vitro beef is </a:t>
            </a:r>
            <a:r>
              <a:rPr lang="en-GB" altLang="en-US" sz="1400" b="1" u="sng" dirty="0">
                <a:latin typeface="Arial" panose="020B0604020202020204" pitchFamily="34" charset="0"/>
                <a:ea typeface="SimSun" pitchFamily="2" charset="-122"/>
                <a:cs typeface="Arial" panose="020B0604020202020204" pitchFamily="34" charset="0"/>
              </a:rPr>
              <a:t>NOT</a:t>
            </a:r>
            <a:r>
              <a:rPr lang="en-GB" altLang="en-US" sz="1400" dirty="0">
                <a:latin typeface="Arial" panose="020B0604020202020204" pitchFamily="34" charset="0"/>
                <a:ea typeface="SimSun" pitchFamily="2" charset="-122"/>
                <a:cs typeface="Arial" panose="020B0604020202020204" pitchFamily="34" charset="0"/>
              </a:rPr>
              <a:t> real beef. He carried out his research and discovered many articles which reported on Dr Schmidt’s experiment. After some corroboration of the information in these articles, he accepted the claim that in-vitro beef is </a:t>
            </a:r>
            <a:r>
              <a:rPr lang="en-GB" altLang="en-US" sz="1400" b="1" u="sng" dirty="0">
                <a:latin typeface="Arial" panose="020B0604020202020204" pitchFamily="34" charset="0"/>
                <a:ea typeface="SimSun" pitchFamily="2" charset="-122"/>
                <a:cs typeface="Arial" panose="020B0604020202020204" pitchFamily="34" charset="0"/>
              </a:rPr>
              <a:t>NOT</a:t>
            </a:r>
            <a:r>
              <a:rPr lang="en-GB" altLang="en-US" sz="1400" dirty="0">
                <a:latin typeface="Arial" panose="020B0604020202020204" pitchFamily="34" charset="0"/>
                <a:ea typeface="SimSun" pitchFamily="2" charset="-122"/>
                <a:cs typeface="Arial" panose="020B0604020202020204" pitchFamily="34" charset="0"/>
              </a:rPr>
              <a:t> real beef even though it looked and tasted like real beef. </a:t>
            </a:r>
            <a:endParaRPr lang="en-GB" altLang="en-US" sz="1400" dirty="0" smtClean="0">
              <a:latin typeface="Arial" panose="020B0604020202020204" pitchFamily="34" charset="0"/>
              <a:ea typeface="SimSun" pitchFamily="2" charset="-122"/>
              <a:cs typeface="Arial" panose="020B0604020202020204" pitchFamily="34" charset="0"/>
            </a:endParaRPr>
          </a:p>
          <a:p>
            <a:pPr marL="0" lvl="0" indent="0" fontAlgn="base">
              <a:spcBef>
                <a:spcPct val="0"/>
              </a:spcBef>
              <a:spcAft>
                <a:spcPct val="0"/>
              </a:spcAft>
              <a:buNone/>
            </a:pPr>
            <a:endParaRPr lang="en-GB" alt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pPr>
            <a:r>
              <a:rPr lang="en-GB" altLang="en-US" sz="1400" dirty="0" smtClean="0">
                <a:latin typeface="Arial" panose="020B0604020202020204" pitchFamily="34" charset="0"/>
                <a:ea typeface="SimSun" pitchFamily="2" charset="-122"/>
                <a:cs typeface="Arial" panose="020B0604020202020204" pitchFamily="34" charset="0"/>
              </a:rPr>
              <a:t>Explain </a:t>
            </a:r>
            <a:r>
              <a:rPr lang="en-GB" altLang="en-US" sz="1400" dirty="0">
                <a:latin typeface="Arial" panose="020B0604020202020204" pitchFamily="34" charset="0"/>
                <a:ea typeface="SimSun" pitchFamily="2" charset="-122"/>
                <a:cs typeface="Arial" panose="020B0604020202020204" pitchFamily="34" charset="0"/>
              </a:rPr>
              <a:t>the source of information (</a:t>
            </a:r>
            <a:r>
              <a:rPr lang="en-GB" altLang="en-US" sz="1400" b="1" dirty="0">
                <a:latin typeface="Arial" panose="020B0604020202020204" pitchFamily="34" charset="0"/>
                <a:ea typeface="SimSun" pitchFamily="2" charset="-122"/>
                <a:cs typeface="Arial" panose="020B0604020202020204" pitchFamily="34" charset="0"/>
              </a:rPr>
              <a:t>primary</a:t>
            </a:r>
            <a:r>
              <a:rPr lang="en-GB" altLang="en-US" sz="1400" dirty="0">
                <a:latin typeface="Arial" panose="020B0604020202020204" pitchFamily="34" charset="0"/>
                <a:ea typeface="SimSun" pitchFamily="2" charset="-122"/>
                <a:cs typeface="Arial" panose="020B0604020202020204" pitchFamily="34" charset="0"/>
              </a:rPr>
              <a:t> </a:t>
            </a:r>
            <a:r>
              <a:rPr lang="en-GB" altLang="en-US" sz="1400" b="1" dirty="0">
                <a:latin typeface="Arial" panose="020B0604020202020204" pitchFamily="34" charset="0"/>
                <a:ea typeface="SimSun" pitchFamily="2" charset="-122"/>
                <a:cs typeface="Arial" panose="020B0604020202020204" pitchFamily="34" charset="0"/>
              </a:rPr>
              <a:t>OR</a:t>
            </a:r>
            <a:r>
              <a:rPr lang="en-GB" altLang="en-US" sz="1400" dirty="0">
                <a:latin typeface="Arial" panose="020B0604020202020204" pitchFamily="34" charset="0"/>
                <a:ea typeface="SimSun" pitchFamily="2" charset="-122"/>
                <a:cs typeface="Arial" panose="020B0604020202020204" pitchFamily="34" charset="0"/>
              </a:rPr>
              <a:t> </a:t>
            </a:r>
            <a:r>
              <a:rPr lang="en-GB" altLang="en-US" sz="1400" b="1" dirty="0">
                <a:latin typeface="Arial" panose="020B0604020202020204" pitchFamily="34" charset="0"/>
                <a:ea typeface="SimSun" pitchFamily="2" charset="-122"/>
                <a:cs typeface="Arial" panose="020B0604020202020204" pitchFamily="34" charset="0"/>
              </a:rPr>
              <a:t>secondary</a:t>
            </a:r>
            <a:r>
              <a:rPr lang="en-GB" altLang="en-US" sz="1400" dirty="0">
                <a:latin typeface="Arial" panose="020B0604020202020204" pitchFamily="34" charset="0"/>
                <a:ea typeface="SimSun" pitchFamily="2" charset="-122"/>
                <a:cs typeface="Arial" panose="020B0604020202020204" pitchFamily="34" charset="0"/>
              </a:rPr>
              <a:t>) Jerry used in his research to find out whether in-vitro beef is real beef. </a:t>
            </a:r>
            <a:endParaRPr lang="en-GB" altLang="en-US" sz="1400" dirty="0" smtClean="0">
              <a:latin typeface="Arial" panose="020B0604020202020204" pitchFamily="34" charset="0"/>
              <a:ea typeface="SimSun" pitchFamily="2" charset="-122"/>
              <a:cs typeface="Arial" panose="020B0604020202020204" pitchFamily="34" charset="0"/>
            </a:endParaRPr>
          </a:p>
          <a:p>
            <a:pPr marL="0" lvl="0" indent="0" eaLnBrk="0" fontAlgn="base" hangingPunct="0">
              <a:spcBef>
                <a:spcPct val="0"/>
              </a:spcBef>
              <a:spcAft>
                <a:spcPct val="0"/>
              </a:spcAft>
              <a:buNone/>
            </a:pPr>
            <a:r>
              <a:rPr lang="en-GB" altLang="en-US" sz="1400" b="1" dirty="0">
                <a:latin typeface="Arial" panose="020B0604020202020204" pitchFamily="34" charset="0"/>
                <a:ea typeface="SimSun" pitchFamily="2" charset="-122"/>
                <a:cs typeface="Arial" panose="020B0604020202020204" pitchFamily="34" charset="0"/>
              </a:rPr>
              <a:t>	</a:t>
            </a:r>
            <a:r>
              <a:rPr lang="en-GB" altLang="en-US" sz="1400" b="1" dirty="0" smtClean="0">
                <a:latin typeface="Arial" panose="020B0604020202020204" pitchFamily="34" charset="0"/>
                <a:ea typeface="SimSun" pitchFamily="2" charset="-122"/>
                <a:cs typeface="Arial" panose="020B0604020202020204" pitchFamily="34" charset="0"/>
              </a:rPr>
              <a:t>						                           [2 marks]</a:t>
            </a:r>
          </a:p>
          <a:p>
            <a:pPr marL="0" lvl="0" indent="0" eaLnBrk="0" fontAlgn="base" hangingPunct="0">
              <a:spcBef>
                <a:spcPct val="0"/>
              </a:spcBef>
              <a:spcAft>
                <a:spcPct val="0"/>
              </a:spcAft>
              <a:buNone/>
            </a:pPr>
            <a:endParaRPr lang="en-GB" altLang="en-US" sz="1400" b="1" dirty="0">
              <a:latin typeface="Arial" panose="020B0604020202020204" pitchFamily="34" charset="0"/>
              <a:ea typeface="SimSun" pitchFamily="2" charset="-122"/>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3</a:t>
            </a:r>
            <a:endParaRPr lang="en-SG" sz="2800" b="1" dirty="0">
              <a:solidFill>
                <a:srgbClr val="FF0000"/>
              </a:solidFill>
            </a:endParaRPr>
          </a:p>
        </p:txBody>
      </p:sp>
      <p:sp>
        <p:nvSpPr>
          <p:cNvPr id="6" name="Title 1"/>
          <p:cNvSpPr txBox="1">
            <a:spLocks/>
          </p:cNvSpPr>
          <p:nvPr/>
        </p:nvSpPr>
        <p:spPr>
          <a:xfrm>
            <a:off x="0" y="0"/>
            <a:ext cx="9144000" cy="1219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a:latin typeface="Arial" panose="020B0604020202020204" pitchFamily="34" charset="0"/>
                <a:cs typeface="Arial" panose="020B0604020202020204" pitchFamily="34" charset="0"/>
              </a:rPr>
              <a:t>Example </a:t>
            </a:r>
            <a:r>
              <a:rPr lang="en-US" u="sng" dirty="0" smtClean="0">
                <a:latin typeface="Arial" panose="020B0604020202020204" pitchFamily="34" charset="0"/>
                <a:cs typeface="Arial" panose="020B0604020202020204" pitchFamily="34" charset="0"/>
              </a:rPr>
              <a:t>3</a:t>
            </a:r>
            <a:endParaRPr lang="en-US" u="sng" dirty="0">
              <a:latin typeface="Arial" panose="020B0604020202020204" pitchFamily="34" charset="0"/>
              <a:cs typeface="Arial" panose="020B0604020202020204" pitchFamily="34" charset="0"/>
            </a:endParaRPr>
          </a:p>
        </p:txBody>
      </p:sp>
      <p:sp>
        <p:nvSpPr>
          <p:cNvPr id="7" name="Rectangle 6"/>
          <p:cNvSpPr/>
          <p:nvPr/>
        </p:nvSpPr>
        <p:spPr>
          <a:xfrm>
            <a:off x="152400" y="2286000"/>
            <a:ext cx="879613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9620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00490"/>
            <a:ext cx="8719930" cy="5557510"/>
          </a:xfrm>
        </p:spPr>
        <p:txBody>
          <a:bodyPr>
            <a:normAutofit/>
          </a:bodyPr>
          <a:lstStyle/>
          <a:p>
            <a:pPr marL="0" indent="0">
              <a:buNone/>
            </a:pPr>
            <a:r>
              <a:rPr lang="en-US" sz="1400" b="1" u="sng" dirty="0" smtClean="0">
                <a:latin typeface="Arial" panose="020B0604020202020204" pitchFamily="34" charset="0"/>
                <a:cs typeface="Arial" panose="020B0604020202020204" pitchFamily="34" charset="0"/>
              </a:rPr>
              <a:t>Learning outcome to be tested: </a:t>
            </a:r>
          </a:p>
          <a:p>
            <a:r>
              <a:rPr lang="en-SG" sz="1400" dirty="0">
                <a:latin typeface="Arial" panose="020B0604020202020204" pitchFamily="34" charset="0"/>
                <a:cs typeface="Arial" panose="020B0604020202020204" pitchFamily="34" charset="0"/>
              </a:rPr>
              <a:t>Evaluate the quality of information sources based on key criteria and standards (S.U.R.E)_Source: </a:t>
            </a:r>
          </a:p>
          <a:p>
            <a:pPr lvl="1"/>
            <a:r>
              <a:rPr lang="en-SG" sz="1400" dirty="0">
                <a:latin typeface="Arial" panose="020B0604020202020204" pitchFamily="34" charset="0"/>
                <a:cs typeface="Arial" panose="020B0604020202020204" pitchFamily="34" charset="0"/>
              </a:rPr>
              <a:t>Sources: Make sure the source of information is credible.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question:</a:t>
            </a:r>
          </a:p>
          <a:p>
            <a:pPr marL="0" indent="0">
              <a:buNone/>
            </a:pPr>
            <a:endParaRPr lang="en-US" sz="700" b="1" u="sng" dirty="0">
              <a:latin typeface="Arial" panose="020B0604020202020204" pitchFamily="34" charset="0"/>
              <a:cs typeface="Arial" panose="020B0604020202020204" pitchFamily="34" charset="0"/>
            </a:endParaRPr>
          </a:p>
          <a:p>
            <a:pPr marL="0" lvl="0" indent="0" fontAlgn="base">
              <a:spcBef>
                <a:spcPct val="0"/>
              </a:spcBef>
              <a:spcAft>
                <a:spcPct val="0"/>
              </a:spcAft>
              <a:buNone/>
            </a:pPr>
            <a:r>
              <a:rPr lang="en-GB" altLang="en-US" sz="1400" dirty="0">
                <a:latin typeface="Arial" panose="020B0604020202020204" pitchFamily="34" charset="0"/>
                <a:ea typeface="SimSun" pitchFamily="2" charset="-122"/>
                <a:cs typeface="Arial" panose="020B0604020202020204" pitchFamily="34" charset="0"/>
              </a:rPr>
              <a:t>Jerry wanted to find out why in-vitro beef is </a:t>
            </a:r>
            <a:r>
              <a:rPr lang="en-GB" altLang="en-US" sz="1400" b="1" u="sng" dirty="0">
                <a:latin typeface="Arial" panose="020B0604020202020204" pitchFamily="34" charset="0"/>
                <a:ea typeface="SimSun" pitchFamily="2" charset="-122"/>
                <a:cs typeface="Arial" panose="020B0604020202020204" pitchFamily="34" charset="0"/>
              </a:rPr>
              <a:t>NOT</a:t>
            </a:r>
            <a:r>
              <a:rPr lang="en-GB" altLang="en-US" sz="1400" dirty="0">
                <a:latin typeface="Arial" panose="020B0604020202020204" pitchFamily="34" charset="0"/>
                <a:ea typeface="SimSun" pitchFamily="2" charset="-122"/>
                <a:cs typeface="Arial" panose="020B0604020202020204" pitchFamily="34" charset="0"/>
              </a:rPr>
              <a:t> real beef. He carried out his research and discovered many articles which reported on Dr Schmidt’s experiment. After some corroboration of the information in these articles, he accepted the claim that in-vitro beef is </a:t>
            </a:r>
            <a:r>
              <a:rPr lang="en-GB" altLang="en-US" sz="1400" b="1" u="sng" dirty="0">
                <a:latin typeface="Arial" panose="020B0604020202020204" pitchFamily="34" charset="0"/>
                <a:ea typeface="SimSun" pitchFamily="2" charset="-122"/>
                <a:cs typeface="Arial" panose="020B0604020202020204" pitchFamily="34" charset="0"/>
              </a:rPr>
              <a:t>NOT</a:t>
            </a:r>
            <a:r>
              <a:rPr lang="en-GB" altLang="en-US" sz="1400" dirty="0">
                <a:latin typeface="Arial" panose="020B0604020202020204" pitchFamily="34" charset="0"/>
                <a:ea typeface="SimSun" pitchFamily="2" charset="-122"/>
                <a:cs typeface="Arial" panose="020B0604020202020204" pitchFamily="34" charset="0"/>
              </a:rPr>
              <a:t> real beef even though it looked and tasted like real beef. </a:t>
            </a:r>
            <a:endParaRPr lang="en-GB" altLang="en-US" sz="1400" dirty="0" smtClean="0">
              <a:latin typeface="Arial" panose="020B0604020202020204" pitchFamily="34" charset="0"/>
              <a:ea typeface="SimSun" pitchFamily="2" charset="-122"/>
              <a:cs typeface="Arial" panose="020B0604020202020204" pitchFamily="34" charset="0"/>
            </a:endParaRPr>
          </a:p>
          <a:p>
            <a:pPr marL="0" lvl="0" indent="0" fontAlgn="base">
              <a:spcBef>
                <a:spcPct val="0"/>
              </a:spcBef>
              <a:spcAft>
                <a:spcPct val="0"/>
              </a:spcAft>
              <a:buNone/>
            </a:pPr>
            <a:endParaRPr lang="en-GB" alt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pPr>
            <a:r>
              <a:rPr lang="en-GB" altLang="en-US" sz="1400" dirty="0" smtClean="0">
                <a:latin typeface="Arial" panose="020B0604020202020204" pitchFamily="34" charset="0"/>
                <a:ea typeface="SimSun" pitchFamily="2" charset="-122"/>
                <a:cs typeface="Arial" panose="020B0604020202020204" pitchFamily="34" charset="0"/>
              </a:rPr>
              <a:t>Explain </a:t>
            </a:r>
            <a:r>
              <a:rPr lang="en-GB" altLang="en-US" sz="1400" dirty="0">
                <a:latin typeface="Arial" panose="020B0604020202020204" pitchFamily="34" charset="0"/>
                <a:ea typeface="SimSun" pitchFamily="2" charset="-122"/>
                <a:cs typeface="Arial" panose="020B0604020202020204" pitchFamily="34" charset="0"/>
              </a:rPr>
              <a:t>the source of information (</a:t>
            </a:r>
            <a:r>
              <a:rPr lang="en-GB" altLang="en-US" sz="1400" b="1" dirty="0">
                <a:latin typeface="Arial" panose="020B0604020202020204" pitchFamily="34" charset="0"/>
                <a:ea typeface="SimSun" pitchFamily="2" charset="-122"/>
                <a:cs typeface="Arial" panose="020B0604020202020204" pitchFamily="34" charset="0"/>
              </a:rPr>
              <a:t>primary</a:t>
            </a:r>
            <a:r>
              <a:rPr lang="en-GB" altLang="en-US" sz="1400" dirty="0">
                <a:latin typeface="Arial" panose="020B0604020202020204" pitchFamily="34" charset="0"/>
                <a:ea typeface="SimSun" pitchFamily="2" charset="-122"/>
                <a:cs typeface="Arial" panose="020B0604020202020204" pitchFamily="34" charset="0"/>
              </a:rPr>
              <a:t> </a:t>
            </a:r>
            <a:r>
              <a:rPr lang="en-GB" altLang="en-US" sz="1400" b="1" dirty="0">
                <a:latin typeface="Arial" panose="020B0604020202020204" pitchFamily="34" charset="0"/>
                <a:ea typeface="SimSun" pitchFamily="2" charset="-122"/>
                <a:cs typeface="Arial" panose="020B0604020202020204" pitchFamily="34" charset="0"/>
              </a:rPr>
              <a:t>OR</a:t>
            </a:r>
            <a:r>
              <a:rPr lang="en-GB" altLang="en-US" sz="1400" dirty="0">
                <a:latin typeface="Arial" panose="020B0604020202020204" pitchFamily="34" charset="0"/>
                <a:ea typeface="SimSun" pitchFamily="2" charset="-122"/>
                <a:cs typeface="Arial" panose="020B0604020202020204" pitchFamily="34" charset="0"/>
              </a:rPr>
              <a:t> </a:t>
            </a:r>
            <a:r>
              <a:rPr lang="en-GB" altLang="en-US" sz="1400" b="1" dirty="0">
                <a:latin typeface="Arial" panose="020B0604020202020204" pitchFamily="34" charset="0"/>
                <a:ea typeface="SimSun" pitchFamily="2" charset="-122"/>
                <a:cs typeface="Arial" panose="020B0604020202020204" pitchFamily="34" charset="0"/>
              </a:rPr>
              <a:t>secondary</a:t>
            </a:r>
            <a:r>
              <a:rPr lang="en-GB" altLang="en-US" sz="1400" dirty="0">
                <a:latin typeface="Arial" panose="020B0604020202020204" pitchFamily="34" charset="0"/>
                <a:ea typeface="SimSun" pitchFamily="2" charset="-122"/>
                <a:cs typeface="Arial" panose="020B0604020202020204" pitchFamily="34" charset="0"/>
              </a:rPr>
              <a:t>) Jerry used in his research to find out whether in-vitro beef is real beef. </a:t>
            </a:r>
            <a:endParaRPr lang="en-GB" altLang="en-US" sz="1400" dirty="0" smtClean="0">
              <a:latin typeface="Arial" panose="020B0604020202020204" pitchFamily="34" charset="0"/>
              <a:ea typeface="SimSun" pitchFamily="2" charset="-122"/>
              <a:cs typeface="Arial" panose="020B0604020202020204" pitchFamily="34" charset="0"/>
            </a:endParaRPr>
          </a:p>
          <a:p>
            <a:pPr marL="0" lvl="0" indent="0" eaLnBrk="0" fontAlgn="base" hangingPunct="0">
              <a:spcBef>
                <a:spcPct val="0"/>
              </a:spcBef>
              <a:spcAft>
                <a:spcPct val="0"/>
              </a:spcAft>
              <a:buNone/>
            </a:pPr>
            <a:r>
              <a:rPr lang="en-GB" altLang="en-US" sz="1400" b="1" dirty="0">
                <a:latin typeface="Arial" panose="020B0604020202020204" pitchFamily="34" charset="0"/>
                <a:ea typeface="SimSun" pitchFamily="2" charset="-122"/>
                <a:cs typeface="Arial" panose="020B0604020202020204" pitchFamily="34" charset="0"/>
              </a:rPr>
              <a:t>	</a:t>
            </a:r>
            <a:r>
              <a:rPr lang="en-GB" altLang="en-US" sz="1400" b="1" dirty="0" smtClean="0">
                <a:latin typeface="Arial" panose="020B0604020202020204" pitchFamily="34" charset="0"/>
                <a:ea typeface="SimSun" pitchFamily="2" charset="-122"/>
                <a:cs typeface="Arial" panose="020B0604020202020204" pitchFamily="34" charset="0"/>
              </a:rPr>
              <a:t>						                           [2 marks]</a:t>
            </a:r>
          </a:p>
          <a:p>
            <a:pPr marL="0" lvl="0" indent="0" eaLnBrk="0" fontAlgn="base" hangingPunct="0">
              <a:spcBef>
                <a:spcPct val="0"/>
              </a:spcBef>
              <a:spcAft>
                <a:spcPct val="0"/>
              </a:spcAft>
              <a:buNone/>
            </a:pPr>
            <a:endParaRPr lang="en-GB" altLang="en-US" sz="1400" b="1" dirty="0">
              <a:latin typeface="Arial" panose="020B0604020202020204" pitchFamily="34" charset="0"/>
              <a:ea typeface="SimSun" pitchFamily="2" charset="-122"/>
              <a:cs typeface="Arial" panose="020B0604020202020204" pitchFamily="34" charset="0"/>
            </a:endParaRPr>
          </a:p>
          <a:p>
            <a:pPr marL="0" indent="0">
              <a:buNone/>
            </a:pPr>
            <a:endParaRPr lang="en-SG" sz="1400" b="1" u="sng"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3</a:t>
            </a:r>
            <a:endParaRPr lang="en-SG" sz="2800" b="1" dirty="0">
              <a:solidFill>
                <a:srgbClr val="FF0000"/>
              </a:solidFill>
            </a:endParaRPr>
          </a:p>
        </p:txBody>
      </p:sp>
      <p:sp>
        <p:nvSpPr>
          <p:cNvPr id="6" name="Title 1"/>
          <p:cNvSpPr txBox="1">
            <a:spLocks/>
          </p:cNvSpPr>
          <p:nvPr/>
        </p:nvSpPr>
        <p:spPr>
          <a:xfrm>
            <a:off x="0" y="0"/>
            <a:ext cx="9144000" cy="1219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a:latin typeface="Arial" panose="020B0604020202020204" pitchFamily="34" charset="0"/>
                <a:cs typeface="Arial" panose="020B0604020202020204" pitchFamily="34" charset="0"/>
              </a:rPr>
              <a:t>Example </a:t>
            </a:r>
            <a:r>
              <a:rPr lang="en-US" u="sng" dirty="0" smtClean="0">
                <a:latin typeface="Arial" panose="020B0604020202020204" pitchFamily="34" charset="0"/>
                <a:cs typeface="Arial" panose="020B0604020202020204" pitchFamily="34" charset="0"/>
              </a:rPr>
              <a:t>3</a:t>
            </a:r>
            <a:endParaRPr lang="en-US" u="sng" dirty="0">
              <a:latin typeface="Arial" panose="020B0604020202020204" pitchFamily="34" charset="0"/>
              <a:cs typeface="Arial" panose="020B0604020202020204" pitchFamily="34" charset="0"/>
            </a:endParaRPr>
          </a:p>
        </p:txBody>
      </p:sp>
      <p:sp>
        <p:nvSpPr>
          <p:cNvPr id="7" name="Rectangle 6"/>
          <p:cNvSpPr/>
          <p:nvPr/>
        </p:nvSpPr>
        <p:spPr>
          <a:xfrm>
            <a:off x="129309" y="3048000"/>
            <a:ext cx="8796130" cy="2181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p:cNvCxnSpPr/>
          <p:nvPr/>
        </p:nvCxnSpPr>
        <p:spPr>
          <a:xfrm flipH="1">
            <a:off x="2057401" y="2543264"/>
            <a:ext cx="929408" cy="8597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09900" y="2148089"/>
            <a:ext cx="6234406" cy="1138773"/>
          </a:xfrm>
          <a:prstGeom prst="rect">
            <a:avLst/>
          </a:prstGeom>
          <a:noFill/>
        </p:spPr>
        <p:txBody>
          <a:bodyPr wrap="square" rtlCol="0">
            <a:spAutoFit/>
          </a:bodyPr>
          <a:lstStyle/>
          <a:p>
            <a:r>
              <a:rPr lang="en-SG" b="1" dirty="0" smtClean="0">
                <a:solidFill>
                  <a:srgbClr val="0070C0"/>
                </a:solidFill>
              </a:rPr>
              <a:t>Step 1: Study the context given</a:t>
            </a:r>
          </a:p>
          <a:p>
            <a:pPr marL="285750" indent="-285750">
              <a:buFontTx/>
              <a:buChar char="-"/>
            </a:pPr>
            <a:r>
              <a:rPr lang="en-SG" sz="1600" dirty="0" smtClean="0">
                <a:solidFill>
                  <a:srgbClr val="0070C0"/>
                </a:solidFill>
              </a:rPr>
              <a:t>Context provides a background to the problem </a:t>
            </a:r>
            <a:endParaRPr lang="en-SG" sz="1600" dirty="0">
              <a:solidFill>
                <a:srgbClr val="0070C0"/>
              </a:solidFill>
            </a:endParaRPr>
          </a:p>
          <a:p>
            <a:pPr marL="285750" indent="-285750">
              <a:buFontTx/>
              <a:buChar char="-"/>
            </a:pPr>
            <a:r>
              <a:rPr lang="en-SG" sz="1600" dirty="0" smtClean="0">
                <a:solidFill>
                  <a:srgbClr val="0070C0"/>
                </a:solidFill>
              </a:rPr>
              <a:t>Identify the sources of information (Primary or Secondary)</a:t>
            </a:r>
            <a:endParaRPr lang="en-SG" dirty="0" smtClean="0">
              <a:solidFill>
                <a:srgbClr val="0070C0"/>
              </a:solidFill>
            </a:endParaRPr>
          </a:p>
          <a:p>
            <a:endParaRPr lang="en-SG" dirty="0" smtClean="0"/>
          </a:p>
        </p:txBody>
      </p:sp>
      <p:sp>
        <p:nvSpPr>
          <p:cNvPr id="2" name="Rectangle 1"/>
          <p:cNvSpPr/>
          <p:nvPr/>
        </p:nvSpPr>
        <p:spPr>
          <a:xfrm>
            <a:off x="228600" y="3429000"/>
            <a:ext cx="86106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303646" y="4563691"/>
            <a:ext cx="6096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p:cNvCxnSpPr/>
          <p:nvPr/>
        </p:nvCxnSpPr>
        <p:spPr>
          <a:xfrm flipH="1" flipV="1">
            <a:off x="913247" y="4972399"/>
            <a:ext cx="763153" cy="457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309" y="5410200"/>
            <a:ext cx="8796129" cy="861774"/>
          </a:xfrm>
          <a:prstGeom prst="rect">
            <a:avLst/>
          </a:prstGeom>
          <a:noFill/>
        </p:spPr>
        <p:txBody>
          <a:bodyPr wrap="square" rtlCol="0">
            <a:spAutoFit/>
          </a:bodyPr>
          <a:lstStyle/>
          <a:p>
            <a:r>
              <a:rPr lang="en-SG" b="1" dirty="0" smtClean="0">
                <a:solidFill>
                  <a:srgbClr val="0070C0"/>
                </a:solidFill>
              </a:rPr>
              <a:t>Step 2: Identify what you need to answer</a:t>
            </a:r>
          </a:p>
          <a:p>
            <a:pPr marL="285750" indent="-285750">
              <a:buFontTx/>
              <a:buChar char="-"/>
            </a:pPr>
            <a:r>
              <a:rPr lang="en-SG" sz="1600" dirty="0" smtClean="0">
                <a:solidFill>
                  <a:srgbClr val="0070C0"/>
                </a:solidFill>
              </a:rPr>
              <a:t>Explain: </a:t>
            </a:r>
            <a:r>
              <a:rPr lang="en-SG" sz="1600" i="1" dirty="0">
                <a:solidFill>
                  <a:srgbClr val="0070C0"/>
                </a:solidFill>
              </a:rPr>
              <a:t>B</a:t>
            </a:r>
            <a:r>
              <a:rPr lang="en-SG" sz="1600" i="1" dirty="0" smtClean="0">
                <a:solidFill>
                  <a:srgbClr val="0070C0"/>
                </a:solidFill>
              </a:rPr>
              <a:t>e clear in explaining your answers.</a:t>
            </a:r>
          </a:p>
          <a:p>
            <a:pPr marL="285750" indent="-285750">
              <a:buFontTx/>
              <a:buChar char="-"/>
            </a:pPr>
            <a:r>
              <a:rPr lang="en-SG" sz="1600" dirty="0" smtClean="0">
                <a:solidFill>
                  <a:srgbClr val="0070C0"/>
                </a:solidFill>
              </a:rPr>
              <a:t>Sources of information: </a:t>
            </a:r>
            <a:r>
              <a:rPr lang="en-SG" sz="1600" i="1" dirty="0" smtClean="0">
                <a:solidFill>
                  <a:srgbClr val="0070C0"/>
                </a:solidFill>
              </a:rPr>
              <a:t>Recall the understanding of Sources of Information (i.e. Primary, Secondary).</a:t>
            </a:r>
            <a:endParaRPr lang="en-SG" sz="1600" i="1" dirty="0">
              <a:solidFill>
                <a:srgbClr val="0070C0"/>
              </a:solidFill>
            </a:endParaRPr>
          </a:p>
        </p:txBody>
      </p:sp>
      <p:sp>
        <p:nvSpPr>
          <p:cNvPr id="15" name="Rectangle 14"/>
          <p:cNvSpPr/>
          <p:nvPr/>
        </p:nvSpPr>
        <p:spPr>
          <a:xfrm>
            <a:off x="1219200" y="4566203"/>
            <a:ext cx="1676400" cy="2000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p:cNvCxnSpPr/>
          <p:nvPr/>
        </p:nvCxnSpPr>
        <p:spPr>
          <a:xfrm flipV="1">
            <a:off x="1676400" y="4792291"/>
            <a:ext cx="533400" cy="6373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657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Recalling the understanding of …</a:t>
            </a:r>
            <a:br>
              <a:rPr lang="en-SG" dirty="0" smtClean="0"/>
            </a:br>
            <a:r>
              <a:rPr lang="en-SG" sz="3600" i="1" dirty="0" smtClean="0">
                <a:solidFill>
                  <a:srgbClr val="0070C0"/>
                </a:solidFill>
              </a:rPr>
              <a:t>Primary and Secondary source of information</a:t>
            </a:r>
            <a:endParaRPr lang="en-SG"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059094"/>
              </p:ext>
            </p:extLst>
          </p:nvPr>
        </p:nvGraphicFramePr>
        <p:xfrm>
          <a:off x="457200" y="1600200"/>
          <a:ext cx="8229600" cy="247396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3222651390"/>
                    </a:ext>
                  </a:extLst>
                </a:gridCol>
                <a:gridCol w="5562600">
                  <a:extLst>
                    <a:ext uri="{9D8B030D-6E8A-4147-A177-3AD203B41FA5}">
                      <a16:colId xmlns:a16="http://schemas.microsoft.com/office/drawing/2014/main" val="3197873261"/>
                    </a:ext>
                  </a:extLst>
                </a:gridCol>
              </a:tblGrid>
              <a:tr h="370840">
                <a:tc>
                  <a:txBody>
                    <a:bodyPr/>
                    <a:lstStyle/>
                    <a:p>
                      <a:pPr algn="ctr"/>
                      <a:r>
                        <a:rPr lang="en-SG" i="1" dirty="0" smtClean="0">
                          <a:solidFill>
                            <a:schemeClr val="bg1"/>
                          </a:solidFill>
                        </a:rPr>
                        <a:t>Sources</a:t>
                      </a:r>
                      <a:r>
                        <a:rPr lang="en-SG" i="1" baseline="0" dirty="0" smtClean="0">
                          <a:solidFill>
                            <a:schemeClr val="bg1"/>
                          </a:solidFill>
                        </a:rPr>
                        <a:t> of Information</a:t>
                      </a:r>
                      <a:endParaRPr lang="en-SG" dirty="0">
                        <a:solidFill>
                          <a:schemeClr val="bg1"/>
                        </a:solidFill>
                      </a:endParaRPr>
                    </a:p>
                  </a:txBody>
                  <a:tcPr/>
                </a:tc>
                <a:tc>
                  <a:txBody>
                    <a:bodyPr/>
                    <a:lstStyle/>
                    <a:p>
                      <a:endParaRPr lang="en-SG" dirty="0">
                        <a:solidFill>
                          <a:schemeClr val="bg1"/>
                        </a:solidFill>
                      </a:endParaRPr>
                    </a:p>
                  </a:txBody>
                  <a:tcPr/>
                </a:tc>
                <a:extLst>
                  <a:ext uri="{0D108BD9-81ED-4DB2-BD59-A6C34878D82A}">
                    <a16:rowId xmlns:a16="http://schemas.microsoft.com/office/drawing/2014/main" val="2120417531"/>
                  </a:ext>
                </a:extLst>
              </a:tr>
              <a:tr h="370840">
                <a:tc>
                  <a:txBody>
                    <a:bodyPr/>
                    <a:lstStyle/>
                    <a:p>
                      <a:r>
                        <a:rPr lang="en-SG" dirty="0" smtClean="0"/>
                        <a:t>Primary Source</a:t>
                      </a:r>
                      <a:endParaRPr lang="en-SG" dirty="0"/>
                    </a:p>
                  </a:txBody>
                  <a:tcPr/>
                </a:tc>
                <a:tc>
                  <a:txBody>
                    <a:bodyPr/>
                    <a:lstStyle/>
                    <a:p>
                      <a:r>
                        <a:rPr lang="en-SG" b="1" dirty="0" smtClean="0"/>
                        <a:t>Direct</a:t>
                      </a:r>
                      <a:r>
                        <a:rPr lang="en-SG" dirty="0" smtClean="0"/>
                        <a:t> or </a:t>
                      </a:r>
                      <a:r>
                        <a:rPr lang="en-SG" b="1" dirty="0" smtClean="0"/>
                        <a:t>first hand evidence</a:t>
                      </a:r>
                      <a:r>
                        <a:rPr lang="en-SG" b="1" baseline="0" dirty="0" smtClean="0"/>
                        <a:t> </a:t>
                      </a:r>
                      <a:r>
                        <a:rPr lang="en-SG" baseline="0" dirty="0" smtClean="0"/>
                        <a:t>about an event or work.</a:t>
                      </a:r>
                    </a:p>
                    <a:p>
                      <a:r>
                        <a:rPr lang="en-SG" baseline="0" dirty="0" smtClean="0"/>
                        <a:t>e.g. eyewitnesses accounts, results of experiments, video recordings.</a:t>
                      </a:r>
                    </a:p>
                    <a:p>
                      <a:endParaRPr lang="en-SG" dirty="0"/>
                    </a:p>
                  </a:txBody>
                  <a:tcPr/>
                </a:tc>
                <a:extLst>
                  <a:ext uri="{0D108BD9-81ED-4DB2-BD59-A6C34878D82A}">
                    <a16:rowId xmlns:a16="http://schemas.microsoft.com/office/drawing/2014/main" val="3505059771"/>
                  </a:ext>
                </a:extLst>
              </a:tr>
              <a:tr h="370840">
                <a:tc>
                  <a:txBody>
                    <a:bodyPr/>
                    <a:lstStyle/>
                    <a:p>
                      <a:r>
                        <a:rPr lang="en-SG" dirty="0" smtClean="0"/>
                        <a:t>Secondary Source</a:t>
                      </a:r>
                      <a:endParaRPr lang="en-SG" dirty="0"/>
                    </a:p>
                  </a:txBody>
                  <a:tcPr/>
                </a:tc>
                <a:tc>
                  <a:txBody>
                    <a:bodyPr/>
                    <a:lstStyle/>
                    <a:p>
                      <a:r>
                        <a:rPr lang="en-SG" dirty="0" smtClean="0"/>
                        <a:t>Evidence</a:t>
                      </a:r>
                      <a:r>
                        <a:rPr lang="en-SG" baseline="0" dirty="0" smtClean="0"/>
                        <a:t> </a:t>
                      </a:r>
                      <a:r>
                        <a:rPr lang="en-SG" u="sng" baseline="0" dirty="0" smtClean="0"/>
                        <a:t>produced from </a:t>
                      </a:r>
                      <a:r>
                        <a:rPr lang="en-SG" baseline="0" dirty="0" smtClean="0"/>
                        <a:t>a </a:t>
                      </a:r>
                      <a:r>
                        <a:rPr lang="en-SG" dirty="0" smtClean="0"/>
                        <a:t>primary</a:t>
                      </a:r>
                      <a:r>
                        <a:rPr lang="en-SG" baseline="0" dirty="0" smtClean="0"/>
                        <a:t> source.</a:t>
                      </a:r>
                    </a:p>
                    <a:p>
                      <a:r>
                        <a:rPr lang="en-SG" baseline="0" dirty="0" smtClean="0"/>
                        <a:t>e.g. articles in newspapers or magazines, book.</a:t>
                      </a:r>
                    </a:p>
                    <a:p>
                      <a:endParaRPr lang="en-SG" dirty="0"/>
                    </a:p>
                  </a:txBody>
                  <a:tcPr/>
                </a:tc>
                <a:extLst>
                  <a:ext uri="{0D108BD9-81ED-4DB2-BD59-A6C34878D82A}">
                    <a16:rowId xmlns:a16="http://schemas.microsoft.com/office/drawing/2014/main" val="633985721"/>
                  </a:ext>
                </a:extLst>
              </a:tr>
            </a:tbl>
          </a:graphicData>
        </a:graphic>
      </p:graphicFrame>
    </p:spTree>
    <p:extLst>
      <p:ext uri="{BB962C8B-B14F-4D97-AF65-F5344CB8AC3E}">
        <p14:creationId xmlns:p14="http://schemas.microsoft.com/office/powerpoint/2010/main" val="441757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00490"/>
            <a:ext cx="8719930" cy="5557510"/>
          </a:xfrm>
        </p:spPr>
        <p:txBody>
          <a:bodyPr>
            <a:normAutofit/>
          </a:bodyPr>
          <a:lstStyle/>
          <a:p>
            <a:pPr marL="0" indent="0">
              <a:buNone/>
            </a:pPr>
            <a:r>
              <a:rPr lang="en-US" sz="1400" b="1" u="sng" dirty="0" smtClean="0">
                <a:latin typeface="Arial" panose="020B0604020202020204" pitchFamily="34" charset="0"/>
                <a:cs typeface="Arial" panose="020B0604020202020204" pitchFamily="34" charset="0"/>
              </a:rPr>
              <a:t>Learning outcome to be tested: </a:t>
            </a:r>
          </a:p>
          <a:p>
            <a:r>
              <a:rPr lang="en-SG" sz="1400" dirty="0">
                <a:latin typeface="Arial" panose="020B0604020202020204" pitchFamily="34" charset="0"/>
                <a:cs typeface="Arial" panose="020B0604020202020204" pitchFamily="34" charset="0"/>
              </a:rPr>
              <a:t>Evaluate the quality of information sources based on key criteria and standards (S.U.R.E)_Source: </a:t>
            </a:r>
          </a:p>
          <a:p>
            <a:pPr lvl="1"/>
            <a:r>
              <a:rPr lang="en-SG" sz="1400" dirty="0">
                <a:latin typeface="Arial" panose="020B0604020202020204" pitchFamily="34" charset="0"/>
                <a:cs typeface="Arial" panose="020B0604020202020204" pitchFamily="34" charset="0"/>
              </a:rPr>
              <a:t>Sources: Make sure the source of information is credible.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question:</a:t>
            </a:r>
            <a:endParaRPr lang="en-US" sz="1400" b="1" u="sng" dirty="0">
              <a:latin typeface="Arial" panose="020B0604020202020204" pitchFamily="34" charset="0"/>
              <a:cs typeface="Arial" panose="020B0604020202020204" pitchFamily="34" charset="0"/>
            </a:endParaRPr>
          </a:p>
          <a:p>
            <a:pPr marL="0" lvl="0" indent="0" fontAlgn="base">
              <a:spcBef>
                <a:spcPct val="0"/>
              </a:spcBef>
              <a:spcAft>
                <a:spcPct val="0"/>
              </a:spcAft>
              <a:buNone/>
            </a:pPr>
            <a:r>
              <a:rPr lang="en-GB" altLang="en-US" sz="1400" dirty="0">
                <a:latin typeface="Arial" panose="020B0604020202020204" pitchFamily="34" charset="0"/>
                <a:ea typeface="SimSun" pitchFamily="2" charset="-122"/>
                <a:cs typeface="Arial" panose="020B0604020202020204" pitchFamily="34" charset="0"/>
              </a:rPr>
              <a:t>Jerry wanted to find out why in-vitro beef is </a:t>
            </a:r>
            <a:r>
              <a:rPr lang="en-GB" altLang="en-US" sz="1400" b="1" u="sng" dirty="0">
                <a:latin typeface="Arial" panose="020B0604020202020204" pitchFamily="34" charset="0"/>
                <a:ea typeface="SimSun" pitchFamily="2" charset="-122"/>
                <a:cs typeface="Arial" panose="020B0604020202020204" pitchFamily="34" charset="0"/>
              </a:rPr>
              <a:t>NOT</a:t>
            </a:r>
            <a:r>
              <a:rPr lang="en-GB" altLang="en-US" sz="1400" dirty="0">
                <a:latin typeface="Arial" panose="020B0604020202020204" pitchFamily="34" charset="0"/>
                <a:ea typeface="SimSun" pitchFamily="2" charset="-122"/>
                <a:cs typeface="Arial" panose="020B0604020202020204" pitchFamily="34" charset="0"/>
              </a:rPr>
              <a:t> real beef. He carried out his research and discovered many articles which reported on Dr Schmidt’s experiment. After some corroboration of the information in these articles, he accepted the claim that in-vitro beef is </a:t>
            </a:r>
            <a:r>
              <a:rPr lang="en-GB" altLang="en-US" sz="1400" b="1" u="sng" dirty="0">
                <a:latin typeface="Arial" panose="020B0604020202020204" pitchFamily="34" charset="0"/>
                <a:ea typeface="SimSun" pitchFamily="2" charset="-122"/>
                <a:cs typeface="Arial" panose="020B0604020202020204" pitchFamily="34" charset="0"/>
              </a:rPr>
              <a:t>NOT</a:t>
            </a:r>
            <a:r>
              <a:rPr lang="en-GB" altLang="en-US" sz="1400" dirty="0">
                <a:latin typeface="Arial" panose="020B0604020202020204" pitchFamily="34" charset="0"/>
                <a:ea typeface="SimSun" pitchFamily="2" charset="-122"/>
                <a:cs typeface="Arial" panose="020B0604020202020204" pitchFamily="34" charset="0"/>
              </a:rPr>
              <a:t> real beef even though it looked and tasted like real beef. </a:t>
            </a:r>
            <a:endParaRPr lang="en-GB" altLang="en-US" sz="1400" dirty="0" smtClean="0">
              <a:latin typeface="Arial" panose="020B0604020202020204" pitchFamily="34" charset="0"/>
              <a:ea typeface="SimSun" pitchFamily="2" charset="-122"/>
              <a:cs typeface="Arial" panose="020B0604020202020204" pitchFamily="34" charset="0"/>
            </a:endParaRPr>
          </a:p>
          <a:p>
            <a:pPr marL="0" lvl="0" indent="0" fontAlgn="base">
              <a:spcBef>
                <a:spcPct val="0"/>
              </a:spcBef>
              <a:spcAft>
                <a:spcPct val="0"/>
              </a:spcAft>
              <a:buNone/>
            </a:pPr>
            <a:endParaRPr lang="en-GB" altLang="en-US" sz="14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pPr>
            <a:r>
              <a:rPr lang="en-GB" altLang="en-US" sz="1400" dirty="0" smtClean="0">
                <a:latin typeface="Arial" panose="020B0604020202020204" pitchFamily="34" charset="0"/>
                <a:ea typeface="SimSun" pitchFamily="2" charset="-122"/>
                <a:cs typeface="Arial" panose="020B0604020202020204" pitchFamily="34" charset="0"/>
              </a:rPr>
              <a:t>Explain </a:t>
            </a:r>
            <a:r>
              <a:rPr lang="en-GB" altLang="en-US" sz="1400" dirty="0">
                <a:latin typeface="Arial" panose="020B0604020202020204" pitchFamily="34" charset="0"/>
                <a:ea typeface="SimSun" pitchFamily="2" charset="-122"/>
                <a:cs typeface="Arial" panose="020B0604020202020204" pitchFamily="34" charset="0"/>
              </a:rPr>
              <a:t>the source of information (</a:t>
            </a:r>
            <a:r>
              <a:rPr lang="en-GB" altLang="en-US" sz="1400" b="1" dirty="0">
                <a:latin typeface="Arial" panose="020B0604020202020204" pitchFamily="34" charset="0"/>
                <a:ea typeface="SimSun" pitchFamily="2" charset="-122"/>
                <a:cs typeface="Arial" panose="020B0604020202020204" pitchFamily="34" charset="0"/>
              </a:rPr>
              <a:t>primary</a:t>
            </a:r>
            <a:r>
              <a:rPr lang="en-GB" altLang="en-US" sz="1400" dirty="0">
                <a:latin typeface="Arial" panose="020B0604020202020204" pitchFamily="34" charset="0"/>
                <a:ea typeface="SimSun" pitchFamily="2" charset="-122"/>
                <a:cs typeface="Arial" panose="020B0604020202020204" pitchFamily="34" charset="0"/>
              </a:rPr>
              <a:t> </a:t>
            </a:r>
            <a:r>
              <a:rPr lang="en-GB" altLang="en-US" sz="1400" b="1" dirty="0">
                <a:latin typeface="Arial" panose="020B0604020202020204" pitchFamily="34" charset="0"/>
                <a:ea typeface="SimSun" pitchFamily="2" charset="-122"/>
                <a:cs typeface="Arial" panose="020B0604020202020204" pitchFamily="34" charset="0"/>
              </a:rPr>
              <a:t>OR</a:t>
            </a:r>
            <a:r>
              <a:rPr lang="en-GB" altLang="en-US" sz="1400" dirty="0">
                <a:latin typeface="Arial" panose="020B0604020202020204" pitchFamily="34" charset="0"/>
                <a:ea typeface="SimSun" pitchFamily="2" charset="-122"/>
                <a:cs typeface="Arial" panose="020B0604020202020204" pitchFamily="34" charset="0"/>
              </a:rPr>
              <a:t> </a:t>
            </a:r>
            <a:r>
              <a:rPr lang="en-GB" altLang="en-US" sz="1400" b="1" dirty="0">
                <a:latin typeface="Arial" panose="020B0604020202020204" pitchFamily="34" charset="0"/>
                <a:ea typeface="SimSun" pitchFamily="2" charset="-122"/>
                <a:cs typeface="Arial" panose="020B0604020202020204" pitchFamily="34" charset="0"/>
              </a:rPr>
              <a:t>secondary</a:t>
            </a:r>
            <a:r>
              <a:rPr lang="en-GB" altLang="en-US" sz="1400" dirty="0">
                <a:latin typeface="Arial" panose="020B0604020202020204" pitchFamily="34" charset="0"/>
                <a:ea typeface="SimSun" pitchFamily="2" charset="-122"/>
                <a:cs typeface="Arial" panose="020B0604020202020204" pitchFamily="34" charset="0"/>
              </a:rPr>
              <a:t>) Jerry used in his research to find out whether in-vitro beef is real beef. </a:t>
            </a:r>
            <a:endParaRPr lang="en-GB" altLang="en-US" sz="1400" dirty="0" smtClean="0">
              <a:latin typeface="Arial" panose="020B0604020202020204" pitchFamily="34" charset="0"/>
              <a:ea typeface="SimSun" pitchFamily="2" charset="-122"/>
              <a:cs typeface="Arial" panose="020B0604020202020204" pitchFamily="34" charset="0"/>
            </a:endParaRPr>
          </a:p>
          <a:p>
            <a:pPr marL="0" lvl="0" indent="0" eaLnBrk="0" fontAlgn="base" hangingPunct="0">
              <a:spcBef>
                <a:spcPct val="0"/>
              </a:spcBef>
              <a:spcAft>
                <a:spcPct val="0"/>
              </a:spcAft>
              <a:buNone/>
            </a:pPr>
            <a:r>
              <a:rPr lang="en-GB" altLang="en-US" sz="1400" b="1" dirty="0">
                <a:latin typeface="Arial" panose="020B0604020202020204" pitchFamily="34" charset="0"/>
                <a:ea typeface="SimSun" pitchFamily="2" charset="-122"/>
                <a:cs typeface="Arial" panose="020B0604020202020204" pitchFamily="34" charset="0"/>
              </a:rPr>
              <a:t>	</a:t>
            </a:r>
            <a:r>
              <a:rPr lang="en-GB" altLang="en-US" sz="1400" b="1" dirty="0" smtClean="0">
                <a:latin typeface="Arial" panose="020B0604020202020204" pitchFamily="34" charset="0"/>
                <a:ea typeface="SimSun" pitchFamily="2" charset="-122"/>
                <a:cs typeface="Arial" panose="020B0604020202020204" pitchFamily="34" charset="0"/>
              </a:rPr>
              <a:t>						                           [2 marks]</a:t>
            </a:r>
          </a:p>
          <a:p>
            <a:pPr marL="0" lvl="0" indent="0" eaLnBrk="0" fontAlgn="base" hangingPunct="0">
              <a:spcBef>
                <a:spcPct val="0"/>
              </a:spcBef>
              <a:spcAft>
                <a:spcPct val="0"/>
              </a:spcAft>
              <a:buNone/>
            </a:pPr>
            <a:endParaRPr lang="en-GB" altLang="en-US" sz="1400" b="1" dirty="0">
              <a:latin typeface="Arial" panose="020B0604020202020204" pitchFamily="34" charset="0"/>
              <a:ea typeface="SimSun" pitchFamily="2" charset="-122"/>
              <a:cs typeface="Arial" panose="020B0604020202020204" pitchFamily="34" charset="0"/>
            </a:endParaRPr>
          </a:p>
          <a:p>
            <a:pPr marL="0" indent="0">
              <a:buNone/>
            </a:pPr>
            <a:endParaRPr lang="en-SG" sz="1400" b="1" u="sng" dirty="0" smtClean="0">
              <a:latin typeface="Arial" panose="020B0604020202020204" pitchFamily="34" charset="0"/>
              <a:cs typeface="Arial" panose="020B0604020202020204" pitchFamily="34" charset="0"/>
            </a:endParaRPr>
          </a:p>
          <a:p>
            <a:pPr marL="0" indent="0">
              <a:buNone/>
            </a:pPr>
            <a:r>
              <a:rPr lang="en-SG" sz="1400" b="1" u="sng" dirty="0" smtClean="0">
                <a:latin typeface="Arial" panose="020B0604020202020204" pitchFamily="34" charset="0"/>
                <a:cs typeface="Arial" panose="020B0604020202020204" pitchFamily="34" charset="0"/>
              </a:rPr>
              <a:t>Example </a:t>
            </a:r>
            <a:r>
              <a:rPr lang="en-SG" sz="1400" b="1" u="sng" dirty="0">
                <a:latin typeface="Arial" panose="020B0604020202020204" pitchFamily="34" charset="0"/>
                <a:cs typeface="Arial" panose="020B0604020202020204" pitchFamily="34" charset="0"/>
              </a:rPr>
              <a:t>of good </a:t>
            </a:r>
            <a:r>
              <a:rPr lang="en-SG" sz="1400" b="1" u="sng" dirty="0" smtClean="0">
                <a:latin typeface="Arial" panose="020B0604020202020204" pitchFamily="34" charset="0"/>
                <a:cs typeface="Arial" panose="020B0604020202020204" pitchFamily="34" charset="0"/>
              </a:rPr>
              <a:t>response:</a:t>
            </a:r>
            <a:endParaRPr lang="en-SG" sz="1400" b="1" u="sng" dirty="0">
              <a:latin typeface="Arial" panose="020B0604020202020204" pitchFamily="34" charset="0"/>
              <a:cs typeface="Arial" panose="020B0604020202020204" pitchFamily="34" charset="0"/>
            </a:endParaRPr>
          </a:p>
          <a:p>
            <a:r>
              <a:rPr lang="en-SG" sz="1400" i="1" dirty="0" smtClean="0">
                <a:solidFill>
                  <a:srgbClr val="FF0000"/>
                </a:solidFill>
                <a:latin typeface="Arial" panose="020B0604020202020204" pitchFamily="34" charset="0"/>
                <a:cs typeface="Arial" panose="020B0604020202020204" pitchFamily="34" charset="0"/>
              </a:rPr>
              <a:t>He uses secondary sources of information. </a:t>
            </a:r>
            <a:r>
              <a:rPr lang="en-SG" sz="1400" i="1" dirty="0" smtClean="0">
                <a:latin typeface="Arial" panose="020B0604020202020204" pitchFamily="34" charset="0"/>
                <a:cs typeface="Arial" panose="020B0604020202020204" pitchFamily="34" charset="0"/>
              </a:rPr>
              <a:t>[1 mark] </a:t>
            </a:r>
            <a:r>
              <a:rPr lang="en-SG" sz="1400" i="1" dirty="0" smtClean="0">
                <a:solidFill>
                  <a:srgbClr val="FF0000"/>
                </a:solidFill>
                <a:latin typeface="Arial" panose="020B0604020202020204" pitchFamily="34" charset="0"/>
                <a:cs typeface="Arial" panose="020B0604020202020204" pitchFamily="34" charset="0"/>
              </a:rPr>
              <a:t>He </a:t>
            </a:r>
            <a:r>
              <a:rPr lang="en-SG" sz="1400" i="1" dirty="0">
                <a:solidFill>
                  <a:srgbClr val="FF0000"/>
                </a:solidFill>
                <a:latin typeface="Arial" panose="020B0604020202020204" pitchFamily="34" charset="0"/>
                <a:cs typeface="Arial" panose="020B0604020202020204" pitchFamily="34" charset="0"/>
              </a:rPr>
              <a:t>found articles and reports </a:t>
            </a:r>
            <a:r>
              <a:rPr lang="en-SG" sz="1400" i="1" dirty="0" smtClean="0">
                <a:solidFill>
                  <a:srgbClr val="FF0000"/>
                </a:solidFill>
                <a:latin typeface="Arial" panose="020B0604020202020204" pitchFamily="34" charset="0"/>
                <a:cs typeface="Arial" panose="020B0604020202020204" pitchFamily="34" charset="0"/>
              </a:rPr>
              <a:t>created by </a:t>
            </a:r>
            <a:r>
              <a:rPr lang="en-SG" sz="1400" i="1" dirty="0">
                <a:solidFill>
                  <a:srgbClr val="FF0000"/>
                </a:solidFill>
                <a:latin typeface="Arial" panose="020B0604020202020204" pitchFamily="34" charset="0"/>
                <a:cs typeface="Arial" panose="020B0604020202020204" pitchFamily="34" charset="0"/>
              </a:rPr>
              <a:t>others, who interpreted on Dr Schmidt’s experiment. </a:t>
            </a:r>
            <a:r>
              <a:rPr lang="en-SG" sz="1400" i="1" dirty="0" smtClean="0">
                <a:solidFill>
                  <a:srgbClr val="FF0000"/>
                </a:solidFill>
                <a:latin typeface="Arial" panose="020B0604020202020204" pitchFamily="34" charset="0"/>
                <a:cs typeface="Arial" panose="020B0604020202020204" pitchFamily="34" charset="0"/>
              </a:rPr>
              <a:t>Jerry took what other people had </a:t>
            </a:r>
            <a:r>
              <a:rPr lang="en-SG" sz="1400" i="1" dirty="0">
                <a:solidFill>
                  <a:srgbClr val="FF0000"/>
                </a:solidFill>
                <a:latin typeface="Arial" panose="020B0604020202020204" pitchFamily="34" charset="0"/>
                <a:cs typeface="Arial" panose="020B0604020202020204" pitchFamily="34" charset="0"/>
              </a:rPr>
              <a:t>analysed and </a:t>
            </a:r>
            <a:r>
              <a:rPr lang="en-SG" sz="1400" i="1" dirty="0" smtClean="0">
                <a:solidFill>
                  <a:srgbClr val="FF0000"/>
                </a:solidFill>
                <a:latin typeface="Arial" panose="020B0604020202020204" pitchFamily="34" charset="0"/>
                <a:cs typeface="Arial" panose="020B0604020202020204" pitchFamily="34" charset="0"/>
              </a:rPr>
              <a:t>interpreted in his research. </a:t>
            </a:r>
            <a:r>
              <a:rPr lang="en-SG" sz="1400" i="1" dirty="0" smtClean="0">
                <a:latin typeface="Arial" panose="020B0604020202020204" pitchFamily="34" charset="0"/>
                <a:cs typeface="Arial" panose="020B0604020202020204" pitchFamily="34" charset="0"/>
              </a:rPr>
              <a:t>[1 mark]</a:t>
            </a:r>
          </a:p>
          <a:p>
            <a:pPr marL="0" indent="0">
              <a:buNone/>
            </a:pPr>
            <a:endParaRPr lang="en-SG" altLang="en-US" sz="1400" i="1"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With the given response above, student will score a total </a:t>
            </a:r>
            <a:r>
              <a:rPr lang="en-US" sz="1400" u="sng" dirty="0">
                <a:latin typeface="Arial" panose="020B0604020202020204" pitchFamily="34" charset="0"/>
                <a:cs typeface="Arial" panose="020B0604020202020204" pitchFamily="34" charset="0"/>
              </a:rPr>
              <a:t>2 out of 2 marks </a:t>
            </a:r>
            <a:r>
              <a:rPr lang="en-US" sz="1400" dirty="0">
                <a:latin typeface="Arial" panose="020B0604020202020204" pitchFamily="34" charset="0"/>
                <a:cs typeface="Arial" panose="020B0604020202020204" pitchFamily="34" charset="0"/>
              </a:rPr>
              <a:t>for answering the above question.</a:t>
            </a:r>
          </a:p>
          <a:p>
            <a:pPr marL="0" indent="0">
              <a:buNone/>
            </a:pPr>
            <a:endParaRPr lang="en-GB" alt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3</a:t>
            </a:r>
            <a:endParaRPr lang="en-SG" sz="2800" b="1" dirty="0">
              <a:solidFill>
                <a:srgbClr val="FF0000"/>
              </a:solidFill>
            </a:endParaRPr>
          </a:p>
        </p:txBody>
      </p:sp>
      <p:sp>
        <p:nvSpPr>
          <p:cNvPr id="6" name="Title 1"/>
          <p:cNvSpPr txBox="1">
            <a:spLocks/>
          </p:cNvSpPr>
          <p:nvPr/>
        </p:nvSpPr>
        <p:spPr>
          <a:xfrm>
            <a:off x="0" y="0"/>
            <a:ext cx="9144000" cy="1219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a:latin typeface="Arial" panose="020B0604020202020204" pitchFamily="34" charset="0"/>
                <a:cs typeface="Arial" panose="020B0604020202020204" pitchFamily="34" charset="0"/>
              </a:rPr>
              <a:t>Example </a:t>
            </a:r>
            <a:r>
              <a:rPr lang="en-US" u="sng" dirty="0" smtClean="0">
                <a:latin typeface="Arial" panose="020B0604020202020204" pitchFamily="34" charset="0"/>
                <a:cs typeface="Arial" panose="020B0604020202020204" pitchFamily="34" charset="0"/>
              </a:rPr>
              <a:t>3</a:t>
            </a:r>
            <a:endParaRPr lang="en-US" u="sng" dirty="0">
              <a:latin typeface="Arial" panose="020B0604020202020204" pitchFamily="34" charset="0"/>
              <a:cs typeface="Arial" panose="020B0604020202020204" pitchFamily="34" charset="0"/>
            </a:endParaRPr>
          </a:p>
        </p:txBody>
      </p:sp>
      <p:sp>
        <p:nvSpPr>
          <p:cNvPr id="7" name="Rectangle 6"/>
          <p:cNvSpPr/>
          <p:nvPr/>
        </p:nvSpPr>
        <p:spPr>
          <a:xfrm>
            <a:off x="152400" y="2286000"/>
            <a:ext cx="879613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17080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43730" cy="5410200"/>
          </a:xfrm>
        </p:spPr>
        <p:txBody>
          <a:bodyPr>
            <a:normAutofit fontScale="92500" lnSpcReduction="10000"/>
          </a:bodyPr>
          <a:lstStyle/>
          <a:p>
            <a:pPr marL="0" indent="0">
              <a:buNone/>
            </a:pPr>
            <a:r>
              <a:rPr lang="en-US" sz="1500" u="sng" dirty="0" smtClean="0">
                <a:latin typeface="Arial" panose="020B0604020202020204" pitchFamily="34" charset="0"/>
                <a:cs typeface="Arial" panose="020B0604020202020204" pitchFamily="34" charset="0"/>
              </a:rPr>
              <a:t>Learning outcome to be tested: </a:t>
            </a:r>
          </a:p>
          <a:p>
            <a:r>
              <a:rPr lang="en-SG" sz="1500" b="1" dirty="0">
                <a:latin typeface="Arial" panose="020B0604020202020204" pitchFamily="34" charset="0"/>
                <a:cs typeface="Arial" panose="020B0604020202020204" pitchFamily="34" charset="0"/>
              </a:rPr>
              <a:t>Substantiate claims by conducting an investigation using criteria for scientific evidence </a:t>
            </a:r>
            <a:r>
              <a:rPr lang="en-SG" sz="1500" b="1" dirty="0" smtClean="0">
                <a:latin typeface="Arial" panose="020B0604020202020204" pitchFamily="34" charset="0"/>
                <a:cs typeface="Arial" panose="020B0604020202020204" pitchFamily="34" charset="0"/>
              </a:rPr>
              <a:t>        (</a:t>
            </a:r>
            <a:r>
              <a:rPr lang="en-SG" sz="1500" b="1" dirty="0">
                <a:latin typeface="Arial" panose="020B0604020202020204" pitchFamily="34" charset="0"/>
                <a:cs typeface="Arial" panose="020B0604020202020204" pitchFamily="34" charset="0"/>
              </a:rPr>
              <a:t>i.e. objectivity, validity, reliability). </a:t>
            </a:r>
            <a:endParaRPr lang="en-GB" sz="1500" b="1" dirty="0">
              <a:latin typeface="Arial" panose="020B0604020202020204" pitchFamily="34" charset="0"/>
              <a:cs typeface="Arial" panose="020B0604020202020204" pitchFamily="34" charset="0"/>
            </a:endParaRPr>
          </a:p>
          <a:p>
            <a:pPr marL="0" indent="0">
              <a:buNone/>
            </a:pPr>
            <a:endParaRPr lang="en-US" sz="1400" b="1"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question:</a:t>
            </a:r>
            <a:endParaRPr lang="en-US" sz="1400" b="1" u="sng" dirty="0">
              <a:latin typeface="Arial" panose="020B0604020202020204" pitchFamily="34" charset="0"/>
              <a:cs typeface="Arial" panose="020B0604020202020204" pitchFamily="34" charset="0"/>
            </a:endParaRPr>
          </a:p>
          <a:p>
            <a:pPr marL="0" indent="0">
              <a:buNone/>
            </a:pPr>
            <a:r>
              <a:rPr lang="en-SG" sz="1400" dirty="0" smtClean="0">
                <a:latin typeface="Arial" panose="020B0604020202020204" pitchFamily="34" charset="0"/>
                <a:cs typeface="Arial" panose="020B0604020202020204" pitchFamily="34" charset="0"/>
              </a:rPr>
              <a:t>Fill in the blanks in this question with the keywords given below: </a:t>
            </a:r>
          </a:p>
          <a:p>
            <a:pPr marL="0" indent="0">
              <a:buNone/>
            </a:pP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Validity</a:t>
            </a:r>
          </a:p>
          <a:p>
            <a:pPr>
              <a:buAutoNum type="alphaLcPeriod"/>
            </a:pPr>
            <a:r>
              <a:rPr lang="en-SG" sz="1400" dirty="0" smtClean="0">
                <a:latin typeface="Arial" panose="020B0604020202020204" pitchFamily="34" charset="0"/>
                <a:cs typeface="Arial" panose="020B0604020202020204" pitchFamily="34" charset="0"/>
              </a:rPr>
              <a:t>Objectivity</a:t>
            </a:r>
          </a:p>
          <a:p>
            <a:pPr>
              <a:buAutoNum type="alphaLcPeriod"/>
            </a:pPr>
            <a:r>
              <a:rPr lang="en-SG" sz="1400" dirty="0" smtClean="0">
                <a:latin typeface="Arial" panose="020B0604020202020204" pitchFamily="34" charset="0"/>
                <a:cs typeface="Arial" panose="020B0604020202020204" pitchFamily="34" charset="0"/>
              </a:rPr>
              <a:t>Reliability</a:t>
            </a:r>
          </a:p>
          <a:p>
            <a:pPr marL="0" indent="0">
              <a:buNone/>
            </a:pPr>
            <a:endParaRPr lang="en-SG" sz="1400" dirty="0" smtClean="0">
              <a:latin typeface="Arial" panose="020B0604020202020204" pitchFamily="34" charset="0"/>
              <a:cs typeface="Arial" panose="020B0604020202020204" pitchFamily="34" charset="0"/>
            </a:endParaRPr>
          </a:p>
          <a:p>
            <a:pPr marL="0" indent="0">
              <a:buNone/>
            </a:pPr>
            <a:r>
              <a:rPr lang="en-SG" sz="1400" dirty="0" smtClean="0">
                <a:latin typeface="Arial" panose="020B0604020202020204" pitchFamily="34" charset="0"/>
                <a:cs typeface="Arial" panose="020B0604020202020204" pitchFamily="34" charset="0"/>
              </a:rPr>
              <a:t>Jonah wants to find out if a human or robot is faster at sorting waste products into things that can be recycled and those that cannot. He conducted the following experiment:</a:t>
            </a:r>
          </a:p>
          <a:p>
            <a:pPr marL="0" indent="0">
              <a:buNone/>
            </a:pPr>
            <a:endParaRPr lang="en-SG" sz="1400" dirty="0" smtClean="0">
              <a:latin typeface="Arial" panose="020B0604020202020204" pitchFamily="34" charset="0"/>
              <a:cs typeface="Arial" panose="020B0604020202020204" pitchFamily="34" charset="0"/>
            </a:endParaRPr>
          </a:p>
          <a:p>
            <a:pPr marL="0" indent="0">
              <a:buNone/>
            </a:pPr>
            <a:r>
              <a:rPr lang="en-SG" sz="1400" dirty="0">
                <a:latin typeface="Arial" panose="020B0604020202020204" pitchFamily="34" charset="0"/>
                <a:cs typeface="Arial" panose="020B0604020202020204" pitchFamily="34" charset="0"/>
              </a:rPr>
              <a:t>He asked three of his friends to individually do the manual sorting of different waste products. He then </a:t>
            </a:r>
            <a:r>
              <a:rPr lang="en-SG" sz="1400" dirty="0" smtClean="0">
                <a:latin typeface="Arial" panose="020B0604020202020204" pitchFamily="34" charset="0"/>
                <a:cs typeface="Arial" panose="020B0604020202020204" pitchFamily="34" charset="0"/>
              </a:rPr>
              <a:t>measured </a:t>
            </a:r>
            <a:r>
              <a:rPr lang="en-SG" sz="1400" dirty="0">
                <a:latin typeface="Arial" panose="020B0604020202020204" pitchFamily="34" charset="0"/>
                <a:cs typeface="Arial" panose="020B0604020202020204" pitchFamily="34" charset="0"/>
              </a:rPr>
              <a:t>the percentage of waste product items </a:t>
            </a:r>
            <a:r>
              <a:rPr lang="en-SG" sz="1400" dirty="0" smtClean="0">
                <a:latin typeface="Arial" panose="020B0604020202020204" pitchFamily="34" charset="0"/>
                <a:cs typeface="Arial" panose="020B0604020202020204" pitchFamily="34" charset="0"/>
              </a:rPr>
              <a:t>the </a:t>
            </a:r>
            <a:r>
              <a:rPr lang="en-SG" sz="1400" dirty="0">
                <a:latin typeface="Arial" panose="020B0604020202020204" pitchFamily="34" charset="0"/>
                <a:cs typeface="Arial" panose="020B0604020202020204" pitchFamily="34" charset="0"/>
              </a:rPr>
              <a:t>three of them can sort </a:t>
            </a:r>
            <a:r>
              <a:rPr lang="en-SG" sz="1400" dirty="0" smtClean="0">
                <a:latin typeface="Arial" panose="020B0604020202020204" pitchFamily="34" charset="0"/>
                <a:cs typeface="Arial" panose="020B0604020202020204" pitchFamily="34" charset="0"/>
              </a:rPr>
              <a:t>correctly</a:t>
            </a:r>
            <a:r>
              <a:rPr lang="en-SG" sz="1400" dirty="0">
                <a:latin typeface="Arial" panose="020B0604020202020204" pitchFamily="34" charset="0"/>
                <a:cs typeface="Arial" panose="020B0604020202020204" pitchFamily="34" charset="0"/>
              </a:rPr>
              <a:t>. He also measured the percentage of waste products items </a:t>
            </a:r>
            <a:r>
              <a:rPr lang="en-SG" sz="1400" dirty="0" smtClean="0">
                <a:latin typeface="Arial" panose="020B0604020202020204" pitchFamily="34" charset="0"/>
                <a:cs typeface="Arial" panose="020B0604020202020204" pitchFamily="34" charset="0"/>
              </a:rPr>
              <a:t>a </a:t>
            </a:r>
            <a:r>
              <a:rPr lang="en-SG" sz="1400" dirty="0">
                <a:latin typeface="Arial" panose="020B0604020202020204" pitchFamily="34" charset="0"/>
                <a:cs typeface="Arial" panose="020B0604020202020204" pitchFamily="34" charset="0"/>
              </a:rPr>
              <a:t>robot can sort correctly. </a:t>
            </a:r>
            <a:r>
              <a:rPr lang="en-SG" sz="1400" dirty="0" smtClean="0">
                <a:latin typeface="Arial" panose="020B0604020202020204" pitchFamily="34" charset="0"/>
                <a:cs typeface="Arial" panose="020B0604020202020204" pitchFamily="34" charset="0"/>
              </a:rPr>
              <a:t>During the experiment, each of them sort out the waste products at different environment.</a:t>
            </a:r>
            <a:endParaRPr lang="en-SG" sz="1400" dirty="0">
              <a:latin typeface="Arial" panose="020B0604020202020204" pitchFamily="34" charset="0"/>
              <a:cs typeface="Arial" panose="020B0604020202020204" pitchFamily="34" charset="0"/>
            </a:endParaRPr>
          </a:p>
          <a:p>
            <a:pPr marL="0" indent="0">
              <a:buNone/>
            </a:pPr>
            <a:endParaRPr lang="en-SG" sz="1400" dirty="0">
              <a:latin typeface="Arial" panose="020B0604020202020204" pitchFamily="34" charset="0"/>
              <a:cs typeface="Arial" panose="020B0604020202020204" pitchFamily="34" charset="0"/>
            </a:endParaRPr>
          </a:p>
          <a:p>
            <a:pPr marL="0" indent="0">
              <a:buNone/>
            </a:pPr>
            <a:r>
              <a:rPr lang="en-SG" sz="1400" dirty="0" smtClean="0">
                <a:latin typeface="Arial" panose="020B0604020202020204" pitchFamily="34" charset="0"/>
                <a:cs typeface="Arial" panose="020B0604020202020204" pitchFamily="34" charset="0"/>
              </a:rPr>
              <a:t>Based </a:t>
            </a:r>
            <a:r>
              <a:rPr lang="en-SG" sz="1400" dirty="0">
                <a:latin typeface="Arial" panose="020B0604020202020204" pitchFamily="34" charset="0"/>
                <a:cs typeface="Arial" panose="020B0604020202020204" pitchFamily="34" charset="0"/>
              </a:rPr>
              <a:t>on the </a:t>
            </a:r>
            <a:r>
              <a:rPr lang="en-SG" sz="1400" dirty="0" smtClean="0">
                <a:latin typeface="Arial" panose="020B0604020202020204" pitchFamily="34" charset="0"/>
                <a:cs typeface="Arial" panose="020B0604020202020204" pitchFamily="34" charset="0"/>
              </a:rPr>
              <a:t>experiment, </a:t>
            </a:r>
            <a:r>
              <a:rPr lang="en-SG" sz="1400" dirty="0">
                <a:latin typeface="Arial" panose="020B0604020202020204" pitchFamily="34" charset="0"/>
                <a:cs typeface="Arial" panose="020B0604020202020204" pitchFamily="34" charset="0"/>
              </a:rPr>
              <a:t>he concluded that the robot can sort waste products faster because the robot </a:t>
            </a:r>
            <a:r>
              <a:rPr lang="en-SG" sz="1400" dirty="0" smtClean="0">
                <a:latin typeface="Arial" panose="020B0604020202020204" pitchFamily="34" charset="0"/>
                <a:cs typeface="Arial" panose="020B0604020202020204" pitchFamily="34" charset="0"/>
              </a:rPr>
              <a:t>had </a:t>
            </a:r>
            <a:r>
              <a:rPr lang="en-SG" sz="1400" dirty="0">
                <a:latin typeface="Arial" panose="020B0604020202020204" pitchFamily="34" charset="0"/>
                <a:cs typeface="Arial" panose="020B0604020202020204" pitchFamily="34" charset="0"/>
              </a:rPr>
              <a:t>a higher percentage of waste product items sorted correctly.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way Jonah reached this conclusion based on this experiment is flawed because this experiment has issues of:</a:t>
            </a: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u="sng" dirty="0">
                <a:latin typeface="Arial" panose="020B0604020202020204" pitchFamily="34" charset="0"/>
                <a:cs typeface="Arial" panose="020B0604020202020204" pitchFamily="34" charset="0"/>
              </a:rPr>
              <a:t> </a:t>
            </a:r>
            <a:r>
              <a:rPr lang="en-US" sz="1400" u="sng"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 </a:t>
            </a:r>
            <a:r>
              <a:rPr lang="en-US" sz="1400" u="sng"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[2 </a:t>
            </a:r>
            <a:r>
              <a:rPr lang="en-US" sz="1400" b="1" dirty="0">
                <a:latin typeface="Arial" panose="020B0604020202020204" pitchFamily="34" charset="0"/>
                <a:cs typeface="Arial" panose="020B0604020202020204" pitchFamily="34" charset="0"/>
              </a:rPr>
              <a:t>marks]</a:t>
            </a:r>
          </a:p>
          <a:p>
            <a:pPr marL="0" indent="0">
              <a:buNone/>
            </a:pPr>
            <a:endParaRPr lang="en-SG" sz="1400" b="1" dirty="0">
              <a:latin typeface="Arial" panose="020B0604020202020204" pitchFamily="34" charset="0"/>
              <a:cs typeface="Arial" panose="020B0604020202020204" pitchFamily="34" charset="0"/>
            </a:endParaRPr>
          </a:p>
        </p:txBody>
      </p:sp>
      <p:sp>
        <p:nvSpPr>
          <p:cNvPr id="4" name="TextBox 3"/>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5</a:t>
            </a:r>
            <a:endParaRPr lang="en-SG" sz="2800" b="1" dirty="0">
              <a:solidFill>
                <a:srgbClr val="FF0000"/>
              </a:solidFill>
            </a:endParaRPr>
          </a:p>
        </p:txBody>
      </p:sp>
      <p:sp>
        <p:nvSpPr>
          <p:cNvPr id="6" name="Title 1"/>
          <p:cNvSpPr>
            <a:spLocks noGrp="1"/>
          </p:cNvSpPr>
          <p:nvPr>
            <p:ph type="title"/>
          </p:nvPr>
        </p:nvSpPr>
        <p:spPr>
          <a:xfrm>
            <a:off x="0" y="0"/>
            <a:ext cx="9144000" cy="1219200"/>
          </a:xfrm>
        </p:spPr>
        <p:txBody>
          <a:bodyPr/>
          <a:lstStyle/>
          <a:p>
            <a:r>
              <a:rPr lang="en-US" u="sng" dirty="0">
                <a:latin typeface="Arial" panose="020B0604020202020204" pitchFamily="34" charset="0"/>
                <a:cs typeface="Arial" panose="020B0604020202020204" pitchFamily="34" charset="0"/>
              </a:rPr>
              <a:t>Example </a:t>
            </a:r>
            <a:r>
              <a:rPr lang="en-US" u="sng" dirty="0" smtClean="0">
                <a:latin typeface="Arial" panose="020B0604020202020204" pitchFamily="34" charset="0"/>
                <a:cs typeface="Arial" panose="020B0604020202020204" pitchFamily="34" charset="0"/>
              </a:rPr>
              <a:t>4</a:t>
            </a:r>
            <a:endParaRPr lang="en-US" u="sng" dirty="0">
              <a:latin typeface="Arial" panose="020B0604020202020204" pitchFamily="34" charset="0"/>
              <a:cs typeface="Arial" panose="020B0604020202020204" pitchFamily="34" charset="0"/>
            </a:endParaRPr>
          </a:p>
        </p:txBody>
      </p:sp>
      <p:sp>
        <p:nvSpPr>
          <p:cNvPr id="11" name="Rectangle 10"/>
          <p:cNvSpPr/>
          <p:nvPr/>
        </p:nvSpPr>
        <p:spPr>
          <a:xfrm>
            <a:off x="152400" y="2209800"/>
            <a:ext cx="879613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7951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43730" cy="5410200"/>
          </a:xfrm>
        </p:spPr>
        <p:txBody>
          <a:bodyPr>
            <a:normAutofit fontScale="92500" lnSpcReduction="10000"/>
          </a:bodyPr>
          <a:lstStyle/>
          <a:p>
            <a:pPr marL="0" indent="0">
              <a:buNone/>
            </a:pPr>
            <a:r>
              <a:rPr lang="en-US" sz="1500" u="sng" dirty="0" smtClean="0">
                <a:latin typeface="Arial" panose="020B0604020202020204" pitchFamily="34" charset="0"/>
                <a:cs typeface="Arial" panose="020B0604020202020204" pitchFamily="34" charset="0"/>
              </a:rPr>
              <a:t>Learning outcome to be tested: </a:t>
            </a:r>
          </a:p>
          <a:p>
            <a:r>
              <a:rPr lang="en-SG" sz="1500" b="1" dirty="0">
                <a:latin typeface="Arial" panose="020B0604020202020204" pitchFamily="34" charset="0"/>
                <a:cs typeface="Arial" panose="020B0604020202020204" pitchFamily="34" charset="0"/>
              </a:rPr>
              <a:t>Substantiate claims by conducting an investigation using criteria for scientific evidence </a:t>
            </a:r>
            <a:r>
              <a:rPr lang="en-SG" sz="1500" b="1" dirty="0" smtClean="0">
                <a:latin typeface="Arial" panose="020B0604020202020204" pitchFamily="34" charset="0"/>
                <a:cs typeface="Arial" panose="020B0604020202020204" pitchFamily="34" charset="0"/>
              </a:rPr>
              <a:t>         (</a:t>
            </a:r>
            <a:r>
              <a:rPr lang="en-SG" sz="1500" b="1" dirty="0">
                <a:latin typeface="Arial" panose="020B0604020202020204" pitchFamily="34" charset="0"/>
                <a:cs typeface="Arial" panose="020B0604020202020204" pitchFamily="34" charset="0"/>
              </a:rPr>
              <a:t>i.e. objectivity, validity, reliability). </a:t>
            </a:r>
            <a:endParaRPr lang="en-GB" sz="1500" b="1" dirty="0">
              <a:latin typeface="Arial" panose="020B0604020202020204" pitchFamily="34" charset="0"/>
              <a:cs typeface="Arial" panose="020B0604020202020204" pitchFamily="34" charset="0"/>
            </a:endParaRPr>
          </a:p>
          <a:p>
            <a:pPr marL="0" indent="0">
              <a:buNone/>
            </a:pPr>
            <a:endParaRPr lang="en-US" sz="1400" b="1"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question:</a:t>
            </a:r>
            <a:endParaRPr lang="en-US" sz="1400" b="1" u="sng" dirty="0">
              <a:latin typeface="Arial" panose="020B0604020202020204" pitchFamily="34" charset="0"/>
              <a:cs typeface="Arial" panose="020B0604020202020204" pitchFamily="34" charset="0"/>
            </a:endParaRPr>
          </a:p>
          <a:p>
            <a:pPr marL="0" indent="0">
              <a:buNone/>
            </a:pPr>
            <a:r>
              <a:rPr lang="en-SG" sz="1400" dirty="0" smtClean="0">
                <a:latin typeface="Arial" panose="020B0604020202020204" pitchFamily="34" charset="0"/>
                <a:cs typeface="Arial" panose="020B0604020202020204" pitchFamily="34" charset="0"/>
              </a:rPr>
              <a:t>Fill in the blanks in this question with the keywords given below: </a:t>
            </a:r>
          </a:p>
          <a:p>
            <a:pPr marL="0" indent="0">
              <a:buNone/>
            </a:pP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Validity</a:t>
            </a:r>
          </a:p>
          <a:p>
            <a:pPr>
              <a:buAutoNum type="alphaLcPeriod"/>
            </a:pPr>
            <a:r>
              <a:rPr lang="en-SG" sz="1400" dirty="0" smtClean="0">
                <a:latin typeface="Arial" panose="020B0604020202020204" pitchFamily="34" charset="0"/>
                <a:cs typeface="Arial" panose="020B0604020202020204" pitchFamily="34" charset="0"/>
              </a:rPr>
              <a:t>Objectivity</a:t>
            </a:r>
          </a:p>
          <a:p>
            <a:pPr>
              <a:buAutoNum type="alphaLcPeriod"/>
            </a:pPr>
            <a:r>
              <a:rPr lang="en-SG" sz="1400" dirty="0" smtClean="0">
                <a:latin typeface="Arial" panose="020B0604020202020204" pitchFamily="34" charset="0"/>
                <a:cs typeface="Arial" panose="020B0604020202020204" pitchFamily="34" charset="0"/>
              </a:rPr>
              <a:t>Reliability</a:t>
            </a:r>
          </a:p>
          <a:p>
            <a:pPr marL="0" indent="0">
              <a:buNone/>
            </a:pPr>
            <a:endParaRPr lang="en-SG" sz="1400" dirty="0" smtClean="0">
              <a:latin typeface="Arial" panose="020B0604020202020204" pitchFamily="34" charset="0"/>
              <a:cs typeface="Arial" panose="020B0604020202020204" pitchFamily="34" charset="0"/>
            </a:endParaRPr>
          </a:p>
          <a:p>
            <a:pPr marL="0" indent="0">
              <a:buNone/>
            </a:pPr>
            <a:r>
              <a:rPr lang="en-SG" sz="1400" dirty="0" smtClean="0">
                <a:latin typeface="Arial" panose="020B0604020202020204" pitchFamily="34" charset="0"/>
                <a:cs typeface="Arial" panose="020B0604020202020204" pitchFamily="34" charset="0"/>
              </a:rPr>
              <a:t>Jonah wants to find out if a human or robot is faster at sorting waste products into things that can be recycled and those that cannot. He conducted the following experiment:</a:t>
            </a:r>
          </a:p>
          <a:p>
            <a:pPr marL="0" indent="0">
              <a:buNone/>
            </a:pPr>
            <a:endParaRPr lang="en-SG" sz="1400" dirty="0" smtClean="0">
              <a:latin typeface="Arial" panose="020B0604020202020204" pitchFamily="34" charset="0"/>
              <a:cs typeface="Arial" panose="020B0604020202020204" pitchFamily="34" charset="0"/>
            </a:endParaRPr>
          </a:p>
          <a:p>
            <a:pPr marL="0" indent="0">
              <a:buNone/>
            </a:pPr>
            <a:r>
              <a:rPr lang="en-SG" sz="1400" dirty="0">
                <a:latin typeface="Arial" panose="020B0604020202020204" pitchFamily="34" charset="0"/>
                <a:cs typeface="Arial" panose="020B0604020202020204" pitchFamily="34" charset="0"/>
              </a:rPr>
              <a:t>He asked three of his friends to individually do the manual sorting of different waste products. He then measured the percentage of waste product items the three of them can sort correctly. He also measured the percentage of waste products items a robot can sort correctly. During the experiment, each of them sort out the waste products at different environment.</a:t>
            </a:r>
          </a:p>
          <a:p>
            <a:pPr marL="0" indent="0">
              <a:buNone/>
            </a:pPr>
            <a:endParaRPr lang="en-SG" sz="1400" dirty="0">
              <a:latin typeface="Arial" panose="020B0604020202020204" pitchFamily="34" charset="0"/>
              <a:cs typeface="Arial" panose="020B0604020202020204" pitchFamily="34" charset="0"/>
            </a:endParaRPr>
          </a:p>
          <a:p>
            <a:pPr marL="0" indent="0">
              <a:buNone/>
            </a:pPr>
            <a:r>
              <a:rPr lang="en-SG" sz="1400" dirty="0" smtClean="0">
                <a:latin typeface="Arial" panose="020B0604020202020204" pitchFamily="34" charset="0"/>
                <a:cs typeface="Arial" panose="020B0604020202020204" pitchFamily="34" charset="0"/>
              </a:rPr>
              <a:t>Based </a:t>
            </a:r>
            <a:r>
              <a:rPr lang="en-SG" sz="1400" dirty="0">
                <a:latin typeface="Arial" panose="020B0604020202020204" pitchFamily="34" charset="0"/>
                <a:cs typeface="Arial" panose="020B0604020202020204" pitchFamily="34" charset="0"/>
              </a:rPr>
              <a:t>on the </a:t>
            </a:r>
            <a:r>
              <a:rPr lang="en-SG" sz="1400" dirty="0" smtClean="0">
                <a:latin typeface="Arial" panose="020B0604020202020204" pitchFamily="34" charset="0"/>
                <a:cs typeface="Arial" panose="020B0604020202020204" pitchFamily="34" charset="0"/>
              </a:rPr>
              <a:t>experiment, </a:t>
            </a:r>
            <a:r>
              <a:rPr lang="en-SG" sz="1400" dirty="0">
                <a:latin typeface="Arial" panose="020B0604020202020204" pitchFamily="34" charset="0"/>
                <a:cs typeface="Arial" panose="020B0604020202020204" pitchFamily="34" charset="0"/>
              </a:rPr>
              <a:t>he concluded that the robot can sort waste products faster because the robot </a:t>
            </a:r>
            <a:r>
              <a:rPr lang="en-SG" sz="1400" dirty="0" smtClean="0">
                <a:latin typeface="Arial" panose="020B0604020202020204" pitchFamily="34" charset="0"/>
                <a:cs typeface="Arial" panose="020B0604020202020204" pitchFamily="34" charset="0"/>
              </a:rPr>
              <a:t>had </a:t>
            </a:r>
            <a:r>
              <a:rPr lang="en-SG" sz="1400" dirty="0">
                <a:latin typeface="Arial" panose="020B0604020202020204" pitchFamily="34" charset="0"/>
                <a:cs typeface="Arial" panose="020B0604020202020204" pitchFamily="34" charset="0"/>
              </a:rPr>
              <a:t>a higher percentage of waste product items sorted correctly.</a:t>
            </a:r>
          </a:p>
          <a:p>
            <a:pPr marL="0" indent="0">
              <a:buNone/>
            </a:pPr>
            <a:endParaRPr lang="en-US" sz="8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way Jonah reached this conclusion based on this experiment is flawed because this experiment has issues of:</a:t>
            </a: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____________ and ___________ . </a:t>
            </a:r>
            <a:r>
              <a:rPr lang="en-US" sz="1400" b="1" dirty="0" smtClean="0">
                <a:latin typeface="Arial" panose="020B0604020202020204" pitchFamily="34" charset="0"/>
                <a:cs typeface="Arial" panose="020B0604020202020204" pitchFamily="34" charset="0"/>
              </a:rPr>
              <a:t>[2 </a:t>
            </a:r>
            <a:r>
              <a:rPr lang="en-US" sz="1400" b="1" dirty="0">
                <a:latin typeface="Arial" panose="020B0604020202020204" pitchFamily="34" charset="0"/>
                <a:cs typeface="Arial" panose="020B0604020202020204" pitchFamily="34" charset="0"/>
              </a:rPr>
              <a:t>marks]</a:t>
            </a:r>
          </a:p>
          <a:p>
            <a:pPr marL="0" indent="0">
              <a:buNone/>
            </a:pPr>
            <a:endParaRPr lang="en-SG" sz="1400" b="1" dirty="0">
              <a:latin typeface="Arial" panose="020B0604020202020204" pitchFamily="34" charset="0"/>
              <a:cs typeface="Arial" panose="020B0604020202020204" pitchFamily="34" charset="0"/>
            </a:endParaRPr>
          </a:p>
        </p:txBody>
      </p:sp>
      <p:sp>
        <p:nvSpPr>
          <p:cNvPr id="4" name="TextBox 3"/>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5</a:t>
            </a:r>
            <a:endParaRPr lang="en-SG" sz="2800" b="1" dirty="0">
              <a:solidFill>
                <a:srgbClr val="FF0000"/>
              </a:solidFill>
            </a:endParaRPr>
          </a:p>
        </p:txBody>
      </p:sp>
      <p:sp>
        <p:nvSpPr>
          <p:cNvPr id="6" name="Title 1"/>
          <p:cNvSpPr>
            <a:spLocks noGrp="1"/>
          </p:cNvSpPr>
          <p:nvPr>
            <p:ph type="title"/>
          </p:nvPr>
        </p:nvSpPr>
        <p:spPr>
          <a:xfrm>
            <a:off x="0" y="0"/>
            <a:ext cx="9144000" cy="1219200"/>
          </a:xfrm>
        </p:spPr>
        <p:txBody>
          <a:bodyPr/>
          <a:lstStyle/>
          <a:p>
            <a:r>
              <a:rPr lang="en-US" u="sng" dirty="0">
                <a:latin typeface="Arial" panose="020B0604020202020204" pitchFamily="34" charset="0"/>
                <a:cs typeface="Arial" panose="020B0604020202020204" pitchFamily="34" charset="0"/>
              </a:rPr>
              <a:t>Example </a:t>
            </a:r>
            <a:r>
              <a:rPr lang="en-US" u="sng" dirty="0" smtClean="0">
                <a:latin typeface="Arial" panose="020B0604020202020204" pitchFamily="34" charset="0"/>
                <a:cs typeface="Arial" panose="020B0604020202020204" pitchFamily="34" charset="0"/>
              </a:rPr>
              <a:t>4</a:t>
            </a:r>
            <a:endParaRPr lang="en-US" u="sng" dirty="0">
              <a:latin typeface="Arial" panose="020B0604020202020204" pitchFamily="34" charset="0"/>
              <a:cs typeface="Arial" panose="020B0604020202020204" pitchFamily="34" charset="0"/>
            </a:endParaRPr>
          </a:p>
        </p:txBody>
      </p:sp>
      <p:sp>
        <p:nvSpPr>
          <p:cNvPr id="11" name="Rectangle 10"/>
          <p:cNvSpPr/>
          <p:nvPr/>
        </p:nvSpPr>
        <p:spPr>
          <a:xfrm>
            <a:off x="152400" y="2209800"/>
            <a:ext cx="879613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851894" y="2595027"/>
            <a:ext cx="3634506" cy="1138773"/>
          </a:xfrm>
          <a:prstGeom prst="rect">
            <a:avLst/>
          </a:prstGeom>
          <a:noFill/>
        </p:spPr>
        <p:txBody>
          <a:bodyPr wrap="square" rtlCol="0">
            <a:spAutoFit/>
          </a:bodyPr>
          <a:lstStyle/>
          <a:p>
            <a:r>
              <a:rPr lang="en-SG" b="1" dirty="0" smtClean="0">
                <a:solidFill>
                  <a:srgbClr val="0070C0"/>
                </a:solidFill>
              </a:rPr>
              <a:t>Step 1: Identify what you need to answer</a:t>
            </a:r>
          </a:p>
          <a:p>
            <a:pPr marL="285750" indent="-285750">
              <a:buFontTx/>
              <a:buChar char="-"/>
            </a:pPr>
            <a:r>
              <a:rPr lang="en-SG" sz="1600" i="1" dirty="0" smtClean="0">
                <a:solidFill>
                  <a:srgbClr val="0070C0"/>
                </a:solidFill>
              </a:rPr>
              <a:t>Recall the understanding for the criteria for scientific evidence</a:t>
            </a:r>
            <a:endParaRPr lang="en-SG" sz="1600" i="1" dirty="0">
              <a:solidFill>
                <a:srgbClr val="0070C0"/>
              </a:solidFill>
            </a:endParaRPr>
          </a:p>
        </p:txBody>
      </p:sp>
      <p:sp>
        <p:nvSpPr>
          <p:cNvPr id="8" name="Right Brace 7"/>
          <p:cNvSpPr/>
          <p:nvPr/>
        </p:nvSpPr>
        <p:spPr>
          <a:xfrm>
            <a:off x="1539788" y="2762203"/>
            <a:ext cx="312106" cy="874732"/>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SG"/>
          </a:p>
        </p:txBody>
      </p:sp>
      <p:cxnSp>
        <p:nvCxnSpPr>
          <p:cNvPr id="9" name="Straight Arrow Connector 8"/>
          <p:cNvCxnSpPr/>
          <p:nvPr/>
        </p:nvCxnSpPr>
        <p:spPr>
          <a:xfrm>
            <a:off x="7467600" y="3256894"/>
            <a:ext cx="0" cy="4007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97469" y="2557536"/>
            <a:ext cx="3403461" cy="1077218"/>
          </a:xfrm>
          <a:prstGeom prst="rect">
            <a:avLst/>
          </a:prstGeom>
          <a:noFill/>
        </p:spPr>
        <p:txBody>
          <a:bodyPr wrap="square" rtlCol="0">
            <a:spAutoFit/>
          </a:bodyPr>
          <a:lstStyle/>
          <a:p>
            <a:r>
              <a:rPr lang="en-SG" b="1" dirty="0" smtClean="0">
                <a:solidFill>
                  <a:srgbClr val="0070C0"/>
                </a:solidFill>
              </a:rPr>
              <a:t>Step 2: Study the context given</a:t>
            </a:r>
          </a:p>
          <a:p>
            <a:pPr marL="285750" indent="-285750">
              <a:buFontTx/>
              <a:buChar char="-"/>
            </a:pPr>
            <a:r>
              <a:rPr lang="en-SG" sz="1400" dirty="0" smtClean="0">
                <a:solidFill>
                  <a:srgbClr val="0070C0"/>
                </a:solidFill>
              </a:rPr>
              <a:t>Context provides a background to the problem </a:t>
            </a:r>
            <a:endParaRPr lang="en-SG" sz="1400" dirty="0">
              <a:solidFill>
                <a:srgbClr val="0070C0"/>
              </a:solidFill>
            </a:endParaRPr>
          </a:p>
          <a:p>
            <a:endParaRPr lang="en-SG" dirty="0" smtClean="0"/>
          </a:p>
        </p:txBody>
      </p:sp>
      <p:sp>
        <p:nvSpPr>
          <p:cNvPr id="12" name="Rectangle 11"/>
          <p:cNvSpPr/>
          <p:nvPr/>
        </p:nvSpPr>
        <p:spPr>
          <a:xfrm>
            <a:off x="304800" y="3733800"/>
            <a:ext cx="8534400" cy="2027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p:cNvSpPr txBox="1"/>
          <p:nvPr/>
        </p:nvSpPr>
        <p:spPr>
          <a:xfrm>
            <a:off x="3990108" y="6130061"/>
            <a:ext cx="5105400" cy="584775"/>
          </a:xfrm>
          <a:prstGeom prst="rect">
            <a:avLst/>
          </a:prstGeom>
          <a:noFill/>
        </p:spPr>
        <p:txBody>
          <a:bodyPr wrap="square" rtlCol="0">
            <a:spAutoFit/>
          </a:bodyPr>
          <a:lstStyle/>
          <a:p>
            <a:r>
              <a:rPr lang="en-SG" b="1" dirty="0" smtClean="0">
                <a:solidFill>
                  <a:srgbClr val="0070C0"/>
                </a:solidFill>
              </a:rPr>
              <a:t>Step 2: Identify what you need to answer</a:t>
            </a:r>
          </a:p>
          <a:p>
            <a:pPr marL="285750" indent="-285750">
              <a:buFontTx/>
              <a:buChar char="-"/>
            </a:pPr>
            <a:r>
              <a:rPr lang="en-SG" sz="1400" dirty="0" smtClean="0">
                <a:solidFill>
                  <a:srgbClr val="0070C0"/>
                </a:solidFill>
              </a:rPr>
              <a:t>Which criteria for scientific evidence were not met?</a:t>
            </a:r>
            <a:endParaRPr lang="en-SG" sz="1400" i="1" dirty="0">
              <a:solidFill>
                <a:srgbClr val="0070C0"/>
              </a:solidFill>
            </a:endParaRPr>
          </a:p>
        </p:txBody>
      </p:sp>
      <p:sp>
        <p:nvSpPr>
          <p:cNvPr id="17" name="Rectangle 16"/>
          <p:cNvSpPr/>
          <p:nvPr/>
        </p:nvSpPr>
        <p:spPr>
          <a:xfrm>
            <a:off x="4349573" y="5827776"/>
            <a:ext cx="1594027" cy="2615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p:cNvCxnSpPr/>
          <p:nvPr/>
        </p:nvCxnSpPr>
        <p:spPr>
          <a:xfrm flipH="1" flipV="1">
            <a:off x="5943600" y="6144895"/>
            <a:ext cx="457200" cy="20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858000" y="5869084"/>
            <a:ext cx="1905000" cy="2571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p:cNvCxnSpPr/>
          <p:nvPr/>
        </p:nvCxnSpPr>
        <p:spPr>
          <a:xfrm flipV="1">
            <a:off x="6400800" y="6089338"/>
            <a:ext cx="381000" cy="256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352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Recalling the understanding of …</a:t>
            </a:r>
            <a:br>
              <a:rPr lang="en-SG" dirty="0" smtClean="0"/>
            </a:br>
            <a:r>
              <a:rPr lang="en-SG" i="1" dirty="0">
                <a:solidFill>
                  <a:srgbClr val="0070C0"/>
                </a:solidFill>
              </a:rPr>
              <a:t>criteria for scientific </a:t>
            </a:r>
            <a:r>
              <a:rPr lang="en-SG" i="1" dirty="0" smtClean="0">
                <a:solidFill>
                  <a:srgbClr val="0070C0"/>
                </a:solidFill>
              </a:rPr>
              <a:t>evidence</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17442"/>
              </p:ext>
            </p:extLst>
          </p:nvPr>
        </p:nvGraphicFramePr>
        <p:xfrm>
          <a:off x="457200" y="1524000"/>
          <a:ext cx="8363458" cy="52425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222651390"/>
                    </a:ext>
                  </a:extLst>
                </a:gridCol>
                <a:gridCol w="6610858">
                  <a:extLst>
                    <a:ext uri="{9D8B030D-6E8A-4147-A177-3AD203B41FA5}">
                      <a16:colId xmlns:a16="http://schemas.microsoft.com/office/drawing/2014/main" val="3197873261"/>
                    </a:ext>
                  </a:extLst>
                </a:gridCol>
              </a:tblGrid>
              <a:tr h="370840">
                <a:tc>
                  <a:txBody>
                    <a:bodyPr/>
                    <a:lstStyle/>
                    <a:p>
                      <a:pPr algn="ctr"/>
                      <a:r>
                        <a:rPr lang="en-SG" sz="1600" i="1" dirty="0" smtClean="0">
                          <a:solidFill>
                            <a:schemeClr val="bg1"/>
                          </a:solidFill>
                        </a:rPr>
                        <a:t>Criteria for scientific evidence</a:t>
                      </a:r>
                      <a:endParaRPr lang="en-SG" sz="1600" dirty="0">
                        <a:solidFill>
                          <a:schemeClr val="bg1"/>
                        </a:solidFill>
                      </a:endParaRPr>
                    </a:p>
                  </a:txBody>
                  <a:tcPr/>
                </a:tc>
                <a:tc>
                  <a:txBody>
                    <a:bodyPr/>
                    <a:lstStyle/>
                    <a:p>
                      <a:endParaRPr lang="en-SG" sz="1600" dirty="0">
                        <a:solidFill>
                          <a:schemeClr val="bg1"/>
                        </a:solidFill>
                      </a:endParaRPr>
                    </a:p>
                  </a:txBody>
                  <a:tcPr/>
                </a:tc>
                <a:extLst>
                  <a:ext uri="{0D108BD9-81ED-4DB2-BD59-A6C34878D82A}">
                    <a16:rowId xmlns:a16="http://schemas.microsoft.com/office/drawing/2014/main" val="2120417531"/>
                  </a:ext>
                </a:extLst>
              </a:tr>
              <a:tr h="370840">
                <a:tc>
                  <a:txBody>
                    <a:bodyPr/>
                    <a:lstStyle/>
                    <a:p>
                      <a:pPr algn="ctr"/>
                      <a:r>
                        <a:rPr lang="en-SG" sz="1600" dirty="0" smtClean="0">
                          <a:latin typeface="+mn-lt"/>
                        </a:rPr>
                        <a:t>Validity</a:t>
                      </a:r>
                      <a:endParaRPr lang="en-SG"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latin typeface="+mn-lt"/>
                          <a:cs typeface="Helvetica" panose="020B0604020202020204" pitchFamily="34" charset="0"/>
                        </a:rPr>
                        <a:t>Degree to which the test method or instrument measures what </a:t>
                      </a:r>
                      <a:r>
                        <a:rPr lang="en-GB" sz="1600" u="sng" dirty="0" smtClean="0">
                          <a:latin typeface="+mn-lt"/>
                          <a:cs typeface="Helvetica" panose="020B0604020202020204" pitchFamily="34" charset="0"/>
                        </a:rPr>
                        <a:t>it is supposed to measure</a:t>
                      </a:r>
                      <a:r>
                        <a:rPr lang="en-GB" sz="1600" dirty="0" smtClean="0">
                          <a:latin typeface="+mn-lt"/>
                          <a:cs typeface="Helvetica" panose="020B0604020202020204" pitchFamily="34" charset="0"/>
                        </a:rPr>
                        <a:t>, such that data is </a:t>
                      </a:r>
                      <a:r>
                        <a:rPr lang="en-GB" sz="1600" b="1" dirty="0" smtClean="0">
                          <a:latin typeface="+mn-lt"/>
                          <a:cs typeface="Helvetica" panose="020B0604020202020204" pitchFamily="34" charset="0"/>
                        </a:rPr>
                        <a:t>relevant</a:t>
                      </a:r>
                      <a:r>
                        <a:rPr lang="en-GB" sz="1600" dirty="0" smtClean="0">
                          <a:latin typeface="+mn-lt"/>
                          <a:cs typeface="Helvetica" panose="020B0604020202020204" pitchFamily="34" charset="0"/>
                        </a:rPr>
                        <a:t>.</a:t>
                      </a:r>
                    </a:p>
                    <a:p>
                      <a:endParaRPr lang="en-SG" sz="1600" kern="1200" dirty="0" smtClean="0">
                        <a:solidFill>
                          <a:schemeClr val="dk1"/>
                        </a:solidFill>
                        <a:effectLst/>
                        <a:latin typeface="+mn-lt"/>
                        <a:ea typeface="+mn-ea"/>
                        <a:cs typeface="+mn-cs"/>
                      </a:endParaRPr>
                    </a:p>
                    <a:p>
                      <a:r>
                        <a:rPr lang="en-SG" sz="1600" kern="1200" dirty="0" smtClean="0">
                          <a:solidFill>
                            <a:schemeClr val="dk1"/>
                          </a:solidFill>
                          <a:effectLst/>
                          <a:latin typeface="+mn-lt"/>
                          <a:ea typeface="+mn-ea"/>
                          <a:cs typeface="+mn-cs"/>
                        </a:rPr>
                        <a:t>Are your measurements really </a:t>
                      </a:r>
                      <a:r>
                        <a:rPr lang="en-SG" sz="1600" b="1" kern="1200" dirty="0" smtClean="0">
                          <a:solidFill>
                            <a:schemeClr val="dk1"/>
                          </a:solidFill>
                          <a:effectLst/>
                          <a:latin typeface="+mn-lt"/>
                          <a:ea typeface="+mn-ea"/>
                          <a:cs typeface="+mn-cs"/>
                        </a:rPr>
                        <a:t>measuring the entity </a:t>
                      </a:r>
                      <a:r>
                        <a:rPr lang="en-SG" sz="1600" kern="1200" dirty="0" smtClean="0">
                          <a:solidFill>
                            <a:schemeClr val="dk1"/>
                          </a:solidFill>
                          <a:effectLst/>
                          <a:latin typeface="+mn-lt"/>
                          <a:ea typeface="+mn-ea"/>
                          <a:cs typeface="+mn-cs"/>
                        </a:rPr>
                        <a:t>that you are investigating?</a:t>
                      </a:r>
                    </a:p>
                    <a:p>
                      <a:endParaRPr lang="en-SG" sz="1600" dirty="0">
                        <a:latin typeface="+mn-lt"/>
                      </a:endParaRPr>
                    </a:p>
                  </a:txBody>
                  <a:tcPr/>
                </a:tc>
                <a:extLst>
                  <a:ext uri="{0D108BD9-81ED-4DB2-BD59-A6C34878D82A}">
                    <a16:rowId xmlns:a16="http://schemas.microsoft.com/office/drawing/2014/main" val="3505059771"/>
                  </a:ext>
                </a:extLst>
              </a:tr>
              <a:tr h="370840">
                <a:tc>
                  <a:txBody>
                    <a:bodyPr/>
                    <a:lstStyle/>
                    <a:p>
                      <a:pPr algn="ctr"/>
                      <a:r>
                        <a:rPr lang="en-SG" sz="1600" dirty="0" smtClean="0">
                          <a:latin typeface="+mn-lt"/>
                        </a:rPr>
                        <a:t>Objectivity</a:t>
                      </a:r>
                      <a:endParaRPr lang="en-SG"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latin typeface="+mn-lt"/>
                          <a:cs typeface="Helvetica" panose="020B0604020202020204" pitchFamily="34" charset="0"/>
                        </a:rPr>
                        <a:t>Degree to which the test method is </a:t>
                      </a:r>
                      <a:r>
                        <a:rPr lang="en-GB" sz="1600" u="sng" dirty="0" smtClean="0">
                          <a:latin typeface="+mn-lt"/>
                          <a:cs typeface="Helvetica" panose="020B0604020202020204" pitchFamily="34" charset="0"/>
                        </a:rPr>
                        <a:t>not dependent on the investigator’s biases</a:t>
                      </a:r>
                      <a:r>
                        <a:rPr lang="en-GB" sz="1600" dirty="0" smtClean="0">
                          <a:latin typeface="+mn-lt"/>
                          <a:cs typeface="Helvetica" panose="020B0604020202020204" pitchFamily="34" charset="0"/>
                        </a:rPr>
                        <a:t> (personal feelings, opinions), such that data obtained is </a:t>
                      </a:r>
                      <a:r>
                        <a:rPr lang="en-GB" sz="1600" b="1" dirty="0" smtClean="0">
                          <a:latin typeface="+mn-lt"/>
                          <a:cs typeface="Helvetica" panose="020B0604020202020204" pitchFamily="34" charset="0"/>
                        </a:rPr>
                        <a:t>accurate</a:t>
                      </a:r>
                      <a:r>
                        <a:rPr lang="en-GB" sz="1600" dirty="0" smtClean="0">
                          <a:latin typeface="+mn-lt"/>
                          <a:cs typeface="Helvetica" panose="020B0604020202020204" pitchFamily="34" charset="0"/>
                        </a:rPr>
                        <a:t>.</a:t>
                      </a:r>
                    </a:p>
                    <a:p>
                      <a:endParaRPr lang="en-SG" sz="1600" kern="1200" dirty="0" smtClean="0">
                        <a:solidFill>
                          <a:schemeClr val="dk1"/>
                        </a:solidFill>
                        <a:effectLst/>
                        <a:latin typeface="+mn-lt"/>
                        <a:ea typeface="+mn-ea"/>
                        <a:cs typeface="+mn-cs"/>
                      </a:endParaRPr>
                    </a:p>
                    <a:p>
                      <a:r>
                        <a:rPr lang="en-SG" sz="1600" kern="1200" dirty="0" smtClean="0">
                          <a:solidFill>
                            <a:schemeClr val="dk1"/>
                          </a:solidFill>
                          <a:effectLst/>
                          <a:latin typeface="+mn-lt"/>
                          <a:ea typeface="+mn-ea"/>
                          <a:cs typeface="+mn-cs"/>
                        </a:rPr>
                        <a:t>If another investigator conducts/measures the experiment </a:t>
                      </a:r>
                      <a:r>
                        <a:rPr lang="en-SG" sz="1600" b="1" kern="1200" dirty="0" smtClean="0">
                          <a:solidFill>
                            <a:schemeClr val="dk1"/>
                          </a:solidFill>
                          <a:effectLst/>
                          <a:latin typeface="+mn-lt"/>
                          <a:ea typeface="+mn-ea"/>
                          <a:cs typeface="+mn-cs"/>
                        </a:rPr>
                        <a:t>using the same method</a:t>
                      </a:r>
                      <a:r>
                        <a:rPr lang="en-SG" sz="1600" kern="1200" dirty="0" smtClean="0">
                          <a:solidFill>
                            <a:schemeClr val="dk1"/>
                          </a:solidFill>
                          <a:effectLst/>
                          <a:latin typeface="+mn-lt"/>
                          <a:ea typeface="+mn-ea"/>
                          <a:cs typeface="+mn-cs"/>
                        </a:rPr>
                        <a:t> you use, will he get the </a:t>
                      </a:r>
                      <a:r>
                        <a:rPr lang="en-SG" sz="1600" b="1" kern="1200" dirty="0" smtClean="0">
                          <a:solidFill>
                            <a:schemeClr val="dk1"/>
                          </a:solidFill>
                          <a:effectLst/>
                          <a:latin typeface="+mn-lt"/>
                          <a:ea typeface="+mn-ea"/>
                          <a:cs typeface="+mn-cs"/>
                        </a:rPr>
                        <a:t>same result </a:t>
                      </a:r>
                      <a:r>
                        <a:rPr lang="en-SG" sz="1600" kern="1200" dirty="0" smtClean="0">
                          <a:solidFill>
                            <a:schemeClr val="dk1"/>
                          </a:solidFill>
                          <a:effectLst/>
                          <a:latin typeface="+mn-lt"/>
                          <a:ea typeface="+mn-ea"/>
                          <a:cs typeface="+mn-cs"/>
                        </a:rPr>
                        <a:t>as yours?</a:t>
                      </a:r>
                    </a:p>
                    <a:p>
                      <a:endParaRPr lang="en-SG" sz="1600" dirty="0">
                        <a:latin typeface="+mn-lt"/>
                      </a:endParaRPr>
                    </a:p>
                  </a:txBody>
                  <a:tcPr/>
                </a:tc>
                <a:extLst>
                  <a:ext uri="{0D108BD9-81ED-4DB2-BD59-A6C34878D82A}">
                    <a16:rowId xmlns:a16="http://schemas.microsoft.com/office/drawing/2014/main" val="633985721"/>
                  </a:ext>
                </a:extLst>
              </a:tr>
              <a:tr h="370840">
                <a:tc>
                  <a:txBody>
                    <a:bodyPr/>
                    <a:lstStyle/>
                    <a:p>
                      <a:pPr algn="ctr"/>
                      <a:r>
                        <a:rPr lang="en-SG" sz="1600" dirty="0" smtClean="0">
                          <a:latin typeface="+mn-lt"/>
                        </a:rPr>
                        <a:t>Reliability </a:t>
                      </a:r>
                      <a:endParaRPr lang="en-SG"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latin typeface="+mn-lt"/>
                          <a:cs typeface="Helvetica" panose="020B0604020202020204" pitchFamily="34" charset="0"/>
                        </a:rPr>
                        <a:t>Degree to which the test method </a:t>
                      </a:r>
                      <a:r>
                        <a:rPr lang="en-GB" sz="1600" u="sng" dirty="0" smtClean="0">
                          <a:latin typeface="+mn-lt"/>
                          <a:cs typeface="Helvetica" panose="020B0604020202020204" pitchFamily="34" charset="0"/>
                        </a:rPr>
                        <a:t>ensures test conditions are similar</a:t>
                      </a:r>
                      <a:r>
                        <a:rPr lang="en-GB" sz="1600" dirty="0" smtClean="0">
                          <a:latin typeface="+mn-lt"/>
                          <a:cs typeface="Helvetica" panose="020B0604020202020204" pitchFamily="34" charset="0"/>
                        </a:rPr>
                        <a:t>, such that data obtained is </a:t>
                      </a:r>
                      <a:r>
                        <a:rPr lang="en-GB" sz="1600" b="1" dirty="0" smtClean="0">
                          <a:latin typeface="+mn-lt"/>
                          <a:cs typeface="Helvetica" panose="020B0604020202020204" pitchFamily="34" charset="0"/>
                        </a:rPr>
                        <a:t>consistent</a:t>
                      </a:r>
                      <a:r>
                        <a:rPr lang="en-GB" sz="1600" dirty="0" smtClean="0">
                          <a:latin typeface="+mn-lt"/>
                          <a:cs typeface="Helvetica"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600" kern="120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kern="1200" dirty="0" smtClean="0">
                          <a:solidFill>
                            <a:schemeClr val="dk1"/>
                          </a:solidFill>
                          <a:effectLst/>
                          <a:latin typeface="+mn-lt"/>
                          <a:ea typeface="+mn-ea"/>
                          <a:cs typeface="+mn-cs"/>
                        </a:rPr>
                        <a:t>If you </a:t>
                      </a:r>
                      <a:r>
                        <a:rPr lang="en-SG" sz="1600" b="1" kern="1200" dirty="0" smtClean="0">
                          <a:solidFill>
                            <a:schemeClr val="dk1"/>
                          </a:solidFill>
                          <a:effectLst/>
                          <a:latin typeface="+mn-lt"/>
                          <a:ea typeface="+mn-ea"/>
                          <a:cs typeface="+mn-cs"/>
                        </a:rPr>
                        <a:t>repeat your measurement </a:t>
                      </a:r>
                      <a:r>
                        <a:rPr lang="en-SG" sz="1600" kern="1200" dirty="0" smtClean="0">
                          <a:solidFill>
                            <a:schemeClr val="dk1"/>
                          </a:solidFill>
                          <a:effectLst/>
                          <a:latin typeface="+mn-lt"/>
                          <a:ea typeface="+mn-ea"/>
                          <a:cs typeface="+mn-cs"/>
                        </a:rPr>
                        <a:t>again for second time on the same group of participants, will you still get exactly the </a:t>
                      </a:r>
                      <a:r>
                        <a:rPr lang="en-SG" sz="1600" b="1" kern="1200" dirty="0" smtClean="0">
                          <a:solidFill>
                            <a:schemeClr val="dk1"/>
                          </a:solidFill>
                          <a:effectLst/>
                          <a:latin typeface="+mn-lt"/>
                          <a:ea typeface="+mn-ea"/>
                          <a:cs typeface="+mn-cs"/>
                        </a:rPr>
                        <a:t>same results</a:t>
                      </a:r>
                      <a:r>
                        <a:rPr lang="en-SG" sz="1600" kern="1200" dirty="0" smtClean="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60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3763700579"/>
                  </a:ext>
                </a:extLst>
              </a:tr>
            </a:tbl>
          </a:graphicData>
        </a:graphic>
      </p:graphicFrame>
    </p:spTree>
    <p:extLst>
      <p:ext uri="{BB962C8B-B14F-4D97-AF65-F5344CB8AC3E}">
        <p14:creationId xmlns:p14="http://schemas.microsoft.com/office/powerpoint/2010/main" val="698714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43730" cy="5410200"/>
          </a:xfrm>
        </p:spPr>
        <p:txBody>
          <a:bodyPr>
            <a:normAutofit fontScale="92500" lnSpcReduction="10000"/>
          </a:bodyPr>
          <a:lstStyle/>
          <a:p>
            <a:pPr marL="0" indent="0">
              <a:buNone/>
            </a:pPr>
            <a:r>
              <a:rPr lang="en-US" sz="1400" u="sng" dirty="0" smtClean="0">
                <a:latin typeface="Arial" panose="020B0604020202020204" pitchFamily="34" charset="0"/>
                <a:cs typeface="Arial" panose="020B0604020202020204" pitchFamily="34" charset="0"/>
              </a:rPr>
              <a:t>Learning outcome to be tested: </a:t>
            </a:r>
          </a:p>
          <a:p>
            <a:r>
              <a:rPr lang="en-SG" sz="1400" b="1" dirty="0">
                <a:latin typeface="Arial" panose="020B0604020202020204" pitchFamily="34" charset="0"/>
                <a:cs typeface="Arial" panose="020B0604020202020204" pitchFamily="34" charset="0"/>
              </a:rPr>
              <a:t>Substantiate claims by conducting an investigation using criteria for scientific evidence </a:t>
            </a:r>
            <a:r>
              <a:rPr lang="en-SG" sz="1400" b="1" dirty="0" smtClean="0">
                <a:latin typeface="Arial" panose="020B0604020202020204" pitchFamily="34" charset="0"/>
                <a:cs typeface="Arial" panose="020B0604020202020204" pitchFamily="34" charset="0"/>
              </a:rPr>
              <a:t>                    (</a:t>
            </a:r>
            <a:r>
              <a:rPr lang="en-SG" sz="1400" b="1" dirty="0">
                <a:latin typeface="Arial" panose="020B0604020202020204" pitchFamily="34" charset="0"/>
                <a:cs typeface="Arial" panose="020B0604020202020204" pitchFamily="34" charset="0"/>
              </a:rPr>
              <a:t>i.e. objectivity, validity, reliability). </a:t>
            </a:r>
            <a:endParaRPr lang="en-GB" sz="1400" b="1" dirty="0">
              <a:latin typeface="Arial" panose="020B0604020202020204" pitchFamily="34" charset="0"/>
              <a:cs typeface="Arial" panose="020B0604020202020204" pitchFamily="34" charset="0"/>
            </a:endParaRPr>
          </a:p>
          <a:p>
            <a:pPr marL="0" indent="0">
              <a:buNone/>
            </a:pPr>
            <a:endParaRPr lang="en-US" sz="1400" b="1"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question:</a:t>
            </a:r>
            <a:endParaRPr lang="en-US" sz="1400" b="1" u="sng" dirty="0">
              <a:latin typeface="Arial" panose="020B0604020202020204" pitchFamily="34" charset="0"/>
              <a:cs typeface="Arial" panose="020B0604020202020204" pitchFamily="34" charset="0"/>
            </a:endParaRPr>
          </a:p>
          <a:p>
            <a:pPr marL="0" indent="0">
              <a:buNone/>
            </a:pPr>
            <a:r>
              <a:rPr lang="en-SG" sz="1400" dirty="0" smtClean="0">
                <a:latin typeface="Arial" panose="020B0604020202020204" pitchFamily="34" charset="0"/>
                <a:cs typeface="Arial" panose="020B0604020202020204" pitchFamily="34" charset="0"/>
              </a:rPr>
              <a:t>Fill in the blanks in this question with the keywords given below: </a:t>
            </a:r>
          </a:p>
          <a:p>
            <a:pPr marL="0" indent="0">
              <a:buNone/>
            </a:pPr>
            <a:endParaRPr lang="en-SG" sz="1400" dirty="0" smtClean="0">
              <a:latin typeface="Arial" panose="020B0604020202020204" pitchFamily="34" charset="0"/>
              <a:cs typeface="Arial" panose="020B0604020202020204" pitchFamily="34" charset="0"/>
            </a:endParaRPr>
          </a:p>
          <a:p>
            <a:pPr>
              <a:buAutoNum type="alphaLcPeriod"/>
            </a:pPr>
            <a:r>
              <a:rPr lang="en-SG" sz="1400" dirty="0" smtClean="0">
                <a:latin typeface="Arial" panose="020B0604020202020204" pitchFamily="34" charset="0"/>
                <a:cs typeface="Arial" panose="020B0604020202020204" pitchFamily="34" charset="0"/>
              </a:rPr>
              <a:t>Validity</a:t>
            </a:r>
          </a:p>
          <a:p>
            <a:pPr>
              <a:buAutoNum type="alphaLcPeriod"/>
            </a:pPr>
            <a:r>
              <a:rPr lang="en-SG" sz="1400" dirty="0" smtClean="0">
                <a:latin typeface="Arial" panose="020B0604020202020204" pitchFamily="34" charset="0"/>
                <a:cs typeface="Arial" panose="020B0604020202020204" pitchFamily="34" charset="0"/>
              </a:rPr>
              <a:t>Objectivity</a:t>
            </a:r>
          </a:p>
          <a:p>
            <a:pPr>
              <a:buAutoNum type="alphaLcPeriod"/>
            </a:pPr>
            <a:r>
              <a:rPr lang="en-SG" sz="1400" dirty="0" smtClean="0">
                <a:latin typeface="Arial" panose="020B0604020202020204" pitchFamily="34" charset="0"/>
                <a:cs typeface="Arial" panose="020B0604020202020204" pitchFamily="34" charset="0"/>
              </a:rPr>
              <a:t>Reliability</a:t>
            </a:r>
          </a:p>
          <a:p>
            <a:pPr marL="0" indent="0">
              <a:buNone/>
            </a:pPr>
            <a:endParaRPr lang="en-SG" sz="1400" dirty="0" smtClean="0">
              <a:latin typeface="Arial" panose="020B0604020202020204" pitchFamily="34" charset="0"/>
              <a:cs typeface="Arial" panose="020B0604020202020204" pitchFamily="34" charset="0"/>
            </a:endParaRPr>
          </a:p>
          <a:p>
            <a:pPr marL="0" indent="0">
              <a:buNone/>
            </a:pPr>
            <a:r>
              <a:rPr lang="en-SG" sz="1400" dirty="0" smtClean="0">
                <a:latin typeface="Arial" panose="020B0604020202020204" pitchFamily="34" charset="0"/>
                <a:cs typeface="Arial" panose="020B0604020202020204" pitchFamily="34" charset="0"/>
              </a:rPr>
              <a:t>Jonah wants to find out if a human or robot is faster at sorting waste products into things that can be recycled and those that cannot. He conducted the following experiment:</a:t>
            </a:r>
          </a:p>
          <a:p>
            <a:pPr marL="0" indent="0">
              <a:buNone/>
            </a:pPr>
            <a:endParaRPr lang="en-SG" sz="1400" dirty="0" smtClean="0">
              <a:latin typeface="Arial" panose="020B0604020202020204" pitchFamily="34" charset="0"/>
              <a:cs typeface="Arial" panose="020B0604020202020204" pitchFamily="34" charset="0"/>
            </a:endParaRPr>
          </a:p>
          <a:p>
            <a:pPr marL="0" indent="0">
              <a:buNone/>
            </a:pPr>
            <a:r>
              <a:rPr lang="en-SG" sz="1400" dirty="0">
                <a:latin typeface="Arial" panose="020B0604020202020204" pitchFamily="34" charset="0"/>
                <a:cs typeface="Arial" panose="020B0604020202020204" pitchFamily="34" charset="0"/>
              </a:rPr>
              <a:t>He asked three of his friends to individually do the manual sorting of different waste </a:t>
            </a:r>
            <a:r>
              <a:rPr lang="en-SG" sz="1400" dirty="0" smtClean="0">
                <a:latin typeface="Arial" panose="020B0604020202020204" pitchFamily="34" charset="0"/>
                <a:cs typeface="Arial" panose="020B0604020202020204" pitchFamily="34" charset="0"/>
              </a:rPr>
              <a:t>products. He </a:t>
            </a:r>
            <a:r>
              <a:rPr lang="en-SG" sz="1400" dirty="0">
                <a:latin typeface="Arial" panose="020B0604020202020204" pitchFamily="34" charset="0"/>
                <a:cs typeface="Arial" panose="020B0604020202020204" pitchFamily="34" charset="0"/>
              </a:rPr>
              <a:t>then measured the percentage of waste product items the three of them can sort correctly. He also measured the percentage of waste products items a robot can sort correctly. During the experiment, each of them sort out the waste products at different environment.</a:t>
            </a:r>
          </a:p>
          <a:p>
            <a:pPr marL="0" indent="0">
              <a:buNone/>
            </a:pPr>
            <a:endParaRPr lang="en-SG" sz="1400" dirty="0">
              <a:latin typeface="Arial" panose="020B0604020202020204" pitchFamily="34" charset="0"/>
              <a:cs typeface="Arial" panose="020B0604020202020204" pitchFamily="34" charset="0"/>
            </a:endParaRPr>
          </a:p>
          <a:p>
            <a:pPr marL="0" indent="0">
              <a:buNone/>
            </a:pPr>
            <a:r>
              <a:rPr lang="en-SG" sz="1400" dirty="0" smtClean="0">
                <a:latin typeface="Arial" panose="020B0604020202020204" pitchFamily="34" charset="0"/>
                <a:cs typeface="Arial" panose="020B0604020202020204" pitchFamily="34" charset="0"/>
              </a:rPr>
              <a:t>Based </a:t>
            </a:r>
            <a:r>
              <a:rPr lang="en-SG" sz="1400" dirty="0">
                <a:latin typeface="Arial" panose="020B0604020202020204" pitchFamily="34" charset="0"/>
                <a:cs typeface="Arial" panose="020B0604020202020204" pitchFamily="34" charset="0"/>
              </a:rPr>
              <a:t>on the </a:t>
            </a:r>
            <a:r>
              <a:rPr lang="en-SG" sz="1400" dirty="0" smtClean="0">
                <a:latin typeface="Arial" panose="020B0604020202020204" pitchFamily="34" charset="0"/>
                <a:cs typeface="Arial" panose="020B0604020202020204" pitchFamily="34" charset="0"/>
              </a:rPr>
              <a:t>experiment, </a:t>
            </a:r>
            <a:r>
              <a:rPr lang="en-SG" sz="1400" dirty="0">
                <a:latin typeface="Arial" panose="020B0604020202020204" pitchFamily="34" charset="0"/>
                <a:cs typeface="Arial" panose="020B0604020202020204" pitchFamily="34" charset="0"/>
              </a:rPr>
              <a:t>he concluded that the robot can sort waste products faster because the robot got a higher percentage of waste product items sorted correctly.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way Jonah reached this conclusion based on this experiment is flawed because this experiment has issues of:</a:t>
            </a: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u="sng" dirty="0">
                <a:latin typeface="Arial" panose="020B0604020202020204" pitchFamily="34" charset="0"/>
                <a:cs typeface="Arial" panose="020B0604020202020204" pitchFamily="34" charset="0"/>
              </a:rPr>
              <a:t> </a:t>
            </a:r>
            <a:r>
              <a:rPr lang="en-US" sz="1400" u="sng" dirty="0" smtClean="0">
                <a:latin typeface="Arial" panose="020B0604020202020204" pitchFamily="34" charset="0"/>
                <a:cs typeface="Arial" panose="020B0604020202020204" pitchFamily="34" charset="0"/>
              </a:rPr>
              <a:t>            </a:t>
            </a:r>
            <a:r>
              <a:rPr lang="en-US" sz="1400" u="sng" dirty="0" smtClean="0">
                <a:solidFill>
                  <a:srgbClr val="FF0000"/>
                </a:solidFill>
                <a:latin typeface="Arial" panose="020B0604020202020204" pitchFamily="34" charset="0"/>
                <a:cs typeface="Arial" panose="020B0604020202020204" pitchFamily="34" charset="0"/>
              </a:rPr>
              <a:t>(a) validity</a:t>
            </a:r>
            <a:r>
              <a:rPr lang="en-US" sz="1400" u="sng"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 </a:t>
            </a:r>
            <a:r>
              <a:rPr lang="en-US" sz="1400" u="sng" dirty="0" smtClean="0">
                <a:latin typeface="Arial" panose="020B0604020202020204" pitchFamily="34" charset="0"/>
                <a:cs typeface="Arial" panose="020B0604020202020204" pitchFamily="34" charset="0"/>
              </a:rPr>
              <a:t>                 </a:t>
            </a:r>
            <a:r>
              <a:rPr lang="en-US" sz="1400" u="sng" dirty="0" smtClean="0">
                <a:solidFill>
                  <a:srgbClr val="FF0000"/>
                </a:solidFill>
                <a:latin typeface="Arial" panose="020B0604020202020204" pitchFamily="34" charset="0"/>
                <a:cs typeface="Arial" panose="020B0604020202020204" pitchFamily="34" charset="0"/>
              </a:rPr>
              <a:t>(b) reliability</a:t>
            </a:r>
            <a:r>
              <a:rPr lang="en-US" sz="1400" u="sng"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[2 </a:t>
            </a:r>
            <a:r>
              <a:rPr lang="en-US" sz="1400" b="1" dirty="0">
                <a:latin typeface="Arial" panose="020B0604020202020204" pitchFamily="34" charset="0"/>
                <a:cs typeface="Arial" panose="020B0604020202020204" pitchFamily="34" charset="0"/>
              </a:rPr>
              <a:t>marks</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sp>
        <p:nvSpPr>
          <p:cNvPr id="4" name="TextBox 3"/>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5</a:t>
            </a:r>
            <a:endParaRPr lang="en-SG" sz="2800" b="1" dirty="0">
              <a:solidFill>
                <a:srgbClr val="FF0000"/>
              </a:solidFill>
            </a:endParaRPr>
          </a:p>
        </p:txBody>
      </p:sp>
      <p:sp>
        <p:nvSpPr>
          <p:cNvPr id="6" name="Title 1"/>
          <p:cNvSpPr>
            <a:spLocks noGrp="1"/>
          </p:cNvSpPr>
          <p:nvPr>
            <p:ph type="title"/>
          </p:nvPr>
        </p:nvSpPr>
        <p:spPr>
          <a:xfrm>
            <a:off x="0" y="0"/>
            <a:ext cx="9144000" cy="1219200"/>
          </a:xfrm>
        </p:spPr>
        <p:txBody>
          <a:bodyPr/>
          <a:lstStyle/>
          <a:p>
            <a:r>
              <a:rPr lang="en-US" u="sng" dirty="0">
                <a:latin typeface="Arial" panose="020B0604020202020204" pitchFamily="34" charset="0"/>
                <a:cs typeface="Arial" panose="020B0604020202020204" pitchFamily="34" charset="0"/>
              </a:rPr>
              <a:t>Example </a:t>
            </a:r>
            <a:r>
              <a:rPr lang="en-US" u="sng" dirty="0" smtClean="0">
                <a:latin typeface="Arial" panose="020B0604020202020204" pitchFamily="34" charset="0"/>
                <a:cs typeface="Arial" panose="020B0604020202020204" pitchFamily="34" charset="0"/>
              </a:rPr>
              <a:t>4</a:t>
            </a:r>
            <a:endParaRPr lang="en-US" u="sng" dirty="0">
              <a:latin typeface="Arial" panose="020B0604020202020204" pitchFamily="34" charset="0"/>
              <a:cs typeface="Arial" panose="020B0604020202020204" pitchFamily="34" charset="0"/>
            </a:endParaRPr>
          </a:p>
        </p:txBody>
      </p:sp>
      <p:sp>
        <p:nvSpPr>
          <p:cNvPr id="11" name="Rectangle 10"/>
          <p:cNvSpPr/>
          <p:nvPr/>
        </p:nvSpPr>
        <p:spPr>
          <a:xfrm>
            <a:off x="152400" y="2209800"/>
            <a:ext cx="879613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03217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81600"/>
          </a:xfrm>
        </p:spPr>
        <p:txBody>
          <a:bodyPr>
            <a:normAutofit/>
          </a:bodyPr>
          <a:lstStyle/>
          <a:p>
            <a:pPr marL="0" indent="0">
              <a:buNone/>
            </a:pPr>
            <a:r>
              <a:rPr lang="en-US" sz="2400" u="sng" dirty="0">
                <a:latin typeface="Arial" panose="020B0604020202020204" pitchFamily="34" charset="0"/>
                <a:cs typeface="Arial" panose="020B0604020202020204" pitchFamily="34" charset="0"/>
              </a:rPr>
              <a:t>How will you be tested in G101 MSA?</a:t>
            </a: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During the G101 MSA, you can refer to any resource that is stored in your laptop (e.g. 6</a:t>
            </a:r>
            <a:r>
              <a:rPr lang="en-US" sz="2400" baseline="30000" dirty="0" smtClean="0">
                <a:latin typeface="Arial" panose="020B0604020202020204" pitchFamily="34" charset="0"/>
                <a:cs typeface="Arial" panose="020B0604020202020204" pitchFamily="34" charset="0"/>
              </a:rPr>
              <a:t>th</a:t>
            </a:r>
            <a:r>
              <a:rPr lang="en-US" sz="2400" dirty="0" smtClean="0">
                <a:latin typeface="Arial" panose="020B0604020202020204" pitchFamily="34" charset="0"/>
                <a:cs typeface="Arial" panose="020B0604020202020204" pitchFamily="34" charset="0"/>
              </a:rPr>
              <a:t> P, worksheets, etc.).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You are </a:t>
            </a:r>
            <a:r>
              <a:rPr lang="en-US" sz="2400" b="1" dirty="0" smtClean="0">
                <a:solidFill>
                  <a:srgbClr val="FF0000"/>
                </a:solidFill>
                <a:latin typeface="Arial" panose="020B0604020202020204" pitchFamily="34" charset="0"/>
                <a:cs typeface="Arial" panose="020B0604020202020204" pitchFamily="34" charset="0"/>
              </a:rPr>
              <a:t>NOT</a:t>
            </a:r>
            <a:r>
              <a:rPr lang="en-US" sz="2400" dirty="0" smtClean="0">
                <a:solidFill>
                  <a:srgbClr val="FF0000"/>
                </a:solidFill>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allowed to refer to any text books but you are allowed to refer to hand written notes, written on paper. If there are more than one sheet of hand written paper that you intend to refer to, they must be </a:t>
            </a:r>
            <a:r>
              <a:rPr lang="en-US" sz="2400" b="1" dirty="0" smtClean="0">
                <a:latin typeface="Arial" panose="020B0604020202020204" pitchFamily="34" charset="0"/>
                <a:cs typeface="Arial" panose="020B0604020202020204" pitchFamily="34" charset="0"/>
              </a:rPr>
              <a:t>bounded</a:t>
            </a:r>
            <a:r>
              <a:rPr lang="en-US" sz="2400" dirty="0" smtClean="0">
                <a:latin typeface="Arial" panose="020B0604020202020204" pitchFamily="34" charset="0"/>
                <a:cs typeface="Arial" panose="020B0604020202020204" pitchFamily="34" charset="0"/>
              </a:rPr>
              <a:t> together (i.e. not in loose pieces).  </a:t>
            </a:r>
            <a:endParaRPr lang="en-US" sz="24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457200" y="274638"/>
            <a:ext cx="8229600" cy="1143000"/>
          </a:xfrm>
        </p:spPr>
        <p:txBody>
          <a:bodyPr/>
          <a:lstStyle/>
          <a:p>
            <a:r>
              <a:rPr lang="en-US" u="sng" dirty="0" smtClean="0">
                <a:latin typeface="Arial" panose="020B0604020202020204" pitchFamily="34" charset="0"/>
                <a:cs typeface="Arial" panose="020B0604020202020204" pitchFamily="34" charset="0"/>
              </a:rPr>
              <a:t>General Information</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0080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514600"/>
            <a:ext cx="8229600" cy="1371600"/>
          </a:xfrm>
        </p:spPr>
        <p:txBody>
          <a:bodyPr/>
          <a:lstStyle/>
          <a:p>
            <a:pPr marL="0" indent="0" algn="ctr">
              <a:buNone/>
            </a:pPr>
            <a:r>
              <a:rPr lang="en-SG" dirty="0" smtClean="0"/>
              <a:t>Now, try the following set of Practice Questions. </a:t>
            </a:r>
          </a:p>
          <a:p>
            <a:pPr marL="0" indent="0" algn="ctr">
              <a:buNone/>
            </a:pPr>
            <a:r>
              <a:rPr lang="en-SG" dirty="0" smtClean="0"/>
              <a:t>Answers are given at the end of the slides.</a:t>
            </a:r>
            <a:endParaRPr lang="en-SG" dirty="0"/>
          </a:p>
        </p:txBody>
      </p:sp>
    </p:spTree>
    <p:extLst>
      <p:ext uri="{BB962C8B-B14F-4D97-AF65-F5344CB8AC3E}">
        <p14:creationId xmlns:p14="http://schemas.microsoft.com/office/powerpoint/2010/main" val="304032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914400"/>
            <a:ext cx="8763000" cy="552510"/>
          </a:xfrm>
        </p:spPr>
        <p:txBody>
          <a:bodyPr>
            <a:normAutofit/>
          </a:bodyPr>
          <a:lstStyle/>
          <a:p>
            <a:pPr marL="0" indent="0">
              <a:buNone/>
            </a:pPr>
            <a:r>
              <a:rPr lang="en-US" sz="2000" dirty="0" smtClean="0">
                <a:latin typeface="Arial" panose="020B0604020202020204" pitchFamily="34" charset="0"/>
                <a:cs typeface="Arial" panose="020B0604020202020204" pitchFamily="34" charset="0"/>
              </a:rPr>
              <a:t>Read the passage below and answer the following questions.</a:t>
            </a:r>
          </a:p>
        </p:txBody>
      </p:sp>
      <p:sp>
        <p:nvSpPr>
          <p:cNvPr id="4" name="TextBox 3"/>
          <p:cNvSpPr txBox="1"/>
          <p:nvPr/>
        </p:nvSpPr>
        <p:spPr>
          <a:xfrm>
            <a:off x="228600" y="1605438"/>
            <a:ext cx="8686800" cy="400110"/>
          </a:xfrm>
          <a:prstGeom prst="rect">
            <a:avLst/>
          </a:prstGeom>
          <a:noFill/>
        </p:spPr>
        <p:txBody>
          <a:bodyPr wrap="square" rtlCol="0">
            <a:spAutoFit/>
          </a:bodyPr>
          <a:lstStyle/>
          <a:p>
            <a:r>
              <a:rPr lang="en-SG" sz="2000" b="1" dirty="0" smtClean="0">
                <a:latin typeface="Arial" panose="020B0604020202020204" pitchFamily="34" charset="0"/>
                <a:cs typeface="Arial" panose="020B0604020202020204" pitchFamily="34" charset="0"/>
              </a:rPr>
              <a:t>Passage 1</a:t>
            </a:r>
            <a:endParaRPr lang="en-SG" sz="2000" b="1" dirty="0">
              <a:latin typeface="Arial" panose="020B0604020202020204" pitchFamily="34" charset="0"/>
              <a:cs typeface="Arial" panose="020B0604020202020204" pitchFamily="34" charset="0"/>
            </a:endParaRPr>
          </a:p>
        </p:txBody>
      </p:sp>
      <p:sp>
        <p:nvSpPr>
          <p:cNvPr id="5" name="TextBox 4"/>
          <p:cNvSpPr txBox="1"/>
          <p:nvPr/>
        </p:nvSpPr>
        <p:spPr>
          <a:xfrm>
            <a:off x="228600" y="2005548"/>
            <a:ext cx="8686800" cy="3785652"/>
          </a:xfrm>
          <a:prstGeom prst="rect">
            <a:avLst/>
          </a:prstGeom>
          <a:noFill/>
          <a:ln>
            <a:solidFill>
              <a:schemeClr val="tx1"/>
            </a:solidFill>
          </a:ln>
        </p:spPr>
        <p:txBody>
          <a:bodyPr wrap="square" rtlCol="0">
            <a:spAutoFit/>
          </a:bodyPr>
          <a:lstStyle/>
          <a:p>
            <a:r>
              <a:rPr lang="en-SG" sz="2000" dirty="0" smtClean="0">
                <a:latin typeface="Arial" panose="020B0604020202020204" pitchFamily="34" charset="0"/>
                <a:cs typeface="Arial" panose="020B0604020202020204" pitchFamily="34" charset="0"/>
              </a:rPr>
              <a:t>Recently many scientists are beginning to question the validity of claims made by other scientists on the negative health effect of certain food. For quite a long time, people have always been advised that egg yolk is bad because of its high cholesterol content. However these scientists argue that there are evidence to show that eating egg yolk increases the level of high density lipoprotein (HDL) and lowers the level of low density lipoprotein (LDL) in blood and this is quite beneficial to a person’s health. Furthermore, egg yolk contains many desirable nutrients such as vitamins, minerals and folate. So eating egg yolk can be beneficial to a person’s health.</a:t>
            </a:r>
          </a:p>
          <a:p>
            <a:endParaRPr lang="en-SG" sz="2000" dirty="0" smtClean="0">
              <a:latin typeface="Arial" panose="020B0604020202020204" pitchFamily="34" charset="0"/>
              <a:cs typeface="Arial" panose="020B0604020202020204" pitchFamily="34" charset="0"/>
            </a:endParaRPr>
          </a:p>
          <a:p>
            <a:r>
              <a:rPr lang="en-SG" sz="2000" dirty="0" smtClean="0">
                <a:latin typeface="Arial" panose="020B0604020202020204" pitchFamily="34" charset="0"/>
                <a:cs typeface="Arial" panose="020B0604020202020204" pitchFamily="34" charset="0"/>
              </a:rPr>
              <a:t>Similarly when it comes to drinking wine, people have long been advised that alcohol is bad and should be avoided. However many scientists have…  </a:t>
            </a:r>
            <a:endParaRPr lang="en-SG" sz="2000" dirty="0">
              <a:latin typeface="Arial" panose="020B0604020202020204" pitchFamily="34" charset="0"/>
              <a:cs typeface="Arial" panose="020B0604020202020204" pitchFamily="34" charset="0"/>
            </a:endParaRPr>
          </a:p>
        </p:txBody>
      </p:sp>
      <p:sp>
        <p:nvSpPr>
          <p:cNvPr id="6" name="TextBox 5"/>
          <p:cNvSpPr txBox="1"/>
          <p:nvPr/>
        </p:nvSpPr>
        <p:spPr>
          <a:xfrm>
            <a:off x="2514600" y="6457890"/>
            <a:ext cx="4648200" cy="400110"/>
          </a:xfrm>
          <a:prstGeom prst="rect">
            <a:avLst/>
          </a:prstGeom>
          <a:noFill/>
        </p:spPr>
        <p:txBody>
          <a:bodyPr wrap="square" rtlCol="0">
            <a:spAutoFit/>
          </a:bodyPr>
          <a:lstStyle/>
          <a:p>
            <a:r>
              <a:rPr lang="en-SG" sz="2000" i="1" dirty="0">
                <a:latin typeface="Arial" panose="020B0604020202020204" pitchFamily="34" charset="0"/>
                <a:cs typeface="Arial" panose="020B0604020202020204" pitchFamily="34" charset="0"/>
              </a:rPr>
              <a:t>c</a:t>
            </a:r>
            <a:r>
              <a:rPr lang="en-SG" sz="2000" i="1" dirty="0" smtClean="0">
                <a:latin typeface="Arial" panose="020B0604020202020204" pitchFamily="34" charset="0"/>
                <a:cs typeface="Arial" panose="020B0604020202020204" pitchFamily="34" charset="0"/>
              </a:rPr>
              <a:t>ontinue on the next slide….</a:t>
            </a:r>
            <a:endParaRPr lang="en-SG"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1559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
        <p:nvSpPr>
          <p:cNvPr id="5" name="TextBox 4"/>
          <p:cNvSpPr txBox="1"/>
          <p:nvPr/>
        </p:nvSpPr>
        <p:spPr>
          <a:xfrm>
            <a:off x="228600" y="1524000"/>
            <a:ext cx="8686800" cy="4708981"/>
          </a:xfrm>
          <a:prstGeom prst="rect">
            <a:avLst/>
          </a:prstGeom>
          <a:noFill/>
          <a:ln>
            <a:solidFill>
              <a:schemeClr val="tx1"/>
            </a:solidFill>
          </a:ln>
        </p:spPr>
        <p:txBody>
          <a:bodyPr wrap="square" rtlCol="0">
            <a:spAutoFit/>
          </a:bodyPr>
          <a:lstStyle/>
          <a:p>
            <a:r>
              <a:rPr lang="en-SG" sz="2000" dirty="0" smtClean="0">
                <a:latin typeface="Arial" panose="020B0604020202020204" pitchFamily="34" charset="0"/>
                <a:cs typeface="Arial" panose="020B0604020202020204" pitchFamily="34" charset="0"/>
              </a:rPr>
              <a:t>…argued that drinking wine, especially red wine, is beneficial to one’s health if it is drunk in moderation. Scientists found that red wine may promote a longer lifespan, protect against certain cancers, improve mental health, and provide benefits to the heart. Scientists believe that the health benefit of red wine is due to the presence of a compound called resveratrol. Plants such as grape, blueberries, raspberries, bilberries, peanuts produce resveratrol to fight off bacteria and fungi. Resveratrol also protects plants from ultraviolet radiation.</a:t>
            </a:r>
          </a:p>
          <a:p>
            <a:endParaRPr lang="en-SG" sz="2000" dirty="0">
              <a:latin typeface="Arial" panose="020B0604020202020204" pitchFamily="34" charset="0"/>
              <a:cs typeface="Arial" panose="020B0604020202020204" pitchFamily="34" charset="0"/>
            </a:endParaRPr>
          </a:p>
          <a:p>
            <a:r>
              <a:rPr lang="en-SG" sz="2000" dirty="0" smtClean="0">
                <a:latin typeface="Arial" panose="020B0604020202020204" pitchFamily="34" charset="0"/>
                <a:cs typeface="Arial" panose="020B0604020202020204" pitchFamily="34" charset="0"/>
              </a:rPr>
              <a:t>However scientists do generally agree that wine should be drunk in moderation. Women absorb alcohol more rapidly than men because of their lower body content and different levels of stomach enzymes. According to “Dietary Guideline for Americans 2010” published by the US Department of Agriculture, the recommended limit of wine consumption for a man is up to two drinks per day.  </a:t>
            </a:r>
            <a:endParaRPr lang="en-SG" sz="2000" dirty="0">
              <a:latin typeface="Arial" panose="020B0604020202020204" pitchFamily="34" charset="0"/>
              <a:cs typeface="Arial" panose="020B0604020202020204" pitchFamily="34" charset="0"/>
            </a:endParaRPr>
          </a:p>
        </p:txBody>
      </p:sp>
      <p:sp>
        <p:nvSpPr>
          <p:cNvPr id="6" name="TextBox 5"/>
          <p:cNvSpPr txBox="1"/>
          <p:nvPr/>
        </p:nvSpPr>
        <p:spPr>
          <a:xfrm>
            <a:off x="215900" y="990600"/>
            <a:ext cx="4648200" cy="400110"/>
          </a:xfrm>
          <a:prstGeom prst="rect">
            <a:avLst/>
          </a:prstGeom>
          <a:noFill/>
        </p:spPr>
        <p:txBody>
          <a:bodyPr wrap="square" rtlCol="0">
            <a:spAutoFit/>
          </a:bodyPr>
          <a:lstStyle/>
          <a:p>
            <a:r>
              <a:rPr lang="en-SG" sz="2000" i="1" dirty="0">
                <a:latin typeface="Arial" panose="020B0604020202020204" pitchFamily="34" charset="0"/>
                <a:cs typeface="Arial" panose="020B0604020202020204" pitchFamily="34" charset="0"/>
              </a:rPr>
              <a:t>c</a:t>
            </a:r>
            <a:r>
              <a:rPr lang="en-SG" sz="2000" i="1" dirty="0" smtClean="0">
                <a:latin typeface="Arial" panose="020B0604020202020204" pitchFamily="34" charset="0"/>
                <a:cs typeface="Arial" panose="020B0604020202020204" pitchFamily="34" charset="0"/>
              </a:rPr>
              <a:t>ontinue from previous slide….</a:t>
            </a:r>
            <a:endParaRPr lang="en-SG"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29045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915400" cy="2732782"/>
          </a:xfrm>
        </p:spPr>
        <p:txBody>
          <a:bodyPr>
            <a:normAutofit fontScale="77500" lnSpcReduction="20000"/>
          </a:bodyPr>
          <a:lstStyle/>
          <a:p>
            <a:pPr marL="0" indent="0">
              <a:buNone/>
            </a:pPr>
            <a:r>
              <a:rPr lang="en-US" sz="2000" b="1" u="sng" dirty="0" smtClean="0">
                <a:latin typeface="Arial" panose="020B0604020202020204" pitchFamily="34" charset="0"/>
                <a:cs typeface="Arial" panose="020B0604020202020204" pitchFamily="34" charset="0"/>
              </a:rPr>
              <a:t>Q1: </a:t>
            </a:r>
          </a:p>
          <a:p>
            <a:pPr marL="0" indent="0">
              <a:buNone/>
            </a:pPr>
            <a:r>
              <a:rPr lang="en-US" sz="2000" dirty="0" smtClean="0">
                <a:latin typeface="Arial" panose="020B0604020202020204" pitchFamily="34" charset="0"/>
                <a:cs typeface="Arial" panose="020B0604020202020204" pitchFamily="34" charset="0"/>
              </a:rPr>
              <a:t>Based on </a:t>
            </a:r>
            <a:r>
              <a:rPr lang="en-US" sz="2000" dirty="0">
                <a:latin typeface="Arial" panose="020B0604020202020204" pitchFamily="34" charset="0"/>
                <a:cs typeface="Arial" panose="020B0604020202020204" pitchFamily="34" charset="0"/>
              </a:rPr>
              <a:t>p</a:t>
            </a:r>
            <a:r>
              <a:rPr lang="en-US" sz="2000" dirty="0" smtClean="0">
                <a:latin typeface="Arial" panose="020B0604020202020204" pitchFamily="34" charset="0"/>
                <a:cs typeface="Arial" panose="020B0604020202020204" pitchFamily="34" charset="0"/>
              </a:rPr>
              <a:t>assage 1, which of the following compound appears to be harmful to the health?</a:t>
            </a:r>
          </a:p>
          <a:p>
            <a:pPr marL="457200" indent="-457200">
              <a:buAutoNum type="alphaLcParenBoth"/>
            </a:pPr>
            <a:r>
              <a:rPr lang="en-US" sz="2000" dirty="0" smtClean="0">
                <a:latin typeface="Arial" panose="020B0604020202020204" pitchFamily="34" charset="0"/>
                <a:cs typeface="Arial" panose="020B0604020202020204" pitchFamily="34" charset="0"/>
              </a:rPr>
              <a:t>Vitamin</a:t>
            </a:r>
          </a:p>
          <a:p>
            <a:pPr marL="457200" indent="-457200">
              <a:buAutoNum type="alphaLcParenBoth"/>
            </a:pPr>
            <a:r>
              <a:rPr lang="en-US" sz="2000" dirty="0" smtClean="0">
                <a:latin typeface="Arial" panose="020B0604020202020204" pitchFamily="34" charset="0"/>
                <a:cs typeface="Arial" panose="020B0604020202020204" pitchFamily="34" charset="0"/>
              </a:rPr>
              <a:t>Mineral</a:t>
            </a:r>
          </a:p>
          <a:p>
            <a:pPr marL="457200" indent="-457200">
              <a:buAutoNum type="alphaLcParenBoth"/>
            </a:pPr>
            <a:r>
              <a:rPr lang="en-US" sz="2000" dirty="0" smtClean="0">
                <a:latin typeface="Arial" panose="020B0604020202020204" pitchFamily="34" charset="0"/>
                <a:cs typeface="Arial" panose="020B0604020202020204" pitchFamily="34" charset="0"/>
              </a:rPr>
              <a:t>Folate</a:t>
            </a:r>
          </a:p>
          <a:p>
            <a:pPr marL="457200" indent="-457200">
              <a:buAutoNum type="alphaLcParenBoth"/>
            </a:pPr>
            <a:r>
              <a:rPr lang="en-US" sz="2000" dirty="0" smtClean="0">
                <a:latin typeface="Arial" panose="020B0604020202020204" pitchFamily="34" charset="0"/>
                <a:cs typeface="Arial" panose="020B0604020202020204" pitchFamily="34" charset="0"/>
              </a:rPr>
              <a:t>HDL (High Density Lipoprotein)</a:t>
            </a:r>
          </a:p>
          <a:p>
            <a:pPr marL="457200" indent="-457200">
              <a:buAutoNum type="alphaLcParenBoth"/>
            </a:pPr>
            <a:r>
              <a:rPr lang="en-US" sz="2000" dirty="0" smtClean="0">
                <a:latin typeface="Arial" panose="020B0604020202020204" pitchFamily="34" charset="0"/>
                <a:cs typeface="Arial" panose="020B0604020202020204" pitchFamily="34" charset="0"/>
              </a:rPr>
              <a:t>LDL (Low Density </a:t>
            </a:r>
            <a:r>
              <a:rPr lang="en-US" sz="2000" dirty="0" smtClean="0">
                <a:latin typeface="Arial" panose="020B0604020202020204" pitchFamily="34" charset="0"/>
                <a:cs typeface="Arial" panose="020B0604020202020204" pitchFamily="34" charset="0"/>
              </a:rPr>
              <a:t>Lipoprotein)</a:t>
            </a:r>
            <a:endParaRPr lang="en-US" sz="2000" dirty="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								[1 mark]</a:t>
            </a:r>
            <a:endParaRPr lang="en-US" sz="800" b="1"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b="1" u="sng" dirty="0" smtClean="0">
                <a:latin typeface="Arial" panose="020B0604020202020204" pitchFamily="34" charset="0"/>
                <a:cs typeface="Arial" panose="020B0604020202020204" pitchFamily="34" charset="0"/>
              </a:rPr>
              <a:t>Q2: </a:t>
            </a:r>
            <a:endParaRPr lang="en-US" sz="2000" b="1" u="sng"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The extract below is quoted from passage 1: </a:t>
            </a:r>
          </a:p>
        </p:txBody>
      </p:sp>
      <p:sp>
        <p:nvSpPr>
          <p:cNvPr id="5"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
        <p:nvSpPr>
          <p:cNvPr id="6" name="TextBox 5"/>
          <p:cNvSpPr txBox="1"/>
          <p:nvPr/>
        </p:nvSpPr>
        <p:spPr>
          <a:xfrm>
            <a:off x="228600" y="3799582"/>
            <a:ext cx="8686800" cy="1077218"/>
          </a:xfrm>
          <a:prstGeom prst="rect">
            <a:avLst/>
          </a:prstGeom>
          <a:noFill/>
          <a:ln>
            <a:solidFill>
              <a:schemeClr val="tx1"/>
            </a:solidFill>
          </a:ln>
        </p:spPr>
        <p:txBody>
          <a:bodyPr wrap="square" rtlCol="0">
            <a:spAutoFit/>
          </a:bodyPr>
          <a:lstStyle/>
          <a:p>
            <a:r>
              <a:rPr lang="en-SG" sz="1600" dirty="0" smtClean="0">
                <a:latin typeface="Arial" panose="020B0604020202020204" pitchFamily="34" charset="0"/>
                <a:cs typeface="Arial" panose="020B0604020202020204" pitchFamily="34" charset="0"/>
              </a:rPr>
              <a:t>Women absorb alcohol more rapidly than men because of their lower body content and different levels of stomach enzymes. According to “Dietary Guideline for Americans 2010” published by the US Department of Agriculture, the recommended limit of wine consumption for a man is up to two drinks per day.  </a:t>
            </a:r>
            <a:endParaRPr lang="en-SG" sz="160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228600" y="4876800"/>
            <a:ext cx="86868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itchFamily="34" charset="0"/>
              <a:buNone/>
            </a:pPr>
            <a:r>
              <a:rPr lang="en-US" sz="1600" dirty="0" smtClean="0">
                <a:latin typeface="Arial" panose="020B0604020202020204" pitchFamily="34" charset="0"/>
                <a:cs typeface="Arial" panose="020B0604020202020204" pitchFamily="34" charset="0"/>
              </a:rPr>
              <a:t>Based on the extract above, do you think that the recommended limit of wine consumption for a woman by “Dietary Guideline for Americans 2010”</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is likely to be more than or fewer than 2 drinks per day? Explain your answer.</a:t>
            </a:r>
          </a:p>
          <a:p>
            <a:pPr marL="0" indent="0">
              <a:buNone/>
            </a:pPr>
            <a:r>
              <a:rPr lang="en-US" sz="1600" dirty="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[2 marks]</a:t>
            </a:r>
            <a:endParaRPr lang="en-US" sz="600" b="1" dirty="0">
              <a:latin typeface="Arial" panose="020B0604020202020204" pitchFamily="34" charset="0"/>
              <a:cs typeface="Arial" panose="020B0604020202020204" pitchFamily="34" charset="0"/>
            </a:endParaRPr>
          </a:p>
          <a:p>
            <a:pPr marL="0" indent="0">
              <a:buFont typeface="Arial" pitchFamily="34" charset="0"/>
              <a:buNone/>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022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3200400"/>
          </a:xfrm>
        </p:spPr>
        <p:txBody>
          <a:bodyPr>
            <a:normAutofit/>
          </a:bodyPr>
          <a:lstStyle/>
          <a:p>
            <a:pPr marL="0" indent="0">
              <a:buNone/>
            </a:pPr>
            <a:r>
              <a:rPr lang="en-US" sz="1600" b="1" u="sng" dirty="0" smtClean="0">
                <a:latin typeface="Arial" panose="020B0604020202020204" pitchFamily="34" charset="0"/>
                <a:cs typeface="Arial" panose="020B0604020202020204" pitchFamily="34" charset="0"/>
              </a:rPr>
              <a:t>Q3: </a:t>
            </a:r>
          </a:p>
          <a:p>
            <a:pPr marL="0" indent="0">
              <a:buNone/>
            </a:pPr>
            <a:r>
              <a:rPr lang="en-US" sz="1600" dirty="0" smtClean="0">
                <a:latin typeface="Arial" panose="020B0604020202020204" pitchFamily="34" charset="0"/>
                <a:cs typeface="Arial" panose="020B0604020202020204" pitchFamily="34" charset="0"/>
              </a:rPr>
              <a:t>Peter is skeptical on the health benefit of eating egg yolk and he said: “My grandfather ate a lot of egg yolk. </a:t>
            </a:r>
            <a:r>
              <a:rPr lang="en-US" sz="1600" dirty="0">
                <a:latin typeface="Arial" panose="020B0604020202020204" pitchFamily="34" charset="0"/>
                <a:cs typeface="Arial" panose="020B0604020202020204" pitchFamily="34" charset="0"/>
              </a:rPr>
              <a:t>H</a:t>
            </a:r>
            <a:r>
              <a:rPr lang="en-US" sz="1600" dirty="0" smtClean="0">
                <a:latin typeface="Arial" panose="020B0604020202020204" pitchFamily="34" charset="0"/>
                <a:cs typeface="Arial" panose="020B0604020202020204" pitchFamily="34" charset="0"/>
              </a:rPr>
              <a:t>e had many health problems and died young, at age 48. So eating egg yolk is bad for you.”</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Do you think Peter’s counter argument to those scientists’ claim is credible? Explain your answer.</a:t>
            </a:r>
          </a:p>
          <a:p>
            <a:pPr marL="0" indent="0">
              <a:buNone/>
            </a:pPr>
            <a:r>
              <a:rPr lang="en-US" sz="1600" dirty="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[2 marks]</a:t>
            </a:r>
            <a:endParaRPr lang="en-US" sz="600" b="1"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b="1" u="sng" dirty="0" smtClean="0">
                <a:latin typeface="Arial" panose="020B0604020202020204" pitchFamily="34" charset="0"/>
                <a:cs typeface="Arial" panose="020B0604020202020204" pitchFamily="34" charset="0"/>
              </a:rPr>
              <a:t>Q4: </a:t>
            </a:r>
            <a:endParaRPr lang="en-US" sz="1600" b="1" u="sng"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extract below is quoted from passage 1: </a:t>
            </a:r>
          </a:p>
        </p:txBody>
      </p:sp>
      <p:sp>
        <p:nvSpPr>
          <p:cNvPr id="5"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
        <p:nvSpPr>
          <p:cNvPr id="6" name="TextBox 5"/>
          <p:cNvSpPr txBox="1"/>
          <p:nvPr/>
        </p:nvSpPr>
        <p:spPr>
          <a:xfrm>
            <a:off x="304800" y="4139625"/>
            <a:ext cx="8686800" cy="584775"/>
          </a:xfrm>
          <a:prstGeom prst="rect">
            <a:avLst/>
          </a:prstGeom>
          <a:noFill/>
          <a:ln>
            <a:solidFill>
              <a:schemeClr val="tx1"/>
            </a:solidFill>
          </a:ln>
        </p:spPr>
        <p:txBody>
          <a:bodyPr wrap="square" rtlCol="0">
            <a:spAutoFit/>
          </a:bodyPr>
          <a:lstStyle/>
          <a:p>
            <a:r>
              <a:rPr lang="en-SG" sz="1600" dirty="0">
                <a:latin typeface="Arial" panose="020B0604020202020204" pitchFamily="34" charset="0"/>
                <a:cs typeface="Arial" panose="020B0604020202020204" pitchFamily="34" charset="0"/>
              </a:rPr>
              <a:t>Scientists found that red wine may promote a longer lifespan, protect against certain cancers, improve mental health, and provide benefits to the heart.</a:t>
            </a:r>
          </a:p>
        </p:txBody>
      </p:sp>
      <p:sp>
        <p:nvSpPr>
          <p:cNvPr id="7" name="Content Placeholder 2"/>
          <p:cNvSpPr txBox="1">
            <a:spLocks/>
          </p:cNvSpPr>
          <p:nvPr/>
        </p:nvSpPr>
        <p:spPr>
          <a:xfrm>
            <a:off x="228600" y="4876800"/>
            <a:ext cx="8763000" cy="152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latin typeface="Arial" panose="020B0604020202020204" pitchFamily="34" charset="0"/>
                <a:cs typeface="Arial" panose="020B0604020202020204" pitchFamily="34" charset="0"/>
              </a:rPr>
              <a:t>Based on the extract above, someone tells you that if this finding is proven to be true, then anyone who drinks red wine will definitely live longer than those who do not drink red wine. </a:t>
            </a:r>
          </a:p>
          <a:p>
            <a:pPr marL="0" indent="0">
              <a:buFont typeface="Arial" pitchFamily="34" charset="0"/>
              <a:buNone/>
            </a:pPr>
            <a:endParaRPr lang="en-US" sz="1600" dirty="0">
              <a:latin typeface="Arial" panose="020B0604020202020204" pitchFamily="34" charset="0"/>
              <a:cs typeface="Arial" panose="020B0604020202020204" pitchFamily="34" charset="0"/>
            </a:endParaRPr>
          </a:p>
          <a:p>
            <a:pPr marL="0" indent="0">
              <a:buFont typeface="Arial" pitchFamily="34" charset="0"/>
              <a:buNone/>
            </a:pPr>
            <a:r>
              <a:rPr lang="en-US" sz="1600" dirty="0" smtClean="0">
                <a:latin typeface="Arial" panose="020B0604020202020204" pitchFamily="34" charset="0"/>
                <a:cs typeface="Arial" panose="020B0604020202020204" pitchFamily="34" charset="0"/>
              </a:rPr>
              <a:t>Explain if this is a credible deduction?</a:t>
            </a:r>
          </a:p>
          <a:p>
            <a:pPr marL="0" indent="0">
              <a:buNone/>
            </a:pP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[2 marks]</a:t>
            </a:r>
            <a:endParaRPr lang="en-US" sz="600" b="1" dirty="0" smtClean="0">
              <a:latin typeface="Arial" panose="020B0604020202020204" pitchFamily="34" charset="0"/>
              <a:cs typeface="Arial" panose="020B0604020202020204" pitchFamily="34" charset="0"/>
            </a:endParaRPr>
          </a:p>
          <a:p>
            <a:pPr marL="0" indent="0">
              <a:buFont typeface="Arial" pitchFamily="34" charset="0"/>
              <a:buNone/>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63528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943600"/>
          </a:xfrm>
        </p:spPr>
        <p:txBody>
          <a:bodyPr>
            <a:normAutofit fontScale="92500" lnSpcReduction="20000"/>
          </a:bodyPr>
          <a:lstStyle/>
          <a:p>
            <a:pPr marL="0" indent="0">
              <a:buNone/>
            </a:pPr>
            <a:r>
              <a:rPr lang="en-US" sz="2000" b="1" u="sng" dirty="0" smtClean="0">
                <a:latin typeface="Arial" panose="020B0604020202020204" pitchFamily="34" charset="0"/>
                <a:cs typeface="Arial" panose="020B0604020202020204" pitchFamily="34" charset="0"/>
              </a:rPr>
              <a:t>Answers:</a:t>
            </a:r>
          </a:p>
          <a:p>
            <a:pPr marL="0" indent="0">
              <a:buNone/>
            </a:pPr>
            <a:endParaRPr lang="en-US" sz="2000" b="1" u="sng" dirty="0">
              <a:latin typeface="Arial" panose="020B0604020202020204" pitchFamily="34" charset="0"/>
              <a:cs typeface="Arial" panose="020B0604020202020204" pitchFamily="34" charset="0"/>
            </a:endParaRPr>
          </a:p>
          <a:p>
            <a:pPr marL="0" indent="0">
              <a:buNone/>
            </a:pPr>
            <a:r>
              <a:rPr lang="en-US" sz="2000" b="1" u="sng" dirty="0" smtClean="0">
                <a:latin typeface="Arial" panose="020B0604020202020204" pitchFamily="34" charset="0"/>
                <a:cs typeface="Arial" panose="020B0604020202020204" pitchFamily="34" charset="0"/>
              </a:rPr>
              <a:t>Q1:</a:t>
            </a:r>
            <a:r>
              <a:rPr lang="en-US" sz="2000" dirty="0" smtClean="0">
                <a:latin typeface="Arial" panose="020B0604020202020204" pitchFamily="34" charset="0"/>
                <a:cs typeface="Arial" panose="020B0604020202020204" pitchFamily="34" charset="0"/>
              </a:rPr>
              <a:t> (e)</a:t>
            </a:r>
          </a:p>
          <a:p>
            <a:pPr marL="0" indent="0">
              <a:buNone/>
            </a:pPr>
            <a:endParaRPr lang="en-US" sz="2000" b="1" u="sng" dirty="0">
              <a:latin typeface="Arial" panose="020B0604020202020204" pitchFamily="34" charset="0"/>
              <a:cs typeface="Arial" panose="020B0604020202020204" pitchFamily="34" charset="0"/>
            </a:endParaRPr>
          </a:p>
          <a:p>
            <a:pPr marL="0" indent="0">
              <a:buNone/>
            </a:pPr>
            <a:r>
              <a:rPr lang="en-US" sz="2000" b="1" u="sng" dirty="0" smtClean="0">
                <a:latin typeface="Arial" panose="020B0604020202020204" pitchFamily="34" charset="0"/>
                <a:cs typeface="Arial" panose="020B0604020202020204" pitchFamily="34" charset="0"/>
              </a:rPr>
              <a:t>Q2:</a:t>
            </a:r>
            <a:r>
              <a:rPr lang="en-US" sz="2000" dirty="0" smtClean="0">
                <a:latin typeface="Arial" panose="020B0604020202020204" pitchFamily="34" charset="0"/>
                <a:cs typeface="Arial" panose="020B0604020202020204" pitchFamily="34" charset="0"/>
              </a:rPr>
              <a:t> The recommended limit for a woman is likely to be fewer than 2 drinks a day. This is because the passage states that women absorb alcohol more rapidly than men. Therefore women will need to drink lesser amount of wine than men to absorb the same amount of substance present in the drink.</a:t>
            </a:r>
          </a:p>
          <a:p>
            <a:pPr marL="0" indent="0">
              <a:buNone/>
            </a:pPr>
            <a:endParaRPr lang="en-US" sz="2000" b="1" u="sng" dirty="0">
              <a:latin typeface="Arial" panose="020B0604020202020204" pitchFamily="34" charset="0"/>
              <a:cs typeface="Arial" panose="020B0604020202020204" pitchFamily="34" charset="0"/>
            </a:endParaRPr>
          </a:p>
          <a:p>
            <a:pPr marL="0" indent="0">
              <a:buNone/>
            </a:pPr>
            <a:r>
              <a:rPr lang="en-US" sz="2000" b="1" u="sng" dirty="0" smtClean="0">
                <a:latin typeface="Arial" panose="020B0604020202020204" pitchFamily="34" charset="0"/>
                <a:cs typeface="Arial" panose="020B0604020202020204" pitchFamily="34" charset="0"/>
              </a:rPr>
              <a:t>Q3:</a:t>
            </a:r>
            <a:r>
              <a:rPr lang="en-US" sz="2000" dirty="0" smtClean="0">
                <a:latin typeface="Arial" panose="020B0604020202020204" pitchFamily="34" charset="0"/>
                <a:cs typeface="Arial" panose="020B0604020202020204" pitchFamily="34" charset="0"/>
              </a:rPr>
              <a:t> Peter’s counter argument is not credible. There are many other factors that can affect a person’s health apart from whether he/she eats egg yolk or not. For example, his grandfather could have other bad habits such as a poor diet, smoking, etc. Furthermore, there is also a problem with the sufficiency of his data. Peter’s argument is based on observation of only his grandfather and so it is not correct to </a:t>
            </a:r>
            <a:r>
              <a:rPr lang="en-US" sz="2000" dirty="0" err="1" smtClean="0">
                <a:latin typeface="Arial" panose="020B0604020202020204" pitchFamily="34" charset="0"/>
                <a:cs typeface="Arial" panose="020B0604020202020204" pitchFamily="34" charset="0"/>
              </a:rPr>
              <a:t>generalise</a:t>
            </a:r>
            <a:r>
              <a:rPr lang="en-US" sz="2000" dirty="0" smtClean="0">
                <a:latin typeface="Arial" panose="020B0604020202020204" pitchFamily="34" charset="0"/>
                <a:cs typeface="Arial" panose="020B0604020202020204" pitchFamily="34" charset="0"/>
              </a:rPr>
              <a:t> an observation of just one sample to the whole population.</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u="sng" dirty="0" smtClean="0">
                <a:latin typeface="Arial" panose="020B0604020202020204" pitchFamily="34" charset="0"/>
                <a:cs typeface="Arial" panose="020B0604020202020204" pitchFamily="34" charset="0"/>
              </a:rPr>
              <a:t>Q4:</a:t>
            </a:r>
            <a:r>
              <a:rPr lang="en-US" sz="2000" dirty="0" smtClean="0">
                <a:latin typeface="Arial" panose="020B0604020202020204" pitchFamily="34" charset="0"/>
                <a:cs typeface="Arial" panose="020B0604020202020204" pitchFamily="34" charset="0"/>
              </a:rPr>
              <a:t> The deduction is not credible even if the health benefit of red wine is proven to be true. This is because there are many other factors that affect a person’s health (such as exercise, smoking, stress, etc.). Also, the health benefit of drinking red wine is likely to affect different people to different extent so it is not credible to claim that anyone who drinks red wine will definitely live longer than those who do not.</a:t>
            </a:r>
            <a:endParaRPr lang="en-US" sz="2000" b="1" u="sng" dirty="0">
              <a:latin typeface="Arial" panose="020B0604020202020204" pitchFamily="34" charset="0"/>
              <a:cs typeface="Arial" panose="020B0604020202020204" pitchFamily="34" charset="0"/>
            </a:endParaRPr>
          </a:p>
        </p:txBody>
      </p:sp>
      <p:sp>
        <p:nvSpPr>
          <p:cNvPr id="5"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245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295399"/>
          </a:xfrm>
        </p:spPr>
        <p:txBody>
          <a:bodyPr>
            <a:normAutofit/>
          </a:bodyPr>
          <a:lstStyle/>
          <a:p>
            <a:r>
              <a:rPr lang="en-SG" dirty="0" smtClean="0"/>
              <a:t>You may also try out more practice questions in the MSA Practice Paper attached below. </a:t>
            </a:r>
          </a:p>
        </p:txBody>
      </p:sp>
      <p:sp>
        <p:nvSpPr>
          <p:cNvPr id="4" name="Title 1"/>
          <p:cNvSpPr txBox="1">
            <a:spLocks/>
          </p:cNvSpPr>
          <p:nvPr/>
        </p:nvSpPr>
        <p:spPr>
          <a:xfrm>
            <a:off x="5334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MSA Practice Paper</a:t>
            </a:r>
            <a:endParaRPr lang="en-US" u="sng" dirty="0">
              <a:latin typeface="Arial" panose="020B0604020202020204" pitchFamily="34" charset="0"/>
              <a:cs typeface="Arial" panose="020B060402020202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638662334"/>
              </p:ext>
            </p:extLst>
          </p:nvPr>
        </p:nvGraphicFramePr>
        <p:xfrm>
          <a:off x="3657600" y="3200401"/>
          <a:ext cx="1337699" cy="1158875"/>
        </p:xfrm>
        <a:graphic>
          <a:graphicData uri="http://schemas.openxmlformats.org/presentationml/2006/ole">
            <mc:AlternateContent xmlns:mc="http://schemas.openxmlformats.org/markup-compatibility/2006">
              <mc:Choice xmlns:v="urn:schemas-microsoft-com:vml" Requires="v">
                <p:oleObj spid="_x0000_s1033" name="Acrobat Document" showAsIcon="1" r:id="rId3" imgW="914400" imgH="792360" progId="AcroExch.Document.DC">
                  <p:embed/>
                </p:oleObj>
              </mc:Choice>
              <mc:Fallback>
                <p:oleObj name="Acrobat Document" showAsIcon="1" r:id="rId3" imgW="914400" imgH="792360" progId="AcroExch.Document.DC">
                  <p:embed/>
                  <p:pic>
                    <p:nvPicPr>
                      <p:cNvPr id="0" name=""/>
                      <p:cNvPicPr/>
                      <p:nvPr/>
                    </p:nvPicPr>
                    <p:blipFill>
                      <a:blip r:embed="rId4"/>
                      <a:stretch>
                        <a:fillRect/>
                      </a:stretch>
                    </p:blipFill>
                    <p:spPr>
                      <a:xfrm>
                        <a:off x="3657600" y="3200401"/>
                        <a:ext cx="1337699" cy="1158875"/>
                      </a:xfrm>
                      <a:prstGeom prst="rect">
                        <a:avLst/>
                      </a:prstGeom>
                    </p:spPr>
                  </p:pic>
                </p:oleObj>
              </mc:Fallback>
            </mc:AlternateContent>
          </a:graphicData>
        </a:graphic>
      </p:graphicFrame>
    </p:spTree>
    <p:extLst>
      <p:ext uri="{BB962C8B-B14F-4D97-AF65-F5344CB8AC3E}">
        <p14:creationId xmlns:p14="http://schemas.microsoft.com/office/powerpoint/2010/main" val="1982392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1523999"/>
          </a:xfrm>
        </p:spPr>
        <p:txBody>
          <a:bodyPr>
            <a:noAutofit/>
          </a:bodyPr>
          <a:lstStyle/>
          <a:p>
            <a:r>
              <a:rPr lang="en-SG" sz="1800" dirty="0" smtClean="0">
                <a:latin typeface="Arial" panose="020B0604020202020204" pitchFamily="34" charset="0"/>
                <a:cs typeface="Arial" panose="020B0604020202020204" pitchFamily="34" charset="0"/>
              </a:rPr>
              <a:t>You may want to revise all your quizzes using the Quiz Review Package from Problem 2 – 6. </a:t>
            </a:r>
          </a:p>
          <a:p>
            <a:r>
              <a:rPr lang="en-SG" sz="1800" dirty="0" smtClean="0">
                <a:latin typeface="Arial" panose="020B0604020202020204" pitchFamily="34" charset="0"/>
                <a:cs typeface="Arial" panose="020B0604020202020204" pitchFamily="34" charset="0"/>
              </a:rPr>
              <a:t>Go to LEO 2.0 -&gt; Learning Path -&gt; </a:t>
            </a:r>
            <a:r>
              <a:rPr lang="en-SG" sz="1800" i="1" dirty="0" smtClean="0">
                <a:latin typeface="Arial" panose="020B0604020202020204" pitchFamily="34" charset="0"/>
                <a:cs typeface="Arial" panose="020B0604020202020204" pitchFamily="34" charset="0"/>
              </a:rPr>
              <a:t>(Scroll down the page) </a:t>
            </a:r>
            <a:r>
              <a:rPr lang="en-SG" sz="1800" dirty="0" smtClean="0">
                <a:latin typeface="Arial" panose="020B0604020202020204" pitchFamily="34" charset="0"/>
                <a:cs typeface="Arial" panose="020B0604020202020204" pitchFamily="34" charset="0"/>
              </a:rPr>
              <a:t>Supplementary Path. </a:t>
            </a:r>
            <a:r>
              <a:rPr lang="en-SG" sz="1800" i="1" dirty="0" smtClean="0">
                <a:latin typeface="Arial" panose="020B0604020202020204" pitchFamily="34" charset="0"/>
                <a:cs typeface="Arial" panose="020B0604020202020204" pitchFamily="34" charset="0"/>
              </a:rPr>
              <a:t>(see screenshot below)</a:t>
            </a:r>
            <a:endParaRPr lang="en-SG" sz="1800" i="1" dirty="0">
              <a:latin typeface="Arial" panose="020B0604020202020204" pitchFamily="34" charset="0"/>
              <a:cs typeface="Arial" panose="020B0604020202020204" pitchFamily="34" charset="0"/>
            </a:endParaRPr>
          </a:p>
        </p:txBody>
      </p:sp>
      <p:sp>
        <p:nvSpPr>
          <p:cNvPr id="4" name="Title 1"/>
          <p:cNvSpPr txBox="1">
            <a:spLocks/>
          </p:cNvSpPr>
          <p:nvPr/>
        </p:nvSpPr>
        <p:spPr>
          <a:xfrm>
            <a:off x="5334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Quiz Reviews</a:t>
            </a:r>
            <a:endParaRPr lang="en-US" u="sng"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98496" y="2897910"/>
            <a:ext cx="5347008" cy="3676735"/>
          </a:xfrm>
          <a:prstGeom prst="rect">
            <a:avLst/>
          </a:prstGeom>
          <a:ln>
            <a:solidFill>
              <a:schemeClr val="tx1"/>
            </a:solidFill>
          </a:ln>
        </p:spPr>
      </p:pic>
    </p:spTree>
    <p:extLst>
      <p:ext uri="{BB962C8B-B14F-4D97-AF65-F5344CB8AC3E}">
        <p14:creationId xmlns:p14="http://schemas.microsoft.com/office/powerpoint/2010/main" val="315057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ctrTitle"/>
          </p:nvPr>
        </p:nvSpPr>
        <p:spPr bwMode="auto">
          <a:xfrm>
            <a:off x="0" y="2057400"/>
            <a:ext cx="7177087" cy="201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normAutofit/>
          </a:bodyPr>
          <a:lstStyle/>
          <a:p>
            <a:pPr>
              <a:spcBef>
                <a:spcPct val="0"/>
              </a:spcBef>
            </a:pPr>
            <a:r>
              <a:rPr lang="en-US" sz="4000" dirty="0" smtClean="0">
                <a:latin typeface="Arial" charset="0"/>
                <a:cs typeface="Arial" charset="0"/>
              </a:rPr>
              <a:t>Happy Revision!</a:t>
            </a:r>
            <a:endParaRPr lang="en-US" sz="4000" dirty="0">
              <a:latin typeface="Arial" charset="0"/>
              <a:cs typeface="Arial" charset="0"/>
            </a:endParaRPr>
          </a:p>
        </p:txBody>
      </p:sp>
    </p:spTree>
    <p:extLst>
      <p:ext uri="{BB962C8B-B14F-4D97-AF65-F5344CB8AC3E}">
        <p14:creationId xmlns:p14="http://schemas.microsoft.com/office/powerpoint/2010/main" val="349629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81600"/>
          </a:xfrm>
        </p:spPr>
        <p:txBody>
          <a:bodyPr>
            <a:normAutofit/>
          </a:bodyPr>
          <a:lstStyle/>
          <a:p>
            <a:pPr marL="0" indent="0">
              <a:buNone/>
            </a:pPr>
            <a:r>
              <a:rPr lang="en-US" sz="2400" u="sng" dirty="0" smtClean="0">
                <a:latin typeface="Arial" panose="020B0604020202020204" pitchFamily="34" charset="0"/>
                <a:cs typeface="Arial" panose="020B0604020202020204" pitchFamily="34" charset="0"/>
              </a:rPr>
              <a:t>How will you be tested in G101 MSA?</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The MSA will test your ability to apply what you have learnt in class (e.g. identifying verifiable claims, evaluate quality of information sources, etc.) through the scenarios given in the MSA paper. The scenarios given in the MSA will not be the same as the ones you have seen in the problem packages or quizzes.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You are required to demonstrate your ability to apply your thinking skills which you have learnt in your G101 lessons to the scenarios given in the MSA.  </a:t>
            </a:r>
            <a:endParaRPr lang="en-US" sz="24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457200" y="274638"/>
            <a:ext cx="8229600" cy="1143000"/>
          </a:xfrm>
        </p:spPr>
        <p:txBody>
          <a:bodyPr/>
          <a:lstStyle/>
          <a:p>
            <a:r>
              <a:rPr lang="en-US" u="sng" dirty="0" smtClean="0">
                <a:latin typeface="Arial" panose="020B0604020202020204" pitchFamily="34" charset="0"/>
                <a:cs typeface="Arial" panose="020B0604020202020204" pitchFamily="34" charset="0"/>
              </a:rPr>
              <a:t>General Information</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6971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b="1" u="sng" dirty="0" smtClean="0">
                <a:latin typeface="Arial" panose="020B0604020202020204" pitchFamily="34" charset="0"/>
                <a:cs typeface="Arial" panose="020B0604020202020204" pitchFamily="34" charset="0"/>
              </a:rPr>
              <a:t>Learning Outcomes to be tested in G101 MSA</a:t>
            </a:r>
            <a:endParaRPr lang="en-US" sz="2800" b="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990600"/>
            <a:ext cx="8540620" cy="5867400"/>
          </a:xfrm>
        </p:spPr>
        <p:txBody>
          <a:bodyPr>
            <a:noAutofit/>
          </a:bodyPr>
          <a:lstStyle/>
          <a:p>
            <a:pPr marL="0" indent="0">
              <a:buNone/>
            </a:pPr>
            <a:r>
              <a:rPr lang="en-US" sz="2000" b="1" u="sng" dirty="0" smtClean="0">
                <a:latin typeface="Arial" panose="020B0604020202020204" pitchFamily="34" charset="0"/>
                <a:cs typeface="Arial" panose="020B0604020202020204" pitchFamily="34" charset="0"/>
              </a:rPr>
              <a:t>Critical Thinking Framework</a:t>
            </a:r>
          </a:p>
          <a:p>
            <a:pPr marL="0" indent="0">
              <a:buFont typeface="Arial" pitchFamily="34" charset="0"/>
              <a:buNone/>
            </a:pPr>
            <a:r>
              <a:rPr lang="en-US" sz="1600" b="1" dirty="0">
                <a:latin typeface="Arial" panose="020B0604020202020204" pitchFamily="34" charset="0"/>
                <a:cs typeface="Arial" panose="020B0604020202020204" pitchFamily="34" charset="0"/>
              </a:rPr>
              <a:t>Problem 1</a:t>
            </a:r>
          </a:p>
          <a:p>
            <a:r>
              <a:rPr lang="en-US" sz="1600" b="1" dirty="0" smtClean="0">
                <a:solidFill>
                  <a:srgbClr val="FF0000"/>
                </a:solidFill>
                <a:latin typeface="Arial" panose="020B0604020202020204" pitchFamily="34" charset="0"/>
                <a:cs typeface="Arial" panose="020B0604020202020204" pitchFamily="34" charset="0"/>
              </a:rPr>
              <a:t>Will not be tested</a:t>
            </a:r>
          </a:p>
          <a:p>
            <a:endParaRPr lang="en-US" sz="1600" dirty="0">
              <a:latin typeface="Arial" panose="020B0604020202020204" pitchFamily="34" charset="0"/>
              <a:cs typeface="Arial" panose="020B0604020202020204" pitchFamily="34" charset="0"/>
            </a:endParaRPr>
          </a:p>
          <a:p>
            <a:pPr marL="0" indent="0">
              <a:buNone/>
            </a:pPr>
            <a:r>
              <a:rPr lang="en-US" sz="1600" b="1" dirty="0" smtClean="0">
                <a:latin typeface="Arial" panose="020B0604020202020204" pitchFamily="34" charset="0"/>
                <a:cs typeface="Arial" panose="020B0604020202020204" pitchFamily="34" charset="0"/>
              </a:rPr>
              <a:t>Problem 2</a:t>
            </a:r>
          </a:p>
          <a:p>
            <a:r>
              <a:rPr lang="en-SG" sz="1600" dirty="0" smtClean="0">
                <a:latin typeface="Arial" panose="020B0604020202020204" pitchFamily="34" charset="0"/>
                <a:cs typeface="Arial" panose="020B0604020202020204" pitchFamily="34" charset="0"/>
              </a:rPr>
              <a:t>Distinguish </a:t>
            </a:r>
            <a:r>
              <a:rPr lang="en-SG" sz="1600" dirty="0">
                <a:latin typeface="Arial" panose="020B0604020202020204" pitchFamily="34" charset="0"/>
                <a:cs typeface="Arial" panose="020B0604020202020204" pitchFamily="34" charset="0"/>
              </a:rPr>
              <a:t>verifiable claims from non-verifiable </a:t>
            </a:r>
            <a:r>
              <a:rPr lang="en-SG" sz="1600" dirty="0" smtClean="0">
                <a:latin typeface="Arial" panose="020B0604020202020204" pitchFamily="34" charset="0"/>
                <a:cs typeface="Arial" panose="020B0604020202020204" pitchFamily="34" charset="0"/>
              </a:rPr>
              <a:t>claims. </a:t>
            </a:r>
          </a:p>
          <a:p>
            <a:r>
              <a:rPr lang="en-SG" sz="1600" dirty="0" smtClean="0">
                <a:latin typeface="Arial" panose="020B0604020202020204" pitchFamily="34" charset="0"/>
                <a:cs typeface="Arial" panose="020B0604020202020204" pitchFamily="34" charset="0"/>
              </a:rPr>
              <a:t>Evaluate </a:t>
            </a:r>
            <a:r>
              <a:rPr lang="en-SG" sz="1600" dirty="0">
                <a:latin typeface="Arial" panose="020B0604020202020204" pitchFamily="34" charset="0"/>
                <a:cs typeface="Arial" panose="020B0604020202020204" pitchFamily="34" charset="0"/>
              </a:rPr>
              <a:t>quality of claims </a:t>
            </a:r>
            <a:r>
              <a:rPr lang="en-SG" sz="1600" dirty="0" smtClean="0">
                <a:latin typeface="Arial" panose="020B0604020202020204" pitchFamily="34" charset="0"/>
                <a:cs typeface="Arial" panose="020B0604020202020204" pitchFamily="34" charset="0"/>
              </a:rPr>
              <a:t>and arguments through</a:t>
            </a:r>
            <a:r>
              <a:rPr lang="en-SG" sz="1600" dirty="0">
                <a:latin typeface="Arial" panose="020B0604020202020204" pitchFamily="34" charset="0"/>
                <a:cs typeface="Arial" panose="020B0604020202020204" pitchFamily="34" charset="0"/>
              </a:rPr>
              <a:t>: </a:t>
            </a:r>
            <a:endParaRPr lang="en-SG" sz="1600" dirty="0" smtClean="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Logical fallacies (i.e. bandwagon, appeal to improper authority and slippery slope). </a:t>
            </a:r>
          </a:p>
          <a:p>
            <a:pPr lvl="1"/>
            <a:r>
              <a:rPr lang="en-SG" sz="1600" dirty="0">
                <a:latin typeface="Arial" panose="020B0604020202020204" pitchFamily="34" charset="0"/>
                <a:cs typeface="Arial" panose="020B0604020202020204" pitchFamily="34" charset="0"/>
              </a:rPr>
              <a:t>C</a:t>
            </a:r>
            <a:r>
              <a:rPr lang="en-SG" sz="1600" dirty="0" smtClean="0">
                <a:latin typeface="Arial" panose="020B0604020202020204" pitchFamily="34" charset="0"/>
                <a:cs typeface="Arial" panose="020B0604020202020204" pitchFamily="34" charset="0"/>
              </a:rPr>
              <a:t>ognitive biases (i.e. anchoring bias, loss aversion).</a:t>
            </a:r>
          </a:p>
          <a:p>
            <a:pPr marL="0" indent="0">
              <a:buNone/>
            </a:pPr>
            <a:endParaRPr lang="en-SG" sz="1600" dirty="0" smtClean="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Problem </a:t>
            </a:r>
            <a:r>
              <a:rPr lang="en-US" sz="1600" b="1" dirty="0" smtClean="0">
                <a:latin typeface="Arial" panose="020B0604020202020204" pitchFamily="34" charset="0"/>
                <a:cs typeface="Arial" panose="020B0604020202020204" pitchFamily="34" charset="0"/>
              </a:rPr>
              <a:t>3</a:t>
            </a:r>
            <a:endParaRPr lang="en-US" sz="1600" b="1" dirty="0">
              <a:latin typeface="Arial" panose="020B0604020202020204" pitchFamily="34" charset="0"/>
              <a:cs typeface="Arial" panose="020B0604020202020204" pitchFamily="34" charset="0"/>
            </a:endParaRPr>
          </a:p>
          <a:p>
            <a:r>
              <a:rPr lang="en-SG" sz="1600" dirty="0" smtClean="0">
                <a:latin typeface="Arial" panose="020B0604020202020204" pitchFamily="34" charset="0"/>
                <a:cs typeface="Arial" panose="020B0604020202020204" pitchFamily="34" charset="0"/>
              </a:rPr>
              <a:t>Evaluate </a:t>
            </a:r>
            <a:r>
              <a:rPr lang="en-SG" sz="1600" dirty="0">
                <a:latin typeface="Arial" panose="020B0604020202020204" pitchFamily="34" charset="0"/>
                <a:cs typeface="Arial" panose="020B0604020202020204" pitchFamily="34" charset="0"/>
              </a:rPr>
              <a:t>the quality of information sources based on key criteria </a:t>
            </a:r>
            <a:r>
              <a:rPr lang="en-SG" sz="1600" dirty="0" smtClean="0">
                <a:latin typeface="Arial" panose="020B0604020202020204" pitchFamily="34" charset="0"/>
                <a:cs typeface="Arial" panose="020B0604020202020204" pitchFamily="34" charset="0"/>
              </a:rPr>
              <a:t>and </a:t>
            </a:r>
            <a:r>
              <a:rPr lang="en-SG" sz="1600" dirty="0">
                <a:latin typeface="Arial" panose="020B0604020202020204" pitchFamily="34" charset="0"/>
                <a:cs typeface="Arial" panose="020B0604020202020204" pitchFamily="34" charset="0"/>
              </a:rPr>
              <a:t>standards (S.U.R.E)_Source: </a:t>
            </a:r>
            <a:endParaRPr lang="en-SG" sz="1600" dirty="0" smtClean="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Sources: Make </a:t>
            </a:r>
            <a:r>
              <a:rPr lang="en-SG" sz="1600" dirty="0">
                <a:latin typeface="Arial" panose="020B0604020202020204" pitchFamily="34" charset="0"/>
                <a:cs typeface="Arial" panose="020B0604020202020204" pitchFamily="34" charset="0"/>
              </a:rPr>
              <a:t>sure the source of </a:t>
            </a:r>
            <a:r>
              <a:rPr lang="en-SG" sz="1600" dirty="0" smtClean="0">
                <a:latin typeface="Arial" panose="020B0604020202020204" pitchFamily="34" charset="0"/>
                <a:cs typeface="Arial" panose="020B0604020202020204" pitchFamily="34" charset="0"/>
              </a:rPr>
              <a:t>information </a:t>
            </a:r>
            <a:r>
              <a:rPr lang="en-SG" sz="1600" dirty="0">
                <a:latin typeface="Arial" panose="020B0604020202020204" pitchFamily="34" charset="0"/>
                <a:cs typeface="Arial" panose="020B0604020202020204" pitchFamily="34" charset="0"/>
              </a:rPr>
              <a:t>is credible. </a:t>
            </a:r>
            <a:endParaRPr lang="en-SG" sz="1600" dirty="0" smtClean="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Understand: Clarity in what you are reading.</a:t>
            </a:r>
            <a:endParaRPr lang="en-SG" sz="1600" dirty="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Research: Investigate </a:t>
            </a:r>
            <a:r>
              <a:rPr lang="en-SG" sz="1600" dirty="0">
                <a:latin typeface="Arial" panose="020B0604020202020204" pitchFamily="34" charset="0"/>
                <a:cs typeface="Arial" panose="020B0604020202020204" pitchFamily="34" charset="0"/>
              </a:rPr>
              <a:t>thoroughly before </a:t>
            </a:r>
            <a:r>
              <a:rPr lang="en-SG" sz="1600" dirty="0" smtClean="0">
                <a:latin typeface="Arial" panose="020B0604020202020204" pitchFamily="34" charset="0"/>
                <a:cs typeface="Arial" panose="020B0604020202020204" pitchFamily="34" charset="0"/>
              </a:rPr>
              <a:t>making </a:t>
            </a:r>
            <a:r>
              <a:rPr lang="en-SG" sz="1600" dirty="0">
                <a:latin typeface="Arial" panose="020B0604020202020204" pitchFamily="34" charset="0"/>
                <a:cs typeface="Arial" panose="020B0604020202020204" pitchFamily="34" charset="0"/>
              </a:rPr>
              <a:t>a conclusion; </a:t>
            </a:r>
            <a:r>
              <a:rPr lang="en-SG" sz="1600" dirty="0" smtClean="0">
                <a:latin typeface="Arial" panose="020B0604020202020204" pitchFamily="34" charset="0"/>
                <a:cs typeface="Arial" panose="020B0604020202020204" pitchFamily="34" charset="0"/>
              </a:rPr>
              <a:t>check </a:t>
            </a:r>
            <a:r>
              <a:rPr lang="en-SG" sz="1600" dirty="0">
                <a:latin typeface="Arial" panose="020B0604020202020204" pitchFamily="34" charset="0"/>
                <a:cs typeface="Arial" panose="020B0604020202020204" pitchFamily="34" charset="0"/>
              </a:rPr>
              <a:t>with multiple </a:t>
            </a:r>
            <a:r>
              <a:rPr lang="en-SG" sz="1600" dirty="0" smtClean="0">
                <a:latin typeface="Arial" panose="020B0604020202020204" pitchFamily="34" charset="0"/>
                <a:cs typeface="Arial" panose="020B0604020202020204" pitchFamily="34" charset="0"/>
              </a:rPr>
              <a:t>sources. </a:t>
            </a:r>
            <a:endParaRPr lang="en-SG" sz="1600" dirty="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Evaluate: Look </a:t>
            </a:r>
            <a:r>
              <a:rPr lang="en-SG" sz="1600" dirty="0">
                <a:latin typeface="Arial" panose="020B0604020202020204" pitchFamily="34" charset="0"/>
                <a:cs typeface="Arial" panose="020B0604020202020204" pitchFamily="34" charset="0"/>
              </a:rPr>
              <a:t>for different </a:t>
            </a:r>
            <a:r>
              <a:rPr lang="en-SG" sz="1600" dirty="0" smtClean="0">
                <a:latin typeface="Arial" panose="020B0604020202020204" pitchFamily="34" charset="0"/>
                <a:cs typeface="Arial" panose="020B0604020202020204" pitchFamily="34" charset="0"/>
              </a:rPr>
              <a:t>angles. </a:t>
            </a:r>
            <a:endParaRPr lang="en-SG"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9530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458200" cy="4953000"/>
          </a:xfrm>
        </p:spPr>
        <p:txBody>
          <a:bodyPr>
            <a:noAutofit/>
          </a:bodyPr>
          <a:lstStyle/>
          <a:p>
            <a:pPr marL="0" indent="0">
              <a:buNone/>
            </a:pPr>
            <a:r>
              <a:rPr lang="en-SG" sz="2000" b="1" u="sng" dirty="0" smtClean="0">
                <a:latin typeface="Arial" panose="020B0604020202020204" pitchFamily="34" charset="0"/>
                <a:cs typeface="Arial" panose="020B0604020202020204" pitchFamily="34" charset="0"/>
              </a:rPr>
              <a:t>Scientific Thinking Framework</a:t>
            </a:r>
          </a:p>
          <a:p>
            <a:pPr marL="0" indent="0">
              <a:buNone/>
            </a:pPr>
            <a:r>
              <a:rPr lang="en-SG" sz="1600" b="1" dirty="0" smtClean="0">
                <a:latin typeface="Arial" panose="020B0604020202020204" pitchFamily="34" charset="0"/>
                <a:cs typeface="Arial" panose="020B0604020202020204" pitchFamily="34" charset="0"/>
              </a:rPr>
              <a:t>Problem 4</a:t>
            </a:r>
          </a:p>
          <a:p>
            <a:r>
              <a:rPr lang="en-SG" sz="1600" dirty="0" smtClean="0">
                <a:latin typeface="Arial" panose="020B0604020202020204" pitchFamily="34" charset="0"/>
                <a:cs typeface="Arial" panose="020B0604020202020204" pitchFamily="34" charset="0"/>
              </a:rPr>
              <a:t>Demonstrate awareness of what thinking scientifically entails.</a:t>
            </a:r>
          </a:p>
          <a:p>
            <a:r>
              <a:rPr lang="en-SG" sz="1600" dirty="0" smtClean="0">
                <a:latin typeface="Arial" panose="020B0604020202020204" pitchFamily="34" charset="0"/>
                <a:cs typeface="Arial" panose="020B0604020202020204" pitchFamily="34" charset="0"/>
              </a:rPr>
              <a:t>Explain the scientific method and the rationale underpinning each step.</a:t>
            </a:r>
          </a:p>
          <a:p>
            <a:r>
              <a:rPr lang="en-SG" sz="1600" dirty="0" smtClean="0">
                <a:latin typeface="Arial" panose="020B0604020202020204" pitchFamily="34" charset="0"/>
                <a:cs typeface="Arial" panose="020B0604020202020204" pitchFamily="34" charset="0"/>
              </a:rPr>
              <a:t>Apply the scientific method and address issues.</a:t>
            </a:r>
          </a:p>
          <a:p>
            <a:r>
              <a:rPr lang="en-SG" sz="1600" dirty="0" smtClean="0">
                <a:latin typeface="Arial" panose="020B0604020202020204" pitchFamily="34" charset="0"/>
                <a:cs typeface="Arial" panose="020B0604020202020204" pitchFamily="34" charset="0"/>
              </a:rPr>
              <a:t>Explain the benefits of scientific thinking in everyday life.</a:t>
            </a:r>
          </a:p>
          <a:p>
            <a:endParaRPr lang="en-SG" sz="1600" dirty="0">
              <a:latin typeface="Arial" panose="020B0604020202020204" pitchFamily="34" charset="0"/>
              <a:cs typeface="Arial" panose="020B0604020202020204" pitchFamily="34" charset="0"/>
            </a:endParaRPr>
          </a:p>
          <a:p>
            <a:pPr marL="0" indent="0">
              <a:buNone/>
            </a:pPr>
            <a:r>
              <a:rPr lang="en-SG" sz="1600" b="1" dirty="0">
                <a:latin typeface="Arial" panose="020B0604020202020204" pitchFamily="34" charset="0"/>
                <a:cs typeface="Arial" panose="020B0604020202020204" pitchFamily="34" charset="0"/>
              </a:rPr>
              <a:t>Problem 5</a:t>
            </a:r>
          </a:p>
          <a:p>
            <a:r>
              <a:rPr lang="en-SG" sz="1600" dirty="0">
                <a:latin typeface="Arial" panose="020B0604020202020204" pitchFamily="34" charset="0"/>
                <a:cs typeface="Arial" panose="020B0604020202020204" pitchFamily="34" charset="0"/>
              </a:rPr>
              <a:t>Substantiate claims by conducting an investigation using criteria for scientific evidence </a:t>
            </a:r>
            <a:r>
              <a:rPr lang="en-SG" sz="1600" dirty="0" smtClean="0">
                <a:latin typeface="Arial" panose="020B0604020202020204" pitchFamily="34" charset="0"/>
                <a:cs typeface="Arial" panose="020B0604020202020204" pitchFamily="34" charset="0"/>
              </a:rPr>
              <a:t>(i.e. objectivity</a:t>
            </a:r>
            <a:r>
              <a:rPr lang="en-SG" sz="1600" dirty="0">
                <a:latin typeface="Arial" panose="020B0604020202020204" pitchFamily="34" charset="0"/>
                <a:cs typeface="Arial" panose="020B0604020202020204" pitchFamily="34" charset="0"/>
              </a:rPr>
              <a:t>, validity, reliability). </a:t>
            </a:r>
            <a:endParaRPr lang="en-GB" sz="1600" dirty="0">
              <a:latin typeface="Arial" panose="020B0604020202020204" pitchFamily="34" charset="0"/>
              <a:cs typeface="Arial" panose="020B0604020202020204" pitchFamily="34" charset="0"/>
            </a:endParaRPr>
          </a:p>
          <a:p>
            <a:r>
              <a:rPr lang="en-SG" sz="1600" dirty="0" smtClean="0">
                <a:latin typeface="Arial" panose="020B0604020202020204" pitchFamily="34" charset="0"/>
                <a:cs typeface="Arial" panose="020B0604020202020204" pitchFamily="34" charset="0"/>
              </a:rPr>
              <a:t>Conduct basic literature review to inform the investigation process. </a:t>
            </a:r>
            <a:endParaRPr lang="en-GB" sz="1600" dirty="0" smtClean="0">
              <a:latin typeface="Arial" panose="020B0604020202020204" pitchFamily="34" charset="0"/>
              <a:cs typeface="Arial" panose="020B0604020202020204" pitchFamily="34" charset="0"/>
            </a:endParaRPr>
          </a:p>
          <a:p>
            <a:r>
              <a:rPr lang="en-SG" sz="1600" dirty="0" smtClean="0">
                <a:latin typeface="Arial" panose="020B0604020202020204" pitchFamily="34" charset="0"/>
                <a:cs typeface="Arial" panose="020B0604020202020204" pitchFamily="34" charset="0"/>
              </a:rPr>
              <a:t>Design and explain appropriate sampling strategies to ensure an unbiased sample.</a:t>
            </a:r>
          </a:p>
          <a:p>
            <a:r>
              <a:rPr lang="en-SG" sz="1600" dirty="0" smtClean="0">
                <a:latin typeface="Arial" panose="020B0604020202020204" pitchFamily="34" charset="0"/>
                <a:cs typeface="Arial" panose="020B0604020202020204" pitchFamily="34" charset="0"/>
              </a:rPr>
              <a:t>Record data in table format using Microsoft Excel.</a:t>
            </a:r>
          </a:p>
          <a:p>
            <a:r>
              <a:rPr lang="en-SG" sz="1600" dirty="0" smtClean="0">
                <a:latin typeface="Arial" panose="020B0604020202020204" pitchFamily="34" charset="0"/>
                <a:cs typeface="Arial" panose="020B0604020202020204" pitchFamily="34" charset="0"/>
              </a:rPr>
              <a:t>Present proposal.</a:t>
            </a:r>
          </a:p>
          <a:p>
            <a:pPr marL="0" indent="0">
              <a:buNone/>
            </a:pPr>
            <a:endParaRPr lang="en-SG" sz="1600" b="1" dirty="0">
              <a:latin typeface="Arial" panose="020B0604020202020204" pitchFamily="34" charset="0"/>
              <a:cs typeface="Arial" panose="020B0604020202020204" pitchFamily="34" charset="0"/>
            </a:endParaRPr>
          </a:p>
          <a:p>
            <a:pPr marL="0" indent="0">
              <a:buNone/>
            </a:pPr>
            <a:r>
              <a:rPr lang="en-SG" sz="1600" b="1" dirty="0" smtClean="0">
                <a:latin typeface="Arial" panose="020B0604020202020204" pitchFamily="34" charset="0"/>
                <a:cs typeface="Arial" panose="020B0604020202020204" pitchFamily="34" charset="0"/>
              </a:rPr>
              <a:t>Problem </a:t>
            </a:r>
            <a:r>
              <a:rPr lang="en-SG" sz="1600" b="1" dirty="0">
                <a:latin typeface="Arial" panose="020B0604020202020204" pitchFamily="34" charset="0"/>
                <a:cs typeface="Arial" panose="020B0604020202020204" pitchFamily="34" charset="0"/>
              </a:rPr>
              <a:t>6</a:t>
            </a:r>
          </a:p>
          <a:p>
            <a:r>
              <a:rPr lang="en-SG" sz="1600" dirty="0" smtClean="0">
                <a:latin typeface="Arial" panose="020B0604020202020204" pitchFamily="34" charset="0"/>
                <a:cs typeface="Arial" panose="020B0604020202020204" pitchFamily="34" charset="0"/>
              </a:rPr>
              <a:t>Prepare raw data suitable for data analysis.</a:t>
            </a:r>
          </a:p>
          <a:p>
            <a:r>
              <a:rPr lang="en-SG" sz="1600" dirty="0" smtClean="0">
                <a:latin typeface="Arial" panose="020B0604020202020204" pitchFamily="34" charset="0"/>
                <a:cs typeface="Arial" panose="020B0604020202020204" pitchFamily="34" charset="0"/>
              </a:rPr>
              <a:t>Analyse data using basic descriptive statistics.</a:t>
            </a:r>
          </a:p>
          <a:p>
            <a:r>
              <a:rPr lang="en-SG" sz="1600" dirty="0" smtClean="0">
                <a:latin typeface="Arial" panose="020B0604020202020204" pitchFamily="34" charset="0"/>
                <a:cs typeface="Arial" panose="020B0604020202020204" pitchFamily="34" charset="0"/>
              </a:rPr>
              <a:t>Make correct interpretation from the results of data analysis.</a:t>
            </a:r>
          </a:p>
          <a:p>
            <a:r>
              <a:rPr lang="en-SG" sz="1600" dirty="0" smtClean="0">
                <a:latin typeface="Arial" panose="020B0604020202020204" pitchFamily="34" charset="0"/>
                <a:cs typeface="Arial" panose="020B0604020202020204" pitchFamily="34" charset="0"/>
              </a:rPr>
              <a:t>Explain limitations of the investigation that undermine the conclusiveness of the claim.</a:t>
            </a:r>
            <a:endParaRPr lang="en-US" sz="1600" dirty="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pPr marL="0" indent="0">
              <a:buNone/>
            </a:pPr>
            <a:endParaRPr lang="en-SG" sz="1800" dirty="0" smtClean="0"/>
          </a:p>
        </p:txBody>
      </p:sp>
      <p:sp>
        <p:nvSpPr>
          <p:cNvPr id="5" name="Title 1"/>
          <p:cNvSpPr txBox="1">
            <a:spLocks/>
          </p:cNvSpPr>
          <p:nvPr/>
        </p:nvSpPr>
        <p:spPr>
          <a:xfrm>
            <a:off x="457200" y="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u="sng" smtClean="0">
                <a:latin typeface="Arial" panose="020B0604020202020204" pitchFamily="34" charset="0"/>
                <a:cs typeface="Arial" panose="020B0604020202020204" pitchFamily="34" charset="0"/>
              </a:rPr>
              <a:t>Learning Outcomes to be tested in G101 MSA</a:t>
            </a:r>
            <a:endParaRPr lang="en-US" sz="2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5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u="sng" dirty="0" smtClean="0">
                <a:latin typeface="Arial" panose="020B0604020202020204" pitchFamily="34" charset="0"/>
                <a:cs typeface="Arial" panose="020B0604020202020204" pitchFamily="34" charset="0"/>
              </a:rPr>
              <a:t>How should I revise for MSA?</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524000"/>
            <a:ext cx="9144000" cy="4953000"/>
          </a:xfrm>
        </p:spPr>
        <p:txBody>
          <a:bodyPr>
            <a:noAutofit/>
          </a:bodyPr>
          <a:lstStyle/>
          <a:p>
            <a:r>
              <a:rPr lang="en-US" sz="2000" dirty="0" smtClean="0">
                <a:latin typeface="Arial" panose="020B0604020202020204" pitchFamily="34" charset="0"/>
                <a:cs typeface="Arial" panose="020B0604020202020204" pitchFamily="34" charset="0"/>
              </a:rPr>
              <a:t>You should be prepared for your MSA by doing the following:</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Download and revise </a:t>
            </a:r>
            <a:r>
              <a:rPr lang="en-US" sz="1800" dirty="0" smtClean="0">
                <a:latin typeface="Arial" panose="020B0604020202020204" pitchFamily="34" charset="0"/>
                <a:cs typeface="Arial" panose="020B0604020202020204" pitchFamily="34" charset="0"/>
              </a:rPr>
              <a:t>all the </a:t>
            </a:r>
            <a:r>
              <a:rPr lang="en-US" sz="1800" b="1" dirty="0" smtClean="0">
                <a:solidFill>
                  <a:srgbClr val="0070C0"/>
                </a:solidFill>
                <a:latin typeface="Arial" panose="020B0604020202020204" pitchFamily="34" charset="0"/>
                <a:cs typeface="Arial" panose="020B0604020202020204" pitchFamily="34" charset="0"/>
              </a:rPr>
              <a:t>6</a:t>
            </a:r>
            <a:r>
              <a:rPr lang="en-US" sz="1800" b="1" baseline="30000" dirty="0" smtClean="0">
                <a:solidFill>
                  <a:srgbClr val="0070C0"/>
                </a:solidFill>
                <a:latin typeface="Arial" panose="020B0604020202020204" pitchFamily="34" charset="0"/>
                <a:cs typeface="Arial" panose="020B0604020202020204" pitchFamily="34" charset="0"/>
              </a:rPr>
              <a:t>th</a:t>
            </a:r>
            <a:r>
              <a:rPr lang="en-US" sz="1800" b="1" dirty="0" smtClean="0">
                <a:solidFill>
                  <a:srgbClr val="0070C0"/>
                </a:solidFill>
                <a:latin typeface="Arial" panose="020B0604020202020204" pitchFamily="34" charset="0"/>
                <a:cs typeface="Arial" panose="020B0604020202020204" pitchFamily="34" charset="0"/>
              </a:rPr>
              <a:t> P</a:t>
            </a:r>
            <a:r>
              <a:rPr lang="en-US" sz="1800" dirty="0" smtClean="0">
                <a:latin typeface="Arial" panose="020B0604020202020204" pitchFamily="34" charset="0"/>
                <a:cs typeface="Arial" panose="020B0604020202020204" pitchFamily="34" charset="0"/>
              </a:rPr>
              <a:t> from Problem 2 – 6.</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Download and revise </a:t>
            </a:r>
            <a:r>
              <a:rPr lang="en-US" sz="1800" dirty="0" smtClean="0">
                <a:latin typeface="Arial" panose="020B0604020202020204" pitchFamily="34" charset="0"/>
                <a:cs typeface="Arial" panose="020B0604020202020204" pitchFamily="34" charset="0"/>
              </a:rPr>
              <a:t>all the </a:t>
            </a:r>
            <a:r>
              <a:rPr lang="en-US" sz="1800" b="1" dirty="0" smtClean="0">
                <a:solidFill>
                  <a:srgbClr val="0070C0"/>
                </a:solidFill>
                <a:latin typeface="Arial" panose="020B0604020202020204" pitchFamily="34" charset="0"/>
                <a:cs typeface="Arial" panose="020B0604020202020204" pitchFamily="34" charset="0"/>
              </a:rPr>
              <a:t>Quiz Review Packages </a:t>
            </a:r>
            <a:r>
              <a:rPr lang="en-US" sz="1800" dirty="0" smtClean="0">
                <a:latin typeface="Arial" panose="020B0604020202020204" pitchFamily="34" charset="0"/>
                <a:cs typeface="Arial" panose="020B0604020202020204" pitchFamily="34" charset="0"/>
              </a:rPr>
              <a:t>from Problem </a:t>
            </a:r>
            <a:r>
              <a:rPr lang="en-US" sz="1800" dirty="0">
                <a:latin typeface="Arial" panose="020B0604020202020204" pitchFamily="34" charset="0"/>
                <a:cs typeface="Arial" panose="020B0604020202020204" pitchFamily="34" charset="0"/>
              </a:rPr>
              <a:t>2 – 6</a:t>
            </a:r>
            <a:r>
              <a:rPr lang="en-US" sz="1800" dirty="0" smtClean="0">
                <a:latin typeface="Arial" panose="020B0604020202020204" pitchFamily="34" charset="0"/>
                <a:cs typeface="Arial" panose="020B0604020202020204" pitchFamily="34" charset="0"/>
              </a:rPr>
              <a:t>.</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Attempt </a:t>
            </a:r>
            <a:r>
              <a:rPr lang="en-US" sz="1800" dirty="0" smtClean="0">
                <a:latin typeface="Arial" panose="020B0604020202020204" pitchFamily="34" charset="0"/>
                <a:cs typeface="Arial" panose="020B0604020202020204" pitchFamily="34" charset="0"/>
              </a:rPr>
              <a:t>the </a:t>
            </a:r>
            <a:r>
              <a:rPr lang="en-US" sz="1800" b="1" dirty="0" smtClean="0">
                <a:solidFill>
                  <a:srgbClr val="0070C0"/>
                </a:solidFill>
                <a:latin typeface="Arial" panose="020B0604020202020204" pitchFamily="34" charset="0"/>
                <a:cs typeface="Arial" panose="020B0604020202020204" pitchFamily="34" charset="0"/>
              </a:rPr>
              <a:t>Practice Questions </a:t>
            </a:r>
            <a:r>
              <a:rPr lang="en-US" sz="1800" dirty="0" smtClean="0">
                <a:latin typeface="Arial" panose="020B0604020202020204" pitchFamily="34" charset="0"/>
                <a:cs typeface="Arial" panose="020B0604020202020204" pitchFamily="34" charset="0"/>
              </a:rPr>
              <a:t>in this Revision Package </a:t>
            </a:r>
            <a:r>
              <a:rPr lang="en-US" sz="1800" i="1" dirty="0" smtClean="0">
                <a:latin typeface="Arial" panose="020B0604020202020204" pitchFamily="34" charset="0"/>
                <a:cs typeface="Arial" panose="020B0604020202020204" pitchFamily="34" charset="0"/>
              </a:rPr>
              <a:t>(Slides 30-35)</a:t>
            </a:r>
            <a:r>
              <a:rPr lang="en-US" sz="1800" dirty="0" smtClean="0">
                <a:latin typeface="Arial" panose="020B0604020202020204" pitchFamily="34" charset="0"/>
                <a:cs typeface="Arial" panose="020B0604020202020204" pitchFamily="34" charset="0"/>
              </a:rPr>
              <a:t>.</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Attempt</a:t>
            </a:r>
            <a:r>
              <a:rPr lang="en-US" sz="1800" dirty="0" smtClean="0">
                <a:latin typeface="Arial" panose="020B0604020202020204" pitchFamily="34" charset="0"/>
                <a:cs typeface="Arial" panose="020B0604020202020204" pitchFamily="34" charset="0"/>
              </a:rPr>
              <a:t> the </a:t>
            </a:r>
            <a:r>
              <a:rPr lang="en-US" sz="1800" b="1" dirty="0" smtClean="0">
                <a:solidFill>
                  <a:srgbClr val="0070C0"/>
                </a:solidFill>
                <a:latin typeface="Arial" panose="020B0604020202020204" pitchFamily="34" charset="0"/>
                <a:cs typeface="Arial" panose="020B0604020202020204" pitchFamily="34" charset="0"/>
              </a:rPr>
              <a:t>MSA Practice Paper </a:t>
            </a:r>
            <a:r>
              <a:rPr lang="en-US" sz="1800" dirty="0" smtClean="0">
                <a:latin typeface="Arial" panose="020B0604020202020204" pitchFamily="34" charset="0"/>
                <a:cs typeface="Arial" panose="020B0604020202020204" pitchFamily="34" charset="0"/>
              </a:rPr>
              <a:t>found in this Revision Package </a:t>
            </a:r>
            <a:r>
              <a:rPr lang="en-US" sz="1800" i="1" dirty="0" smtClean="0">
                <a:latin typeface="Arial" panose="020B0604020202020204" pitchFamily="34" charset="0"/>
                <a:cs typeface="Arial" panose="020B0604020202020204" pitchFamily="34" charset="0"/>
              </a:rPr>
              <a:t>(Slide 36)</a:t>
            </a:r>
            <a:r>
              <a:rPr lang="en-US" sz="1800" dirty="0" smtClean="0">
                <a:latin typeface="Arial" panose="020B0604020202020204" pitchFamily="34" charset="0"/>
                <a:cs typeface="Arial" panose="020B0604020202020204" pitchFamily="34" charset="0"/>
              </a:rPr>
              <a:t>.</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Seek clarification </a:t>
            </a:r>
            <a:r>
              <a:rPr lang="en-US" sz="1800" dirty="0" smtClean="0">
                <a:latin typeface="Arial" panose="020B0604020202020204" pitchFamily="34" charset="0"/>
                <a:cs typeface="Arial" panose="020B0604020202020204" pitchFamily="34" charset="0"/>
              </a:rPr>
              <a:t>with your Lecturer </a:t>
            </a:r>
            <a:r>
              <a:rPr lang="en-US" sz="1800" u="sng" dirty="0" smtClean="0">
                <a:latin typeface="Arial" panose="020B0604020202020204" pitchFamily="34" charset="0"/>
                <a:cs typeface="Arial" panose="020B0604020202020204" pitchFamily="34" charset="0"/>
              </a:rPr>
              <a:t>before</a:t>
            </a:r>
            <a:r>
              <a:rPr lang="en-US" sz="1800" dirty="0" smtClean="0">
                <a:latin typeface="Arial" panose="020B0604020202020204" pitchFamily="34" charset="0"/>
                <a:cs typeface="Arial" panose="020B0604020202020204" pitchFamily="34" charset="0"/>
              </a:rPr>
              <a:t> the MSA.</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17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719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u="sng" dirty="0" smtClean="0">
                <a:latin typeface="Arial" panose="020B0604020202020204" pitchFamily="34" charset="0"/>
                <a:cs typeface="Arial" panose="020B0604020202020204" pitchFamily="34" charset="0"/>
              </a:rPr>
              <a:t>Tips on Answering MSA Questions</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295400"/>
            <a:ext cx="9144000" cy="4953000"/>
          </a:xfrm>
        </p:spPr>
        <p:txBody>
          <a:bodyPr>
            <a:noAutofit/>
          </a:bodyPr>
          <a:lstStyle/>
          <a:p>
            <a:r>
              <a:rPr lang="en-SG" sz="2000" dirty="0">
                <a:latin typeface="Arial" panose="020B0604020202020204" pitchFamily="34" charset="0"/>
                <a:cs typeface="Arial" panose="020B0604020202020204" pitchFamily="34" charset="0"/>
              </a:rPr>
              <a:t>Read the contexts and questions </a:t>
            </a:r>
            <a:r>
              <a:rPr lang="en-SG" sz="2000" dirty="0" smtClean="0">
                <a:latin typeface="Arial" panose="020B0604020202020204" pitchFamily="34" charset="0"/>
                <a:cs typeface="Arial" panose="020B0604020202020204" pitchFamily="34" charset="0"/>
              </a:rPr>
              <a:t>carefully</a:t>
            </a:r>
            <a:r>
              <a:rPr lang="en-SG" sz="2000" dirty="0">
                <a:latin typeface="Arial" panose="020B0604020202020204" pitchFamily="34" charset="0"/>
                <a:cs typeface="Arial" panose="020B0604020202020204" pitchFamily="34" charset="0"/>
              </a:rPr>
              <a:t> </a:t>
            </a:r>
            <a:r>
              <a:rPr lang="en-SG" sz="2000" dirty="0" smtClean="0">
                <a:latin typeface="Arial" panose="020B0604020202020204" pitchFamily="34" charset="0"/>
                <a:cs typeface="Arial" panose="020B0604020202020204" pitchFamily="34" charset="0"/>
              </a:rPr>
              <a:t>before you answer the questions.</a:t>
            </a:r>
          </a:p>
          <a:p>
            <a:pPr marL="0" indent="0">
              <a:buNone/>
            </a:pPr>
            <a:endParaRPr lang="en-SG" sz="2000" dirty="0">
              <a:latin typeface="Arial" panose="020B0604020202020204" pitchFamily="34" charset="0"/>
              <a:cs typeface="Arial" panose="020B0604020202020204" pitchFamily="34" charset="0"/>
            </a:endParaRPr>
          </a:p>
          <a:p>
            <a:r>
              <a:rPr lang="en-SG" sz="2000" dirty="0">
                <a:latin typeface="Arial" panose="020B0604020202020204" pitchFamily="34" charset="0"/>
                <a:cs typeface="Arial" panose="020B0604020202020204" pitchFamily="34" charset="0"/>
              </a:rPr>
              <a:t>Answer specifically to what the question is asking. </a:t>
            </a:r>
          </a:p>
          <a:p>
            <a:pPr marL="1008062" lvl="1" indent="-342900"/>
            <a:r>
              <a:rPr lang="en-SG" sz="2000" dirty="0" smtClean="0">
                <a:latin typeface="Arial" panose="020B0604020202020204" pitchFamily="34" charset="0"/>
                <a:cs typeface="Arial" panose="020B0604020202020204" pitchFamily="34" charset="0"/>
              </a:rPr>
              <a:t>Do </a:t>
            </a:r>
            <a:r>
              <a:rPr lang="en-SG" sz="2000" dirty="0">
                <a:latin typeface="Arial" panose="020B0604020202020204" pitchFamily="34" charset="0"/>
                <a:cs typeface="Arial" panose="020B0604020202020204" pitchFamily="34" charset="0"/>
              </a:rPr>
              <a:t>not simply copy directly from </a:t>
            </a:r>
            <a:r>
              <a:rPr lang="en-SG" sz="2000" dirty="0" smtClean="0">
                <a:latin typeface="Arial" panose="020B0604020202020204" pitchFamily="34" charset="0"/>
                <a:cs typeface="Arial" panose="020B0604020202020204" pitchFamily="34" charset="0"/>
              </a:rPr>
              <a:t>6</a:t>
            </a:r>
            <a:r>
              <a:rPr lang="en-SG" sz="2000" baseline="30000" dirty="0" smtClean="0">
                <a:latin typeface="Arial" panose="020B0604020202020204" pitchFamily="34" charset="0"/>
                <a:cs typeface="Arial" panose="020B0604020202020204" pitchFamily="34" charset="0"/>
              </a:rPr>
              <a:t>th</a:t>
            </a:r>
            <a:r>
              <a:rPr lang="en-SG" sz="2000" dirty="0" smtClean="0">
                <a:latin typeface="Arial" panose="020B0604020202020204" pitchFamily="34" charset="0"/>
                <a:cs typeface="Arial" panose="020B0604020202020204" pitchFamily="34" charset="0"/>
              </a:rPr>
              <a:t> P</a:t>
            </a:r>
            <a:r>
              <a:rPr lang="en-SG" sz="2000" dirty="0">
                <a:latin typeface="Arial" panose="020B0604020202020204" pitchFamily="34" charset="0"/>
                <a:cs typeface="Arial" panose="020B0604020202020204" pitchFamily="34" charset="0"/>
              </a:rPr>
              <a:t>. </a:t>
            </a:r>
          </a:p>
          <a:p>
            <a:pPr marL="1008062" lvl="1" indent="-342900"/>
            <a:r>
              <a:rPr lang="en-SG" sz="2000" dirty="0" smtClean="0">
                <a:latin typeface="Arial" panose="020B0604020202020204" pitchFamily="34" charset="0"/>
                <a:cs typeface="Arial" panose="020B0604020202020204" pitchFamily="34" charset="0"/>
              </a:rPr>
              <a:t>Apply </a:t>
            </a:r>
            <a:r>
              <a:rPr lang="en-SG" sz="2000" dirty="0">
                <a:latin typeface="Arial" panose="020B0604020202020204" pitchFamily="34" charset="0"/>
                <a:cs typeface="Arial" panose="020B0604020202020204" pitchFamily="34" charset="0"/>
              </a:rPr>
              <a:t>what you have learnt to answer the question. </a:t>
            </a:r>
          </a:p>
          <a:p>
            <a:pPr marL="1008062" lvl="1" indent="-342900"/>
            <a:r>
              <a:rPr lang="en-SG" sz="2000" dirty="0" smtClean="0">
                <a:latin typeface="Arial" panose="020B0604020202020204" pitchFamily="34" charset="0"/>
                <a:cs typeface="Arial" panose="020B0604020202020204" pitchFamily="34" charset="0"/>
              </a:rPr>
              <a:t>You </a:t>
            </a:r>
            <a:r>
              <a:rPr lang="en-SG" sz="2000" dirty="0">
                <a:latin typeface="Arial" panose="020B0604020202020204" pitchFamily="34" charset="0"/>
                <a:cs typeface="Arial" panose="020B0604020202020204" pitchFamily="34" charset="0"/>
              </a:rPr>
              <a:t>are </a:t>
            </a:r>
            <a:r>
              <a:rPr lang="en-SG" sz="2000" b="1" dirty="0">
                <a:latin typeface="Arial" panose="020B0604020202020204" pitchFamily="34" charset="0"/>
                <a:cs typeface="Arial" panose="020B0604020202020204" pitchFamily="34" charset="0"/>
              </a:rPr>
              <a:t>NOT </a:t>
            </a:r>
            <a:r>
              <a:rPr lang="en-SG" sz="2000" dirty="0">
                <a:latin typeface="Arial" panose="020B0604020202020204" pitchFamily="34" charset="0"/>
                <a:cs typeface="Arial" panose="020B0604020202020204" pitchFamily="34" charset="0"/>
              </a:rPr>
              <a:t>required to draw in additional information from beyond the context to answer the question </a:t>
            </a:r>
            <a:endParaRPr lang="en-SG" sz="2000" dirty="0" smtClean="0">
              <a:latin typeface="Arial" panose="020B0604020202020204" pitchFamily="34" charset="0"/>
              <a:cs typeface="Arial" panose="020B0604020202020204" pitchFamily="34" charset="0"/>
            </a:endParaRPr>
          </a:p>
          <a:p>
            <a:pPr marL="665162" lvl="1" indent="0">
              <a:buNone/>
            </a:pPr>
            <a:endParaRPr lang="en-SG"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Spend an appropriate </a:t>
            </a:r>
            <a:r>
              <a:rPr lang="en-US" sz="2000" dirty="0">
                <a:latin typeface="Arial" panose="020B0604020202020204" pitchFamily="34" charset="0"/>
                <a:cs typeface="Arial" panose="020B0604020202020204" pitchFamily="34" charset="0"/>
              </a:rPr>
              <a:t>amount of time for each question.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17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3654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u="sng" dirty="0" smtClean="0">
                <a:latin typeface="Arial" panose="020B0604020202020204" pitchFamily="34" charset="0"/>
                <a:cs typeface="Arial" panose="020B0604020202020204" pitchFamily="34" charset="0"/>
              </a:rPr>
              <a:t>Tips on Answering MSA Questions</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371600"/>
            <a:ext cx="9144000" cy="838200"/>
          </a:xfrm>
        </p:spPr>
        <p:txBody>
          <a:bodyPr>
            <a:normAutofit/>
          </a:bodyPr>
          <a:lstStyle/>
          <a:p>
            <a:r>
              <a:rPr lang="en-US" sz="2000" dirty="0" smtClean="0">
                <a:latin typeface="Arial" panose="020B0604020202020204" pitchFamily="34" charset="0"/>
                <a:cs typeface="Arial" panose="020B0604020202020204" pitchFamily="34" charset="0"/>
              </a:rPr>
              <a:t>Be </a:t>
            </a:r>
            <a:r>
              <a:rPr lang="en-US" sz="2000" dirty="0">
                <a:latin typeface="Arial" panose="020B0604020202020204" pitchFamily="34" charset="0"/>
                <a:cs typeface="Arial" panose="020B0604020202020204" pitchFamily="34" charset="0"/>
              </a:rPr>
              <a:t>clear and concise in the way you explain your answers. Do not assume that the markers will understand the hidden meaning of your phrases. </a:t>
            </a:r>
          </a:p>
        </p:txBody>
      </p:sp>
      <p:sp>
        <p:nvSpPr>
          <p:cNvPr id="4" name="Content Placeholder 2"/>
          <p:cNvSpPr txBox="1">
            <a:spLocks/>
          </p:cNvSpPr>
          <p:nvPr/>
        </p:nvSpPr>
        <p:spPr>
          <a:xfrm>
            <a:off x="381000" y="2286000"/>
            <a:ext cx="8458200" cy="4267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u="sng" dirty="0" smtClean="0">
                <a:latin typeface="Arial" panose="020B0604020202020204" pitchFamily="34" charset="0"/>
                <a:cs typeface="Arial" panose="020B0604020202020204" pitchFamily="34" charset="0"/>
              </a:rPr>
              <a:t>Example:</a:t>
            </a:r>
          </a:p>
          <a:p>
            <a:pPr marL="0" indent="0">
              <a:buNone/>
            </a:pPr>
            <a:r>
              <a:rPr lang="en-US" sz="1800" b="1" dirty="0" smtClean="0">
                <a:latin typeface="Arial" panose="020B0604020202020204" pitchFamily="34" charset="0"/>
                <a:cs typeface="Arial" panose="020B0604020202020204" pitchFamily="34" charset="0"/>
              </a:rPr>
              <a:t>Question: </a:t>
            </a:r>
            <a:r>
              <a:rPr lang="en-US" sz="1800" dirty="0" smtClean="0">
                <a:latin typeface="Arial" panose="020B0604020202020204" pitchFamily="34" charset="0"/>
                <a:cs typeface="Arial" panose="020B0604020202020204" pitchFamily="34" charset="0"/>
              </a:rPr>
              <a:t>….. Is this claim credible? Explain.</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Response 1</a:t>
            </a:r>
            <a:r>
              <a:rPr lang="en-US" sz="1800" dirty="0" smtClean="0">
                <a:latin typeface="Arial" panose="020B0604020202020204" pitchFamily="34" charset="0"/>
                <a:cs typeface="Arial" panose="020B0604020202020204" pitchFamily="34" charset="0"/>
              </a:rPr>
              <a:t>: </a:t>
            </a:r>
            <a:r>
              <a:rPr lang="en-US" sz="1800" dirty="0" smtClean="0">
                <a:solidFill>
                  <a:srgbClr val="0070C0"/>
                </a:solidFill>
                <a:latin typeface="Arial" panose="020B0604020202020204" pitchFamily="34" charset="0"/>
                <a:cs typeface="Arial" panose="020B0604020202020204" pitchFamily="34" charset="0"/>
              </a:rPr>
              <a:t>No</a:t>
            </a:r>
            <a:r>
              <a:rPr lang="en-US" sz="1800" dirty="0" smtClean="0">
                <a:latin typeface="Arial" panose="020B0604020202020204" pitchFamily="34" charset="0"/>
                <a:cs typeface="Arial" panose="020B0604020202020204" pitchFamily="34" charset="0"/>
              </a:rPr>
              <a:t>. (</a:t>
            </a:r>
            <a:r>
              <a:rPr lang="en-US" sz="1800" i="1" dirty="0" smtClean="0">
                <a:latin typeface="Arial" panose="020B0604020202020204" pitchFamily="34" charset="0"/>
                <a:cs typeface="Arial" panose="020B0604020202020204" pitchFamily="34" charset="0"/>
              </a:rPr>
              <a:t>comment: The answer is correct but there is no explanation given on why it is not a credible clai</a:t>
            </a:r>
            <a:r>
              <a:rPr lang="en-US" sz="1800" i="1" dirty="0">
                <a:latin typeface="Arial" panose="020B0604020202020204" pitchFamily="34" charset="0"/>
                <a:cs typeface="Arial" panose="020B0604020202020204" pitchFamily="34" charset="0"/>
              </a:rPr>
              <a:t>m</a:t>
            </a:r>
            <a:r>
              <a:rPr lang="en-US" sz="1800" i="1" dirty="0" smtClean="0">
                <a:latin typeface="Arial" panose="020B0604020202020204" pitchFamily="34" charset="0"/>
                <a:cs typeface="Arial" panose="020B0604020202020204" pitchFamily="34" charset="0"/>
              </a:rPr>
              <a:t>. Hence this response </a:t>
            </a:r>
            <a:r>
              <a:rPr lang="en-US" sz="1800" b="1" i="1" dirty="0" smtClean="0">
                <a:solidFill>
                  <a:srgbClr val="FF0000"/>
                </a:solidFill>
                <a:latin typeface="Arial" panose="020B0604020202020204" pitchFamily="34" charset="0"/>
                <a:cs typeface="Arial" panose="020B0604020202020204" pitchFamily="34" charset="0"/>
              </a:rPr>
              <a:t>will not</a:t>
            </a:r>
            <a:r>
              <a:rPr lang="en-US" sz="1800" i="1" dirty="0" smtClean="0">
                <a:solidFill>
                  <a:srgbClr val="FF0000"/>
                </a:solidFill>
                <a:latin typeface="Arial" panose="020B0604020202020204" pitchFamily="34" charset="0"/>
                <a:cs typeface="Arial" panose="020B0604020202020204" pitchFamily="34" charset="0"/>
              </a:rPr>
              <a:t> </a:t>
            </a:r>
            <a:r>
              <a:rPr lang="en-US" sz="1800" i="1" dirty="0" smtClean="0">
                <a:latin typeface="Arial" panose="020B0604020202020204" pitchFamily="34" charset="0"/>
                <a:cs typeface="Arial" panose="020B0604020202020204" pitchFamily="34" charset="0"/>
              </a:rPr>
              <a:t>score full marks.</a:t>
            </a:r>
            <a:r>
              <a:rPr lang="en-US" sz="1800" dirty="0" smtClean="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Response 2</a:t>
            </a:r>
            <a:r>
              <a:rPr lang="en-US" sz="1800" dirty="0" smtClean="0">
                <a:latin typeface="Arial" panose="020B0604020202020204" pitchFamily="34" charset="0"/>
                <a:cs typeface="Arial" panose="020B0604020202020204" pitchFamily="34" charset="0"/>
              </a:rPr>
              <a:t>: </a:t>
            </a:r>
            <a:r>
              <a:rPr lang="en-US" sz="1800" dirty="0" smtClean="0">
                <a:solidFill>
                  <a:srgbClr val="0070C0"/>
                </a:solidFill>
                <a:latin typeface="Arial" panose="020B0604020202020204" pitchFamily="34" charset="0"/>
                <a:cs typeface="Arial" panose="020B0604020202020204" pitchFamily="34" charset="0"/>
              </a:rPr>
              <a:t>No.</a:t>
            </a:r>
            <a:r>
              <a:rPr lang="en-US" sz="1800" dirty="0" smtClean="0">
                <a:latin typeface="Arial" panose="020B0604020202020204" pitchFamily="34" charset="0"/>
                <a:cs typeface="Arial" panose="020B0604020202020204" pitchFamily="34" charset="0"/>
              </a:rPr>
              <a:t> </a:t>
            </a:r>
            <a:r>
              <a:rPr lang="en-US" sz="1800" dirty="0" smtClean="0">
                <a:solidFill>
                  <a:srgbClr val="0070C0"/>
                </a:solidFill>
                <a:latin typeface="Arial" panose="020B0604020202020204" pitchFamily="34" charset="0"/>
                <a:cs typeface="Arial" panose="020B0604020202020204" pitchFamily="34" charset="0"/>
              </a:rPr>
              <a:t>Because his analysis is flawed. </a:t>
            </a:r>
            <a:r>
              <a:rPr lang="en-US" sz="1800" dirty="0" smtClean="0">
                <a:latin typeface="Arial" panose="020B0604020202020204" pitchFamily="34" charset="0"/>
                <a:cs typeface="Arial" panose="020B0604020202020204" pitchFamily="34" charset="0"/>
              </a:rPr>
              <a:t>(</a:t>
            </a:r>
            <a:r>
              <a:rPr lang="en-US" sz="1800" i="1" dirty="0" smtClean="0">
                <a:latin typeface="Arial" panose="020B0604020202020204" pitchFamily="34" charset="0"/>
                <a:cs typeface="Arial" panose="020B0604020202020204" pitchFamily="34" charset="0"/>
              </a:rPr>
              <a:t>comment: The answer is correct but the explanation given is vague and does not explain where the analysis is flawed. Hence this response </a:t>
            </a:r>
            <a:r>
              <a:rPr lang="en-US" sz="1800" b="1" i="1" dirty="0" smtClean="0">
                <a:solidFill>
                  <a:srgbClr val="FF0000"/>
                </a:solidFill>
                <a:latin typeface="Arial" panose="020B0604020202020204" pitchFamily="34" charset="0"/>
                <a:cs typeface="Arial" panose="020B0604020202020204" pitchFamily="34" charset="0"/>
              </a:rPr>
              <a:t>will not </a:t>
            </a:r>
            <a:r>
              <a:rPr lang="en-US" sz="1800" i="1" dirty="0" smtClean="0">
                <a:latin typeface="Arial" panose="020B0604020202020204" pitchFamily="34" charset="0"/>
                <a:cs typeface="Arial" panose="020B0604020202020204" pitchFamily="34" charset="0"/>
              </a:rPr>
              <a:t>score full marks.</a:t>
            </a:r>
            <a:r>
              <a:rPr lang="en-US" sz="1800" dirty="0" smtClean="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Response 3</a:t>
            </a:r>
            <a:r>
              <a:rPr lang="en-US" sz="1800" dirty="0" smtClean="0">
                <a:latin typeface="Arial" panose="020B0604020202020204" pitchFamily="34" charset="0"/>
                <a:cs typeface="Arial" panose="020B0604020202020204" pitchFamily="34" charset="0"/>
              </a:rPr>
              <a:t>: </a:t>
            </a:r>
            <a:r>
              <a:rPr lang="en-US" sz="1800" dirty="0" smtClean="0">
                <a:solidFill>
                  <a:srgbClr val="0070C0"/>
                </a:solidFill>
                <a:latin typeface="Arial" panose="020B0604020202020204" pitchFamily="34" charset="0"/>
                <a:cs typeface="Arial" panose="020B0604020202020204" pitchFamily="34" charset="0"/>
              </a:rPr>
              <a:t>No. This is because his analysis is based on his own opinion and this is subjected to personal bias.</a:t>
            </a:r>
            <a:r>
              <a:rPr lang="en-US" sz="1800" dirty="0" smtClean="0">
                <a:latin typeface="Arial" panose="020B0604020202020204" pitchFamily="34" charset="0"/>
                <a:cs typeface="Arial" panose="020B0604020202020204" pitchFamily="34" charset="0"/>
              </a:rPr>
              <a:t> (</a:t>
            </a:r>
            <a:r>
              <a:rPr lang="en-US" sz="1800" i="1" dirty="0" smtClean="0">
                <a:latin typeface="Arial" panose="020B0604020202020204" pitchFamily="34" charset="0"/>
                <a:cs typeface="Arial" panose="020B0604020202020204" pitchFamily="34" charset="0"/>
              </a:rPr>
              <a:t>comment: This is a good response as the explanation is clear and correct. Hence this response will score full marks.</a:t>
            </a:r>
            <a:r>
              <a:rPr lang="en-US" sz="18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4280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101 P02 T6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424A3E348CEC4CB9A0909D3FBD8A03" ma:contentTypeVersion="0" ma:contentTypeDescription="Create a new document." ma:contentTypeScope="" ma:versionID="1db2de1cc0e1a9128f8c4e8361aa0b04">
  <xsd:schema xmlns:xsd="http://www.w3.org/2001/XMLSchema" xmlns:xs="http://www.w3.org/2001/XMLSchema" xmlns:p="http://schemas.microsoft.com/office/2006/metadata/properties" xmlns:ns2="713f8242-8b24-4cba-9b50-9c55000d64ad" targetNamespace="http://schemas.microsoft.com/office/2006/metadata/properties" ma:root="true" ma:fieldsID="1a183232a5c31be0bd129d1eade880f4" ns2:_="">
    <xsd:import namespace="713f8242-8b24-4cba-9b50-9c55000d64a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3f8242-8b24-4cba-9b50-9c55000d64a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13f8242-8b24-4cba-9b50-9c55000d64ad">5YP3ZNM5N6ZZ-1773284899-122</_dlc_DocId>
    <_dlc_DocIdUrl xmlns="713f8242-8b24-4cba-9b50-9c55000d64ad">
      <Url>https://rp-sp.rp.edu.sg/sites/LCMS_0-0-G101-1/_layouts/15/DocIdRedir.aspx?ID=5YP3ZNM5N6ZZ-1773284899-122</Url>
      <Description>5YP3ZNM5N6ZZ-1773284899-122</Description>
    </_dlc_DocIdUrl>
  </documentManagement>
</p:properties>
</file>

<file path=customXml/itemProps1.xml><?xml version="1.0" encoding="utf-8"?>
<ds:datastoreItem xmlns:ds="http://schemas.openxmlformats.org/officeDocument/2006/customXml" ds:itemID="{6C1EB849-F898-4BF9-AB6C-41B83463274B}"/>
</file>

<file path=customXml/itemProps2.xml><?xml version="1.0" encoding="utf-8"?>
<ds:datastoreItem xmlns:ds="http://schemas.openxmlformats.org/officeDocument/2006/customXml" ds:itemID="{7B375445-A9B8-4D66-BA92-0EB0CEC5931E}"/>
</file>

<file path=customXml/itemProps3.xml><?xml version="1.0" encoding="utf-8"?>
<ds:datastoreItem xmlns:ds="http://schemas.openxmlformats.org/officeDocument/2006/customXml" ds:itemID="{B5D3BCB5-8D56-49E4-953B-7FC01BE2D943}"/>
</file>

<file path=customXml/itemProps4.xml><?xml version="1.0" encoding="utf-8"?>
<ds:datastoreItem xmlns:ds="http://schemas.openxmlformats.org/officeDocument/2006/customXml" ds:itemID="{263B514F-8656-4AE8-AA13-00BD269239B6}"/>
</file>

<file path=docProps/app.xml><?xml version="1.0" encoding="utf-8"?>
<Properties xmlns="http://schemas.openxmlformats.org/officeDocument/2006/extended-properties" xmlns:vt="http://schemas.openxmlformats.org/officeDocument/2006/docPropsVTypes">
  <TotalTime>13360</TotalTime>
  <Words>4177</Words>
  <Application>Microsoft Office PowerPoint</Application>
  <PresentationFormat>On-screen Show (4:3)</PresentationFormat>
  <Paragraphs>471</Paragraphs>
  <Slides>38</Slides>
  <Notes>10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8" baseType="lpstr">
      <vt:lpstr>ＭＳ Ｐゴシック</vt:lpstr>
      <vt:lpstr>SimSun</vt:lpstr>
      <vt:lpstr>Arial</vt:lpstr>
      <vt:lpstr>Calibri</vt:lpstr>
      <vt:lpstr>Helvetica</vt:lpstr>
      <vt:lpstr>Times New Roman</vt:lpstr>
      <vt:lpstr>ヒラギノ角ゴ Pro W3</vt:lpstr>
      <vt:lpstr>Office Theme</vt:lpstr>
      <vt:lpstr>G101 P02 T6P</vt:lpstr>
      <vt:lpstr>Adobe Acrobat Document</vt:lpstr>
      <vt:lpstr>MSA Revision Package AY1718 Semester 1</vt:lpstr>
      <vt:lpstr>General Information</vt:lpstr>
      <vt:lpstr>General Information</vt:lpstr>
      <vt:lpstr>General Information</vt:lpstr>
      <vt:lpstr>Learning Outcomes to be tested in G101 MSA</vt:lpstr>
      <vt:lpstr>PowerPoint Presentation</vt:lpstr>
      <vt:lpstr>How should I revise for MSA?</vt:lpstr>
      <vt:lpstr>Tips on Answering MSA Questions</vt:lpstr>
      <vt:lpstr>Tips on Answering MSA Questions</vt:lpstr>
      <vt:lpstr>Commonly used assessment verbs in G101   and how should I answer them?</vt:lpstr>
      <vt:lpstr>PowerPoint Presentation</vt:lpstr>
      <vt:lpstr>Example 1</vt:lpstr>
      <vt:lpstr>Example 1</vt:lpstr>
      <vt:lpstr>Example 1</vt:lpstr>
      <vt:lpstr>Example 2</vt:lpstr>
      <vt:lpstr>Example 2</vt:lpstr>
      <vt:lpstr>Example 2</vt:lpstr>
      <vt:lpstr>Example 2</vt:lpstr>
      <vt:lpstr>Recalling the understanding of … Cognitive Bias and Logical Fallacies</vt:lpstr>
      <vt:lpstr>Recalling the understanding of … Cognitive Bias and Logical Fallacies</vt:lpstr>
      <vt:lpstr>Example 2</vt:lpstr>
      <vt:lpstr>PowerPoint Presentation</vt:lpstr>
      <vt:lpstr>PowerPoint Presentation</vt:lpstr>
      <vt:lpstr>Recalling the understanding of … Primary and Secondary source of information</vt:lpstr>
      <vt:lpstr>PowerPoint Presentation</vt:lpstr>
      <vt:lpstr>Example 4</vt:lpstr>
      <vt:lpstr>Example 4</vt:lpstr>
      <vt:lpstr>Recalling the understanding of … criteria for scientific evidence</vt:lpstr>
      <vt:lpstr>Example 4</vt:lpstr>
      <vt:lpstr>PowerPoint Presentation</vt:lpstr>
      <vt:lpstr>Practice Questions</vt:lpstr>
      <vt:lpstr>Practice Questions</vt:lpstr>
      <vt:lpstr>PowerPoint Presentation</vt:lpstr>
      <vt:lpstr>PowerPoint Presentation</vt:lpstr>
      <vt:lpstr>PowerPoint Presentation</vt:lpstr>
      <vt:lpstr>PowerPoint Presentation</vt:lpstr>
      <vt:lpstr>PowerPoint Presentation</vt:lpstr>
      <vt:lpstr>Happy Revision!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P02: Hang, Float, Sink 6th Presentation</dc:title>
  <dc:creator>Loke Han Ying</dc:creator>
  <cp:lastModifiedBy>Katherine Chia</cp:lastModifiedBy>
  <cp:revision>250</cp:revision>
  <cp:lastPrinted>2017-05-19T03:04:48Z</cp:lastPrinted>
  <dcterms:created xsi:type="dcterms:W3CDTF">2006-08-16T00:00:00Z</dcterms:created>
  <dcterms:modified xsi:type="dcterms:W3CDTF">2017-05-21T03:44:03Z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0x01010057424A3E348CEC4CB9A0909D3FBD8A03</vt:lpwstr>
  </property>
  <property fmtid="{D5CDD505-2E9C-101B-9397-08002B2CF9AE}" pid="3" name="_dlc_DocIdItemGuid">
    <vt:lpwstr>e5abb214-2fa2-4e8a-a3b7-eeb41df52ab2</vt:lpwstr>
  </property>
</Properties>
</file>