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4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diagrams/layout2.xml" ContentType="application/vnd.openxmlformats-officedocument.drawingml.diagramLayout+xml"/>
  <Override PartName="/ppt/diagrams/quickStyle2.xml" ContentType="application/vnd.openxmlformats-officedocument.drawingml.diagramStyle+xml"/>
  <Override PartName="/ppt/diagrams/drawing2.xml" ContentType="application/vnd.ms-office.drawingml.diagramDrawing+xml"/>
  <Override PartName="/ppt/theme/theme1.xml" ContentType="application/vnd.openxmlformats-officedocument.theme+xml"/>
  <Override PartName="/ppt/notesMasters/notesMaster1.xml" ContentType="application/vnd.openxmlformats-officedocument.presentationml.notesMaster+xml"/>
  <Override PartName="/ppt/diagrams/colors2.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 id="2147486183" r:id="rId2"/>
  </p:sldMasterIdLst>
  <p:notesMasterIdLst>
    <p:notesMasterId r:id="rId52"/>
  </p:notesMasterIdLst>
  <p:sldIdLst>
    <p:sldId id="319" r:id="rId3"/>
    <p:sldId id="257" r:id="rId4"/>
    <p:sldId id="317" r:id="rId5"/>
    <p:sldId id="321" r:id="rId6"/>
    <p:sldId id="299" r:id="rId7"/>
    <p:sldId id="342" r:id="rId8"/>
    <p:sldId id="331" r:id="rId9"/>
    <p:sldId id="339" r:id="rId10"/>
    <p:sldId id="340" r:id="rId11"/>
    <p:sldId id="330" r:id="rId12"/>
    <p:sldId id="341" r:id="rId13"/>
    <p:sldId id="302" r:id="rId14"/>
    <p:sldId id="315" r:id="rId15"/>
    <p:sldId id="301" r:id="rId16"/>
    <p:sldId id="318" r:id="rId17"/>
    <p:sldId id="300" r:id="rId18"/>
    <p:sldId id="305" r:id="rId19"/>
    <p:sldId id="316" r:id="rId20"/>
    <p:sldId id="306" r:id="rId21"/>
    <p:sldId id="307" r:id="rId22"/>
    <p:sldId id="303" r:id="rId23"/>
    <p:sldId id="304" r:id="rId24"/>
    <p:sldId id="310" r:id="rId25"/>
    <p:sldId id="311" r:id="rId26"/>
    <p:sldId id="312" r:id="rId27"/>
    <p:sldId id="308" r:id="rId28"/>
    <p:sldId id="352" r:id="rId29"/>
    <p:sldId id="272" r:id="rId30"/>
    <p:sldId id="353" r:id="rId31"/>
    <p:sldId id="354" r:id="rId32"/>
    <p:sldId id="355" r:id="rId33"/>
    <p:sldId id="356" r:id="rId34"/>
    <p:sldId id="357" r:id="rId35"/>
    <p:sldId id="358" r:id="rId36"/>
    <p:sldId id="362" r:id="rId37"/>
    <p:sldId id="359" r:id="rId38"/>
    <p:sldId id="360" r:id="rId39"/>
    <p:sldId id="361" r:id="rId40"/>
    <p:sldId id="363" r:id="rId41"/>
    <p:sldId id="364" r:id="rId42"/>
    <p:sldId id="365" r:id="rId43"/>
    <p:sldId id="366" r:id="rId44"/>
    <p:sldId id="332" r:id="rId45"/>
    <p:sldId id="349" r:id="rId46"/>
    <p:sldId id="351" r:id="rId47"/>
    <p:sldId id="350" r:id="rId48"/>
    <p:sldId id="274" r:id="rId49"/>
    <p:sldId id="344" r:id="rId50"/>
    <p:sldId id="278"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086" autoAdjust="0"/>
  </p:normalViewPr>
  <p:slideViewPr>
    <p:cSldViewPr>
      <p:cViewPr>
        <p:scale>
          <a:sx n="70" d="100"/>
          <a:sy n="70" d="100"/>
        </p:scale>
        <p:origin x="-84"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8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customXml" Target="../customXml/item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278442-785C-49FE-B8AC-62D5B18F4C76}"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en-SG"/>
        </a:p>
      </dgm:t>
    </dgm:pt>
    <dgm:pt modelId="{031ECD36-1525-4156-B962-6E613DCAD047}">
      <dgm:prSet phldrT="[Text]" custT="1"/>
      <dgm:spPr/>
      <dgm:t>
        <a:bodyPr/>
        <a:lstStyle/>
        <a:p>
          <a:r>
            <a:rPr lang="en-US" sz="2000" b="1" dirty="0" smtClean="0"/>
            <a:t>Types of Noise</a:t>
          </a:r>
          <a:endParaRPr lang="en-SG" sz="2000" b="1" dirty="0"/>
        </a:p>
      </dgm:t>
    </dgm:pt>
    <dgm:pt modelId="{388B067E-FB45-4129-8830-FC492D7EBEEF}" type="parTrans" cxnId="{DCBB7D58-4BC5-43BE-BBBF-FB5D87DD1B71}">
      <dgm:prSet/>
      <dgm:spPr/>
      <dgm:t>
        <a:bodyPr/>
        <a:lstStyle/>
        <a:p>
          <a:endParaRPr lang="en-SG"/>
        </a:p>
      </dgm:t>
    </dgm:pt>
    <dgm:pt modelId="{FCD6208A-A1C6-4DE9-9F0D-1B40A3650F3A}" type="sibTrans" cxnId="{DCBB7D58-4BC5-43BE-BBBF-FB5D87DD1B71}">
      <dgm:prSet/>
      <dgm:spPr/>
      <dgm:t>
        <a:bodyPr/>
        <a:lstStyle/>
        <a:p>
          <a:endParaRPr lang="en-SG"/>
        </a:p>
      </dgm:t>
    </dgm:pt>
    <dgm:pt modelId="{A4C6D0AB-1C4D-4514-9C97-2F2597B8A575}">
      <dgm:prSet phldrT="[Text]" custT="1"/>
      <dgm:spPr/>
      <dgm:t>
        <a:bodyPr/>
        <a:lstStyle/>
        <a:p>
          <a:r>
            <a:rPr lang="en-US" sz="2000" b="1" dirty="0" smtClean="0"/>
            <a:t>Physical</a:t>
          </a:r>
          <a:endParaRPr lang="en-SG" sz="2000" b="1" dirty="0"/>
        </a:p>
      </dgm:t>
    </dgm:pt>
    <dgm:pt modelId="{D320C534-6861-4D44-B187-3213E6EE2B84}" type="parTrans" cxnId="{BAADE162-0556-4E97-A47C-5A2A00EDAFD6}">
      <dgm:prSet custT="1"/>
      <dgm:spPr/>
      <dgm:t>
        <a:bodyPr/>
        <a:lstStyle/>
        <a:p>
          <a:endParaRPr lang="en-SG" sz="2000"/>
        </a:p>
      </dgm:t>
    </dgm:pt>
    <dgm:pt modelId="{623DF3DA-3A70-400F-A2D9-EE6BA1662301}" type="sibTrans" cxnId="{BAADE162-0556-4E97-A47C-5A2A00EDAFD6}">
      <dgm:prSet/>
      <dgm:spPr/>
      <dgm:t>
        <a:bodyPr/>
        <a:lstStyle/>
        <a:p>
          <a:endParaRPr lang="en-SG"/>
        </a:p>
      </dgm:t>
    </dgm:pt>
    <dgm:pt modelId="{665BB531-51C7-4C46-A0F5-1CF8992802EF}">
      <dgm:prSet phldrT="[Text]" custT="1"/>
      <dgm:spPr/>
      <dgm:t>
        <a:bodyPr/>
        <a:lstStyle/>
        <a:p>
          <a:r>
            <a:rPr lang="en-US" sz="2000" b="1" dirty="0" smtClean="0"/>
            <a:t>Physiological</a:t>
          </a:r>
          <a:endParaRPr lang="en-SG" sz="2000" b="1" dirty="0"/>
        </a:p>
      </dgm:t>
    </dgm:pt>
    <dgm:pt modelId="{36DE8FAC-7A66-4C8B-9981-FCBE7B77A6D1}" type="parTrans" cxnId="{9609E4C6-D9E0-4188-8FE8-7E6FCE480615}">
      <dgm:prSet custT="1"/>
      <dgm:spPr/>
      <dgm:t>
        <a:bodyPr/>
        <a:lstStyle/>
        <a:p>
          <a:endParaRPr lang="en-SG" sz="2000"/>
        </a:p>
      </dgm:t>
    </dgm:pt>
    <dgm:pt modelId="{89E5E0EF-17F8-46C4-91C5-3EC303302F1D}" type="sibTrans" cxnId="{9609E4C6-D9E0-4188-8FE8-7E6FCE480615}">
      <dgm:prSet/>
      <dgm:spPr/>
      <dgm:t>
        <a:bodyPr/>
        <a:lstStyle/>
        <a:p>
          <a:endParaRPr lang="en-SG"/>
        </a:p>
      </dgm:t>
    </dgm:pt>
    <dgm:pt modelId="{0750AF6A-5838-4EA0-AF3E-37D67BB7C86A}">
      <dgm:prSet phldrT="[Text]" custT="1"/>
      <dgm:spPr/>
      <dgm:t>
        <a:bodyPr/>
        <a:lstStyle/>
        <a:p>
          <a:r>
            <a:rPr lang="en-US" sz="2000" b="1" dirty="0" smtClean="0"/>
            <a:t>Psychological</a:t>
          </a:r>
          <a:endParaRPr lang="en-SG" sz="2000" b="1" dirty="0"/>
        </a:p>
      </dgm:t>
    </dgm:pt>
    <dgm:pt modelId="{12C66EB4-2D1B-4C0E-85CC-2D9FB2DF8F56}" type="parTrans" cxnId="{5C9FC1FB-4C61-43C9-AC7D-BC406C77ABA3}">
      <dgm:prSet custT="1"/>
      <dgm:spPr/>
      <dgm:t>
        <a:bodyPr/>
        <a:lstStyle/>
        <a:p>
          <a:endParaRPr lang="en-SG" sz="2000"/>
        </a:p>
      </dgm:t>
    </dgm:pt>
    <dgm:pt modelId="{50B78609-118D-4CE9-985B-BF8263996705}" type="sibTrans" cxnId="{5C9FC1FB-4C61-43C9-AC7D-BC406C77ABA3}">
      <dgm:prSet/>
      <dgm:spPr/>
      <dgm:t>
        <a:bodyPr/>
        <a:lstStyle/>
        <a:p>
          <a:endParaRPr lang="en-SG"/>
        </a:p>
      </dgm:t>
    </dgm:pt>
    <dgm:pt modelId="{3A3C8120-039B-41AF-B646-DD9758F9DBD9}">
      <dgm:prSet phldrT="[Text]" custT="1"/>
      <dgm:spPr/>
      <dgm:t>
        <a:bodyPr/>
        <a:lstStyle/>
        <a:p>
          <a:r>
            <a:rPr lang="en-US" sz="2000" b="1" dirty="0" smtClean="0"/>
            <a:t>Semantic</a:t>
          </a:r>
          <a:endParaRPr lang="en-SG" sz="2000" b="1" dirty="0"/>
        </a:p>
      </dgm:t>
    </dgm:pt>
    <dgm:pt modelId="{A4EFA218-D18E-442B-8E66-09719ACF9E53}" type="parTrans" cxnId="{5CD52ED4-2E9D-4359-B27E-B69A6825E6EE}">
      <dgm:prSet custT="1"/>
      <dgm:spPr/>
      <dgm:t>
        <a:bodyPr/>
        <a:lstStyle/>
        <a:p>
          <a:endParaRPr lang="en-SG" sz="2000"/>
        </a:p>
      </dgm:t>
    </dgm:pt>
    <dgm:pt modelId="{F5B14818-AD8B-4027-B521-7EC37E4B40FA}" type="sibTrans" cxnId="{5CD52ED4-2E9D-4359-B27E-B69A6825E6EE}">
      <dgm:prSet/>
      <dgm:spPr/>
      <dgm:t>
        <a:bodyPr/>
        <a:lstStyle/>
        <a:p>
          <a:endParaRPr lang="en-SG"/>
        </a:p>
      </dgm:t>
    </dgm:pt>
    <dgm:pt modelId="{951A4FC9-19F8-427E-A9C1-BC0DEE1D2C65}" type="pres">
      <dgm:prSet presAssocID="{70278442-785C-49FE-B8AC-62D5B18F4C76}" presName="cycle" presStyleCnt="0">
        <dgm:presLayoutVars>
          <dgm:chMax val="1"/>
          <dgm:dir/>
          <dgm:animLvl val="ctr"/>
          <dgm:resizeHandles val="exact"/>
        </dgm:presLayoutVars>
      </dgm:prSet>
      <dgm:spPr/>
      <dgm:t>
        <a:bodyPr/>
        <a:lstStyle/>
        <a:p>
          <a:endParaRPr lang="en-SG"/>
        </a:p>
      </dgm:t>
    </dgm:pt>
    <dgm:pt modelId="{28343D23-C36B-40B5-B41D-5278C0B62729}" type="pres">
      <dgm:prSet presAssocID="{031ECD36-1525-4156-B962-6E613DCAD047}" presName="centerShape" presStyleLbl="node0" presStyleIdx="0" presStyleCnt="1"/>
      <dgm:spPr/>
      <dgm:t>
        <a:bodyPr/>
        <a:lstStyle/>
        <a:p>
          <a:endParaRPr lang="en-SG"/>
        </a:p>
      </dgm:t>
    </dgm:pt>
    <dgm:pt modelId="{2E4552FF-AADE-406D-B6A9-D066741D6BB1}" type="pres">
      <dgm:prSet presAssocID="{D320C534-6861-4D44-B187-3213E6EE2B84}" presName="parTrans" presStyleLbl="bgSibTrans2D1" presStyleIdx="0" presStyleCnt="4"/>
      <dgm:spPr/>
      <dgm:t>
        <a:bodyPr/>
        <a:lstStyle/>
        <a:p>
          <a:endParaRPr lang="en-SG"/>
        </a:p>
      </dgm:t>
    </dgm:pt>
    <dgm:pt modelId="{ACF7D4F6-E87B-4704-A7D5-2D072065CA77}" type="pres">
      <dgm:prSet presAssocID="{A4C6D0AB-1C4D-4514-9C97-2F2597B8A575}" presName="node" presStyleLbl="node1" presStyleIdx="0" presStyleCnt="4">
        <dgm:presLayoutVars>
          <dgm:bulletEnabled val="1"/>
        </dgm:presLayoutVars>
      </dgm:prSet>
      <dgm:spPr/>
      <dgm:t>
        <a:bodyPr/>
        <a:lstStyle/>
        <a:p>
          <a:endParaRPr lang="en-SG"/>
        </a:p>
      </dgm:t>
    </dgm:pt>
    <dgm:pt modelId="{B68A7B3E-7796-4EBF-8A86-887EDCE1750E}" type="pres">
      <dgm:prSet presAssocID="{36DE8FAC-7A66-4C8B-9981-FCBE7B77A6D1}" presName="parTrans" presStyleLbl="bgSibTrans2D1" presStyleIdx="1" presStyleCnt="4"/>
      <dgm:spPr/>
      <dgm:t>
        <a:bodyPr/>
        <a:lstStyle/>
        <a:p>
          <a:endParaRPr lang="en-SG"/>
        </a:p>
      </dgm:t>
    </dgm:pt>
    <dgm:pt modelId="{08BB5009-A5FA-4DA8-A131-0ADF960C0933}" type="pres">
      <dgm:prSet presAssocID="{665BB531-51C7-4C46-A0F5-1CF8992802EF}" presName="node" presStyleLbl="node1" presStyleIdx="1" presStyleCnt="4">
        <dgm:presLayoutVars>
          <dgm:bulletEnabled val="1"/>
        </dgm:presLayoutVars>
      </dgm:prSet>
      <dgm:spPr/>
      <dgm:t>
        <a:bodyPr/>
        <a:lstStyle/>
        <a:p>
          <a:endParaRPr lang="en-SG"/>
        </a:p>
      </dgm:t>
    </dgm:pt>
    <dgm:pt modelId="{8790C0D1-C073-47E0-85FB-32C6ED9825D0}" type="pres">
      <dgm:prSet presAssocID="{12C66EB4-2D1B-4C0E-85CC-2D9FB2DF8F56}" presName="parTrans" presStyleLbl="bgSibTrans2D1" presStyleIdx="2" presStyleCnt="4"/>
      <dgm:spPr/>
      <dgm:t>
        <a:bodyPr/>
        <a:lstStyle/>
        <a:p>
          <a:endParaRPr lang="en-SG"/>
        </a:p>
      </dgm:t>
    </dgm:pt>
    <dgm:pt modelId="{541D8755-CAF4-4CDA-A116-265E783BD69A}" type="pres">
      <dgm:prSet presAssocID="{0750AF6A-5838-4EA0-AF3E-37D67BB7C86A}" presName="node" presStyleLbl="node1" presStyleIdx="2" presStyleCnt="4">
        <dgm:presLayoutVars>
          <dgm:bulletEnabled val="1"/>
        </dgm:presLayoutVars>
      </dgm:prSet>
      <dgm:spPr/>
      <dgm:t>
        <a:bodyPr/>
        <a:lstStyle/>
        <a:p>
          <a:endParaRPr lang="en-SG"/>
        </a:p>
      </dgm:t>
    </dgm:pt>
    <dgm:pt modelId="{55A3975F-2A6F-4611-90D6-43D444EF48E5}" type="pres">
      <dgm:prSet presAssocID="{A4EFA218-D18E-442B-8E66-09719ACF9E53}" presName="parTrans" presStyleLbl="bgSibTrans2D1" presStyleIdx="3" presStyleCnt="4"/>
      <dgm:spPr/>
      <dgm:t>
        <a:bodyPr/>
        <a:lstStyle/>
        <a:p>
          <a:endParaRPr lang="en-SG"/>
        </a:p>
      </dgm:t>
    </dgm:pt>
    <dgm:pt modelId="{DD6A2891-EF8B-4A21-9D12-DBA819E0E05C}" type="pres">
      <dgm:prSet presAssocID="{3A3C8120-039B-41AF-B646-DD9758F9DBD9}" presName="node" presStyleLbl="node1" presStyleIdx="3" presStyleCnt="4">
        <dgm:presLayoutVars>
          <dgm:bulletEnabled val="1"/>
        </dgm:presLayoutVars>
      </dgm:prSet>
      <dgm:spPr/>
      <dgm:t>
        <a:bodyPr/>
        <a:lstStyle/>
        <a:p>
          <a:endParaRPr lang="en-SG"/>
        </a:p>
      </dgm:t>
    </dgm:pt>
  </dgm:ptLst>
  <dgm:cxnLst>
    <dgm:cxn modelId="{87986A8B-9BDC-4E26-A10E-56A737CA7B07}" type="presOf" srcId="{36DE8FAC-7A66-4C8B-9981-FCBE7B77A6D1}" destId="{B68A7B3E-7796-4EBF-8A86-887EDCE1750E}" srcOrd="0" destOrd="0" presId="urn:microsoft.com/office/officeart/2005/8/layout/radial4"/>
    <dgm:cxn modelId="{137E6042-C830-49A2-A2CC-73E47D5DCCE4}" type="presOf" srcId="{A4C6D0AB-1C4D-4514-9C97-2F2597B8A575}" destId="{ACF7D4F6-E87B-4704-A7D5-2D072065CA77}" srcOrd="0" destOrd="0" presId="urn:microsoft.com/office/officeart/2005/8/layout/radial4"/>
    <dgm:cxn modelId="{DCBB7D58-4BC5-43BE-BBBF-FB5D87DD1B71}" srcId="{70278442-785C-49FE-B8AC-62D5B18F4C76}" destId="{031ECD36-1525-4156-B962-6E613DCAD047}" srcOrd="0" destOrd="0" parTransId="{388B067E-FB45-4129-8830-FC492D7EBEEF}" sibTransId="{FCD6208A-A1C6-4DE9-9F0D-1B40A3650F3A}"/>
    <dgm:cxn modelId="{65A2B4ED-7146-4056-A2BC-6FBB896900CF}" type="presOf" srcId="{0750AF6A-5838-4EA0-AF3E-37D67BB7C86A}" destId="{541D8755-CAF4-4CDA-A116-265E783BD69A}" srcOrd="0" destOrd="0" presId="urn:microsoft.com/office/officeart/2005/8/layout/radial4"/>
    <dgm:cxn modelId="{32A9440E-BE69-4442-BBAB-7E6FE3174308}" type="presOf" srcId="{665BB531-51C7-4C46-A0F5-1CF8992802EF}" destId="{08BB5009-A5FA-4DA8-A131-0ADF960C0933}" srcOrd="0" destOrd="0" presId="urn:microsoft.com/office/officeart/2005/8/layout/radial4"/>
    <dgm:cxn modelId="{5CD52ED4-2E9D-4359-B27E-B69A6825E6EE}" srcId="{031ECD36-1525-4156-B962-6E613DCAD047}" destId="{3A3C8120-039B-41AF-B646-DD9758F9DBD9}" srcOrd="3" destOrd="0" parTransId="{A4EFA218-D18E-442B-8E66-09719ACF9E53}" sibTransId="{F5B14818-AD8B-4027-B521-7EC37E4B40FA}"/>
    <dgm:cxn modelId="{6B0F0749-AB0F-4A5F-81B7-BA1179BBD159}" type="presOf" srcId="{70278442-785C-49FE-B8AC-62D5B18F4C76}" destId="{951A4FC9-19F8-427E-A9C1-BC0DEE1D2C65}" srcOrd="0" destOrd="0" presId="urn:microsoft.com/office/officeart/2005/8/layout/radial4"/>
    <dgm:cxn modelId="{DE9C835F-48BC-4572-AD41-8F26150AAA67}" type="presOf" srcId="{031ECD36-1525-4156-B962-6E613DCAD047}" destId="{28343D23-C36B-40B5-B41D-5278C0B62729}" srcOrd="0" destOrd="0" presId="urn:microsoft.com/office/officeart/2005/8/layout/radial4"/>
    <dgm:cxn modelId="{5C9FC1FB-4C61-43C9-AC7D-BC406C77ABA3}" srcId="{031ECD36-1525-4156-B962-6E613DCAD047}" destId="{0750AF6A-5838-4EA0-AF3E-37D67BB7C86A}" srcOrd="2" destOrd="0" parTransId="{12C66EB4-2D1B-4C0E-85CC-2D9FB2DF8F56}" sibTransId="{50B78609-118D-4CE9-985B-BF8263996705}"/>
    <dgm:cxn modelId="{9609E4C6-D9E0-4188-8FE8-7E6FCE480615}" srcId="{031ECD36-1525-4156-B962-6E613DCAD047}" destId="{665BB531-51C7-4C46-A0F5-1CF8992802EF}" srcOrd="1" destOrd="0" parTransId="{36DE8FAC-7A66-4C8B-9981-FCBE7B77A6D1}" sibTransId="{89E5E0EF-17F8-46C4-91C5-3EC303302F1D}"/>
    <dgm:cxn modelId="{BAADE162-0556-4E97-A47C-5A2A00EDAFD6}" srcId="{031ECD36-1525-4156-B962-6E613DCAD047}" destId="{A4C6D0AB-1C4D-4514-9C97-2F2597B8A575}" srcOrd="0" destOrd="0" parTransId="{D320C534-6861-4D44-B187-3213E6EE2B84}" sibTransId="{623DF3DA-3A70-400F-A2D9-EE6BA1662301}"/>
    <dgm:cxn modelId="{C6D47EF1-67B3-484E-B3E5-1211AAE71CAB}" type="presOf" srcId="{3A3C8120-039B-41AF-B646-DD9758F9DBD9}" destId="{DD6A2891-EF8B-4A21-9D12-DBA819E0E05C}" srcOrd="0" destOrd="0" presId="urn:microsoft.com/office/officeart/2005/8/layout/radial4"/>
    <dgm:cxn modelId="{5D6D9FE9-A15D-4196-8007-8B87D0964F1B}" type="presOf" srcId="{D320C534-6861-4D44-B187-3213E6EE2B84}" destId="{2E4552FF-AADE-406D-B6A9-D066741D6BB1}" srcOrd="0" destOrd="0" presId="urn:microsoft.com/office/officeart/2005/8/layout/radial4"/>
    <dgm:cxn modelId="{2E594938-D4C8-460B-85CD-6EDD6447413D}" type="presOf" srcId="{12C66EB4-2D1B-4C0E-85CC-2D9FB2DF8F56}" destId="{8790C0D1-C073-47E0-85FB-32C6ED9825D0}" srcOrd="0" destOrd="0" presId="urn:microsoft.com/office/officeart/2005/8/layout/radial4"/>
    <dgm:cxn modelId="{73180C3B-3F91-4BDF-B919-64DBAB4AA2E5}" type="presOf" srcId="{A4EFA218-D18E-442B-8E66-09719ACF9E53}" destId="{55A3975F-2A6F-4611-90D6-43D444EF48E5}" srcOrd="0" destOrd="0" presId="urn:microsoft.com/office/officeart/2005/8/layout/radial4"/>
    <dgm:cxn modelId="{2D06F676-BACA-46A7-A44D-A44CAE8F9571}" type="presParOf" srcId="{951A4FC9-19F8-427E-A9C1-BC0DEE1D2C65}" destId="{28343D23-C36B-40B5-B41D-5278C0B62729}" srcOrd="0" destOrd="0" presId="urn:microsoft.com/office/officeart/2005/8/layout/radial4"/>
    <dgm:cxn modelId="{8DC4B493-E4AE-4E17-AA0E-0F79233C0A82}" type="presParOf" srcId="{951A4FC9-19F8-427E-A9C1-BC0DEE1D2C65}" destId="{2E4552FF-AADE-406D-B6A9-D066741D6BB1}" srcOrd="1" destOrd="0" presId="urn:microsoft.com/office/officeart/2005/8/layout/radial4"/>
    <dgm:cxn modelId="{491D1B9F-156E-40A1-AE53-0741D79E96FE}" type="presParOf" srcId="{951A4FC9-19F8-427E-A9C1-BC0DEE1D2C65}" destId="{ACF7D4F6-E87B-4704-A7D5-2D072065CA77}" srcOrd="2" destOrd="0" presId="urn:microsoft.com/office/officeart/2005/8/layout/radial4"/>
    <dgm:cxn modelId="{B6D8A257-39C1-41C6-B5E6-78FA40822793}" type="presParOf" srcId="{951A4FC9-19F8-427E-A9C1-BC0DEE1D2C65}" destId="{B68A7B3E-7796-4EBF-8A86-887EDCE1750E}" srcOrd="3" destOrd="0" presId="urn:microsoft.com/office/officeart/2005/8/layout/radial4"/>
    <dgm:cxn modelId="{9EAF2D50-34C1-4818-A9B6-75E73132842F}" type="presParOf" srcId="{951A4FC9-19F8-427E-A9C1-BC0DEE1D2C65}" destId="{08BB5009-A5FA-4DA8-A131-0ADF960C0933}" srcOrd="4" destOrd="0" presId="urn:microsoft.com/office/officeart/2005/8/layout/radial4"/>
    <dgm:cxn modelId="{10DC6651-30FD-44D7-815A-67659B288578}" type="presParOf" srcId="{951A4FC9-19F8-427E-A9C1-BC0DEE1D2C65}" destId="{8790C0D1-C073-47E0-85FB-32C6ED9825D0}" srcOrd="5" destOrd="0" presId="urn:microsoft.com/office/officeart/2005/8/layout/radial4"/>
    <dgm:cxn modelId="{38171BB7-1313-4D4F-A115-25147B74B77F}" type="presParOf" srcId="{951A4FC9-19F8-427E-A9C1-BC0DEE1D2C65}" destId="{541D8755-CAF4-4CDA-A116-265E783BD69A}" srcOrd="6" destOrd="0" presId="urn:microsoft.com/office/officeart/2005/8/layout/radial4"/>
    <dgm:cxn modelId="{D82FC3A1-2434-4A28-A8C8-6B776205E744}" type="presParOf" srcId="{951A4FC9-19F8-427E-A9C1-BC0DEE1D2C65}" destId="{55A3975F-2A6F-4611-90D6-43D444EF48E5}" srcOrd="7" destOrd="0" presId="urn:microsoft.com/office/officeart/2005/8/layout/radial4"/>
    <dgm:cxn modelId="{2FE71D61-E171-4E71-A940-1C62EBC58824}" type="presParOf" srcId="{951A4FC9-19F8-427E-A9C1-BC0DEE1D2C65}" destId="{DD6A2891-EF8B-4A21-9D12-DBA819E0E05C}"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278442-785C-49FE-B8AC-62D5B18F4C76}" type="doc">
      <dgm:prSet loTypeId="urn:microsoft.com/office/officeart/2005/8/layout/radial1" loCatId="relationship" qsTypeId="urn:microsoft.com/office/officeart/2005/8/quickstyle/simple1" qsCatId="simple" csTypeId="urn:microsoft.com/office/officeart/2005/8/colors/colorful5" csCatId="colorful" phldr="1"/>
      <dgm:spPr/>
      <dgm:t>
        <a:bodyPr/>
        <a:lstStyle/>
        <a:p>
          <a:endParaRPr lang="en-SG"/>
        </a:p>
      </dgm:t>
    </dgm:pt>
    <dgm:pt modelId="{031ECD36-1525-4156-B962-6E613DCAD047}">
      <dgm:prSet phldrT="[Text]"/>
      <dgm:spPr/>
      <dgm:t>
        <a:bodyPr/>
        <a:lstStyle/>
        <a:p>
          <a:r>
            <a:rPr lang="en-US" dirty="0" smtClean="0"/>
            <a:t>Types of Noise</a:t>
          </a:r>
          <a:endParaRPr lang="en-SG" dirty="0"/>
        </a:p>
      </dgm:t>
    </dgm:pt>
    <dgm:pt modelId="{388B067E-FB45-4129-8830-FC492D7EBEEF}" type="parTrans" cxnId="{DCBB7D58-4BC5-43BE-BBBF-FB5D87DD1B71}">
      <dgm:prSet/>
      <dgm:spPr/>
      <dgm:t>
        <a:bodyPr/>
        <a:lstStyle/>
        <a:p>
          <a:endParaRPr lang="en-SG"/>
        </a:p>
      </dgm:t>
    </dgm:pt>
    <dgm:pt modelId="{FCD6208A-A1C6-4DE9-9F0D-1B40A3650F3A}" type="sibTrans" cxnId="{DCBB7D58-4BC5-43BE-BBBF-FB5D87DD1B71}">
      <dgm:prSet/>
      <dgm:spPr/>
      <dgm:t>
        <a:bodyPr/>
        <a:lstStyle/>
        <a:p>
          <a:endParaRPr lang="en-SG"/>
        </a:p>
      </dgm:t>
    </dgm:pt>
    <dgm:pt modelId="{A4C6D0AB-1C4D-4514-9C97-2F2597B8A575}">
      <dgm:prSet phldrT="[Text]" custT="1"/>
      <dgm:spPr/>
      <dgm:t>
        <a:bodyPr/>
        <a:lstStyle/>
        <a:p>
          <a:r>
            <a:rPr lang="en-US" sz="1400" dirty="0" smtClean="0"/>
            <a:t>Physical</a:t>
          </a:r>
          <a:endParaRPr lang="en-SG" sz="1400" dirty="0"/>
        </a:p>
      </dgm:t>
    </dgm:pt>
    <dgm:pt modelId="{D320C534-6861-4D44-B187-3213E6EE2B84}" type="parTrans" cxnId="{BAADE162-0556-4E97-A47C-5A2A00EDAFD6}">
      <dgm:prSet/>
      <dgm:spPr/>
      <dgm:t>
        <a:bodyPr/>
        <a:lstStyle/>
        <a:p>
          <a:endParaRPr lang="en-SG"/>
        </a:p>
      </dgm:t>
    </dgm:pt>
    <dgm:pt modelId="{623DF3DA-3A70-400F-A2D9-EE6BA1662301}" type="sibTrans" cxnId="{BAADE162-0556-4E97-A47C-5A2A00EDAFD6}">
      <dgm:prSet/>
      <dgm:spPr/>
      <dgm:t>
        <a:bodyPr/>
        <a:lstStyle/>
        <a:p>
          <a:endParaRPr lang="en-SG"/>
        </a:p>
      </dgm:t>
    </dgm:pt>
    <dgm:pt modelId="{665BB531-51C7-4C46-A0F5-1CF8992802EF}">
      <dgm:prSet phldrT="[Text]" custT="1"/>
      <dgm:spPr/>
      <dgm:t>
        <a:bodyPr/>
        <a:lstStyle/>
        <a:p>
          <a:r>
            <a:rPr lang="en-US" sz="1400" dirty="0" smtClean="0"/>
            <a:t>Physiological</a:t>
          </a:r>
          <a:endParaRPr lang="en-SG" sz="1400" dirty="0"/>
        </a:p>
      </dgm:t>
    </dgm:pt>
    <dgm:pt modelId="{36DE8FAC-7A66-4C8B-9981-FCBE7B77A6D1}" type="parTrans" cxnId="{9609E4C6-D9E0-4188-8FE8-7E6FCE480615}">
      <dgm:prSet/>
      <dgm:spPr/>
      <dgm:t>
        <a:bodyPr/>
        <a:lstStyle/>
        <a:p>
          <a:endParaRPr lang="en-SG"/>
        </a:p>
      </dgm:t>
    </dgm:pt>
    <dgm:pt modelId="{89E5E0EF-17F8-46C4-91C5-3EC303302F1D}" type="sibTrans" cxnId="{9609E4C6-D9E0-4188-8FE8-7E6FCE480615}">
      <dgm:prSet/>
      <dgm:spPr/>
      <dgm:t>
        <a:bodyPr/>
        <a:lstStyle/>
        <a:p>
          <a:endParaRPr lang="en-SG"/>
        </a:p>
      </dgm:t>
    </dgm:pt>
    <dgm:pt modelId="{0750AF6A-5838-4EA0-AF3E-37D67BB7C86A}">
      <dgm:prSet phldrT="[Text]" custT="1"/>
      <dgm:spPr/>
      <dgm:t>
        <a:bodyPr/>
        <a:lstStyle/>
        <a:p>
          <a:r>
            <a:rPr lang="en-US" sz="1400" dirty="0" smtClean="0"/>
            <a:t>Psychologica</a:t>
          </a:r>
          <a:r>
            <a:rPr lang="en-US" sz="2000" dirty="0" smtClean="0"/>
            <a:t>l</a:t>
          </a:r>
          <a:endParaRPr lang="en-SG" sz="2000" dirty="0"/>
        </a:p>
      </dgm:t>
    </dgm:pt>
    <dgm:pt modelId="{12C66EB4-2D1B-4C0E-85CC-2D9FB2DF8F56}" type="parTrans" cxnId="{5C9FC1FB-4C61-43C9-AC7D-BC406C77ABA3}">
      <dgm:prSet/>
      <dgm:spPr/>
      <dgm:t>
        <a:bodyPr/>
        <a:lstStyle/>
        <a:p>
          <a:endParaRPr lang="en-SG"/>
        </a:p>
      </dgm:t>
    </dgm:pt>
    <dgm:pt modelId="{50B78609-118D-4CE9-985B-BF8263996705}" type="sibTrans" cxnId="{5C9FC1FB-4C61-43C9-AC7D-BC406C77ABA3}">
      <dgm:prSet/>
      <dgm:spPr/>
      <dgm:t>
        <a:bodyPr/>
        <a:lstStyle/>
        <a:p>
          <a:endParaRPr lang="en-SG"/>
        </a:p>
      </dgm:t>
    </dgm:pt>
    <dgm:pt modelId="{3A3C8120-039B-41AF-B646-DD9758F9DBD9}">
      <dgm:prSet phldrT="[Text]" custT="1"/>
      <dgm:spPr/>
      <dgm:t>
        <a:bodyPr/>
        <a:lstStyle/>
        <a:p>
          <a:r>
            <a:rPr lang="en-US" sz="1400" dirty="0" smtClean="0"/>
            <a:t>Semantic</a:t>
          </a:r>
          <a:endParaRPr lang="en-SG" sz="1400" dirty="0"/>
        </a:p>
      </dgm:t>
    </dgm:pt>
    <dgm:pt modelId="{A4EFA218-D18E-442B-8E66-09719ACF9E53}" type="parTrans" cxnId="{5CD52ED4-2E9D-4359-B27E-B69A6825E6EE}">
      <dgm:prSet/>
      <dgm:spPr/>
      <dgm:t>
        <a:bodyPr/>
        <a:lstStyle/>
        <a:p>
          <a:endParaRPr lang="en-SG"/>
        </a:p>
      </dgm:t>
    </dgm:pt>
    <dgm:pt modelId="{F5B14818-AD8B-4027-B521-7EC37E4B40FA}" type="sibTrans" cxnId="{5CD52ED4-2E9D-4359-B27E-B69A6825E6EE}">
      <dgm:prSet/>
      <dgm:spPr/>
      <dgm:t>
        <a:bodyPr/>
        <a:lstStyle/>
        <a:p>
          <a:endParaRPr lang="en-SG"/>
        </a:p>
      </dgm:t>
    </dgm:pt>
    <dgm:pt modelId="{0E65B8C5-8923-4F9C-9502-FF72D25D43B4}" type="pres">
      <dgm:prSet presAssocID="{70278442-785C-49FE-B8AC-62D5B18F4C76}" presName="cycle" presStyleCnt="0">
        <dgm:presLayoutVars>
          <dgm:chMax val="1"/>
          <dgm:dir/>
          <dgm:animLvl val="ctr"/>
          <dgm:resizeHandles val="exact"/>
        </dgm:presLayoutVars>
      </dgm:prSet>
      <dgm:spPr/>
      <dgm:t>
        <a:bodyPr/>
        <a:lstStyle/>
        <a:p>
          <a:endParaRPr lang="en-SG"/>
        </a:p>
      </dgm:t>
    </dgm:pt>
    <dgm:pt modelId="{C64547D0-BB4E-4FBA-87DB-E20DEAEAFCEF}" type="pres">
      <dgm:prSet presAssocID="{031ECD36-1525-4156-B962-6E613DCAD047}" presName="centerShape" presStyleLbl="node0" presStyleIdx="0" presStyleCnt="1"/>
      <dgm:spPr/>
      <dgm:t>
        <a:bodyPr/>
        <a:lstStyle/>
        <a:p>
          <a:endParaRPr lang="en-SG"/>
        </a:p>
      </dgm:t>
    </dgm:pt>
    <dgm:pt modelId="{B4841570-15C2-4E4D-8C71-CED1DF7E6A80}" type="pres">
      <dgm:prSet presAssocID="{D320C534-6861-4D44-B187-3213E6EE2B84}" presName="Name9" presStyleLbl="parChTrans1D2" presStyleIdx="0" presStyleCnt="4"/>
      <dgm:spPr/>
      <dgm:t>
        <a:bodyPr/>
        <a:lstStyle/>
        <a:p>
          <a:endParaRPr lang="en-SG"/>
        </a:p>
      </dgm:t>
    </dgm:pt>
    <dgm:pt modelId="{4591EE09-D0FF-4ED5-89DD-7FD305D38E94}" type="pres">
      <dgm:prSet presAssocID="{D320C534-6861-4D44-B187-3213E6EE2B84}" presName="connTx" presStyleLbl="parChTrans1D2" presStyleIdx="0" presStyleCnt="4"/>
      <dgm:spPr/>
      <dgm:t>
        <a:bodyPr/>
        <a:lstStyle/>
        <a:p>
          <a:endParaRPr lang="en-SG"/>
        </a:p>
      </dgm:t>
    </dgm:pt>
    <dgm:pt modelId="{6663A5D7-DEC5-4456-9CAA-27C7C4593EFF}" type="pres">
      <dgm:prSet presAssocID="{A4C6D0AB-1C4D-4514-9C97-2F2597B8A575}" presName="node" presStyleLbl="node1" presStyleIdx="0" presStyleCnt="4">
        <dgm:presLayoutVars>
          <dgm:bulletEnabled val="1"/>
        </dgm:presLayoutVars>
      </dgm:prSet>
      <dgm:spPr/>
      <dgm:t>
        <a:bodyPr/>
        <a:lstStyle/>
        <a:p>
          <a:endParaRPr lang="en-SG"/>
        </a:p>
      </dgm:t>
    </dgm:pt>
    <dgm:pt modelId="{10F935CF-8888-44D9-A92C-C804FDA8FDB8}" type="pres">
      <dgm:prSet presAssocID="{36DE8FAC-7A66-4C8B-9981-FCBE7B77A6D1}" presName="Name9" presStyleLbl="parChTrans1D2" presStyleIdx="1" presStyleCnt="4"/>
      <dgm:spPr/>
      <dgm:t>
        <a:bodyPr/>
        <a:lstStyle/>
        <a:p>
          <a:endParaRPr lang="en-SG"/>
        </a:p>
      </dgm:t>
    </dgm:pt>
    <dgm:pt modelId="{DF85C6E6-912D-4853-B470-C93B26808B8C}" type="pres">
      <dgm:prSet presAssocID="{36DE8FAC-7A66-4C8B-9981-FCBE7B77A6D1}" presName="connTx" presStyleLbl="parChTrans1D2" presStyleIdx="1" presStyleCnt="4"/>
      <dgm:spPr/>
      <dgm:t>
        <a:bodyPr/>
        <a:lstStyle/>
        <a:p>
          <a:endParaRPr lang="en-SG"/>
        </a:p>
      </dgm:t>
    </dgm:pt>
    <dgm:pt modelId="{CD2547EB-E46F-4D06-8572-A8B4ADECF6C4}" type="pres">
      <dgm:prSet presAssocID="{665BB531-51C7-4C46-A0F5-1CF8992802EF}" presName="node" presStyleLbl="node1" presStyleIdx="1" presStyleCnt="4">
        <dgm:presLayoutVars>
          <dgm:bulletEnabled val="1"/>
        </dgm:presLayoutVars>
      </dgm:prSet>
      <dgm:spPr/>
      <dgm:t>
        <a:bodyPr/>
        <a:lstStyle/>
        <a:p>
          <a:endParaRPr lang="en-SG"/>
        </a:p>
      </dgm:t>
    </dgm:pt>
    <dgm:pt modelId="{865EC4AD-0EAF-409A-BC08-C893C728B918}" type="pres">
      <dgm:prSet presAssocID="{12C66EB4-2D1B-4C0E-85CC-2D9FB2DF8F56}" presName="Name9" presStyleLbl="parChTrans1D2" presStyleIdx="2" presStyleCnt="4"/>
      <dgm:spPr/>
      <dgm:t>
        <a:bodyPr/>
        <a:lstStyle/>
        <a:p>
          <a:endParaRPr lang="en-SG"/>
        </a:p>
      </dgm:t>
    </dgm:pt>
    <dgm:pt modelId="{3169C42C-AC0C-4728-A6AC-2A875B9F01DE}" type="pres">
      <dgm:prSet presAssocID="{12C66EB4-2D1B-4C0E-85CC-2D9FB2DF8F56}" presName="connTx" presStyleLbl="parChTrans1D2" presStyleIdx="2" presStyleCnt="4"/>
      <dgm:spPr/>
      <dgm:t>
        <a:bodyPr/>
        <a:lstStyle/>
        <a:p>
          <a:endParaRPr lang="en-SG"/>
        </a:p>
      </dgm:t>
    </dgm:pt>
    <dgm:pt modelId="{90469383-B9EA-4872-8E79-C69213B76393}" type="pres">
      <dgm:prSet presAssocID="{0750AF6A-5838-4EA0-AF3E-37D67BB7C86A}" presName="node" presStyleLbl="node1" presStyleIdx="2" presStyleCnt="4">
        <dgm:presLayoutVars>
          <dgm:bulletEnabled val="1"/>
        </dgm:presLayoutVars>
      </dgm:prSet>
      <dgm:spPr/>
      <dgm:t>
        <a:bodyPr/>
        <a:lstStyle/>
        <a:p>
          <a:endParaRPr lang="en-SG"/>
        </a:p>
      </dgm:t>
    </dgm:pt>
    <dgm:pt modelId="{C21609D5-322D-42B1-A73F-F9C7BE211860}" type="pres">
      <dgm:prSet presAssocID="{A4EFA218-D18E-442B-8E66-09719ACF9E53}" presName="Name9" presStyleLbl="parChTrans1D2" presStyleIdx="3" presStyleCnt="4"/>
      <dgm:spPr/>
      <dgm:t>
        <a:bodyPr/>
        <a:lstStyle/>
        <a:p>
          <a:endParaRPr lang="en-SG"/>
        </a:p>
      </dgm:t>
    </dgm:pt>
    <dgm:pt modelId="{6542A2C4-27D9-46CA-BC74-3303E751C830}" type="pres">
      <dgm:prSet presAssocID="{A4EFA218-D18E-442B-8E66-09719ACF9E53}" presName="connTx" presStyleLbl="parChTrans1D2" presStyleIdx="3" presStyleCnt="4"/>
      <dgm:spPr/>
      <dgm:t>
        <a:bodyPr/>
        <a:lstStyle/>
        <a:p>
          <a:endParaRPr lang="en-SG"/>
        </a:p>
      </dgm:t>
    </dgm:pt>
    <dgm:pt modelId="{7D57CCF0-712D-4366-B176-BECDDED4B9EE}" type="pres">
      <dgm:prSet presAssocID="{3A3C8120-039B-41AF-B646-DD9758F9DBD9}" presName="node" presStyleLbl="node1" presStyleIdx="3" presStyleCnt="4">
        <dgm:presLayoutVars>
          <dgm:bulletEnabled val="1"/>
        </dgm:presLayoutVars>
      </dgm:prSet>
      <dgm:spPr/>
      <dgm:t>
        <a:bodyPr/>
        <a:lstStyle/>
        <a:p>
          <a:endParaRPr lang="en-SG"/>
        </a:p>
      </dgm:t>
    </dgm:pt>
  </dgm:ptLst>
  <dgm:cxnLst>
    <dgm:cxn modelId="{A3FF07D4-4CD8-4F29-A251-62640B1B3443}" type="presOf" srcId="{36DE8FAC-7A66-4C8B-9981-FCBE7B77A6D1}" destId="{10F935CF-8888-44D9-A92C-C804FDA8FDB8}" srcOrd="0" destOrd="0" presId="urn:microsoft.com/office/officeart/2005/8/layout/radial1"/>
    <dgm:cxn modelId="{9F4DC84B-51EC-4E30-9EFC-6B945F790EF9}" type="presOf" srcId="{3A3C8120-039B-41AF-B646-DD9758F9DBD9}" destId="{7D57CCF0-712D-4366-B176-BECDDED4B9EE}" srcOrd="0" destOrd="0" presId="urn:microsoft.com/office/officeart/2005/8/layout/radial1"/>
    <dgm:cxn modelId="{56DFAC8E-D6A6-4596-916E-101B63D428AF}" type="presOf" srcId="{D320C534-6861-4D44-B187-3213E6EE2B84}" destId="{B4841570-15C2-4E4D-8C71-CED1DF7E6A80}" srcOrd="0" destOrd="0" presId="urn:microsoft.com/office/officeart/2005/8/layout/radial1"/>
    <dgm:cxn modelId="{8226B1AC-8268-4E5E-BED7-4EA2C5670C90}" type="presOf" srcId="{031ECD36-1525-4156-B962-6E613DCAD047}" destId="{C64547D0-BB4E-4FBA-87DB-E20DEAEAFCEF}" srcOrd="0" destOrd="0" presId="urn:microsoft.com/office/officeart/2005/8/layout/radial1"/>
    <dgm:cxn modelId="{FB8FEB6D-1236-4665-93FF-C837022D1C0E}" type="presOf" srcId="{A4EFA218-D18E-442B-8E66-09719ACF9E53}" destId="{6542A2C4-27D9-46CA-BC74-3303E751C830}" srcOrd="1" destOrd="0" presId="urn:microsoft.com/office/officeart/2005/8/layout/radial1"/>
    <dgm:cxn modelId="{A803A9D9-6CCD-48CE-A592-6918C11F1DF2}" type="presOf" srcId="{36DE8FAC-7A66-4C8B-9981-FCBE7B77A6D1}" destId="{DF85C6E6-912D-4853-B470-C93B26808B8C}" srcOrd="1" destOrd="0" presId="urn:microsoft.com/office/officeart/2005/8/layout/radial1"/>
    <dgm:cxn modelId="{346ABD25-0835-4841-BE38-93AF6AF4E111}" type="presOf" srcId="{12C66EB4-2D1B-4C0E-85CC-2D9FB2DF8F56}" destId="{3169C42C-AC0C-4728-A6AC-2A875B9F01DE}" srcOrd="1" destOrd="0" presId="urn:microsoft.com/office/officeart/2005/8/layout/radial1"/>
    <dgm:cxn modelId="{BAADE162-0556-4E97-A47C-5A2A00EDAFD6}" srcId="{031ECD36-1525-4156-B962-6E613DCAD047}" destId="{A4C6D0AB-1C4D-4514-9C97-2F2597B8A575}" srcOrd="0" destOrd="0" parTransId="{D320C534-6861-4D44-B187-3213E6EE2B84}" sibTransId="{623DF3DA-3A70-400F-A2D9-EE6BA1662301}"/>
    <dgm:cxn modelId="{0E184AE2-FD58-41C1-8846-991E415651B0}" type="presOf" srcId="{0750AF6A-5838-4EA0-AF3E-37D67BB7C86A}" destId="{90469383-B9EA-4872-8E79-C69213B76393}" srcOrd="0" destOrd="0" presId="urn:microsoft.com/office/officeart/2005/8/layout/radial1"/>
    <dgm:cxn modelId="{5CD52ED4-2E9D-4359-B27E-B69A6825E6EE}" srcId="{031ECD36-1525-4156-B962-6E613DCAD047}" destId="{3A3C8120-039B-41AF-B646-DD9758F9DBD9}" srcOrd="3" destOrd="0" parTransId="{A4EFA218-D18E-442B-8E66-09719ACF9E53}" sibTransId="{F5B14818-AD8B-4027-B521-7EC37E4B40FA}"/>
    <dgm:cxn modelId="{5C9FC1FB-4C61-43C9-AC7D-BC406C77ABA3}" srcId="{031ECD36-1525-4156-B962-6E613DCAD047}" destId="{0750AF6A-5838-4EA0-AF3E-37D67BB7C86A}" srcOrd="2" destOrd="0" parTransId="{12C66EB4-2D1B-4C0E-85CC-2D9FB2DF8F56}" sibTransId="{50B78609-118D-4CE9-985B-BF8263996705}"/>
    <dgm:cxn modelId="{1F85C7B8-1944-47DF-9BA1-DF8BCA38C73D}" type="presOf" srcId="{A4C6D0AB-1C4D-4514-9C97-2F2597B8A575}" destId="{6663A5D7-DEC5-4456-9CAA-27C7C4593EFF}" srcOrd="0" destOrd="0" presId="urn:microsoft.com/office/officeart/2005/8/layout/radial1"/>
    <dgm:cxn modelId="{D524007E-9F3B-4BB7-8AE4-0E70B39FF22B}" type="presOf" srcId="{665BB531-51C7-4C46-A0F5-1CF8992802EF}" destId="{CD2547EB-E46F-4D06-8572-A8B4ADECF6C4}" srcOrd="0" destOrd="0" presId="urn:microsoft.com/office/officeart/2005/8/layout/radial1"/>
    <dgm:cxn modelId="{DCBB7D58-4BC5-43BE-BBBF-FB5D87DD1B71}" srcId="{70278442-785C-49FE-B8AC-62D5B18F4C76}" destId="{031ECD36-1525-4156-B962-6E613DCAD047}" srcOrd="0" destOrd="0" parTransId="{388B067E-FB45-4129-8830-FC492D7EBEEF}" sibTransId="{FCD6208A-A1C6-4DE9-9F0D-1B40A3650F3A}"/>
    <dgm:cxn modelId="{24D89E1C-8673-4345-AEC7-1EFE9D7AE63B}" type="presOf" srcId="{D320C534-6861-4D44-B187-3213E6EE2B84}" destId="{4591EE09-D0FF-4ED5-89DD-7FD305D38E94}" srcOrd="1" destOrd="0" presId="urn:microsoft.com/office/officeart/2005/8/layout/radial1"/>
    <dgm:cxn modelId="{0742310E-796F-4600-B778-05D3F89604C5}" type="presOf" srcId="{12C66EB4-2D1B-4C0E-85CC-2D9FB2DF8F56}" destId="{865EC4AD-0EAF-409A-BC08-C893C728B918}" srcOrd="0" destOrd="0" presId="urn:microsoft.com/office/officeart/2005/8/layout/radial1"/>
    <dgm:cxn modelId="{9609E4C6-D9E0-4188-8FE8-7E6FCE480615}" srcId="{031ECD36-1525-4156-B962-6E613DCAD047}" destId="{665BB531-51C7-4C46-A0F5-1CF8992802EF}" srcOrd="1" destOrd="0" parTransId="{36DE8FAC-7A66-4C8B-9981-FCBE7B77A6D1}" sibTransId="{89E5E0EF-17F8-46C4-91C5-3EC303302F1D}"/>
    <dgm:cxn modelId="{CBBFBAC7-BF52-4D4E-A569-1B3224FFC1AD}" type="presOf" srcId="{70278442-785C-49FE-B8AC-62D5B18F4C76}" destId="{0E65B8C5-8923-4F9C-9502-FF72D25D43B4}" srcOrd="0" destOrd="0" presId="urn:microsoft.com/office/officeart/2005/8/layout/radial1"/>
    <dgm:cxn modelId="{F415130D-560E-4A68-B852-635A31091BF7}" type="presOf" srcId="{A4EFA218-D18E-442B-8E66-09719ACF9E53}" destId="{C21609D5-322D-42B1-A73F-F9C7BE211860}" srcOrd="0" destOrd="0" presId="urn:microsoft.com/office/officeart/2005/8/layout/radial1"/>
    <dgm:cxn modelId="{34ED2478-6A38-4F9C-8FAE-8C713C38BA7D}" type="presParOf" srcId="{0E65B8C5-8923-4F9C-9502-FF72D25D43B4}" destId="{C64547D0-BB4E-4FBA-87DB-E20DEAEAFCEF}" srcOrd="0" destOrd="0" presId="urn:microsoft.com/office/officeart/2005/8/layout/radial1"/>
    <dgm:cxn modelId="{E91EFB77-F279-4735-BE10-DC1262E36843}" type="presParOf" srcId="{0E65B8C5-8923-4F9C-9502-FF72D25D43B4}" destId="{B4841570-15C2-4E4D-8C71-CED1DF7E6A80}" srcOrd="1" destOrd="0" presId="urn:microsoft.com/office/officeart/2005/8/layout/radial1"/>
    <dgm:cxn modelId="{C614FFB8-4B51-468D-AC1F-E9BD1821A0BD}" type="presParOf" srcId="{B4841570-15C2-4E4D-8C71-CED1DF7E6A80}" destId="{4591EE09-D0FF-4ED5-89DD-7FD305D38E94}" srcOrd="0" destOrd="0" presId="urn:microsoft.com/office/officeart/2005/8/layout/radial1"/>
    <dgm:cxn modelId="{50E3A200-69F9-4ECA-9700-287D617974E7}" type="presParOf" srcId="{0E65B8C5-8923-4F9C-9502-FF72D25D43B4}" destId="{6663A5D7-DEC5-4456-9CAA-27C7C4593EFF}" srcOrd="2" destOrd="0" presId="urn:microsoft.com/office/officeart/2005/8/layout/radial1"/>
    <dgm:cxn modelId="{93FE6839-6C20-4A91-8933-7362E2992EB4}" type="presParOf" srcId="{0E65B8C5-8923-4F9C-9502-FF72D25D43B4}" destId="{10F935CF-8888-44D9-A92C-C804FDA8FDB8}" srcOrd="3" destOrd="0" presId="urn:microsoft.com/office/officeart/2005/8/layout/radial1"/>
    <dgm:cxn modelId="{1F63B4CA-4894-4DD6-B8B2-9512BD8D9C67}" type="presParOf" srcId="{10F935CF-8888-44D9-A92C-C804FDA8FDB8}" destId="{DF85C6E6-912D-4853-B470-C93B26808B8C}" srcOrd="0" destOrd="0" presId="urn:microsoft.com/office/officeart/2005/8/layout/radial1"/>
    <dgm:cxn modelId="{797D25E4-CE7E-454B-A427-101B8037DD57}" type="presParOf" srcId="{0E65B8C5-8923-4F9C-9502-FF72D25D43B4}" destId="{CD2547EB-E46F-4D06-8572-A8B4ADECF6C4}" srcOrd="4" destOrd="0" presId="urn:microsoft.com/office/officeart/2005/8/layout/radial1"/>
    <dgm:cxn modelId="{110D2C3C-1CE9-47CB-9EAC-3D3FC6187DA3}" type="presParOf" srcId="{0E65B8C5-8923-4F9C-9502-FF72D25D43B4}" destId="{865EC4AD-0EAF-409A-BC08-C893C728B918}" srcOrd="5" destOrd="0" presId="urn:microsoft.com/office/officeart/2005/8/layout/radial1"/>
    <dgm:cxn modelId="{56534208-2C25-4A51-BFA0-8079129471F6}" type="presParOf" srcId="{865EC4AD-0EAF-409A-BC08-C893C728B918}" destId="{3169C42C-AC0C-4728-A6AC-2A875B9F01DE}" srcOrd="0" destOrd="0" presId="urn:microsoft.com/office/officeart/2005/8/layout/radial1"/>
    <dgm:cxn modelId="{7C5B8059-657C-4F96-9B1F-9158632964F4}" type="presParOf" srcId="{0E65B8C5-8923-4F9C-9502-FF72D25D43B4}" destId="{90469383-B9EA-4872-8E79-C69213B76393}" srcOrd="6" destOrd="0" presId="urn:microsoft.com/office/officeart/2005/8/layout/radial1"/>
    <dgm:cxn modelId="{8A32A76E-A681-4066-864E-9905ADDDDA62}" type="presParOf" srcId="{0E65B8C5-8923-4F9C-9502-FF72D25D43B4}" destId="{C21609D5-322D-42B1-A73F-F9C7BE211860}" srcOrd="7" destOrd="0" presId="urn:microsoft.com/office/officeart/2005/8/layout/radial1"/>
    <dgm:cxn modelId="{64319AF5-0A65-4F3F-856F-5E1D45CB158C}" type="presParOf" srcId="{C21609D5-322D-42B1-A73F-F9C7BE211860}" destId="{6542A2C4-27D9-46CA-BC74-3303E751C830}" srcOrd="0" destOrd="0" presId="urn:microsoft.com/office/officeart/2005/8/layout/radial1"/>
    <dgm:cxn modelId="{A454018A-CCC9-4B7B-A589-F921B76CE82B}" type="presParOf" srcId="{0E65B8C5-8923-4F9C-9502-FF72D25D43B4}" destId="{7D57CCF0-712D-4366-B176-BECDDED4B9EE}"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43D23-C36B-40B5-B41D-5278C0B62729}">
      <dsp:nvSpPr>
        <dsp:cNvPr id="0" name=""/>
        <dsp:cNvSpPr/>
      </dsp:nvSpPr>
      <dsp:spPr>
        <a:xfrm>
          <a:off x="2418291" y="2781497"/>
          <a:ext cx="1788873" cy="178887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t>Types of Noise</a:t>
          </a:r>
          <a:endParaRPr lang="en-SG" sz="2000" b="1" kern="1200" dirty="0"/>
        </a:p>
      </dsp:txBody>
      <dsp:txXfrm>
        <a:off x="2680265" y="3043471"/>
        <a:ext cx="1264925" cy="1264925"/>
      </dsp:txXfrm>
    </dsp:sp>
    <dsp:sp modelId="{2E4552FF-AADE-406D-B6A9-D066741D6BB1}">
      <dsp:nvSpPr>
        <dsp:cNvPr id="0" name=""/>
        <dsp:cNvSpPr/>
      </dsp:nvSpPr>
      <dsp:spPr>
        <a:xfrm rot="11700000">
          <a:off x="824193" y="2963664"/>
          <a:ext cx="1563323" cy="509828"/>
        </a:xfrm>
        <a:prstGeom prst="lef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7D4F6-E87B-4704-A7D5-2D072065CA77}">
      <dsp:nvSpPr>
        <dsp:cNvPr id="0" name=""/>
        <dsp:cNvSpPr/>
      </dsp:nvSpPr>
      <dsp:spPr>
        <a:xfrm>
          <a:off x="1112" y="2336498"/>
          <a:ext cx="1699429" cy="135954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Physical</a:t>
          </a:r>
          <a:endParaRPr lang="en-SG" sz="2000" b="1" kern="1200" dirty="0"/>
        </a:p>
      </dsp:txBody>
      <dsp:txXfrm>
        <a:off x="40932" y="2376318"/>
        <a:ext cx="1619789" cy="1279903"/>
      </dsp:txXfrm>
    </dsp:sp>
    <dsp:sp modelId="{B68A7B3E-7796-4EBF-8A86-887EDCE1750E}">
      <dsp:nvSpPr>
        <dsp:cNvPr id="0" name=""/>
        <dsp:cNvSpPr/>
      </dsp:nvSpPr>
      <dsp:spPr>
        <a:xfrm rot="14700000">
          <a:off x="1784264" y="1819496"/>
          <a:ext cx="1563323" cy="509828"/>
        </a:xfrm>
        <a:prstGeom prst="leftArrow">
          <a:avLst>
            <a:gd name="adj1" fmla="val 60000"/>
            <a:gd name="adj2" fmla="val 50000"/>
          </a:avLst>
        </a:prstGeom>
        <a:solidFill>
          <a:schemeClr val="accent5">
            <a:hueOff val="-3311292"/>
            <a:satOff val="13270"/>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BB5009-A5FA-4DA8-A131-0ADF960C0933}">
      <dsp:nvSpPr>
        <dsp:cNvPr id="0" name=""/>
        <dsp:cNvSpPr/>
      </dsp:nvSpPr>
      <dsp:spPr>
        <a:xfrm>
          <a:off x="1385866" y="686212"/>
          <a:ext cx="1699429" cy="1359543"/>
        </a:xfrm>
        <a:prstGeom prst="roundRect">
          <a:avLst>
            <a:gd name="adj" fmla="val 10000"/>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Physiological</a:t>
          </a:r>
          <a:endParaRPr lang="en-SG" sz="2000" b="1" kern="1200" dirty="0"/>
        </a:p>
      </dsp:txBody>
      <dsp:txXfrm>
        <a:off x="1425686" y="726032"/>
        <a:ext cx="1619789" cy="1279903"/>
      </dsp:txXfrm>
    </dsp:sp>
    <dsp:sp modelId="{8790C0D1-C073-47E0-85FB-32C6ED9825D0}">
      <dsp:nvSpPr>
        <dsp:cNvPr id="0" name=""/>
        <dsp:cNvSpPr/>
      </dsp:nvSpPr>
      <dsp:spPr>
        <a:xfrm rot="17700000">
          <a:off x="3277869" y="1819496"/>
          <a:ext cx="1563323" cy="509828"/>
        </a:xfrm>
        <a:prstGeom prst="leftArrow">
          <a:avLst>
            <a:gd name="adj1" fmla="val 60000"/>
            <a:gd name="adj2" fmla="val 50000"/>
          </a:avLst>
        </a:prstGeom>
        <a:solidFill>
          <a:schemeClr val="accent5">
            <a:hueOff val="-6622584"/>
            <a:satOff val="26541"/>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1D8755-CAF4-4CDA-A116-265E783BD69A}">
      <dsp:nvSpPr>
        <dsp:cNvPr id="0" name=""/>
        <dsp:cNvSpPr/>
      </dsp:nvSpPr>
      <dsp:spPr>
        <a:xfrm>
          <a:off x="3540160" y="686212"/>
          <a:ext cx="1699429" cy="1359543"/>
        </a:xfrm>
        <a:prstGeom prst="roundRect">
          <a:avLst>
            <a:gd name="adj" fmla="val 10000"/>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Psychological</a:t>
          </a:r>
          <a:endParaRPr lang="en-SG" sz="2000" b="1" kern="1200" dirty="0"/>
        </a:p>
      </dsp:txBody>
      <dsp:txXfrm>
        <a:off x="3579980" y="726032"/>
        <a:ext cx="1619789" cy="1279903"/>
      </dsp:txXfrm>
    </dsp:sp>
    <dsp:sp modelId="{55A3975F-2A6F-4611-90D6-43D444EF48E5}">
      <dsp:nvSpPr>
        <dsp:cNvPr id="0" name=""/>
        <dsp:cNvSpPr/>
      </dsp:nvSpPr>
      <dsp:spPr>
        <a:xfrm rot="20700000">
          <a:off x="4237940" y="2963664"/>
          <a:ext cx="1563323" cy="509828"/>
        </a:xfrm>
        <a:prstGeom prst="leftArrow">
          <a:avLst>
            <a:gd name="adj1" fmla="val 60000"/>
            <a:gd name="adj2" fmla="val 5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6A2891-EF8B-4A21-9D12-DBA819E0E05C}">
      <dsp:nvSpPr>
        <dsp:cNvPr id="0" name=""/>
        <dsp:cNvSpPr/>
      </dsp:nvSpPr>
      <dsp:spPr>
        <a:xfrm>
          <a:off x="4924914" y="2336498"/>
          <a:ext cx="1699429" cy="1359543"/>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r>
            <a:rPr lang="en-US" sz="2000" b="1" kern="1200" dirty="0" smtClean="0"/>
            <a:t>Semantic</a:t>
          </a:r>
          <a:endParaRPr lang="en-SG" sz="2000" b="1" kern="1200" dirty="0"/>
        </a:p>
      </dsp:txBody>
      <dsp:txXfrm>
        <a:off x="4964734" y="2376318"/>
        <a:ext cx="1619789" cy="1279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547D0-BB4E-4FBA-87DB-E20DEAEAFCEF}">
      <dsp:nvSpPr>
        <dsp:cNvPr id="0" name=""/>
        <dsp:cNvSpPr/>
      </dsp:nvSpPr>
      <dsp:spPr>
        <a:xfrm>
          <a:off x="2588915" y="1904479"/>
          <a:ext cx="1447625" cy="144762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Types of Noise</a:t>
          </a:r>
          <a:endParaRPr lang="en-SG" sz="2300" kern="1200" dirty="0"/>
        </a:p>
      </dsp:txBody>
      <dsp:txXfrm>
        <a:off x="2800915" y="2116479"/>
        <a:ext cx="1023625" cy="1023625"/>
      </dsp:txXfrm>
    </dsp:sp>
    <dsp:sp modelId="{B4841570-15C2-4E4D-8C71-CED1DF7E6A80}">
      <dsp:nvSpPr>
        <dsp:cNvPr id="0" name=""/>
        <dsp:cNvSpPr/>
      </dsp:nvSpPr>
      <dsp:spPr>
        <a:xfrm rot="16200000">
          <a:off x="3094170" y="1666257"/>
          <a:ext cx="437115" cy="39328"/>
        </a:xfrm>
        <a:custGeom>
          <a:avLst/>
          <a:gdLst/>
          <a:ahLst/>
          <a:cxnLst/>
          <a:rect l="0" t="0" r="0" b="0"/>
          <a:pathLst>
            <a:path>
              <a:moveTo>
                <a:pt x="0" y="19664"/>
              </a:moveTo>
              <a:lnTo>
                <a:pt x="437115" y="1966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301800" y="1674993"/>
        <a:ext cx="21855" cy="21855"/>
      </dsp:txXfrm>
    </dsp:sp>
    <dsp:sp modelId="{6663A5D7-DEC5-4456-9CAA-27C7C4593EFF}">
      <dsp:nvSpPr>
        <dsp:cNvPr id="0" name=""/>
        <dsp:cNvSpPr/>
      </dsp:nvSpPr>
      <dsp:spPr>
        <a:xfrm>
          <a:off x="2588915" y="19738"/>
          <a:ext cx="1447625" cy="144762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Physical</a:t>
          </a:r>
          <a:endParaRPr lang="en-SG" sz="1400" kern="1200" dirty="0"/>
        </a:p>
      </dsp:txBody>
      <dsp:txXfrm>
        <a:off x="2800915" y="231738"/>
        <a:ext cx="1023625" cy="1023625"/>
      </dsp:txXfrm>
    </dsp:sp>
    <dsp:sp modelId="{10F935CF-8888-44D9-A92C-C804FDA8FDB8}">
      <dsp:nvSpPr>
        <dsp:cNvPr id="0" name=""/>
        <dsp:cNvSpPr/>
      </dsp:nvSpPr>
      <dsp:spPr>
        <a:xfrm>
          <a:off x="4036541" y="2608627"/>
          <a:ext cx="437115" cy="39328"/>
        </a:xfrm>
        <a:custGeom>
          <a:avLst/>
          <a:gdLst/>
          <a:ahLst/>
          <a:cxnLst/>
          <a:rect l="0" t="0" r="0" b="0"/>
          <a:pathLst>
            <a:path>
              <a:moveTo>
                <a:pt x="0" y="19664"/>
              </a:moveTo>
              <a:lnTo>
                <a:pt x="437115" y="1966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244170" y="2617364"/>
        <a:ext cx="21855" cy="21855"/>
      </dsp:txXfrm>
    </dsp:sp>
    <dsp:sp modelId="{CD2547EB-E46F-4D06-8572-A8B4ADECF6C4}">
      <dsp:nvSpPr>
        <dsp:cNvPr id="0" name=""/>
        <dsp:cNvSpPr/>
      </dsp:nvSpPr>
      <dsp:spPr>
        <a:xfrm>
          <a:off x="4473656" y="1904479"/>
          <a:ext cx="1447625" cy="1447625"/>
        </a:xfrm>
        <a:prstGeom prst="ellips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Physiological</a:t>
          </a:r>
          <a:endParaRPr lang="en-SG" sz="1400" kern="1200" dirty="0"/>
        </a:p>
      </dsp:txBody>
      <dsp:txXfrm>
        <a:off x="4685656" y="2116479"/>
        <a:ext cx="1023625" cy="1023625"/>
      </dsp:txXfrm>
    </dsp:sp>
    <dsp:sp modelId="{865EC4AD-0EAF-409A-BC08-C893C728B918}">
      <dsp:nvSpPr>
        <dsp:cNvPr id="0" name=""/>
        <dsp:cNvSpPr/>
      </dsp:nvSpPr>
      <dsp:spPr>
        <a:xfrm rot="5400000">
          <a:off x="3094170" y="3550997"/>
          <a:ext cx="437115" cy="39328"/>
        </a:xfrm>
        <a:custGeom>
          <a:avLst/>
          <a:gdLst/>
          <a:ahLst/>
          <a:cxnLst/>
          <a:rect l="0" t="0" r="0" b="0"/>
          <a:pathLst>
            <a:path>
              <a:moveTo>
                <a:pt x="0" y="19664"/>
              </a:moveTo>
              <a:lnTo>
                <a:pt x="437115" y="1966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301800" y="3559734"/>
        <a:ext cx="21855" cy="21855"/>
      </dsp:txXfrm>
    </dsp:sp>
    <dsp:sp modelId="{90469383-B9EA-4872-8E79-C69213B76393}">
      <dsp:nvSpPr>
        <dsp:cNvPr id="0" name=""/>
        <dsp:cNvSpPr/>
      </dsp:nvSpPr>
      <dsp:spPr>
        <a:xfrm>
          <a:off x="2588915" y="3789220"/>
          <a:ext cx="1447625" cy="1447625"/>
        </a:xfrm>
        <a:prstGeom prst="ellips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Psychologica</a:t>
          </a:r>
          <a:r>
            <a:rPr lang="en-US" sz="2000" kern="1200" dirty="0" smtClean="0"/>
            <a:t>l</a:t>
          </a:r>
          <a:endParaRPr lang="en-SG" sz="2000" kern="1200" dirty="0"/>
        </a:p>
      </dsp:txBody>
      <dsp:txXfrm>
        <a:off x="2800915" y="4001220"/>
        <a:ext cx="1023625" cy="1023625"/>
      </dsp:txXfrm>
    </dsp:sp>
    <dsp:sp modelId="{C21609D5-322D-42B1-A73F-F9C7BE211860}">
      <dsp:nvSpPr>
        <dsp:cNvPr id="0" name=""/>
        <dsp:cNvSpPr/>
      </dsp:nvSpPr>
      <dsp:spPr>
        <a:xfrm rot="10800000">
          <a:off x="2151800" y="2608627"/>
          <a:ext cx="437115" cy="39328"/>
        </a:xfrm>
        <a:custGeom>
          <a:avLst/>
          <a:gdLst/>
          <a:ahLst/>
          <a:cxnLst/>
          <a:rect l="0" t="0" r="0" b="0"/>
          <a:pathLst>
            <a:path>
              <a:moveTo>
                <a:pt x="0" y="19664"/>
              </a:moveTo>
              <a:lnTo>
                <a:pt x="437115" y="1966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rot="10800000">
        <a:off x="2359430" y="2617364"/>
        <a:ext cx="21855" cy="21855"/>
      </dsp:txXfrm>
    </dsp:sp>
    <dsp:sp modelId="{7D57CCF0-712D-4366-B176-BECDDED4B9EE}">
      <dsp:nvSpPr>
        <dsp:cNvPr id="0" name=""/>
        <dsp:cNvSpPr/>
      </dsp:nvSpPr>
      <dsp:spPr>
        <a:xfrm>
          <a:off x="704175" y="1904479"/>
          <a:ext cx="1447625" cy="1447625"/>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Semantic</a:t>
          </a:r>
          <a:endParaRPr lang="en-SG" sz="1400" kern="1200" dirty="0"/>
        </a:p>
      </dsp:txBody>
      <dsp:txXfrm>
        <a:off x="916175" y="2116479"/>
        <a:ext cx="1023625" cy="1023625"/>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SG"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B6131CB-3734-4282-9DB6-25A82D753AF4}" type="datetimeFigureOut">
              <a:rPr lang="en-SG" altLang="en-US"/>
              <a:pPr/>
              <a:t>16/10/2017</a:t>
            </a:fld>
            <a:endParaRPr lang="en-SG"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SG"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SG" altLang="en-US"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SG"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52F184B-C1E4-4F78-BE6D-94349A77CD5A}" type="slidenum">
              <a:rPr lang="en-SG" altLang="en-US"/>
              <a:pPr/>
              <a:t>‹#›</a:t>
            </a:fld>
            <a:endParaRPr lang="en-SG" altLang="en-US"/>
          </a:p>
        </p:txBody>
      </p:sp>
    </p:spTree>
    <p:extLst>
      <p:ext uri="{BB962C8B-B14F-4D97-AF65-F5344CB8AC3E}">
        <p14:creationId xmlns:p14="http://schemas.microsoft.com/office/powerpoint/2010/main" val="2778337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Note for facilitators: </a:t>
            </a:r>
          </a:p>
          <a:p>
            <a:endParaRPr lang="en-US" altLang="en-US" smtClean="0"/>
          </a:p>
          <a:p>
            <a:r>
              <a:rPr lang="en-US" altLang="en-US" smtClean="0"/>
              <a:t>Emphasis on the RP Code of Honour when it comes to communication. </a:t>
            </a:r>
          </a:p>
          <a:p>
            <a:endParaRPr lang="en-US" altLang="en-US" smtClean="0"/>
          </a:p>
          <a:p>
            <a:pPr eaLnBrk="1" hangingPunct="1">
              <a:buClr>
                <a:srgbClr val="873624"/>
              </a:buClr>
              <a:buFont typeface="Wingdings 2" pitchFamily="18" charset="2"/>
              <a:buNone/>
            </a:pPr>
            <a:r>
              <a:rPr lang="en-US" altLang="en-US" b="1" u="sng" smtClean="0">
                <a:solidFill>
                  <a:srgbClr val="00B050"/>
                </a:solidFill>
              </a:rPr>
              <a:t>RP Code of Honour</a:t>
            </a:r>
          </a:p>
          <a:p>
            <a:pPr eaLnBrk="1" hangingPunct="1">
              <a:buClr>
                <a:srgbClr val="873624"/>
              </a:buClr>
              <a:buFont typeface="Wingdings 2" pitchFamily="18" charset="2"/>
              <a:buNone/>
            </a:pPr>
            <a:r>
              <a:rPr lang="en-US" altLang="en-US" smtClean="0">
                <a:solidFill>
                  <a:srgbClr val="000000"/>
                </a:solidFill>
              </a:rPr>
              <a:t>Respect and Integrity: Have regard and respect for your facilitators, classmates and yourself</a:t>
            </a:r>
          </a:p>
          <a:p>
            <a:pPr eaLnBrk="1" hangingPunct="1">
              <a:buClr>
                <a:srgbClr val="873624"/>
              </a:buClr>
            </a:pPr>
            <a:r>
              <a:rPr lang="en-US" altLang="en-US" smtClean="0">
                <a:solidFill>
                  <a:srgbClr val="000000"/>
                </a:solidFill>
              </a:rPr>
              <a:t>Conduct your actions guided by morals and ethics</a:t>
            </a:r>
            <a:endParaRPr lang="en-SG" altLang="en-US" smtClean="0">
              <a:solidFill>
                <a:srgbClr val="000000"/>
              </a:solidFill>
            </a:endParaRPr>
          </a:p>
          <a:p>
            <a:endParaRPr lang="en-SG"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1F17067-37CB-48A4-870F-35F3BF6A7327}" type="slidenum">
              <a:rPr lang="en-SG" altLang="en-US">
                <a:latin typeface="Arial" charset="0"/>
              </a:rPr>
              <a:pPr eaLnBrk="1" hangingPunct="1">
                <a:spcBef>
                  <a:spcPct val="0"/>
                </a:spcBef>
              </a:pPr>
              <a:t>24</a:t>
            </a:fld>
            <a:endParaRPr lang="en-SG"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A0363C5-D4A9-4429-8CAE-3B16F171DDC7}" type="slidenum">
              <a:rPr lang="en-GB" altLang="en-US">
                <a:solidFill>
                  <a:srgbClr val="000000"/>
                </a:solidFill>
                <a:cs typeface="Arial" charset="0"/>
              </a:rPr>
              <a:pPr eaLnBrk="1" hangingPunct="1">
                <a:spcBef>
                  <a:spcPct val="0"/>
                </a:spcBef>
              </a:pPr>
              <a:t>36</a:t>
            </a:fld>
            <a:endParaRPr lang="en-GB" altLang="en-US">
              <a:solidFill>
                <a:srgbClr val="000000"/>
              </a:solidFill>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3CB5DD0-531B-4C9D-87CA-328245A6D1EF}" type="slidenum">
              <a:rPr lang="en-GB" altLang="en-US">
                <a:solidFill>
                  <a:srgbClr val="000000"/>
                </a:solidFill>
                <a:cs typeface="Arial" charset="0"/>
              </a:rPr>
              <a:pPr eaLnBrk="1" hangingPunct="1">
                <a:spcBef>
                  <a:spcPct val="0"/>
                </a:spcBef>
              </a:pPr>
              <a:t>37</a:t>
            </a:fld>
            <a:endParaRPr lang="en-GB" altLang="en-US">
              <a:solidFill>
                <a:srgbClr val="000000"/>
              </a:solidFill>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B222362-A910-47A1-AB08-5BE6C3255722}" type="slidenum">
              <a:rPr lang="en-GB" altLang="en-US">
                <a:solidFill>
                  <a:srgbClr val="000000"/>
                </a:solidFill>
                <a:cs typeface="Arial" charset="0"/>
              </a:rPr>
              <a:pPr eaLnBrk="1" hangingPunct="1">
                <a:spcBef>
                  <a:spcPct val="0"/>
                </a:spcBef>
              </a:pPr>
              <a:t>38</a:t>
            </a:fld>
            <a:endParaRPr lang="en-GB" altLang="en-US">
              <a:solidFill>
                <a:srgbClr val="000000"/>
              </a:solidFill>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E24834C-9C66-45FD-AF69-D8C97DA61FD5}" type="slidenum">
              <a:rPr lang="en-GB" altLang="en-US">
                <a:solidFill>
                  <a:srgbClr val="000000"/>
                </a:solidFill>
                <a:cs typeface="Arial" charset="0"/>
              </a:rPr>
              <a:pPr eaLnBrk="1" hangingPunct="1">
                <a:spcBef>
                  <a:spcPct val="0"/>
                </a:spcBef>
              </a:pPr>
              <a:t>39</a:t>
            </a:fld>
            <a:endParaRPr lang="en-GB" altLang="en-US">
              <a:solidFill>
                <a:srgbClr val="000000"/>
              </a:solidFill>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8D6C0CC-F624-4D24-936A-0C5055781728}" type="slidenum">
              <a:rPr lang="en-GB" altLang="en-US">
                <a:solidFill>
                  <a:srgbClr val="000000"/>
                </a:solidFill>
                <a:cs typeface="Arial" charset="0"/>
              </a:rPr>
              <a:pPr eaLnBrk="1" hangingPunct="1">
                <a:spcBef>
                  <a:spcPct val="0"/>
                </a:spcBef>
              </a:pPr>
              <a:t>40</a:t>
            </a:fld>
            <a:endParaRPr lang="en-GB" altLang="en-US">
              <a:solidFill>
                <a:srgbClr val="000000"/>
              </a:solidFill>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4D0770A-B9B3-4E55-9A19-BAF676C519AB}" type="slidenum">
              <a:rPr lang="en-GB" altLang="en-US">
                <a:solidFill>
                  <a:srgbClr val="000000"/>
                </a:solidFill>
                <a:cs typeface="Arial" charset="0"/>
              </a:rPr>
              <a:pPr eaLnBrk="1" hangingPunct="1">
                <a:spcBef>
                  <a:spcPct val="0"/>
                </a:spcBef>
              </a:pPr>
              <a:t>41</a:t>
            </a:fld>
            <a:endParaRPr lang="en-GB" altLang="en-US">
              <a:solidFill>
                <a:srgbClr val="000000"/>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98DE073-D08C-4FEA-9DE7-B9ECE379A857}" type="slidenum">
              <a:rPr lang="en-GB" altLang="en-US">
                <a:solidFill>
                  <a:srgbClr val="000000"/>
                </a:solidFill>
                <a:cs typeface="Arial" charset="0"/>
              </a:rPr>
              <a:pPr eaLnBrk="1" hangingPunct="1">
                <a:spcBef>
                  <a:spcPct val="0"/>
                </a:spcBef>
              </a:pPr>
              <a:t>42</a:t>
            </a:fld>
            <a:endParaRPr lang="en-GB" altLang="en-US">
              <a:solidFill>
                <a:srgbClr val="000000"/>
              </a:solidFill>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a:p>
            <a:pPr eaLnBrk="1" hangingPunct="1">
              <a:spcBef>
                <a:spcPct val="0"/>
              </a:spcBef>
            </a:pPr>
            <a:r>
              <a:rPr lang="en-US" altLang="en-US" smtClean="0"/>
              <a:t>In the context of this module, the term ‘noise’ is used interchangeably with the phrase ‘barriers to communication’.</a:t>
            </a:r>
            <a:endParaRPr lang="en-SG"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95981C5-C70D-4EB7-BA8E-2E2E862667AC}" type="slidenum">
              <a:rPr lang="en-GB" altLang="en-US">
                <a:solidFill>
                  <a:srgbClr val="000000"/>
                </a:solidFill>
                <a:cs typeface="Arial" charset="0"/>
              </a:rPr>
              <a:pPr eaLnBrk="1" hangingPunct="1">
                <a:spcBef>
                  <a:spcPct val="0"/>
                </a:spcBef>
              </a:pPr>
              <a:t>25</a:t>
            </a:fld>
            <a:endParaRPr lang="en-GB" altLang="en-US">
              <a:solidFill>
                <a:srgbClr val="000000"/>
              </a:solidFill>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73E34B3-C4B1-4253-AD55-98A2FBAF17BC}" type="slidenum">
              <a:rPr lang="en-GB" altLang="en-US">
                <a:solidFill>
                  <a:srgbClr val="000000"/>
                </a:solidFill>
                <a:cs typeface="Arial" charset="0"/>
              </a:rPr>
              <a:pPr eaLnBrk="1" hangingPunct="1">
                <a:spcBef>
                  <a:spcPct val="0"/>
                </a:spcBef>
              </a:pPr>
              <a:t>28</a:t>
            </a:fld>
            <a:endParaRPr lang="en-GB" altLang="en-US">
              <a:solidFill>
                <a:srgbClr val="000000"/>
              </a:solidFill>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D0E25AD-1A83-4C6F-8398-47CB5D8EB790}" type="slidenum">
              <a:rPr lang="en-GB" altLang="en-US">
                <a:solidFill>
                  <a:srgbClr val="000000"/>
                </a:solidFill>
                <a:cs typeface="Arial" charset="0"/>
              </a:rPr>
              <a:pPr eaLnBrk="1" hangingPunct="1">
                <a:spcBef>
                  <a:spcPct val="0"/>
                </a:spcBef>
              </a:pPr>
              <a:t>29</a:t>
            </a:fld>
            <a:endParaRPr lang="en-GB" altLang="en-US">
              <a:solidFill>
                <a:srgbClr val="000000"/>
              </a:solidFill>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517AA37-40F0-46BF-8CDA-9FA8E1460E19}" type="slidenum">
              <a:rPr lang="en-GB" altLang="en-US">
                <a:solidFill>
                  <a:srgbClr val="000000"/>
                </a:solidFill>
                <a:cs typeface="Arial" charset="0"/>
              </a:rPr>
              <a:pPr eaLnBrk="1" hangingPunct="1">
                <a:spcBef>
                  <a:spcPct val="0"/>
                </a:spcBef>
              </a:pPr>
              <a:t>30</a:t>
            </a:fld>
            <a:endParaRPr lang="en-GB" altLang="en-US">
              <a:solidFill>
                <a:srgbClr val="000000"/>
              </a:solidFill>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F7DFA03-D636-43D2-BA07-F88354393FB5}" type="slidenum">
              <a:rPr lang="en-GB" altLang="en-US">
                <a:solidFill>
                  <a:srgbClr val="000000"/>
                </a:solidFill>
                <a:cs typeface="Arial" charset="0"/>
              </a:rPr>
              <a:pPr eaLnBrk="1" hangingPunct="1">
                <a:spcBef>
                  <a:spcPct val="0"/>
                </a:spcBef>
              </a:pPr>
              <a:t>31</a:t>
            </a:fld>
            <a:endParaRPr lang="en-GB" altLang="en-US">
              <a:solidFill>
                <a:srgbClr val="000000"/>
              </a:solidFill>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F50919E-6EDC-4226-9DF2-086C65F05B25}" type="slidenum">
              <a:rPr lang="en-GB" altLang="en-US">
                <a:solidFill>
                  <a:srgbClr val="000000"/>
                </a:solidFill>
                <a:cs typeface="Arial" charset="0"/>
              </a:rPr>
              <a:pPr eaLnBrk="1" hangingPunct="1">
                <a:spcBef>
                  <a:spcPct val="0"/>
                </a:spcBef>
              </a:pPr>
              <a:t>32</a:t>
            </a:fld>
            <a:endParaRPr lang="en-GB" altLang="en-US">
              <a:solidFill>
                <a:srgbClr val="000000"/>
              </a:solidFill>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25DD88-8DF4-46CE-A87F-0186444EB0FC}" type="slidenum">
              <a:rPr lang="en-GB" altLang="en-US">
                <a:solidFill>
                  <a:srgbClr val="000000"/>
                </a:solidFill>
                <a:cs typeface="Arial" charset="0"/>
              </a:rPr>
              <a:pPr eaLnBrk="1" hangingPunct="1">
                <a:spcBef>
                  <a:spcPct val="0"/>
                </a:spcBef>
              </a:pPr>
              <a:t>33</a:t>
            </a:fld>
            <a:endParaRPr lang="en-GB" altLang="en-US">
              <a:solidFill>
                <a:srgbClr val="000000"/>
              </a:solidFill>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DDB71BA-2E65-43F3-8450-5EAE39710123}" type="slidenum">
              <a:rPr lang="en-GB" altLang="en-US">
                <a:solidFill>
                  <a:srgbClr val="000000"/>
                </a:solidFill>
                <a:cs typeface="Arial" charset="0"/>
              </a:rPr>
              <a:pPr eaLnBrk="1" hangingPunct="1">
                <a:spcBef>
                  <a:spcPct val="0"/>
                </a:spcBef>
              </a:pPr>
              <a:t>34</a:t>
            </a:fld>
            <a:endParaRPr lang="en-GB" altLang="en-US">
              <a:solidFill>
                <a:srgbClr val="000000"/>
              </a:solidFill>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5" name="Rectangle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6" name="Rectangle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7" name="Rectangle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fld id="{A48C7CB5-E02E-483A-AA8D-E604D1E1DA5F}" type="datetimeFigureOut">
              <a:rPr lang="en-US" altLang="en-US"/>
              <a:pPr/>
              <a:t>10/16/2017</a:t>
            </a:fld>
            <a:endParaRPr lang="en-GB" altLang="en-US"/>
          </a:p>
        </p:txBody>
      </p:sp>
      <p:sp>
        <p:nvSpPr>
          <p:cNvPr id="16" name="Footer Placeholder 16"/>
          <p:cNvSpPr>
            <a:spLocks noGrp="1"/>
          </p:cNvSpPr>
          <p:nvPr>
            <p:ph type="ftr" sz="quarter" idx="11"/>
          </p:nvPr>
        </p:nvSpPr>
        <p:spPr/>
        <p:txBody>
          <a:bodyPr/>
          <a:lstStyle>
            <a:lvl1pPr>
              <a:defRPr/>
            </a:lvl1pPr>
          </a:lstStyle>
          <a:p>
            <a:pPr>
              <a:defRPr/>
            </a:pPr>
            <a:r>
              <a:rPr lang="en-GB"/>
              <a:t>G103 AY0910 Introduction to Communication Practice Centre for Culture and Communication</a:t>
            </a:r>
          </a:p>
        </p:txBody>
      </p:sp>
      <p:sp>
        <p:nvSpPr>
          <p:cNvPr id="17" name="Slide Number Placeholder 28"/>
          <p:cNvSpPr>
            <a:spLocks noGrp="1"/>
          </p:cNvSpPr>
          <p:nvPr>
            <p:ph type="sldNum" sz="quarter" idx="12"/>
          </p:nvPr>
        </p:nvSpPr>
        <p:spPr>
          <a:xfrm>
            <a:off x="4343400" y="2198688"/>
            <a:ext cx="457200" cy="441325"/>
          </a:xfrm>
        </p:spPr>
        <p:txBody>
          <a:bodyPr/>
          <a:lstStyle>
            <a:lvl1pPr>
              <a:defRPr/>
            </a:lvl1pPr>
          </a:lstStyle>
          <a:p>
            <a:fld id="{BEB0450E-0C57-49F8-9DB1-F07C3AFED61C}" type="slidenum">
              <a:rPr lang="en-GB" altLang="en-US"/>
              <a:pPr/>
              <a:t>‹#›</a:t>
            </a:fld>
            <a:endParaRPr lang="en-GB" altLang="en-US"/>
          </a:p>
        </p:txBody>
      </p:sp>
    </p:spTree>
    <p:extLst>
      <p:ext uri="{BB962C8B-B14F-4D97-AF65-F5344CB8AC3E}">
        <p14:creationId xmlns:p14="http://schemas.microsoft.com/office/powerpoint/2010/main" val="41925227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5" name="Rectangle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6" name="Rectangle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7"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fld id="{221F1AE9-641C-4918-8D77-3E4495223C69}" type="slidenum">
              <a:rPr lang="en-GB" altLang="en-US"/>
              <a:pPr/>
              <a:t>‹#›</a:t>
            </a:fld>
            <a:endParaRPr lang="en-GB" altLang="en-US"/>
          </a:p>
        </p:txBody>
      </p:sp>
      <p:sp>
        <p:nvSpPr>
          <p:cNvPr id="14" name="Date Placeholder 3"/>
          <p:cNvSpPr>
            <a:spLocks noGrp="1"/>
          </p:cNvSpPr>
          <p:nvPr>
            <p:ph type="dt" sz="half" idx="11"/>
          </p:nvPr>
        </p:nvSpPr>
        <p:spPr/>
        <p:txBody>
          <a:bodyPr/>
          <a:lstStyle>
            <a:lvl1pPr>
              <a:defRPr/>
            </a:lvl1pPr>
          </a:lstStyle>
          <a:p>
            <a:fld id="{447C3826-AC38-41B7-821C-D69EDD8B9E1D}" type="datetimeFigureOut">
              <a:rPr lang="en-US" altLang="en-US"/>
              <a:pPr/>
              <a:t>10/16/2017</a:t>
            </a:fld>
            <a:endParaRPr lang="en-GB" altLang="en-US"/>
          </a:p>
        </p:txBody>
      </p:sp>
      <p:sp>
        <p:nvSpPr>
          <p:cNvPr id="15" name="Footer Placeholder 4"/>
          <p:cNvSpPr>
            <a:spLocks noGrp="1"/>
          </p:cNvSpPr>
          <p:nvPr>
            <p:ph type="ftr" sz="quarter" idx="12"/>
          </p:nvPr>
        </p:nvSpPr>
        <p:spPr/>
        <p:txBody>
          <a:bodyPr/>
          <a:lstStyle>
            <a:lvl1pPr>
              <a:defRPr/>
            </a:lvl1pPr>
          </a:lstStyle>
          <a:p>
            <a:pPr>
              <a:defRPr/>
            </a:pPr>
            <a:r>
              <a:rPr lang="en-GB"/>
              <a:t>G103 AY0910 Introduction to Communication Practice Centre for Culture and Communication</a:t>
            </a:r>
          </a:p>
        </p:txBody>
      </p:sp>
    </p:spTree>
    <p:extLst>
      <p:ext uri="{BB962C8B-B14F-4D97-AF65-F5344CB8AC3E}">
        <p14:creationId xmlns:p14="http://schemas.microsoft.com/office/powerpoint/2010/main" val="22542340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lvl1pPr>
              <a:defRPr/>
            </a:lvl1pPr>
          </a:lstStyle>
          <a:p>
            <a:fld id="{D9C94B15-E56A-4542-AD41-F779A4B51799}" type="datetimeFigureOut">
              <a:rPr lang="en-GB" altLang="en-US"/>
              <a:pPr/>
              <a:t>16/10/2017</a:t>
            </a:fld>
            <a:endParaRPr lang="en-GB"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45397BCC-0E53-4C3A-9617-F42E709E1C5C}" type="slidenum">
              <a:rPr lang="en-GB" altLang="en-US"/>
              <a:pPr/>
              <a:t>‹#›</a:t>
            </a:fld>
            <a:endParaRPr lang="en-GB" altLang="en-US"/>
          </a:p>
        </p:txBody>
      </p:sp>
    </p:spTree>
    <p:extLst>
      <p:ext uri="{BB962C8B-B14F-4D97-AF65-F5344CB8AC3E}">
        <p14:creationId xmlns:p14="http://schemas.microsoft.com/office/powerpoint/2010/main" val="3197408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fld id="{0E74844B-2BEA-4192-BCA4-183E87005983}" type="datetimeFigureOut">
              <a:rPr lang="en-GB" altLang="en-US"/>
              <a:pPr/>
              <a:t>16/10/2017</a:t>
            </a:fld>
            <a:endParaRPr lang="en-GB"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FF6AF022-EDB1-41BB-9335-440874155723}" type="slidenum">
              <a:rPr lang="en-GB" altLang="en-US"/>
              <a:pPr/>
              <a:t>‹#›</a:t>
            </a:fld>
            <a:endParaRPr lang="en-GB" altLang="en-US"/>
          </a:p>
        </p:txBody>
      </p:sp>
    </p:spTree>
    <p:extLst>
      <p:ext uri="{BB962C8B-B14F-4D97-AF65-F5344CB8AC3E}">
        <p14:creationId xmlns:p14="http://schemas.microsoft.com/office/powerpoint/2010/main" val="1738027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AACDF1F-55B2-40A9-ACD4-5B81DCBE2F1D}" type="datetimeFigureOut">
              <a:rPr lang="en-GB" altLang="en-US"/>
              <a:pPr/>
              <a:t>16/10/2017</a:t>
            </a:fld>
            <a:endParaRPr lang="en-GB"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0CF78BAF-2C74-4992-8D82-1A8AFE700DEE}" type="slidenum">
              <a:rPr lang="en-GB" altLang="en-US"/>
              <a:pPr/>
              <a:t>‹#›</a:t>
            </a:fld>
            <a:endParaRPr lang="en-GB" altLang="en-US"/>
          </a:p>
        </p:txBody>
      </p:sp>
    </p:spTree>
    <p:extLst>
      <p:ext uri="{BB962C8B-B14F-4D97-AF65-F5344CB8AC3E}">
        <p14:creationId xmlns:p14="http://schemas.microsoft.com/office/powerpoint/2010/main" val="1717891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lvl1pPr>
              <a:defRPr/>
            </a:lvl1pPr>
          </a:lstStyle>
          <a:p>
            <a:fld id="{EDE949D3-D037-4D1C-A698-1741A176E52E}" type="datetimeFigureOut">
              <a:rPr lang="en-GB" altLang="en-US"/>
              <a:pPr/>
              <a:t>16/10/2017</a:t>
            </a:fld>
            <a:endParaRPr lang="en-GB"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682566A2-D2EE-4696-990F-2EF20692CFAD}" type="slidenum">
              <a:rPr lang="en-GB" altLang="en-US"/>
              <a:pPr/>
              <a:t>‹#›</a:t>
            </a:fld>
            <a:endParaRPr lang="en-GB" altLang="en-US"/>
          </a:p>
        </p:txBody>
      </p:sp>
    </p:spTree>
    <p:extLst>
      <p:ext uri="{BB962C8B-B14F-4D97-AF65-F5344CB8AC3E}">
        <p14:creationId xmlns:p14="http://schemas.microsoft.com/office/powerpoint/2010/main" val="59023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lvl1pPr>
              <a:defRPr/>
            </a:lvl1pPr>
          </a:lstStyle>
          <a:p>
            <a:fld id="{E709EFA0-42C8-4745-A144-3501D99E0EC9}" type="datetimeFigureOut">
              <a:rPr lang="en-GB" altLang="en-US"/>
              <a:pPr/>
              <a:t>16/10/2017</a:t>
            </a:fld>
            <a:endParaRPr lang="en-GB"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9" name="Slide Number Placeholder 8"/>
          <p:cNvSpPr>
            <a:spLocks noGrp="1"/>
          </p:cNvSpPr>
          <p:nvPr>
            <p:ph type="sldNum" sz="quarter" idx="12"/>
          </p:nvPr>
        </p:nvSpPr>
        <p:spPr/>
        <p:txBody>
          <a:bodyPr/>
          <a:lstStyle>
            <a:lvl1pPr>
              <a:defRPr/>
            </a:lvl1pPr>
          </a:lstStyle>
          <a:p>
            <a:fld id="{D389FA03-CF03-4955-B61A-FD86E16A8828}" type="slidenum">
              <a:rPr lang="en-GB" altLang="en-US"/>
              <a:pPr/>
              <a:t>‹#›</a:t>
            </a:fld>
            <a:endParaRPr lang="en-GB" altLang="en-US"/>
          </a:p>
        </p:txBody>
      </p:sp>
    </p:spTree>
    <p:extLst>
      <p:ext uri="{BB962C8B-B14F-4D97-AF65-F5344CB8AC3E}">
        <p14:creationId xmlns:p14="http://schemas.microsoft.com/office/powerpoint/2010/main" val="240339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lvl1pPr>
              <a:defRPr/>
            </a:lvl1pPr>
          </a:lstStyle>
          <a:p>
            <a:fld id="{7B9AD378-DB4F-4666-8425-23D096CB636F}" type="datetimeFigureOut">
              <a:rPr lang="en-GB" altLang="en-US"/>
              <a:pPr/>
              <a:t>16/10/2017</a:t>
            </a:fld>
            <a:endParaRPr lang="en-GB"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5" name="Slide Number Placeholder 4"/>
          <p:cNvSpPr>
            <a:spLocks noGrp="1"/>
          </p:cNvSpPr>
          <p:nvPr>
            <p:ph type="sldNum" sz="quarter" idx="12"/>
          </p:nvPr>
        </p:nvSpPr>
        <p:spPr/>
        <p:txBody>
          <a:bodyPr/>
          <a:lstStyle>
            <a:lvl1pPr>
              <a:defRPr/>
            </a:lvl1pPr>
          </a:lstStyle>
          <a:p>
            <a:fld id="{F2BF3877-DF92-4EDA-9C4E-56F17A779442}" type="slidenum">
              <a:rPr lang="en-GB" altLang="en-US"/>
              <a:pPr/>
              <a:t>‹#›</a:t>
            </a:fld>
            <a:endParaRPr lang="en-GB" altLang="en-US"/>
          </a:p>
        </p:txBody>
      </p:sp>
    </p:spTree>
    <p:extLst>
      <p:ext uri="{BB962C8B-B14F-4D97-AF65-F5344CB8AC3E}">
        <p14:creationId xmlns:p14="http://schemas.microsoft.com/office/powerpoint/2010/main" val="1135430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C618ED6-BEDF-48B8-B86E-5D672BA4E273}" type="datetimeFigureOut">
              <a:rPr lang="en-GB" altLang="en-US"/>
              <a:pPr/>
              <a:t>16/10/2017</a:t>
            </a:fld>
            <a:endParaRPr lang="en-GB"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4" name="Slide Number Placeholder 3"/>
          <p:cNvSpPr>
            <a:spLocks noGrp="1"/>
          </p:cNvSpPr>
          <p:nvPr>
            <p:ph type="sldNum" sz="quarter" idx="12"/>
          </p:nvPr>
        </p:nvSpPr>
        <p:spPr/>
        <p:txBody>
          <a:bodyPr/>
          <a:lstStyle>
            <a:lvl1pPr>
              <a:defRPr/>
            </a:lvl1pPr>
          </a:lstStyle>
          <a:p>
            <a:fld id="{957477DC-5EAF-4EC5-A6DF-C4A09421CC88}" type="slidenum">
              <a:rPr lang="en-GB" altLang="en-US"/>
              <a:pPr/>
              <a:t>‹#›</a:t>
            </a:fld>
            <a:endParaRPr lang="en-GB" altLang="en-US"/>
          </a:p>
        </p:txBody>
      </p:sp>
    </p:spTree>
    <p:extLst>
      <p:ext uri="{BB962C8B-B14F-4D97-AF65-F5344CB8AC3E}">
        <p14:creationId xmlns:p14="http://schemas.microsoft.com/office/powerpoint/2010/main" val="1257347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EACD4F9-3CEF-40BC-B788-0EA434441031}" type="datetimeFigureOut">
              <a:rPr lang="en-GB" altLang="en-US"/>
              <a:pPr/>
              <a:t>16/10/2017</a:t>
            </a:fld>
            <a:endParaRPr lang="en-GB"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2AE3288C-6713-4C30-9A1B-C2E80E2A9B20}" type="slidenum">
              <a:rPr lang="en-GB" altLang="en-US"/>
              <a:pPr/>
              <a:t>‹#›</a:t>
            </a:fld>
            <a:endParaRPr lang="en-GB" altLang="en-US"/>
          </a:p>
        </p:txBody>
      </p:sp>
    </p:spTree>
    <p:extLst>
      <p:ext uri="{BB962C8B-B14F-4D97-AF65-F5344CB8AC3E}">
        <p14:creationId xmlns:p14="http://schemas.microsoft.com/office/powerpoint/2010/main" val="4039714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315B0B9-BEA5-4829-966B-1447B1D54B49}" type="datetimeFigureOut">
              <a:rPr lang="en-GB" altLang="en-US"/>
              <a:pPr/>
              <a:t>16/10/2017</a:t>
            </a:fld>
            <a:endParaRPr lang="en-GB"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7" name="Slide Number Placeholder 6"/>
          <p:cNvSpPr>
            <a:spLocks noGrp="1"/>
          </p:cNvSpPr>
          <p:nvPr>
            <p:ph type="sldNum" sz="quarter" idx="12"/>
          </p:nvPr>
        </p:nvSpPr>
        <p:spPr/>
        <p:txBody>
          <a:bodyPr/>
          <a:lstStyle>
            <a:lvl1pPr>
              <a:defRPr/>
            </a:lvl1pPr>
          </a:lstStyle>
          <a:p>
            <a:fld id="{91872257-7A3B-46D0-8E90-2FD1C16E037C}" type="slidenum">
              <a:rPr lang="en-GB" altLang="en-US"/>
              <a:pPr/>
              <a:t>‹#›</a:t>
            </a:fld>
            <a:endParaRPr lang="en-GB" altLang="en-US"/>
          </a:p>
        </p:txBody>
      </p:sp>
    </p:spTree>
    <p:extLst>
      <p:ext uri="{BB962C8B-B14F-4D97-AF65-F5344CB8AC3E}">
        <p14:creationId xmlns:p14="http://schemas.microsoft.com/office/powerpoint/2010/main" val="224131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5"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6" name="Rectangle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7" name="Rectangle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8" name="Rectangle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9" name="Rectangle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r>
              <a:rPr lang="en-GB"/>
              <a:t>G103 AY0910 Introduction to Communication Practice Centre for Culture and Communication</a:t>
            </a:r>
          </a:p>
        </p:txBody>
      </p:sp>
      <p:sp>
        <p:nvSpPr>
          <p:cNvPr id="16" name="Date Placeholder 3"/>
          <p:cNvSpPr>
            <a:spLocks noGrp="1"/>
          </p:cNvSpPr>
          <p:nvPr>
            <p:ph type="dt" sz="half" idx="11"/>
          </p:nvPr>
        </p:nvSpPr>
        <p:spPr/>
        <p:txBody>
          <a:bodyPr/>
          <a:lstStyle>
            <a:lvl1pPr>
              <a:defRPr/>
            </a:lvl1pPr>
          </a:lstStyle>
          <a:p>
            <a:fld id="{19233266-2B16-419E-9C80-9EFB0D3B3018}" type="datetimeFigureOut">
              <a:rPr lang="en-US" altLang="en-US"/>
              <a:pPr/>
              <a:t>10/16/2017</a:t>
            </a:fld>
            <a:endParaRPr lang="en-GB" altLang="en-US"/>
          </a:p>
        </p:txBody>
      </p:sp>
      <p:sp>
        <p:nvSpPr>
          <p:cNvPr id="17" name="Slide Number Placeholder 5"/>
          <p:cNvSpPr>
            <a:spLocks noGrp="1"/>
          </p:cNvSpPr>
          <p:nvPr>
            <p:ph type="sldNum" sz="quarter" idx="12"/>
          </p:nvPr>
        </p:nvSpPr>
        <p:spPr>
          <a:xfrm>
            <a:off x="4343400" y="2198688"/>
            <a:ext cx="457200" cy="441325"/>
          </a:xfrm>
        </p:spPr>
        <p:txBody>
          <a:bodyPr/>
          <a:lstStyle>
            <a:lvl1pPr>
              <a:defRPr/>
            </a:lvl1pPr>
          </a:lstStyle>
          <a:p>
            <a:fld id="{B3299229-9737-4C50-AD16-75B46CDA67D0}" type="slidenum">
              <a:rPr lang="en-GB" altLang="en-US"/>
              <a:pPr/>
              <a:t>‹#›</a:t>
            </a:fld>
            <a:endParaRPr lang="en-GB" altLang="en-US"/>
          </a:p>
        </p:txBody>
      </p:sp>
    </p:spTree>
    <p:extLst>
      <p:ext uri="{BB962C8B-B14F-4D97-AF65-F5344CB8AC3E}">
        <p14:creationId xmlns:p14="http://schemas.microsoft.com/office/powerpoint/2010/main" val="118802996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fld id="{0058AA53-866F-478C-853B-B33E2ADFD031}" type="datetimeFigureOut">
              <a:rPr lang="en-GB" altLang="en-US"/>
              <a:pPr/>
              <a:t>16/10/2017</a:t>
            </a:fld>
            <a:endParaRPr lang="en-GB"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E73BF4AF-25B9-40EA-A740-F6BB34B111F7}" type="slidenum">
              <a:rPr lang="en-GB" altLang="en-US"/>
              <a:pPr/>
              <a:t>‹#›</a:t>
            </a:fld>
            <a:endParaRPr lang="en-GB" altLang="en-US"/>
          </a:p>
        </p:txBody>
      </p:sp>
    </p:spTree>
    <p:extLst>
      <p:ext uri="{BB962C8B-B14F-4D97-AF65-F5344CB8AC3E}">
        <p14:creationId xmlns:p14="http://schemas.microsoft.com/office/powerpoint/2010/main" val="4138410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lvl1pPr>
              <a:defRPr/>
            </a:lvl1pPr>
          </a:lstStyle>
          <a:p>
            <a:fld id="{9754B71E-1E56-4FEF-A3D3-9F00D64E6CC0}" type="datetimeFigureOut">
              <a:rPr lang="en-GB" altLang="en-US"/>
              <a:pPr/>
              <a:t>16/10/2017</a:t>
            </a:fld>
            <a:endParaRPr lang="en-GB"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smtClean="0">
                <a:solidFill>
                  <a:srgbClr val="898989"/>
                </a:solidFill>
              </a:defRPr>
            </a:lvl1pPr>
          </a:lstStyle>
          <a:p>
            <a:endParaRPr lang="en-GB" altLang="en-US"/>
          </a:p>
        </p:txBody>
      </p:sp>
      <p:sp>
        <p:nvSpPr>
          <p:cNvPr id="6" name="Slide Number Placeholder 5"/>
          <p:cNvSpPr>
            <a:spLocks noGrp="1"/>
          </p:cNvSpPr>
          <p:nvPr>
            <p:ph type="sldNum" sz="quarter" idx="12"/>
          </p:nvPr>
        </p:nvSpPr>
        <p:spPr/>
        <p:txBody>
          <a:bodyPr/>
          <a:lstStyle>
            <a:lvl1pPr>
              <a:defRPr/>
            </a:lvl1pPr>
          </a:lstStyle>
          <a:p>
            <a:fld id="{471026B9-4A92-41E9-B333-103EDF0B1262}" type="slidenum">
              <a:rPr lang="en-GB" altLang="en-US"/>
              <a:pPr/>
              <a:t>‹#›</a:t>
            </a:fld>
            <a:endParaRPr lang="en-GB" altLang="en-US"/>
          </a:p>
        </p:txBody>
      </p:sp>
    </p:spTree>
    <p:extLst>
      <p:ext uri="{BB962C8B-B14F-4D97-AF65-F5344CB8AC3E}">
        <p14:creationId xmlns:p14="http://schemas.microsoft.com/office/powerpoint/2010/main" val="414857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traight Connector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fld id="{B63C496E-C0B9-446D-B0CD-7D2F1A41F47E}" type="datetimeFigureOut">
              <a:rPr lang="en-US" altLang="en-US"/>
              <a:pPr/>
              <a:t>10/16/2017</a:t>
            </a:fld>
            <a:endParaRPr lang="en-GB" altLang="en-US"/>
          </a:p>
        </p:txBody>
      </p:sp>
      <p:sp>
        <p:nvSpPr>
          <p:cNvPr id="7" name="Footer Placeholder 5"/>
          <p:cNvSpPr>
            <a:spLocks noGrp="1"/>
          </p:cNvSpPr>
          <p:nvPr>
            <p:ph type="ftr" sz="quarter" idx="11"/>
          </p:nvPr>
        </p:nvSpPr>
        <p:spPr/>
        <p:txBody>
          <a:bodyPr/>
          <a:lstStyle>
            <a:lvl1pPr>
              <a:defRPr/>
            </a:lvl1pPr>
          </a:lstStyle>
          <a:p>
            <a:pPr>
              <a:defRPr/>
            </a:pPr>
            <a:r>
              <a:rPr lang="en-GB"/>
              <a:t>G103 AY0910 Introduction to Communication Practice Centre for Culture and Communication</a:t>
            </a:r>
          </a:p>
        </p:txBody>
      </p:sp>
      <p:sp>
        <p:nvSpPr>
          <p:cNvPr id="8" name="Slide Number Placeholder 6"/>
          <p:cNvSpPr>
            <a:spLocks noGrp="1"/>
          </p:cNvSpPr>
          <p:nvPr>
            <p:ph type="sldNum" sz="quarter" idx="12"/>
          </p:nvPr>
        </p:nvSpPr>
        <p:spPr/>
        <p:txBody>
          <a:bodyPr/>
          <a:lstStyle>
            <a:lvl1pPr>
              <a:defRPr/>
            </a:lvl1pPr>
          </a:lstStyle>
          <a:p>
            <a:fld id="{C5E2AC3C-3E16-4B36-A9E9-5ACC09AEADCB}" type="slidenum">
              <a:rPr lang="en-GB" altLang="en-US"/>
              <a:pPr/>
              <a:t>‹#›</a:t>
            </a:fld>
            <a:endParaRPr lang="en-GB" altLang="en-US"/>
          </a:p>
        </p:txBody>
      </p:sp>
    </p:spTree>
    <p:extLst>
      <p:ext uri="{BB962C8B-B14F-4D97-AF65-F5344CB8AC3E}">
        <p14:creationId xmlns:p14="http://schemas.microsoft.com/office/powerpoint/2010/main" val="344848223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traight Connector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8" name="Rectangle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9" name="Rectangle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1" name="Rectangle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fld id="{5422DE52-40E5-4820-ACA2-782C4DD324D2}" type="datetimeFigureOut">
              <a:rPr lang="en-US" altLang="en-US"/>
              <a:pPr/>
              <a:t>10/16/2017</a:t>
            </a:fld>
            <a:endParaRPr lang="en-GB" alt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r>
              <a:rPr lang="en-GB"/>
              <a:t>G103 AY0910 Introduction to Communication Practice Centre for Culture and Communication</a:t>
            </a:r>
          </a:p>
        </p:txBody>
      </p:sp>
      <p:sp>
        <p:nvSpPr>
          <p:cNvPr id="20" name="Slide Number Placeholder 8"/>
          <p:cNvSpPr>
            <a:spLocks noGrp="1"/>
          </p:cNvSpPr>
          <p:nvPr>
            <p:ph type="sldNum" sz="quarter" idx="12"/>
          </p:nvPr>
        </p:nvSpPr>
        <p:spPr>
          <a:xfrm>
            <a:off x="4343400" y="1042988"/>
            <a:ext cx="457200" cy="441325"/>
          </a:xfrm>
        </p:spPr>
        <p:txBody>
          <a:bodyPr/>
          <a:lstStyle>
            <a:lvl1pPr>
              <a:defRPr/>
            </a:lvl1pPr>
          </a:lstStyle>
          <a:p>
            <a:fld id="{E0174DB8-CD51-4188-8942-4E548A2B8B11}" type="slidenum">
              <a:rPr lang="en-GB" altLang="en-US"/>
              <a:pPr/>
              <a:t>‹#›</a:t>
            </a:fld>
            <a:endParaRPr lang="en-GB" altLang="en-US"/>
          </a:p>
        </p:txBody>
      </p:sp>
    </p:spTree>
    <p:extLst>
      <p:ext uri="{BB962C8B-B14F-4D97-AF65-F5344CB8AC3E}">
        <p14:creationId xmlns:p14="http://schemas.microsoft.com/office/powerpoint/2010/main" val="28643017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8DB4BC8E-011E-4667-8B8C-88FCB6280BE0}" type="datetimeFigureOut">
              <a:rPr lang="en-US" altLang="en-US"/>
              <a:pPr/>
              <a:t>10/16/2017</a:t>
            </a:fld>
            <a:endParaRPr lang="en-GB" altLang="en-US"/>
          </a:p>
        </p:txBody>
      </p:sp>
      <p:sp>
        <p:nvSpPr>
          <p:cNvPr id="4" name="Footer Placeholder 3"/>
          <p:cNvSpPr>
            <a:spLocks noGrp="1"/>
          </p:cNvSpPr>
          <p:nvPr>
            <p:ph type="ftr" sz="quarter" idx="11"/>
          </p:nvPr>
        </p:nvSpPr>
        <p:spPr/>
        <p:txBody>
          <a:bodyPr/>
          <a:lstStyle>
            <a:lvl1pPr>
              <a:defRPr/>
            </a:lvl1pPr>
          </a:lstStyle>
          <a:p>
            <a:pPr>
              <a:defRPr/>
            </a:pPr>
            <a:r>
              <a:rPr lang="en-GB"/>
              <a:t>G103 AY0910 Introduction to Communication Practice Centre for Culture and Communication</a:t>
            </a:r>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fld id="{A390C103-43AF-4DB6-AFD1-1240FFC99F7B}" type="slidenum">
              <a:rPr lang="en-GB" altLang="en-US"/>
              <a:pPr/>
              <a:t>‹#›</a:t>
            </a:fld>
            <a:endParaRPr lang="en-GB" altLang="en-US"/>
          </a:p>
        </p:txBody>
      </p:sp>
    </p:spTree>
    <p:extLst>
      <p:ext uri="{BB962C8B-B14F-4D97-AF65-F5344CB8AC3E}">
        <p14:creationId xmlns:p14="http://schemas.microsoft.com/office/powerpoint/2010/main" val="10196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3" name="Rectangle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4"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5" name="Rectangle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8" name="Date Placeholder 1"/>
          <p:cNvSpPr>
            <a:spLocks noGrp="1"/>
          </p:cNvSpPr>
          <p:nvPr>
            <p:ph type="dt" sz="half" idx="10"/>
          </p:nvPr>
        </p:nvSpPr>
        <p:spPr/>
        <p:txBody>
          <a:bodyPr/>
          <a:lstStyle>
            <a:lvl1pPr>
              <a:defRPr/>
            </a:lvl1pPr>
          </a:lstStyle>
          <a:p>
            <a:fld id="{16D7FDA0-1BF2-43D9-8A41-89DA6EF19319}" type="datetimeFigureOut">
              <a:rPr lang="en-US" altLang="en-US"/>
              <a:pPr/>
              <a:t>10/16/2017</a:t>
            </a:fld>
            <a:endParaRPr lang="en-GB" altLang="en-US"/>
          </a:p>
        </p:txBody>
      </p:sp>
      <p:sp>
        <p:nvSpPr>
          <p:cNvPr id="9" name="Footer Placeholder 2"/>
          <p:cNvSpPr>
            <a:spLocks noGrp="1"/>
          </p:cNvSpPr>
          <p:nvPr>
            <p:ph type="ftr" sz="quarter" idx="11"/>
          </p:nvPr>
        </p:nvSpPr>
        <p:spPr/>
        <p:txBody>
          <a:bodyPr/>
          <a:lstStyle>
            <a:lvl1pPr>
              <a:defRPr/>
            </a:lvl1pPr>
          </a:lstStyle>
          <a:p>
            <a:pPr>
              <a:defRPr/>
            </a:pPr>
            <a:r>
              <a:rPr lang="en-GB"/>
              <a:t>G103 AY0910 Introduction to Communication Practice Centre for Culture and Communication</a:t>
            </a:r>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fld id="{C5472B20-25BB-47B7-84FA-D765816358E0}" type="slidenum">
              <a:rPr lang="en-GB" altLang="en-US"/>
              <a:pPr/>
              <a:t>‹#›</a:t>
            </a:fld>
            <a:endParaRPr lang="en-GB" altLang="en-US"/>
          </a:p>
        </p:txBody>
      </p:sp>
    </p:spTree>
    <p:extLst>
      <p:ext uri="{BB962C8B-B14F-4D97-AF65-F5344CB8AC3E}">
        <p14:creationId xmlns:p14="http://schemas.microsoft.com/office/powerpoint/2010/main" val="139172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8" name="Rectangle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55E9DE86-777A-430F-94B5-C6214D63E866}" type="slidenum">
              <a:rPr lang="en-GB" altLang="en-US"/>
              <a:pPr/>
              <a:t>‹#›</a:t>
            </a:fld>
            <a:endParaRPr lang="en-GB" altLang="en-US"/>
          </a:p>
        </p:txBody>
      </p:sp>
      <p:sp>
        <p:nvSpPr>
          <p:cNvPr id="17" name="Date Placeholder 4"/>
          <p:cNvSpPr>
            <a:spLocks noGrp="1"/>
          </p:cNvSpPr>
          <p:nvPr>
            <p:ph type="dt" sz="half" idx="11"/>
          </p:nvPr>
        </p:nvSpPr>
        <p:spPr/>
        <p:txBody>
          <a:bodyPr/>
          <a:lstStyle>
            <a:lvl1pPr>
              <a:defRPr/>
            </a:lvl1pPr>
          </a:lstStyle>
          <a:p>
            <a:fld id="{FD6B0476-C5F8-43DF-A80C-19852C3BDC02}" type="datetimeFigureOut">
              <a:rPr lang="en-US" altLang="en-US"/>
              <a:pPr/>
              <a:t>10/16/2017</a:t>
            </a:fld>
            <a:endParaRPr lang="en-GB" alt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r>
              <a:rPr lang="en-GB"/>
              <a:t>G103 AY0910 Introduction to Communication Practice Centre for Culture and Communication</a:t>
            </a:r>
          </a:p>
        </p:txBody>
      </p:sp>
    </p:spTree>
    <p:extLst>
      <p:ext uri="{BB962C8B-B14F-4D97-AF65-F5344CB8AC3E}">
        <p14:creationId xmlns:p14="http://schemas.microsoft.com/office/powerpoint/2010/main" val="349269903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6" name="Rectangle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7" name="Rectangle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8" name="Rectangle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9" name="Rectangle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fld id="{9DD5EE59-0925-4B24-A4B4-D34DB42E7D80}" type="slidenum">
              <a:rPr lang="en-GB" altLang="en-US"/>
              <a:pPr/>
              <a:t>‹#›</a:t>
            </a:fld>
            <a:endParaRPr lang="en-GB" alt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fld id="{42A94430-30B9-4872-BBBE-973CC84A2105}" type="datetimeFigureOut">
              <a:rPr lang="en-US" altLang="en-US"/>
              <a:pPr/>
              <a:t>10/16/2017</a:t>
            </a:fld>
            <a:endParaRPr lang="en-GB" alt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r>
              <a:rPr lang="en-GB"/>
              <a:t>G103 AY0910 Introduction to Communication Practice Centre for Culture and Communication</a:t>
            </a:r>
          </a:p>
        </p:txBody>
      </p:sp>
    </p:spTree>
    <p:extLst>
      <p:ext uri="{BB962C8B-B14F-4D97-AF65-F5344CB8AC3E}">
        <p14:creationId xmlns:p14="http://schemas.microsoft.com/office/powerpoint/2010/main" val="71185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24BEB-0F43-4DD5-BE96-EB4A88AEA45E}" type="datetimeFigureOut">
              <a:rPr lang="en-US" altLang="en-US"/>
              <a:pPr/>
              <a:t>10/16/2017</a:t>
            </a:fld>
            <a:endParaRPr lang="en-GB" altLang="en-US"/>
          </a:p>
        </p:txBody>
      </p:sp>
      <p:sp>
        <p:nvSpPr>
          <p:cNvPr id="5" name="Footer Placeholder 4"/>
          <p:cNvSpPr>
            <a:spLocks noGrp="1"/>
          </p:cNvSpPr>
          <p:nvPr>
            <p:ph type="ftr" sz="quarter" idx="11"/>
          </p:nvPr>
        </p:nvSpPr>
        <p:spPr/>
        <p:txBody>
          <a:bodyPr/>
          <a:lstStyle>
            <a:lvl1pPr>
              <a:defRPr/>
            </a:lvl1pPr>
          </a:lstStyle>
          <a:p>
            <a:pPr>
              <a:defRPr/>
            </a:pPr>
            <a:r>
              <a:rPr lang="en-GB"/>
              <a:t>G103 AY0910 Introduction to Communication Practice Centre for Culture and Communication</a:t>
            </a:r>
          </a:p>
        </p:txBody>
      </p:sp>
      <p:sp>
        <p:nvSpPr>
          <p:cNvPr id="6" name="Slide Number Placeholder 5"/>
          <p:cNvSpPr>
            <a:spLocks noGrp="1"/>
          </p:cNvSpPr>
          <p:nvPr>
            <p:ph type="sldNum" sz="quarter" idx="12"/>
          </p:nvPr>
        </p:nvSpPr>
        <p:spPr/>
        <p:txBody>
          <a:bodyPr/>
          <a:lstStyle>
            <a:lvl1pPr>
              <a:defRPr/>
            </a:lvl1pPr>
          </a:lstStyle>
          <a:p>
            <a:fld id="{643AB97E-3D7F-4488-84A6-06B84E946CC0}" type="slidenum">
              <a:rPr lang="en-GB" altLang="en-US"/>
              <a:pPr/>
              <a:t>‹#›</a:t>
            </a:fld>
            <a:endParaRPr lang="en-GB" altLang="en-US"/>
          </a:p>
        </p:txBody>
      </p:sp>
    </p:spTree>
    <p:extLst>
      <p:ext uri="{BB962C8B-B14F-4D97-AF65-F5344CB8AC3E}">
        <p14:creationId xmlns:p14="http://schemas.microsoft.com/office/powerpoint/2010/main" val="311820332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3075" name="Rectangle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3076" name="Rectangle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3077" name="Rectangle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wrap="square" lIns="91440" tIns="45720" rIns="91440" bIns="45720" numCol="1" anchor="t" anchorCtr="0" compatLnSpc="1">
            <a:prstTxWarp prst="textNoShape">
              <a:avLst/>
            </a:prstTxWarp>
          </a:bodyPr>
          <a:lstStyle>
            <a:lvl1pPr algn="r">
              <a:defRPr sz="1400">
                <a:solidFill>
                  <a:srgbClr val="FFFFFF"/>
                </a:solidFill>
                <a:latin typeface="Georgia" pitchFamily="18" charset="0"/>
                <a:cs typeface="Arial" charset="0"/>
              </a:defRPr>
            </a:lvl1pPr>
          </a:lstStyle>
          <a:p>
            <a:fld id="{16D312A4-91D4-4CA3-B2E7-C146D650B467}" type="datetimeFigureOut">
              <a:rPr lang="en-US" altLang="en-US"/>
              <a:pPr/>
              <a:t>10/16/2017</a:t>
            </a:fld>
            <a:endParaRPr lang="en-GB" alt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r>
              <a:rPr lang="en-GB"/>
              <a:t>G103 AY0910 Introduction to Communication Practice Centre for Culture and Communication</a:t>
            </a:r>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solidFill>
                <a:srgbClr val="000000"/>
              </a:solidFill>
              <a:latin typeface="Georgia" pitchFamily="18" charset="0"/>
              <a:cs typeface="Arial" charset="0"/>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dirty="0">
              <a:solidFill>
                <a:prstClr val="black"/>
              </a:solidFill>
              <a:latin typeface="Georgia"/>
              <a:cs typeface="Arial" charset="0"/>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Georgia" pitchFamily="18" charset="0"/>
              <a:cs typeface="Arial" charset="0"/>
            </a:endParaRPr>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08B7BF"/>
                </a:solidFill>
                <a:latin typeface="Georgia" pitchFamily="18" charset="0"/>
                <a:cs typeface="Arial" charset="0"/>
              </a:defRPr>
            </a:lvl1pPr>
          </a:lstStyle>
          <a:p>
            <a:fld id="{3FDCB773-1898-44FF-8A55-6F7A385CE9F8}" type="slidenum">
              <a:rPr lang="en-GB" altLang="en-US"/>
              <a:pPr/>
              <a:t>‹#›</a:t>
            </a:fld>
            <a:endParaRPr lang="en-GB" altLang="en-US"/>
          </a:p>
        </p:txBody>
      </p:sp>
      <p:sp>
        <p:nvSpPr>
          <p:cNvPr id="1038" name="Title Placeholder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6594" r:id="rId1"/>
    <p:sldLayoutId id="2147486595" r:id="rId2"/>
    <p:sldLayoutId id="2147486596" r:id="rId3"/>
    <p:sldLayoutId id="2147486597" r:id="rId4"/>
    <p:sldLayoutId id="2147486598" r:id="rId5"/>
    <p:sldLayoutId id="2147486599" r:id="rId6"/>
    <p:sldLayoutId id="2147486600" r:id="rId7"/>
    <p:sldLayoutId id="2147486601" r:id="rId8"/>
    <p:sldLayoutId id="2147486602" r:id="rId9"/>
    <p:sldLayoutId id="2147486603" r:id="rId10"/>
  </p:sldLayoutIdLst>
  <p:hf sldNum="0" hdr="0" dt="0"/>
  <p:txStyles>
    <p:titleStyle>
      <a:lvl1pPr algn="ctr" rtl="0" eaLnBrk="0" fontAlgn="base" hangingPunct="0">
        <a:spcBef>
          <a:spcPct val="0"/>
        </a:spcBef>
        <a:spcAft>
          <a:spcPct val="0"/>
        </a:spcAft>
        <a:defRPr sz="3300" kern="1200">
          <a:solidFill>
            <a:srgbClr val="08B7BF"/>
          </a:solidFill>
          <a:latin typeface="+mj-lt"/>
          <a:ea typeface="+mj-ea"/>
          <a:cs typeface="+mj-cs"/>
        </a:defRPr>
      </a:lvl1pPr>
      <a:lvl2pPr algn="ctr" rtl="0" eaLnBrk="0" fontAlgn="base" hangingPunct="0">
        <a:spcBef>
          <a:spcPct val="0"/>
        </a:spcBef>
        <a:spcAft>
          <a:spcPct val="0"/>
        </a:spcAft>
        <a:defRPr sz="3300">
          <a:solidFill>
            <a:srgbClr val="08B7BF"/>
          </a:solidFill>
          <a:latin typeface="Georgia" pitchFamily="18" charset="0"/>
        </a:defRPr>
      </a:lvl2pPr>
      <a:lvl3pPr algn="ctr" rtl="0" eaLnBrk="0" fontAlgn="base" hangingPunct="0">
        <a:spcBef>
          <a:spcPct val="0"/>
        </a:spcBef>
        <a:spcAft>
          <a:spcPct val="0"/>
        </a:spcAft>
        <a:defRPr sz="3300">
          <a:solidFill>
            <a:srgbClr val="08B7BF"/>
          </a:solidFill>
          <a:latin typeface="Georgia" pitchFamily="18" charset="0"/>
        </a:defRPr>
      </a:lvl3pPr>
      <a:lvl4pPr algn="ctr" rtl="0" eaLnBrk="0" fontAlgn="base" hangingPunct="0">
        <a:spcBef>
          <a:spcPct val="0"/>
        </a:spcBef>
        <a:spcAft>
          <a:spcPct val="0"/>
        </a:spcAft>
        <a:defRPr sz="3300">
          <a:solidFill>
            <a:srgbClr val="08B7BF"/>
          </a:solidFill>
          <a:latin typeface="Georgia" pitchFamily="18" charset="0"/>
        </a:defRPr>
      </a:lvl4pPr>
      <a:lvl5pPr algn="ctr" rtl="0" eaLnBrk="0" fontAlgn="base" hangingPunct="0">
        <a:spcBef>
          <a:spcPct val="0"/>
        </a:spcBef>
        <a:spcAft>
          <a:spcPct val="0"/>
        </a:spcAft>
        <a:defRPr sz="3300">
          <a:solidFill>
            <a:srgbClr val="08B7BF"/>
          </a:solidFill>
          <a:latin typeface="Georgia" pitchFamily="18" charset="0"/>
        </a:defRPr>
      </a:lvl5pPr>
      <a:lvl6pPr marL="457200" algn="ctr" rtl="0" fontAlgn="base">
        <a:spcBef>
          <a:spcPct val="0"/>
        </a:spcBef>
        <a:spcAft>
          <a:spcPct val="0"/>
        </a:spcAft>
        <a:defRPr sz="3300">
          <a:solidFill>
            <a:srgbClr val="08B7BF"/>
          </a:solidFill>
          <a:latin typeface="Georgia" pitchFamily="18" charset="0"/>
        </a:defRPr>
      </a:lvl6pPr>
      <a:lvl7pPr marL="914400" algn="ctr" rtl="0" fontAlgn="base">
        <a:spcBef>
          <a:spcPct val="0"/>
        </a:spcBef>
        <a:spcAft>
          <a:spcPct val="0"/>
        </a:spcAft>
        <a:defRPr sz="3300">
          <a:solidFill>
            <a:srgbClr val="08B7BF"/>
          </a:solidFill>
          <a:latin typeface="Georgia" pitchFamily="18" charset="0"/>
        </a:defRPr>
      </a:lvl7pPr>
      <a:lvl8pPr marL="1371600" algn="ctr" rtl="0" fontAlgn="base">
        <a:spcBef>
          <a:spcPct val="0"/>
        </a:spcBef>
        <a:spcAft>
          <a:spcPct val="0"/>
        </a:spcAft>
        <a:defRPr sz="3300">
          <a:solidFill>
            <a:srgbClr val="08B7BF"/>
          </a:solidFill>
          <a:latin typeface="Georgia" pitchFamily="18" charset="0"/>
        </a:defRPr>
      </a:lvl8pPr>
      <a:lvl9pPr marL="1828800" algn="ctr" rtl="0" fontAlgn="base">
        <a:spcBef>
          <a:spcPct val="0"/>
        </a:spcBef>
        <a:spcAft>
          <a:spcPct val="0"/>
        </a:spcAft>
        <a:defRPr sz="3300">
          <a:solidFill>
            <a:srgbClr val="08B7BF"/>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SG"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SG"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61EB4596-93EA-43FD-8A04-2EFCB0F2BBDF}" type="datetimeFigureOut">
              <a:rPr lang="en-US" altLang="en-US"/>
              <a:pPr/>
              <a:t>10/16/2017</a:t>
            </a:fld>
            <a:endParaRPr lang="en-GB"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GB"/>
              <a:t>G103 AY0910 Introduction to Communication Practice Centre for Culture and Communication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02EA235-2632-43D9-A601-420581DC9B56}"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6604" r:id="rId1"/>
    <p:sldLayoutId id="2147486605" r:id="rId2"/>
    <p:sldLayoutId id="2147486606" r:id="rId3"/>
    <p:sldLayoutId id="2147486607" r:id="rId4"/>
    <p:sldLayoutId id="2147486608" r:id="rId5"/>
    <p:sldLayoutId id="2147486609" r:id="rId6"/>
    <p:sldLayoutId id="2147486610" r:id="rId7"/>
    <p:sldLayoutId id="2147486611" r:id="rId8"/>
    <p:sldLayoutId id="2147486612" r:id="rId9"/>
    <p:sldLayoutId id="2147486613" r:id="rId10"/>
    <p:sldLayoutId id="2147486614"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www.m-t-d.co.uk/blog/7-ways-toovercome-barriers-to-communication.htm"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www.merriam-webster.com/dictionary"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hyperlink" Target="http://www.thefreedictionary.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3" Type="http://schemas.openxmlformats.org/officeDocument/2006/relationships/hyperlink" Target="http://www.culturosity.com/pdfs/10%20Strategies%20for%20Overcoming%20Language%20Barriers.pdf" TargetMode="External"/><Relationship Id="rId2" Type="http://schemas.openxmlformats.org/officeDocument/2006/relationships/hyperlink" Target="http://www.mtdtraining.com/blog/7-ways-to-overcome-barriers-to-communication.htm" TargetMode="External"/><Relationship Id="rId1" Type="http://schemas.openxmlformats.org/officeDocument/2006/relationships/slideLayout" Target="../slideLayouts/slideLayout12.xml"/><Relationship Id="rId6" Type="http://schemas.openxmlformats.org/officeDocument/2006/relationships/hyperlink" Target="https://www.youtube.com/watch?v=enCX7MevEn8" TargetMode="External"/><Relationship Id="rId5" Type="http://schemas.openxmlformats.org/officeDocument/2006/relationships/hyperlink" Target="http://education-portal.com/academy/lesson/semantic-noise-in-communication-definition-examples-quiz.html#lesson" TargetMode="External"/><Relationship Id="rId4" Type="http://schemas.openxmlformats.org/officeDocument/2006/relationships/hyperlink" Target="http://grammar.about.com/od/mo/g/Noise.ht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p:cNvSpPr txBox="1">
            <a:spLocks/>
          </p:cNvSpPr>
          <p:nvPr/>
        </p:nvSpPr>
        <p:spPr>
          <a:xfrm>
            <a:off x="609600" y="228600"/>
            <a:ext cx="7958138" cy="1676400"/>
          </a:xfrm>
          <a:prstGeom prst="rect">
            <a:avLst/>
          </a:prstGeom>
          <a:solidFill>
            <a:schemeClr val="bg2">
              <a:lumMod val="25000"/>
            </a:schemeClr>
          </a:solidFill>
        </p:spPr>
        <p:txBody>
          <a:bodyPr>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auto">
              <a:spcAft>
                <a:spcPts val="0"/>
              </a:spcAft>
              <a:defRPr/>
            </a:pPr>
            <a:r>
              <a:rPr lang="en-US" dirty="0" smtClean="0">
                <a:solidFill>
                  <a:prstClr val="white"/>
                </a:solidFill>
              </a:rPr>
              <a:t>G107 Effective Communication</a:t>
            </a:r>
          </a:p>
          <a:p>
            <a:pPr fontAlgn="auto">
              <a:spcAft>
                <a:spcPts val="0"/>
              </a:spcAft>
              <a:defRPr/>
            </a:pPr>
            <a:r>
              <a:rPr lang="en-US" dirty="0" smtClean="0">
                <a:solidFill>
                  <a:prstClr val="white"/>
                </a:solidFill>
              </a:rPr>
              <a:t>EC04: Whose fault is it?</a:t>
            </a:r>
          </a:p>
          <a:p>
            <a:pPr fontAlgn="auto">
              <a:spcAft>
                <a:spcPts val="0"/>
              </a:spcAft>
              <a:defRPr/>
            </a:pPr>
            <a:r>
              <a:rPr lang="en-US" dirty="0" smtClean="0">
                <a:solidFill>
                  <a:prstClr val="white"/>
                </a:solidFill>
              </a:rPr>
              <a:t>6</a:t>
            </a:r>
            <a:r>
              <a:rPr lang="en-US" baseline="30000" dirty="0" smtClean="0">
                <a:solidFill>
                  <a:prstClr val="white"/>
                </a:solidFill>
              </a:rPr>
              <a:t>th</a:t>
            </a:r>
            <a:r>
              <a:rPr lang="en-US" dirty="0" smtClean="0">
                <a:solidFill>
                  <a:prstClr val="white"/>
                </a:solidFill>
              </a:rPr>
              <a:t> Presentation</a:t>
            </a:r>
          </a:p>
        </p:txBody>
      </p:sp>
      <p:pic>
        <p:nvPicPr>
          <p:cNvPr id="245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324600"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pPr eaLnBrk="1" hangingPunct="1"/>
            <a:r>
              <a:rPr lang="en-US" altLang="en-US" sz="3600" smtClean="0">
                <a:solidFill>
                  <a:srgbClr val="FF0000"/>
                </a:solidFill>
              </a:rPr>
              <a:t>Types of Noise </a:t>
            </a:r>
            <a:br>
              <a:rPr lang="en-US" altLang="en-US" sz="3600" smtClean="0">
                <a:solidFill>
                  <a:srgbClr val="FF0000"/>
                </a:solidFill>
              </a:rPr>
            </a:br>
            <a:r>
              <a:rPr lang="en-US" altLang="en-US" sz="3600" b="1" smtClean="0">
                <a:solidFill>
                  <a:srgbClr val="FF0000"/>
                </a:solidFill>
              </a:rPr>
              <a:t>4) Semantic noise pt.1</a:t>
            </a:r>
            <a:endParaRPr lang="en-SG" altLang="en-US" sz="3600" b="1" smtClean="0">
              <a:solidFill>
                <a:srgbClr val="FF0000"/>
              </a:solidFill>
            </a:endParaRPr>
          </a:p>
        </p:txBody>
      </p:sp>
      <p:graphicFrame>
        <p:nvGraphicFramePr>
          <p:cNvPr id="2" name="Table 1"/>
          <p:cNvGraphicFramePr>
            <a:graphicFrameLocks noGrp="1"/>
          </p:cNvGraphicFramePr>
          <p:nvPr/>
        </p:nvGraphicFramePr>
        <p:xfrm>
          <a:off x="381000" y="1905000"/>
          <a:ext cx="8229600" cy="4578350"/>
        </p:xfrm>
        <a:graphic>
          <a:graphicData uri="http://schemas.openxmlformats.org/drawingml/2006/table">
            <a:tbl>
              <a:tblPr/>
              <a:tblGrid>
                <a:gridCol w="4114800"/>
                <a:gridCol w="4114800"/>
              </a:tblGrid>
              <a:tr h="3714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Definition/Explanation</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Examples</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068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1" u="none" strike="noStrike" cap="none" normalizeH="0" baseline="0" smtClean="0">
                          <a:ln>
                            <a:noFill/>
                          </a:ln>
                          <a:solidFill>
                            <a:schemeClr val="tx1"/>
                          </a:solidFill>
                          <a:effectLst/>
                          <a:latin typeface="Calibri" pitchFamily="34" charset="0"/>
                        </a:rPr>
                        <a:t>Semantic noise </a:t>
                      </a:r>
                      <a:r>
                        <a:rPr kumimoji="0" lang="en-SG" altLang="en-US" sz="1800" b="0" i="0" u="none" strike="noStrike" cap="none" normalizeH="0" baseline="0" smtClean="0">
                          <a:ln>
                            <a:noFill/>
                          </a:ln>
                          <a:solidFill>
                            <a:schemeClr val="tx1"/>
                          </a:solidFill>
                          <a:effectLst/>
                          <a:latin typeface="Calibri" pitchFamily="34" charset="0"/>
                        </a:rPr>
                        <a:t>exists when </a:t>
                      </a:r>
                      <a:r>
                        <a:rPr kumimoji="0" lang="en-SG" altLang="en-US" sz="1800" b="1" i="0" u="none" strike="noStrike" cap="none" normalizeH="0" baseline="0" smtClean="0">
                          <a:ln>
                            <a:noFill/>
                          </a:ln>
                          <a:solidFill>
                            <a:schemeClr val="tx1"/>
                          </a:solidFill>
                          <a:effectLst/>
                          <a:latin typeface="Calibri" pitchFamily="34" charset="0"/>
                        </a:rPr>
                        <a:t>words themselves are not mutually understood</a:t>
                      </a:r>
                      <a:r>
                        <a:rPr kumimoji="0" lang="en-SG" altLang="en-US" sz="1800" b="0" i="0" u="none" strike="noStrike" cap="none" normalizeH="0" baseline="0" smtClean="0">
                          <a:ln>
                            <a:noFill/>
                          </a:ln>
                          <a:solidFill>
                            <a:schemeClr val="tx1"/>
                          </a:solidFill>
                          <a:effectLst/>
                          <a:latin typeface="Calibri" pitchFamily="34" charset="0"/>
                        </a:rPr>
                        <a:t>. People sometimes create semantic noise by </a:t>
                      </a:r>
                      <a:r>
                        <a:rPr kumimoji="0" lang="en-SG" altLang="en-US" sz="1800" b="0" i="0" u="sng" strike="noStrike" cap="none" normalizeH="0" baseline="0" smtClean="0">
                          <a:ln>
                            <a:noFill/>
                          </a:ln>
                          <a:solidFill>
                            <a:schemeClr val="tx1"/>
                          </a:solidFill>
                          <a:effectLst/>
                          <a:latin typeface="Calibri" pitchFamily="34" charset="0"/>
                        </a:rPr>
                        <a:t>using jargon or unnecessarily technical language.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Semantic noise </a:t>
                      </a:r>
                      <a:r>
                        <a:rPr kumimoji="0" lang="en-SG" altLang="en-US" sz="1800" b="0" i="0" u="sng" strike="noStrike" cap="none" normalizeH="0" baseline="0" smtClean="0">
                          <a:ln>
                            <a:noFill/>
                          </a:ln>
                          <a:solidFill>
                            <a:schemeClr val="tx1"/>
                          </a:solidFill>
                          <a:effectLst/>
                          <a:latin typeface="Calibri" pitchFamily="34" charset="0"/>
                        </a:rPr>
                        <a:t>interferes with the interpretation of the message due to ambiguity in words, sentences, images or symbols </a:t>
                      </a:r>
                      <a:r>
                        <a:rPr kumimoji="0" lang="en-SG" altLang="en-US" sz="1800" b="0" i="0" u="none" strike="noStrike" cap="none" normalizeH="0" baseline="0" smtClean="0">
                          <a:ln>
                            <a:noFill/>
                          </a:ln>
                          <a:solidFill>
                            <a:schemeClr val="tx1"/>
                          </a:solidFill>
                          <a:effectLst/>
                          <a:latin typeface="Calibri" pitchFamily="34" charset="0"/>
                        </a:rPr>
                        <a:t>used in the transmission of the message.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It can also </a:t>
                      </a:r>
                      <a:r>
                        <a:rPr kumimoji="0" lang="en-SG" altLang="en-US" sz="1800" b="0" i="0" u="sng" strike="noStrike" cap="none" normalizeH="0" baseline="0" smtClean="0">
                          <a:ln>
                            <a:noFill/>
                          </a:ln>
                          <a:solidFill>
                            <a:schemeClr val="tx1"/>
                          </a:solidFill>
                          <a:effectLst/>
                          <a:latin typeface="Calibri" pitchFamily="34" charset="0"/>
                        </a:rPr>
                        <a:t>occur when gestures are misunderstood because they are assigned different meanings</a:t>
                      </a:r>
                      <a:r>
                        <a:rPr kumimoji="0" lang="en-SG" altLang="en-US" sz="1800" b="0" i="0" u="none" strike="noStrike" cap="none" normalizeH="0" baseline="0" smtClean="0">
                          <a:ln>
                            <a:noFill/>
                          </a:ln>
                          <a:solidFill>
                            <a:schemeClr val="tx1"/>
                          </a:solidFill>
                          <a:effectLst/>
                          <a:latin typeface="Calibri" pitchFamily="34" charset="0"/>
                        </a:rPr>
                        <a:t>.</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Examples of jargons include abbreviations such as ‘LEO’ and ‘RJ’. For non-RP students and facilitators ‘LEO’ could refer to a person or a horoscope. In this case it refers to the ‘Learning Environment Online’.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The ‘OK’ symbol means ‘ok’ / ‘it is good to go’ in the Singaporean context. However it means something similar / different  in other countries. For instance in US and UK it means ‘OK’. In Russia it means ‘zero’ and in Brazil it is an insult.</a:t>
                      </a:r>
                    </a:p>
                  </a:txBody>
                  <a:tcPr marT="45712" marB="4571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pPr eaLnBrk="1" hangingPunct="1"/>
            <a:r>
              <a:rPr lang="en-US" altLang="en-US" sz="3600" smtClean="0">
                <a:solidFill>
                  <a:srgbClr val="FF0000"/>
                </a:solidFill>
              </a:rPr>
              <a:t>Types of Noise </a:t>
            </a:r>
            <a:br>
              <a:rPr lang="en-US" altLang="en-US" sz="3600" smtClean="0">
                <a:solidFill>
                  <a:srgbClr val="FF0000"/>
                </a:solidFill>
              </a:rPr>
            </a:br>
            <a:r>
              <a:rPr lang="en-US" altLang="en-US" sz="3600" b="1" smtClean="0">
                <a:solidFill>
                  <a:srgbClr val="FF0000"/>
                </a:solidFill>
              </a:rPr>
              <a:t>4) Semantic noise pt.2</a:t>
            </a:r>
            <a:endParaRPr lang="en-SG" altLang="en-US" sz="3600" b="1" smtClean="0">
              <a:solidFill>
                <a:srgbClr val="FF0000"/>
              </a:solidFill>
            </a:endParaRPr>
          </a:p>
        </p:txBody>
      </p:sp>
      <p:graphicFrame>
        <p:nvGraphicFramePr>
          <p:cNvPr id="2" name="Table 1"/>
          <p:cNvGraphicFramePr>
            <a:graphicFrameLocks noGrp="1"/>
          </p:cNvGraphicFramePr>
          <p:nvPr/>
        </p:nvGraphicFramePr>
        <p:xfrm>
          <a:off x="457200" y="1524000"/>
          <a:ext cx="8153400" cy="4840288"/>
        </p:xfrm>
        <a:graphic>
          <a:graphicData uri="http://schemas.openxmlformats.org/drawingml/2006/table">
            <a:tbl>
              <a:tblPr/>
              <a:tblGrid>
                <a:gridCol w="4076700"/>
                <a:gridCol w="4076700"/>
              </a:tblGrid>
              <a:tr h="3968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Definition/Explanation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Examples</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434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sng" strike="noStrike" cap="none" normalizeH="0" baseline="0" smtClean="0">
                          <a:ln>
                            <a:noFill/>
                          </a:ln>
                          <a:solidFill>
                            <a:schemeClr val="tx1"/>
                          </a:solidFill>
                          <a:effectLst/>
                          <a:latin typeface="Calibri" pitchFamily="34" charset="0"/>
                        </a:rPr>
                        <a:t>Communication in Different languages</a:t>
                      </a: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If </a:t>
                      </a:r>
                      <a:r>
                        <a:rPr kumimoji="0" lang="en-SG" altLang="en-US" sz="1800" b="1" i="0" u="none" strike="noStrike" cap="none" normalizeH="0" baseline="0" smtClean="0">
                          <a:ln>
                            <a:noFill/>
                          </a:ln>
                          <a:solidFill>
                            <a:schemeClr val="tx1"/>
                          </a:solidFill>
                          <a:effectLst/>
                          <a:latin typeface="Calibri" pitchFamily="34" charset="0"/>
                        </a:rPr>
                        <a:t>both parties (sender and receiver) are aware that they are conversing in different languages, there is no semantic noise.</a:t>
                      </a:r>
                      <a:r>
                        <a:rPr kumimoji="0" lang="en-SG" altLang="en-US" sz="1800" b="0" i="0" u="none" strike="noStrike" cap="none" normalizeH="0" baseline="0" smtClean="0">
                          <a:ln>
                            <a:noFill/>
                          </a:ln>
                          <a:solidFill>
                            <a:schemeClr val="tx1"/>
                          </a:solidFill>
                          <a:effectLst/>
                          <a:latin typeface="Calibri" pitchFamily="34" charset="0"/>
                        </a:rPr>
                        <a:t> However, </a:t>
                      </a:r>
                      <a:r>
                        <a:rPr kumimoji="0" lang="en-SG" altLang="en-US" sz="1800" b="0" i="0" u="sng" strike="noStrike" cap="none" normalizeH="0" baseline="0" smtClean="0">
                          <a:ln>
                            <a:noFill/>
                          </a:ln>
                          <a:solidFill>
                            <a:schemeClr val="tx1"/>
                          </a:solidFill>
                          <a:effectLst/>
                          <a:latin typeface="Calibri" pitchFamily="34" charset="0"/>
                        </a:rPr>
                        <a:t>in cases where words with the same pronunciation mean different things in different languages </a:t>
                      </a:r>
                      <a:r>
                        <a:rPr kumimoji="0" lang="en-SG" altLang="en-US" sz="1800" b="0" i="0" u="none" strike="noStrike" cap="none" normalizeH="0" baseline="0" smtClean="0">
                          <a:ln>
                            <a:noFill/>
                          </a:ln>
                          <a:solidFill>
                            <a:schemeClr val="tx1"/>
                          </a:solidFill>
                          <a:effectLst/>
                          <a:latin typeface="Calibri" pitchFamily="34" charset="0"/>
                        </a:rPr>
                        <a:t>(see example “Nein” on the right column) </a:t>
                      </a:r>
                      <a:r>
                        <a:rPr kumimoji="0" lang="en-SG" altLang="en-US" sz="1800" b="0" i="0" u="sng" strike="noStrike" cap="none" normalizeH="0" baseline="0" smtClean="0">
                          <a:ln>
                            <a:noFill/>
                          </a:ln>
                          <a:solidFill>
                            <a:schemeClr val="tx1"/>
                          </a:solidFill>
                          <a:effectLst/>
                          <a:latin typeface="Calibri" pitchFamily="34" charset="0"/>
                        </a:rPr>
                        <a:t>– semantic noise could result</a:t>
                      </a:r>
                      <a:r>
                        <a:rPr kumimoji="0" lang="en-SG" altLang="en-US" sz="1800" b="0" i="0" u="none" strike="noStrike" cap="none" normalizeH="0" baseline="0" smtClean="0">
                          <a:ln>
                            <a:noFill/>
                          </a:ln>
                          <a:solidFill>
                            <a:schemeClr val="tx1"/>
                          </a:solidFill>
                          <a:effectLst/>
                          <a:latin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sng" strike="noStrike" cap="none" normalizeH="0" baseline="0" smtClean="0">
                          <a:ln>
                            <a:noFill/>
                          </a:ln>
                          <a:solidFill>
                            <a:schemeClr val="tx1"/>
                          </a:solidFill>
                          <a:effectLst/>
                          <a:latin typeface="Calibri" pitchFamily="34" charset="0"/>
                        </a:rPr>
                        <a:t>Accents may cause semantic noise </a:t>
                      </a:r>
                      <a:r>
                        <a:rPr kumimoji="0" lang="en-SG" altLang="en-US" sz="1800" b="0" i="0" u="none" strike="noStrike" cap="none" normalizeH="0" baseline="0" smtClean="0">
                          <a:ln>
                            <a:noFill/>
                          </a:ln>
                          <a:solidFill>
                            <a:schemeClr val="tx1"/>
                          </a:solidFill>
                          <a:effectLst/>
                          <a:latin typeface="Calibri" pitchFamily="34" charset="0"/>
                        </a:rPr>
                        <a:t>as it </a:t>
                      </a:r>
                      <a:r>
                        <a:rPr kumimoji="0" lang="en-SG" altLang="en-US" sz="1800" b="0" i="0" u="sng" strike="noStrike" cap="none" normalizeH="0" baseline="0" smtClean="0">
                          <a:ln>
                            <a:noFill/>
                          </a:ln>
                          <a:solidFill>
                            <a:schemeClr val="tx1"/>
                          </a:solidFill>
                          <a:effectLst/>
                          <a:latin typeface="Calibri" pitchFamily="34" charset="0"/>
                        </a:rPr>
                        <a:t>causes ambiguity </a:t>
                      </a:r>
                      <a:r>
                        <a:rPr kumimoji="0" lang="en-SG" altLang="en-US" sz="1800" b="0" i="0" u="none" strike="noStrike" cap="none" normalizeH="0" baseline="0" smtClean="0">
                          <a:ln>
                            <a:noFill/>
                          </a:ln>
                          <a:solidFill>
                            <a:schemeClr val="tx1"/>
                          </a:solidFill>
                          <a:effectLst/>
                          <a:latin typeface="Calibri" pitchFamily="34" charset="0"/>
                        </a:rPr>
                        <a:t>and potentially leads to </a:t>
                      </a:r>
                      <a:r>
                        <a:rPr kumimoji="0" lang="en-SG" altLang="en-US" sz="1800" b="0" i="0" u="sng" strike="noStrike" cap="none" normalizeH="0" baseline="0" smtClean="0">
                          <a:ln>
                            <a:noFill/>
                          </a:ln>
                          <a:solidFill>
                            <a:schemeClr val="tx1"/>
                          </a:solidFill>
                          <a:effectLst/>
                          <a:latin typeface="Calibri" pitchFamily="34" charset="0"/>
                        </a:rPr>
                        <a:t>confusion</a:t>
                      </a:r>
                      <a:endParaRPr kumimoji="0" lang="en-SG" altLang="en-US" sz="1800" b="1" i="0" u="sng" strike="noStrike" cap="none" normalizeH="0" baseline="0" smtClean="0">
                        <a:ln>
                          <a:noFill/>
                        </a:ln>
                        <a:solidFill>
                          <a:schemeClr val="tx1"/>
                        </a:solidFill>
                        <a:effectLst/>
                        <a:latin typeface="Calibri" pitchFamily="34"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Example the word “Nein”(pronounced “nine” or “nain” (according to the IPC – International Phonetic Alphabet) means “no” in German. An English-speaking receiver may hear this as “nine” and mistake this to be the case. This is likely to cause semantic noise as the same word (defined by the same pronunciation) is assigned </a:t>
                      </a:r>
                      <a:r>
                        <a:rPr kumimoji="0" lang="en-SG" altLang="en-US" sz="1800" b="1" i="0" u="none" strike="noStrike" cap="none" normalizeH="0" baseline="0" smtClean="0">
                          <a:ln>
                            <a:noFill/>
                          </a:ln>
                          <a:solidFill>
                            <a:schemeClr val="tx1"/>
                          </a:solidFill>
                          <a:effectLst/>
                          <a:latin typeface="Calibri" pitchFamily="34" charset="0"/>
                        </a:rPr>
                        <a:t>two different meanings.</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152400"/>
            <a:ext cx="7620000" cy="1143000"/>
          </a:xfrm>
        </p:spPr>
        <p:txBody>
          <a:bodyPr/>
          <a:lstStyle/>
          <a:p>
            <a:pPr eaLnBrk="1" hangingPunct="1"/>
            <a:r>
              <a:rPr lang="en-US" altLang="en-US" b="1" smtClean="0">
                <a:solidFill>
                  <a:srgbClr val="FF0000"/>
                </a:solidFill>
              </a:rPr>
              <a:t>Managing Noise</a:t>
            </a:r>
            <a:endParaRPr lang="en-SG" altLang="en-US" b="1" smtClean="0">
              <a:solidFill>
                <a:srgbClr val="FF0000"/>
              </a:solidFill>
            </a:endParaRPr>
          </a:p>
        </p:txBody>
      </p:sp>
      <p:sp>
        <p:nvSpPr>
          <p:cNvPr id="35843" name="Content Placeholder 2"/>
          <p:cNvSpPr>
            <a:spLocks noGrp="1"/>
          </p:cNvSpPr>
          <p:nvPr>
            <p:ph idx="1"/>
          </p:nvPr>
        </p:nvSpPr>
        <p:spPr/>
        <p:txBody>
          <a:bodyPr/>
          <a:lstStyle/>
          <a:p>
            <a:pPr marL="0" indent="0" eaLnBrk="1" hangingPunct="1">
              <a:buFont typeface="Wingdings 2" pitchFamily="18" charset="2"/>
              <a:buNone/>
            </a:pPr>
            <a:r>
              <a:rPr lang="en-SG" altLang="en-US" b="1" smtClean="0"/>
              <a:t>Strategies to </a:t>
            </a:r>
          </a:p>
          <a:p>
            <a:pPr marL="0" indent="0" eaLnBrk="1" hangingPunct="1"/>
            <a:r>
              <a:rPr lang="en-SG" altLang="en-US" smtClean="0"/>
              <a:t>Anticipate</a:t>
            </a:r>
          </a:p>
          <a:p>
            <a:pPr marL="0" indent="0" eaLnBrk="1" hangingPunct="1"/>
            <a:r>
              <a:rPr lang="en-SG" altLang="en-US" smtClean="0"/>
              <a:t>Avoid </a:t>
            </a:r>
          </a:p>
          <a:p>
            <a:pPr marL="0" indent="0" eaLnBrk="1" hangingPunct="1"/>
            <a:r>
              <a:rPr lang="en-SG" altLang="en-US" smtClean="0"/>
              <a:t>Reduce </a:t>
            </a:r>
          </a:p>
          <a:p>
            <a:pPr marL="0" indent="0" eaLnBrk="1" hangingPunct="1">
              <a:buFont typeface="Wingdings 2" pitchFamily="18" charset="2"/>
              <a:buNone/>
            </a:pPr>
            <a:r>
              <a:rPr lang="en-US" altLang="en-US" smtClean="0"/>
              <a:t>…………….NOISE</a:t>
            </a:r>
            <a:endParaRPr lang="en-SG" altLang="en-US" smtClean="0"/>
          </a:p>
        </p:txBody>
      </p:sp>
      <p:pic>
        <p:nvPicPr>
          <p:cNvPr id="35844" name="Picture 6" descr="http://3.bp.blogspot.com/-SCspl5rUAPQ/TbXI9qHddLI/AAAAAAAAAbM/PXhhWYDZIPU/s1600/2006-01-2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066800"/>
            <a:ext cx="4248150"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2700" y="0"/>
            <a:ext cx="7620000" cy="1143000"/>
          </a:xfrm>
        </p:spPr>
        <p:txBody>
          <a:bodyPr/>
          <a:lstStyle/>
          <a:p>
            <a:pPr eaLnBrk="1" hangingPunct="1"/>
            <a:r>
              <a:rPr lang="en-US" altLang="en-US" b="1" smtClean="0">
                <a:solidFill>
                  <a:srgbClr val="FF0000"/>
                </a:solidFill>
              </a:rPr>
              <a:t>Strategies to Manage Noise</a:t>
            </a:r>
            <a:endParaRPr lang="en-SG" altLang="en-US" b="1" smtClean="0">
              <a:solidFill>
                <a:srgbClr val="FF0000"/>
              </a:solidFill>
            </a:endParaRPr>
          </a:p>
        </p:txBody>
      </p:sp>
      <p:sp>
        <p:nvSpPr>
          <p:cNvPr id="36867" name="Content Placeholder 2"/>
          <p:cNvSpPr>
            <a:spLocks noGrp="1"/>
          </p:cNvSpPr>
          <p:nvPr>
            <p:ph idx="1"/>
          </p:nvPr>
        </p:nvSpPr>
        <p:spPr>
          <a:xfrm>
            <a:off x="301625" y="1219200"/>
            <a:ext cx="8537575" cy="5257800"/>
          </a:xfrm>
        </p:spPr>
        <p:txBody>
          <a:bodyPr/>
          <a:lstStyle/>
          <a:p>
            <a:pPr marL="457200" indent="-457200" eaLnBrk="1" hangingPunct="1">
              <a:lnSpc>
                <a:spcPct val="80000"/>
              </a:lnSpc>
              <a:spcBef>
                <a:spcPts val="1800"/>
              </a:spcBef>
              <a:buFont typeface="Wingdings 2" pitchFamily="18" charset="2"/>
              <a:buAutoNum type="arabicPeriod"/>
            </a:pPr>
            <a:r>
              <a:rPr lang="en-SG" altLang="en-US" sz="2400" smtClean="0"/>
              <a:t>Use  the right (appropriate) communication </a:t>
            </a:r>
            <a:r>
              <a:rPr lang="en-SG" altLang="en-US" sz="2400" b="1" smtClean="0"/>
              <a:t>channel</a:t>
            </a:r>
            <a:r>
              <a:rPr lang="en-SG" altLang="en-US" sz="2400" smtClean="0"/>
              <a:t>: whenever possible, choose to speak face to face</a:t>
            </a:r>
          </a:p>
          <a:p>
            <a:pPr marL="457200" indent="-457200" eaLnBrk="1" hangingPunct="1">
              <a:lnSpc>
                <a:spcPct val="80000"/>
              </a:lnSpc>
              <a:spcBef>
                <a:spcPts val="1800"/>
              </a:spcBef>
              <a:buFont typeface="Wingdings 2" pitchFamily="18" charset="2"/>
              <a:buAutoNum type="arabicPeriod" startAt="2"/>
            </a:pPr>
            <a:r>
              <a:rPr lang="en-SG" altLang="en-US" sz="2400" smtClean="0"/>
              <a:t>Choose the right </a:t>
            </a:r>
            <a:r>
              <a:rPr lang="en-SG" altLang="en-US" sz="2400" b="1" smtClean="0"/>
              <a:t>timing</a:t>
            </a:r>
            <a:r>
              <a:rPr lang="en-SG" altLang="en-US" sz="2400" smtClean="0"/>
              <a:t>: subject to preference and convenience </a:t>
            </a:r>
          </a:p>
          <a:p>
            <a:pPr marL="457200" indent="-457200" eaLnBrk="1" hangingPunct="1">
              <a:lnSpc>
                <a:spcPct val="80000"/>
              </a:lnSpc>
              <a:spcBef>
                <a:spcPts val="1800"/>
              </a:spcBef>
              <a:buFont typeface="Wingdings 2" pitchFamily="18" charset="2"/>
              <a:buAutoNum type="arabicPeriod" startAt="2"/>
            </a:pPr>
            <a:r>
              <a:rPr lang="en-SG" altLang="en-US" sz="2400" smtClean="0"/>
              <a:t>Use </a:t>
            </a:r>
            <a:r>
              <a:rPr lang="en-SG" altLang="en-US" sz="2400" b="1" smtClean="0"/>
              <a:t>language</a:t>
            </a:r>
            <a:r>
              <a:rPr lang="en-SG" altLang="en-US" sz="2400" smtClean="0"/>
              <a:t> that fits the audience: be mindful when using idioms and jargon</a:t>
            </a:r>
          </a:p>
          <a:p>
            <a:pPr marL="457200" indent="-457200" eaLnBrk="1" hangingPunct="1">
              <a:lnSpc>
                <a:spcPct val="80000"/>
              </a:lnSpc>
              <a:spcBef>
                <a:spcPts val="1800"/>
              </a:spcBef>
              <a:buFont typeface="Cambria" pitchFamily="18" charset="0"/>
              <a:buAutoNum type="arabicPeriod" startAt="4"/>
            </a:pPr>
            <a:r>
              <a:rPr lang="en-SG" altLang="en-US" sz="2400" smtClean="0"/>
              <a:t>Be </a:t>
            </a:r>
            <a:r>
              <a:rPr lang="en-SG" altLang="en-US" sz="2400" b="1" smtClean="0"/>
              <a:t>specific</a:t>
            </a:r>
            <a:r>
              <a:rPr lang="en-SG" altLang="en-US" sz="2400" smtClean="0"/>
              <a:t>: make your expectations/ needs clear from the start.</a:t>
            </a:r>
          </a:p>
          <a:p>
            <a:pPr marL="457200" indent="-457200" eaLnBrk="1" hangingPunct="1">
              <a:lnSpc>
                <a:spcPct val="80000"/>
              </a:lnSpc>
              <a:spcBef>
                <a:spcPts val="1800"/>
              </a:spcBef>
              <a:buFont typeface="Wingdings 2" pitchFamily="18" charset="2"/>
              <a:buAutoNum type="arabicPeriod" startAt="4"/>
            </a:pPr>
            <a:r>
              <a:rPr lang="en-US" altLang="en-US" sz="2400" smtClean="0"/>
              <a:t>Be </a:t>
            </a:r>
            <a:r>
              <a:rPr lang="en-US" altLang="en-US" sz="2400" b="1" smtClean="0"/>
              <a:t>patient</a:t>
            </a:r>
            <a:r>
              <a:rPr lang="en-US" altLang="en-US" sz="2400" smtClean="0"/>
              <a:t>: be sensitive to age, gender, culture, generational difference </a:t>
            </a:r>
          </a:p>
          <a:p>
            <a:pPr marL="457200" indent="-457200" eaLnBrk="1" hangingPunct="1">
              <a:lnSpc>
                <a:spcPct val="80000"/>
              </a:lnSpc>
              <a:spcBef>
                <a:spcPts val="1800"/>
              </a:spcBef>
              <a:buFont typeface="Wingdings 2" pitchFamily="18" charset="2"/>
              <a:buAutoNum type="arabicPeriod" startAt="4"/>
            </a:pPr>
            <a:r>
              <a:rPr lang="en-US" altLang="en-US" sz="2400" smtClean="0"/>
              <a:t>Be a </a:t>
            </a:r>
            <a:r>
              <a:rPr lang="en-US" altLang="en-US" sz="2400" b="1" smtClean="0"/>
              <a:t>responsible</a:t>
            </a:r>
            <a:r>
              <a:rPr lang="en-US" altLang="en-US" sz="2400" smtClean="0"/>
              <a:t> communicator: practise integrity and honesty</a:t>
            </a:r>
            <a:endParaRPr lang="en-SG" altLang="en-US" sz="2400" smtClean="0"/>
          </a:p>
          <a:p>
            <a:pPr marL="457200" indent="-457200" eaLnBrk="1" hangingPunct="1">
              <a:lnSpc>
                <a:spcPct val="80000"/>
              </a:lnSpc>
              <a:buFont typeface="Wingdings 2" pitchFamily="18" charset="2"/>
              <a:buNone/>
            </a:pPr>
            <a:endParaRPr lang="en-US" altLang="en-US" sz="1100" smtClean="0"/>
          </a:p>
          <a:p>
            <a:pPr marL="457200" indent="-457200" eaLnBrk="1" hangingPunct="1">
              <a:lnSpc>
                <a:spcPct val="80000"/>
              </a:lnSpc>
              <a:buFont typeface="Wingdings 2" pitchFamily="18" charset="2"/>
              <a:buNone/>
            </a:pPr>
            <a:r>
              <a:rPr lang="en-SG" altLang="en-US" sz="1100" smtClean="0"/>
              <a:t>	Sources: </a:t>
            </a:r>
          </a:p>
          <a:p>
            <a:pPr marL="457200" indent="-457200" eaLnBrk="1" hangingPunct="1">
              <a:lnSpc>
                <a:spcPct val="80000"/>
              </a:lnSpc>
              <a:buFont typeface="Wingdings 2" pitchFamily="18" charset="2"/>
              <a:buNone/>
            </a:pPr>
            <a:r>
              <a:rPr lang="en-US" altLang="en-US" sz="1100" smtClean="0"/>
              <a:t>	7 Ways To Overcome Barriers To Communication. (2011, March 28). Retrieved September 1, 2016 from </a:t>
            </a:r>
            <a:r>
              <a:rPr lang="en-US" altLang="en-US" sz="1100" smtClean="0">
                <a:hlinkClick r:id="rId2"/>
              </a:rPr>
              <a:t>http://www.m-t-d.co.uk/blog/7-ways-toovercome-barriers-to-communication.htm</a:t>
            </a:r>
            <a:endParaRPr lang="en-US" altLang="en-US" sz="1100" smtClean="0"/>
          </a:p>
          <a:p>
            <a:pPr marL="457200" indent="-457200" eaLnBrk="1" hangingPunct="1">
              <a:lnSpc>
                <a:spcPct val="80000"/>
              </a:lnSpc>
              <a:buFont typeface="Wingdings 2" pitchFamily="18" charset="2"/>
              <a:buNone/>
            </a:pPr>
            <a:r>
              <a:rPr lang="en-US" altLang="en-US" sz="1100" smtClean="0"/>
              <a:t>	Berardo, K. (2007, January 1). 10 Strategies for Over</a:t>
            </a:r>
            <a:r>
              <a:rPr lang="en-US" altLang="en-US" sz="800" smtClean="0"/>
              <a:t>coming Language Barriers. Retrieved February 18, 2015, from http://www.culturosity.com/pdfs/10 Strategies for Overcoming Language Barriers.pdf</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marL="273050" indent="-273050" eaLnBrk="1" hangingPunct="1">
              <a:spcBef>
                <a:spcPct val="20000"/>
              </a:spcBef>
            </a:pPr>
            <a:r>
              <a:rPr lang="en-US" altLang="en-US" b="1" smtClean="0">
                <a:solidFill>
                  <a:srgbClr val="FF0000"/>
                </a:solidFill>
              </a:rPr>
              <a:t>Strategies to Manage Noise</a:t>
            </a:r>
            <a:endParaRPr lang="en-SG" altLang="en-US" smtClean="0">
              <a:solidFill>
                <a:srgbClr val="B7A737"/>
              </a:solidFill>
            </a:endParaRPr>
          </a:p>
        </p:txBody>
      </p:sp>
      <p:sp>
        <p:nvSpPr>
          <p:cNvPr id="37891" name="Content Placeholder 2"/>
          <p:cNvSpPr>
            <a:spLocks noGrp="1"/>
          </p:cNvSpPr>
          <p:nvPr>
            <p:ph idx="1"/>
          </p:nvPr>
        </p:nvSpPr>
        <p:spPr>
          <a:xfrm>
            <a:off x="457200" y="1447800"/>
            <a:ext cx="8382000" cy="5029200"/>
          </a:xfrm>
        </p:spPr>
        <p:txBody>
          <a:bodyPr/>
          <a:lstStyle/>
          <a:p>
            <a:pPr marL="0" indent="0" eaLnBrk="1" hangingPunct="1">
              <a:buFont typeface="Wingdings 2" pitchFamily="18" charset="2"/>
              <a:buNone/>
            </a:pPr>
            <a:r>
              <a:rPr lang="en-US" altLang="en-US" sz="2400" smtClean="0"/>
              <a:t>Take the time to do some ground work and consider </a:t>
            </a:r>
          </a:p>
          <a:p>
            <a:pPr marL="0" indent="0" eaLnBrk="1" hangingPunct="1">
              <a:buFont typeface="Wingdings 2" pitchFamily="18" charset="2"/>
              <a:buNone/>
            </a:pPr>
            <a:endParaRPr lang="en-US" altLang="en-US" sz="2400" smtClean="0"/>
          </a:p>
          <a:p>
            <a:pPr marL="0" indent="0" eaLnBrk="1" hangingPunct="1">
              <a:buFont typeface="Arial" charset="0"/>
              <a:buNone/>
            </a:pPr>
            <a:r>
              <a:rPr lang="en-SG" altLang="en-US" sz="2400" smtClean="0"/>
              <a:t>1. Using the right (appropriate) communication </a:t>
            </a:r>
            <a:r>
              <a:rPr lang="en-SG" altLang="en-US" sz="2400" b="1" smtClean="0"/>
              <a:t>channel</a:t>
            </a:r>
            <a:r>
              <a:rPr lang="en-SG" altLang="en-US" sz="2400" smtClean="0"/>
              <a:t>.</a:t>
            </a:r>
          </a:p>
          <a:p>
            <a:pPr marL="0" indent="0" eaLnBrk="1" hangingPunct="1">
              <a:buFont typeface="Wingdings 2" pitchFamily="18" charset="2"/>
              <a:buNone/>
            </a:pPr>
            <a:r>
              <a:rPr lang="en-US" altLang="en-US" sz="2400" smtClean="0"/>
              <a:t>	a. Direct (face to face)</a:t>
            </a:r>
          </a:p>
          <a:p>
            <a:pPr marL="0" indent="0" eaLnBrk="1" hangingPunct="1">
              <a:buFont typeface="Wingdings 2" pitchFamily="18" charset="2"/>
              <a:buNone/>
            </a:pPr>
            <a:r>
              <a:rPr lang="en-US" altLang="en-US" sz="2400" smtClean="0"/>
              <a:t>	b. Indirect (emails, text messages)</a:t>
            </a:r>
          </a:p>
          <a:p>
            <a:pPr marL="0" indent="0" eaLnBrk="1" hangingPunct="1">
              <a:buFont typeface="Wingdings 2" pitchFamily="18" charset="2"/>
              <a:buNone/>
            </a:pPr>
            <a:endParaRPr lang="en-SG" altLang="en-US" sz="2400" smtClean="0"/>
          </a:p>
          <a:p>
            <a:pPr marL="0" indent="0" eaLnBrk="1" hangingPunct="1">
              <a:buFont typeface="Wingdings 2" pitchFamily="18" charset="2"/>
              <a:buNone/>
            </a:pPr>
            <a:r>
              <a:rPr lang="en-SG" altLang="en-US" sz="2400" smtClean="0"/>
              <a:t>Whenever possible, choose to speak face to face to minimise noise. Body language will help reinforce communication. </a:t>
            </a:r>
          </a:p>
          <a:p>
            <a:pPr marL="0" indent="0" eaLnBrk="1" hangingPunct="1">
              <a:buFont typeface="Wingdings 2" pitchFamily="18" charset="2"/>
              <a:buNone/>
            </a:pPr>
            <a:endParaRPr lang="en-SG" altLang="en-US" sz="2400" smtClean="0"/>
          </a:p>
          <a:p>
            <a:pPr marL="0" indent="0" eaLnBrk="1" hangingPunct="1">
              <a:buFont typeface="Wingdings 2" pitchFamily="18" charset="2"/>
              <a:buNone/>
            </a:pPr>
            <a:r>
              <a:rPr lang="en-US" altLang="en-US" sz="2400" smtClean="0"/>
              <a:t>This is especially important if there is tension and conflict or if you are conveying bad news.</a:t>
            </a:r>
            <a:endParaRPr lang="en-SG" altLang="en-US" sz="2400" smtClean="0"/>
          </a:p>
          <a:p>
            <a:pPr marL="0" indent="0" eaLnBrk="1" hangingPunct="1"/>
            <a:endParaRPr lang="en-SG" altLang="en-US" sz="2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b="1" smtClean="0">
                <a:solidFill>
                  <a:srgbClr val="FF0000"/>
                </a:solidFill>
              </a:rPr>
              <a:t>Strategies to Manage Noise</a:t>
            </a:r>
            <a:endParaRPr lang="en-SG" altLang="en-US" smtClean="0">
              <a:solidFill>
                <a:srgbClr val="B7A737"/>
              </a:solidFill>
            </a:endParaRPr>
          </a:p>
        </p:txBody>
      </p:sp>
      <p:sp>
        <p:nvSpPr>
          <p:cNvPr id="38915" name="Content Placeholder 2"/>
          <p:cNvSpPr>
            <a:spLocks noGrp="1"/>
          </p:cNvSpPr>
          <p:nvPr>
            <p:ph idx="1"/>
          </p:nvPr>
        </p:nvSpPr>
        <p:spPr>
          <a:xfrm>
            <a:off x="228600" y="1447800"/>
            <a:ext cx="8610600" cy="5105400"/>
          </a:xfrm>
        </p:spPr>
        <p:txBody>
          <a:bodyPr/>
          <a:lstStyle/>
          <a:p>
            <a:pPr marL="0" indent="0" eaLnBrk="1" hangingPunct="1">
              <a:buClr>
                <a:srgbClr val="873624"/>
              </a:buClr>
              <a:buFont typeface="Arial" charset="0"/>
              <a:buNone/>
            </a:pPr>
            <a:r>
              <a:rPr lang="en-SG" altLang="en-US" sz="2400" smtClean="0">
                <a:solidFill>
                  <a:srgbClr val="000000"/>
                </a:solidFill>
              </a:rPr>
              <a:t>2.  Choose the right </a:t>
            </a:r>
            <a:r>
              <a:rPr lang="en-SG" altLang="en-US" sz="2400" b="1" smtClean="0">
                <a:solidFill>
                  <a:srgbClr val="000000"/>
                </a:solidFill>
              </a:rPr>
              <a:t>timing</a:t>
            </a:r>
            <a:r>
              <a:rPr lang="en-SG" altLang="en-US" sz="2400" smtClean="0">
                <a:solidFill>
                  <a:srgbClr val="000000"/>
                </a:solidFill>
              </a:rPr>
              <a:t>: there are always preferred timings to    </a:t>
            </a:r>
          </a:p>
          <a:p>
            <a:pPr marL="0" indent="0" eaLnBrk="1" hangingPunct="1">
              <a:buClr>
                <a:srgbClr val="873624"/>
              </a:buClr>
              <a:buFont typeface="Wingdings 2" pitchFamily="18" charset="2"/>
              <a:buNone/>
            </a:pPr>
            <a:r>
              <a:rPr lang="en-SG" altLang="en-US" sz="2400" smtClean="0">
                <a:solidFill>
                  <a:srgbClr val="000000"/>
                </a:solidFill>
              </a:rPr>
              <a:t>     communicate (subject to convenience, situational circumstances)</a:t>
            </a:r>
          </a:p>
          <a:p>
            <a:pPr marL="0" indent="0" eaLnBrk="1" hangingPunct="1">
              <a:buClr>
                <a:srgbClr val="873624"/>
              </a:buClr>
              <a:buFont typeface="Wingdings 2" pitchFamily="18" charset="2"/>
              <a:buNone/>
            </a:pPr>
            <a:endParaRPr lang="en-US" altLang="en-US" sz="2400" smtClean="0">
              <a:solidFill>
                <a:srgbClr val="000000"/>
              </a:solidFill>
            </a:endParaRPr>
          </a:p>
          <a:p>
            <a:pPr lvl="1" eaLnBrk="1" hangingPunct="1">
              <a:buClr>
                <a:srgbClr val="873624"/>
              </a:buClr>
              <a:buFont typeface="Wingdings 2" pitchFamily="18" charset="2"/>
              <a:buNone/>
            </a:pPr>
            <a:r>
              <a:rPr lang="en-US" altLang="en-US" sz="2400" smtClean="0">
                <a:solidFill>
                  <a:srgbClr val="000000"/>
                </a:solidFill>
              </a:rPr>
              <a:t>	“</a:t>
            </a:r>
            <a:r>
              <a:rPr lang="en-US" altLang="en-US" sz="2400" i="1" smtClean="0">
                <a:solidFill>
                  <a:srgbClr val="000000"/>
                </a:solidFill>
              </a:rPr>
              <a:t>Timing is everything</a:t>
            </a:r>
            <a:r>
              <a:rPr lang="en-US" altLang="en-US" sz="2400" smtClean="0">
                <a:solidFill>
                  <a:srgbClr val="000000"/>
                </a:solidFill>
              </a:rPr>
              <a:t>” – this phrase could be more impactful </a:t>
            </a:r>
          </a:p>
          <a:p>
            <a:pPr lvl="1" eaLnBrk="1" hangingPunct="1">
              <a:buClr>
                <a:srgbClr val="873624"/>
              </a:buClr>
              <a:buFont typeface="Wingdings 2" pitchFamily="18" charset="2"/>
              <a:buNone/>
            </a:pPr>
            <a:r>
              <a:rPr lang="en-US" altLang="en-US" sz="2400" smtClean="0">
                <a:solidFill>
                  <a:srgbClr val="000000"/>
                </a:solidFill>
              </a:rPr>
              <a:t>	than we would like to believe.  An effective communicator will </a:t>
            </a:r>
          </a:p>
          <a:p>
            <a:pPr lvl="1" eaLnBrk="1" hangingPunct="1">
              <a:buClr>
                <a:srgbClr val="873624"/>
              </a:buClr>
              <a:buFont typeface="Wingdings 2" pitchFamily="18" charset="2"/>
              <a:buNone/>
            </a:pPr>
            <a:r>
              <a:rPr lang="en-US" altLang="en-US" sz="2400" smtClean="0">
                <a:solidFill>
                  <a:srgbClr val="000000"/>
                </a:solidFill>
              </a:rPr>
              <a:t>	take the effort to consider timing the communication  process to your advantage.</a:t>
            </a:r>
          </a:p>
          <a:p>
            <a:pPr lvl="1" eaLnBrk="1" hangingPunct="1">
              <a:buClr>
                <a:srgbClr val="873624"/>
              </a:buClr>
              <a:buFont typeface="Wingdings 2" pitchFamily="18" charset="2"/>
              <a:buNone/>
            </a:pPr>
            <a:endParaRPr lang="en-US" altLang="en-US" sz="2400" smtClean="0">
              <a:solidFill>
                <a:srgbClr val="000000"/>
              </a:solidFill>
            </a:endParaRPr>
          </a:p>
          <a:p>
            <a:pPr lvl="1" eaLnBrk="1" hangingPunct="1">
              <a:buClr>
                <a:srgbClr val="873624"/>
              </a:buClr>
              <a:buFont typeface="Wingdings 2" pitchFamily="18" charset="2"/>
              <a:buNone/>
            </a:pPr>
            <a:r>
              <a:rPr lang="en-US" altLang="en-US" sz="2400" smtClean="0">
                <a:solidFill>
                  <a:srgbClr val="000000"/>
                </a:solidFill>
              </a:rPr>
              <a:t>For instance,  it is not recommended to </a:t>
            </a:r>
          </a:p>
          <a:p>
            <a:pPr lvl="1" eaLnBrk="1" hangingPunct="1">
              <a:buClr>
                <a:srgbClr val="873624"/>
              </a:buClr>
              <a:buFont typeface="Wingdings 2" pitchFamily="18" charset="2"/>
              <a:buNone/>
            </a:pPr>
            <a:r>
              <a:rPr lang="en-US" altLang="en-US" sz="2400" smtClean="0">
                <a:solidFill>
                  <a:srgbClr val="000000"/>
                </a:solidFill>
              </a:rPr>
              <a:t>	- discuss work during lunch hour or</a:t>
            </a:r>
          </a:p>
          <a:p>
            <a:pPr lvl="1" eaLnBrk="1" hangingPunct="1">
              <a:buClr>
                <a:srgbClr val="873624"/>
              </a:buClr>
              <a:buFont typeface="Wingdings 2" pitchFamily="18" charset="2"/>
              <a:buNone/>
            </a:pPr>
            <a:r>
              <a:rPr lang="en-US" altLang="en-US" sz="2400" smtClean="0">
                <a:solidFill>
                  <a:srgbClr val="000000"/>
                </a:solidFill>
              </a:rPr>
              <a:t>	- request a raise in your monthly allowance from your parents just   after they have had an argument </a:t>
            </a:r>
            <a:endParaRPr lang="en-SG" altLang="en-US" sz="2400" smtClean="0">
              <a:solidFill>
                <a:srgbClr val="000000"/>
              </a:solidFill>
            </a:endParaRPr>
          </a:p>
          <a:p>
            <a:pPr lvl="1" eaLnBrk="1" hangingPunct="1">
              <a:buFont typeface="Wingdings 2" pitchFamily="18" charset="2"/>
              <a:buNone/>
            </a:pPr>
            <a:endParaRPr lang="en-SG" altLang="en-US" sz="2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b="1" smtClean="0">
                <a:solidFill>
                  <a:srgbClr val="FF0000"/>
                </a:solidFill>
              </a:rPr>
              <a:t>Strategies to Manage Noise</a:t>
            </a:r>
            <a:endParaRPr lang="en-SG" altLang="en-US" smtClean="0">
              <a:solidFill>
                <a:srgbClr val="B7A737"/>
              </a:solidFill>
            </a:endParaRPr>
          </a:p>
        </p:txBody>
      </p:sp>
      <p:sp>
        <p:nvSpPr>
          <p:cNvPr id="39939" name="Content Placeholder 2"/>
          <p:cNvSpPr>
            <a:spLocks noGrp="1"/>
          </p:cNvSpPr>
          <p:nvPr>
            <p:ph idx="1"/>
          </p:nvPr>
        </p:nvSpPr>
        <p:spPr>
          <a:xfrm>
            <a:off x="457200" y="1447800"/>
            <a:ext cx="8305800" cy="5181600"/>
          </a:xfrm>
        </p:spPr>
        <p:txBody>
          <a:bodyPr/>
          <a:lstStyle/>
          <a:p>
            <a:pPr marL="0" indent="0" eaLnBrk="1" hangingPunct="1">
              <a:buFont typeface="Wingdings 2" pitchFamily="18" charset="2"/>
              <a:buNone/>
            </a:pPr>
            <a:r>
              <a:rPr lang="en-SG" altLang="en-US" sz="2400" smtClean="0"/>
              <a:t>3. Use </a:t>
            </a:r>
            <a:r>
              <a:rPr lang="en-SG" altLang="en-US" sz="2400" b="1" smtClean="0"/>
              <a:t>language</a:t>
            </a:r>
            <a:r>
              <a:rPr lang="en-SG" altLang="en-US" sz="2400" smtClean="0"/>
              <a:t> that fits the audience: be mindful when using idioms and jargon.</a:t>
            </a:r>
          </a:p>
          <a:p>
            <a:pPr marL="0" indent="0" eaLnBrk="1" hangingPunct="1">
              <a:buFont typeface="Wingdings 2" pitchFamily="18" charset="2"/>
              <a:buNone/>
            </a:pPr>
            <a:endParaRPr lang="en-SG" altLang="en-US" sz="2400" smtClean="0"/>
          </a:p>
          <a:p>
            <a:pPr marL="0" indent="0" eaLnBrk="1" hangingPunct="1"/>
            <a:r>
              <a:rPr lang="en-US" altLang="en-US" sz="2400" smtClean="0"/>
              <a:t> Take in account audience profile: demographics, psychographics</a:t>
            </a:r>
          </a:p>
          <a:p>
            <a:pPr marL="0" indent="0" eaLnBrk="1" hangingPunct="1"/>
            <a:endParaRPr lang="en-US" altLang="en-US" sz="2400" smtClean="0"/>
          </a:p>
          <a:p>
            <a:pPr marL="0" indent="0" eaLnBrk="1" hangingPunct="1"/>
            <a:r>
              <a:rPr lang="en-US" altLang="en-US" sz="2400" smtClean="0"/>
              <a:t> Idioms are culture specific while jargon is community specific (usually professional in nature).  </a:t>
            </a:r>
          </a:p>
          <a:p>
            <a:pPr marL="0" indent="0" eaLnBrk="1" hangingPunct="1"/>
            <a:endParaRPr lang="en-US" altLang="en-US" sz="2400" smtClean="0"/>
          </a:p>
          <a:p>
            <a:pPr marL="0" indent="0" eaLnBrk="1" hangingPunct="1"/>
            <a:r>
              <a:rPr lang="en-US" altLang="en-US" sz="2400" smtClean="0"/>
              <a:t>Both are likely to lead to semantic noise.   They can be used if you have analyzed your audience well. For those who do not immediately recognize or understand the jargon or idioms, you should attempt to explain them.</a:t>
            </a:r>
            <a:endParaRPr lang="en-SG" altLang="en-US" sz="2400" i="1"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z="2800" b="1" smtClean="0">
                <a:solidFill>
                  <a:srgbClr val="FF0000"/>
                </a:solidFill>
              </a:rPr>
              <a:t>Using language to fit the audience:</a:t>
            </a:r>
            <a:br>
              <a:rPr lang="en-US" altLang="en-US" sz="2800" b="1" smtClean="0">
                <a:solidFill>
                  <a:srgbClr val="FF0000"/>
                </a:solidFill>
              </a:rPr>
            </a:br>
            <a:r>
              <a:rPr lang="en-US" altLang="en-US" sz="2800" b="1" smtClean="0">
                <a:solidFill>
                  <a:srgbClr val="FF0000"/>
                </a:solidFill>
              </a:rPr>
              <a:t> be mindful using idioms (part 1)</a:t>
            </a:r>
            <a:endParaRPr lang="en-SG" altLang="en-US" sz="2800" smtClean="0">
              <a:solidFill>
                <a:srgbClr val="B7A737"/>
              </a:solidFill>
            </a:endParaRPr>
          </a:p>
        </p:txBody>
      </p:sp>
      <p:sp>
        <p:nvSpPr>
          <p:cNvPr id="40963" name="Content Placeholder 2"/>
          <p:cNvSpPr>
            <a:spLocks noGrp="1"/>
          </p:cNvSpPr>
          <p:nvPr>
            <p:ph idx="1"/>
          </p:nvPr>
        </p:nvSpPr>
        <p:spPr/>
        <p:txBody>
          <a:bodyPr/>
          <a:lstStyle/>
          <a:p>
            <a:pPr marL="0" indent="0" eaLnBrk="1" hangingPunct="1">
              <a:buFont typeface="Wingdings 2" pitchFamily="18" charset="2"/>
              <a:buNone/>
            </a:pPr>
            <a:r>
              <a:rPr lang="en-US" altLang="en-US" sz="2400" smtClean="0"/>
              <a:t>According to </a:t>
            </a:r>
            <a:r>
              <a:rPr lang="en-US" altLang="en-US" sz="2400" smtClean="0">
                <a:hlinkClick r:id="rId2"/>
              </a:rPr>
              <a:t>http://www.merriam-webster.com/dictionary</a:t>
            </a:r>
            <a:endParaRPr lang="en-US" altLang="en-US" sz="2400" smtClean="0"/>
          </a:p>
          <a:p>
            <a:pPr marL="0" indent="0" eaLnBrk="1" hangingPunct="1">
              <a:buFont typeface="Wingdings 2" pitchFamily="18" charset="2"/>
              <a:buNone/>
            </a:pPr>
            <a:endParaRPr lang="en-US" altLang="en-US" sz="2400" smtClean="0"/>
          </a:p>
          <a:p>
            <a:pPr marL="0" indent="0" eaLnBrk="1" hangingPunct="1">
              <a:buFont typeface="Arial" charset="0"/>
              <a:buNone/>
            </a:pPr>
            <a:r>
              <a:rPr lang="en-US" altLang="en-US" sz="2400" smtClean="0"/>
              <a:t>An idiom is “</a:t>
            </a:r>
            <a:r>
              <a:rPr lang="en-SG" altLang="en-US" sz="2400" smtClean="0"/>
              <a:t>a form of a language that is spoken in a particular area and that uses some of its own words, grammar, and pronunciations.”</a:t>
            </a:r>
          </a:p>
          <a:p>
            <a:pPr marL="0" indent="0" eaLnBrk="1" hangingPunct="1">
              <a:buFont typeface="Wingdings 2" pitchFamily="18" charset="2"/>
              <a:buNone/>
            </a:pPr>
            <a:endParaRPr lang="en-SG" altLang="en-US" sz="2400" smtClean="0"/>
          </a:p>
          <a:p>
            <a:pPr marL="0" indent="0" eaLnBrk="1" hangingPunct="1">
              <a:buFont typeface="Arial" charset="0"/>
              <a:buNone/>
            </a:pPr>
            <a:r>
              <a:rPr lang="en-US" altLang="en-US" sz="2400" smtClean="0"/>
              <a:t>Often, it is “</a:t>
            </a:r>
            <a:r>
              <a:rPr lang="en-SG" altLang="en-US" sz="2400" smtClean="0"/>
              <a:t>an expression that cannot be understood from the meanings of its separate words but that has a separate meaning of its own.”</a:t>
            </a:r>
          </a:p>
          <a:p>
            <a:pPr marL="0" indent="0" eaLnBrk="1" hangingPunct="1"/>
            <a:endParaRPr lang="en-SG" altLang="en-US" sz="2000" smtClean="0"/>
          </a:p>
          <a:p>
            <a:pPr marL="0" indent="0" eaLnBrk="1" hangingPunct="1">
              <a:buFont typeface="Wingdings 2" pitchFamily="18" charset="2"/>
              <a:buNone/>
            </a:pPr>
            <a:endParaRPr lang="en-SG"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6200"/>
            <a:ext cx="8229600" cy="1143000"/>
          </a:xfrm>
        </p:spPr>
        <p:txBody>
          <a:bodyPr/>
          <a:lstStyle/>
          <a:p>
            <a:pPr eaLnBrk="1" hangingPunct="1"/>
            <a:r>
              <a:rPr lang="en-US" altLang="en-US" sz="2800" b="1" smtClean="0">
                <a:solidFill>
                  <a:srgbClr val="FF0000"/>
                </a:solidFill>
              </a:rPr>
              <a:t>Using language to fit the audience:</a:t>
            </a:r>
            <a:br>
              <a:rPr lang="en-US" altLang="en-US" sz="2800" b="1" smtClean="0">
                <a:solidFill>
                  <a:srgbClr val="FF0000"/>
                </a:solidFill>
              </a:rPr>
            </a:br>
            <a:r>
              <a:rPr lang="en-US" altLang="en-US" sz="2800" b="1" smtClean="0">
                <a:solidFill>
                  <a:srgbClr val="FF0000"/>
                </a:solidFill>
              </a:rPr>
              <a:t> be mindful using idioms (part 2)</a:t>
            </a:r>
            <a:endParaRPr lang="en-SG" altLang="en-US" smtClean="0">
              <a:solidFill>
                <a:srgbClr val="B7A737"/>
              </a:solidFill>
            </a:endParaRPr>
          </a:p>
        </p:txBody>
      </p:sp>
      <p:sp>
        <p:nvSpPr>
          <p:cNvPr id="41987" name="Content Placeholder 2"/>
          <p:cNvSpPr>
            <a:spLocks noGrp="1"/>
          </p:cNvSpPr>
          <p:nvPr>
            <p:ph idx="1"/>
          </p:nvPr>
        </p:nvSpPr>
        <p:spPr>
          <a:xfrm>
            <a:off x="228600" y="1219200"/>
            <a:ext cx="8686800" cy="5410200"/>
          </a:xfrm>
        </p:spPr>
        <p:txBody>
          <a:bodyPr/>
          <a:lstStyle/>
          <a:p>
            <a:pPr eaLnBrk="1" hangingPunct="1">
              <a:buClr>
                <a:srgbClr val="873624"/>
              </a:buClr>
            </a:pPr>
            <a:r>
              <a:rPr lang="en-US" altLang="en-US" sz="2400" smtClean="0">
                <a:solidFill>
                  <a:srgbClr val="000000"/>
                </a:solidFill>
              </a:rPr>
              <a:t>Examples such as </a:t>
            </a:r>
            <a:r>
              <a:rPr lang="en-US" altLang="en-US" sz="2400" i="1" smtClean="0">
                <a:solidFill>
                  <a:srgbClr val="000000"/>
                </a:solidFill>
              </a:rPr>
              <a:t>“</a:t>
            </a:r>
            <a:r>
              <a:rPr lang="en-US" altLang="en-US" sz="2400" b="1" i="1" smtClean="0">
                <a:solidFill>
                  <a:srgbClr val="000000"/>
                </a:solidFill>
              </a:rPr>
              <a:t>ballpark figures</a:t>
            </a:r>
            <a:r>
              <a:rPr lang="en-US" altLang="en-US" sz="2400" i="1" smtClean="0">
                <a:solidFill>
                  <a:srgbClr val="000000"/>
                </a:solidFill>
              </a:rPr>
              <a:t>”, “</a:t>
            </a:r>
            <a:r>
              <a:rPr lang="en-US" altLang="en-US" sz="2400" b="1" i="1" smtClean="0">
                <a:solidFill>
                  <a:srgbClr val="000000"/>
                </a:solidFill>
              </a:rPr>
              <a:t>touch base</a:t>
            </a:r>
            <a:r>
              <a:rPr lang="en-US" altLang="en-US" sz="2400" i="1" smtClean="0">
                <a:solidFill>
                  <a:srgbClr val="000000"/>
                </a:solidFill>
              </a:rPr>
              <a:t>”, “</a:t>
            </a:r>
            <a:r>
              <a:rPr lang="en-US" altLang="en-US" sz="2400" b="1" i="1" smtClean="0">
                <a:solidFill>
                  <a:srgbClr val="000000"/>
                </a:solidFill>
              </a:rPr>
              <a:t>put your money where your mouth is</a:t>
            </a:r>
            <a:r>
              <a:rPr lang="en-US" altLang="en-US" sz="2400" i="1" smtClean="0">
                <a:solidFill>
                  <a:srgbClr val="000000"/>
                </a:solidFill>
              </a:rPr>
              <a:t>”, “</a:t>
            </a:r>
            <a:r>
              <a:rPr lang="en-US" altLang="en-US" sz="2400" b="1" i="1" smtClean="0">
                <a:solidFill>
                  <a:srgbClr val="000000"/>
                </a:solidFill>
              </a:rPr>
              <a:t>cutting off your nose to spite your face”</a:t>
            </a:r>
            <a:endParaRPr lang="en-SG" altLang="en-US" sz="2400" b="1" i="1" smtClean="0">
              <a:solidFill>
                <a:srgbClr val="000000"/>
              </a:solidFill>
            </a:endParaRPr>
          </a:p>
          <a:p>
            <a:pPr eaLnBrk="1" hangingPunct="1">
              <a:buFont typeface="Wingdings 2" pitchFamily="18" charset="2"/>
              <a:buNone/>
            </a:pPr>
            <a:endParaRPr lang="en-US" altLang="en-US" sz="2400" smtClean="0"/>
          </a:p>
          <a:p>
            <a:pPr eaLnBrk="1" hangingPunct="1">
              <a:buFont typeface="Wingdings 2" pitchFamily="18" charset="2"/>
              <a:buNone/>
            </a:pPr>
            <a:r>
              <a:rPr lang="en-US" altLang="en-US" sz="2400" smtClean="0"/>
              <a:t>    Do consider that the context of the communication does influence the way idioms are used.  </a:t>
            </a:r>
          </a:p>
          <a:p>
            <a:pPr eaLnBrk="1" hangingPunct="1">
              <a:buFont typeface="Wingdings 2" pitchFamily="18" charset="2"/>
              <a:buNone/>
            </a:pPr>
            <a:endParaRPr lang="en-US" altLang="en-US" sz="2400" smtClean="0"/>
          </a:p>
          <a:p>
            <a:pPr eaLnBrk="1" hangingPunct="1">
              <a:buFont typeface="Wingdings 2" pitchFamily="18" charset="2"/>
              <a:buNone/>
            </a:pPr>
            <a:r>
              <a:rPr lang="en-US" altLang="en-US" sz="2400" smtClean="0"/>
              <a:t>    For instance</a:t>
            </a:r>
          </a:p>
          <a:p>
            <a:pPr lvl="1" eaLnBrk="1" hangingPunct="1"/>
            <a:r>
              <a:rPr lang="en-US" altLang="en-US" sz="2400" smtClean="0"/>
              <a:t>In formal presentations (depending on the audience composition, you may wish to use idioms for impact, followed by a brief explanation to reinforce the effect)</a:t>
            </a:r>
          </a:p>
          <a:p>
            <a:pPr lvl="1" eaLnBrk="1" hangingPunct="1"/>
            <a:r>
              <a:rPr lang="en-US" altLang="en-US" sz="2400" smtClean="0"/>
              <a:t>In informal presentations where you are highly familiar with the audience, you may use idioms without the need to explain any further </a:t>
            </a:r>
          </a:p>
          <a:p>
            <a:pPr eaLnBrk="1" hangingPunct="1">
              <a:buFont typeface="Wingdings 2" pitchFamily="18" charset="2"/>
              <a:buNone/>
            </a:pPr>
            <a:endParaRPr lang="en-SG" altLang="en-US" sz="24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z="2800" b="1" smtClean="0">
                <a:solidFill>
                  <a:srgbClr val="FF0000"/>
                </a:solidFill>
              </a:rPr>
              <a:t>Using language to fit the audience:</a:t>
            </a:r>
            <a:br>
              <a:rPr lang="en-US" altLang="en-US" sz="2800" b="1" smtClean="0">
                <a:solidFill>
                  <a:srgbClr val="FF0000"/>
                </a:solidFill>
              </a:rPr>
            </a:br>
            <a:r>
              <a:rPr lang="en-US" altLang="en-US" sz="2800" b="1" smtClean="0">
                <a:solidFill>
                  <a:srgbClr val="FF0000"/>
                </a:solidFill>
              </a:rPr>
              <a:t> be mindful of using jargon (part 1)</a:t>
            </a:r>
            <a:endParaRPr lang="en-SG" altLang="en-US" smtClean="0">
              <a:solidFill>
                <a:srgbClr val="B7A737"/>
              </a:solidFill>
            </a:endParaRPr>
          </a:p>
        </p:txBody>
      </p:sp>
      <p:sp>
        <p:nvSpPr>
          <p:cNvPr id="43011" name="Content Placeholder 2"/>
          <p:cNvSpPr>
            <a:spLocks noGrp="1"/>
          </p:cNvSpPr>
          <p:nvPr>
            <p:ph idx="1"/>
          </p:nvPr>
        </p:nvSpPr>
        <p:spPr>
          <a:xfrm>
            <a:off x="457200" y="1600200"/>
            <a:ext cx="8305800" cy="5029200"/>
          </a:xfrm>
        </p:spPr>
        <p:txBody>
          <a:bodyPr/>
          <a:lstStyle/>
          <a:p>
            <a:pPr marL="0" indent="0" eaLnBrk="1" hangingPunct="1">
              <a:lnSpc>
                <a:spcPct val="80000"/>
              </a:lnSpc>
              <a:buFont typeface="Wingdings 2" pitchFamily="18" charset="2"/>
              <a:buNone/>
            </a:pPr>
            <a:r>
              <a:rPr lang="en-US" altLang="en-US" sz="2400" smtClean="0"/>
              <a:t>According to </a:t>
            </a:r>
            <a:r>
              <a:rPr lang="en-US" altLang="en-US" sz="2400" smtClean="0">
                <a:hlinkClick r:id="rId2"/>
              </a:rPr>
              <a:t>http://www.thefreedictionary.com</a:t>
            </a:r>
            <a:endParaRPr lang="en-US" altLang="en-US" sz="2400" smtClean="0"/>
          </a:p>
          <a:p>
            <a:pPr marL="0" indent="0" eaLnBrk="1" hangingPunct="1">
              <a:lnSpc>
                <a:spcPct val="80000"/>
              </a:lnSpc>
              <a:buFont typeface="Wingdings 2" pitchFamily="18" charset="2"/>
              <a:buNone/>
            </a:pPr>
            <a:endParaRPr lang="en-US" altLang="en-US" sz="2400" smtClean="0"/>
          </a:p>
          <a:p>
            <a:pPr marL="0" indent="0" eaLnBrk="1" hangingPunct="1">
              <a:lnSpc>
                <a:spcPct val="80000"/>
              </a:lnSpc>
              <a:buFont typeface="Wingdings 2" pitchFamily="18" charset="2"/>
              <a:buNone/>
            </a:pPr>
            <a:r>
              <a:rPr lang="en-US" altLang="en-US" sz="2400" smtClean="0"/>
              <a:t>Jargon refers to “</a:t>
            </a:r>
            <a:r>
              <a:rPr lang="en-SG" altLang="en-US" sz="2400" smtClean="0"/>
              <a:t>the specialized or technical language of a trade, profession, or similar group.”</a:t>
            </a:r>
          </a:p>
          <a:p>
            <a:pPr marL="0" indent="0" eaLnBrk="1" hangingPunct="1">
              <a:lnSpc>
                <a:spcPct val="80000"/>
              </a:lnSpc>
              <a:buFont typeface="Wingdings 2" pitchFamily="18" charset="2"/>
              <a:buNone/>
            </a:pPr>
            <a:endParaRPr lang="en-SG" altLang="en-US" sz="2400" smtClean="0"/>
          </a:p>
          <a:p>
            <a:pPr marL="0" indent="0" eaLnBrk="1" hangingPunct="1">
              <a:lnSpc>
                <a:spcPct val="80000"/>
              </a:lnSpc>
              <a:buFont typeface="Arial" charset="0"/>
              <a:buNone/>
            </a:pPr>
            <a:r>
              <a:rPr lang="en-US" altLang="en-US" sz="2400" smtClean="0"/>
              <a:t>Examples of jargon include abbreviations (short forms of phrases) that may not be understood by others “</a:t>
            </a:r>
            <a:r>
              <a:rPr lang="en-US" altLang="en-US" sz="2400" b="1" smtClean="0"/>
              <a:t>LEO</a:t>
            </a:r>
            <a:r>
              <a:rPr lang="en-US" altLang="en-US" sz="2400" smtClean="0"/>
              <a:t>” and “</a:t>
            </a:r>
            <a:r>
              <a:rPr lang="en-US" altLang="en-US" sz="2400" b="1" smtClean="0"/>
              <a:t>RJ</a:t>
            </a:r>
            <a:r>
              <a:rPr lang="en-US" altLang="en-US" sz="2400" smtClean="0"/>
              <a:t>”.  </a:t>
            </a:r>
          </a:p>
          <a:p>
            <a:pPr marL="0" indent="0" eaLnBrk="1" hangingPunct="1">
              <a:lnSpc>
                <a:spcPct val="80000"/>
              </a:lnSpc>
              <a:buFont typeface="Arial" charset="0"/>
              <a:buNone/>
            </a:pPr>
            <a:endParaRPr lang="en-US" altLang="en-US" sz="2400" smtClean="0"/>
          </a:p>
          <a:p>
            <a:pPr marL="0" indent="0" eaLnBrk="1" hangingPunct="1">
              <a:lnSpc>
                <a:spcPct val="80000"/>
              </a:lnSpc>
              <a:buFont typeface="Arial" charset="0"/>
              <a:buNone/>
            </a:pPr>
            <a:r>
              <a:rPr lang="en-US" altLang="en-US" sz="2400" smtClean="0"/>
              <a:t>For non-RP students and facilitators, “LEO” could refer to a person or the horoscope.  Only students within RP will know that it refers to the “Learning Environment Online”.</a:t>
            </a:r>
          </a:p>
          <a:p>
            <a:pPr marL="0" indent="0" eaLnBrk="1" hangingPunct="1">
              <a:lnSpc>
                <a:spcPct val="80000"/>
              </a:lnSpc>
              <a:buFont typeface="Arial" charset="0"/>
              <a:buNone/>
            </a:pPr>
            <a:r>
              <a:rPr lang="en-US" altLang="en-US" sz="2400" smtClean="0"/>
              <a:t/>
            </a:r>
            <a:br>
              <a:rPr lang="en-US" altLang="en-US" sz="2400" smtClean="0"/>
            </a:br>
            <a:r>
              <a:rPr lang="en-US" altLang="en-US" sz="2400" smtClean="0"/>
              <a:t>Other examples of jargon include </a:t>
            </a:r>
            <a:r>
              <a:rPr lang="en-US" altLang="en-US" sz="2400" smtClean="0">
                <a:solidFill>
                  <a:srgbClr val="000000"/>
                </a:solidFill>
              </a:rPr>
              <a:t>“</a:t>
            </a:r>
            <a:r>
              <a:rPr lang="en-US" altLang="en-US" sz="2400" i="1" smtClean="0">
                <a:solidFill>
                  <a:srgbClr val="000000"/>
                </a:solidFill>
              </a:rPr>
              <a:t>cookies</a:t>
            </a:r>
            <a:r>
              <a:rPr lang="en-US" altLang="en-US" sz="2400" smtClean="0">
                <a:solidFill>
                  <a:srgbClr val="000000"/>
                </a:solidFill>
              </a:rPr>
              <a:t>”, “</a:t>
            </a:r>
            <a:r>
              <a:rPr lang="en-US" altLang="en-US" sz="2400" i="1" smtClean="0">
                <a:solidFill>
                  <a:srgbClr val="000000"/>
                </a:solidFill>
              </a:rPr>
              <a:t>plug and play</a:t>
            </a:r>
            <a:r>
              <a:rPr lang="en-US" altLang="en-US" sz="2400" smtClean="0">
                <a:solidFill>
                  <a:srgbClr val="000000"/>
                </a:solidFill>
              </a:rPr>
              <a:t>”, “</a:t>
            </a:r>
            <a:r>
              <a:rPr lang="en-US" altLang="en-US" sz="2400" i="1" smtClean="0">
                <a:solidFill>
                  <a:srgbClr val="000000"/>
                </a:solidFill>
              </a:rPr>
              <a:t>vitals</a:t>
            </a:r>
            <a:r>
              <a:rPr lang="en-US" altLang="en-US" sz="2400" smtClean="0">
                <a:solidFill>
                  <a:srgbClr val="000000"/>
                </a:solidFill>
              </a:rPr>
              <a:t>”</a:t>
            </a:r>
            <a:r>
              <a:rPr lang="en-US" altLang="en-US" sz="2400" smtClean="0"/>
              <a:t>…</a:t>
            </a:r>
          </a:p>
          <a:p>
            <a:pPr marL="0" indent="0" eaLnBrk="1" hangingPunct="1">
              <a:lnSpc>
                <a:spcPct val="80000"/>
              </a:lnSpc>
            </a:pPr>
            <a:endParaRPr lang="en-SG" altLang="en-US" sz="2000" smtClean="0"/>
          </a:p>
          <a:p>
            <a:pPr marL="0" indent="0" eaLnBrk="1" hangingPunct="1">
              <a:lnSpc>
                <a:spcPct val="80000"/>
              </a:lnSpc>
              <a:buFont typeface="Wingdings 2" pitchFamily="18" charset="2"/>
              <a:buNone/>
            </a:pPr>
            <a:endParaRPr lang="en-SG" altLang="en-US" sz="2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z="3600" b="1" smtClean="0">
                <a:solidFill>
                  <a:srgbClr val="FF0000"/>
                </a:solidFill>
              </a:rPr>
              <a:t>Learning Outcomes</a:t>
            </a:r>
            <a:endParaRPr lang="en-GB" altLang="en-US" smtClean="0">
              <a:solidFill>
                <a:srgbClr val="FF0000"/>
              </a:solidFill>
            </a:endParaRPr>
          </a:p>
        </p:txBody>
      </p:sp>
      <p:sp>
        <p:nvSpPr>
          <p:cNvPr id="25603" name="Content Placeholder 2"/>
          <p:cNvSpPr>
            <a:spLocks noGrp="1"/>
          </p:cNvSpPr>
          <p:nvPr>
            <p:ph idx="1"/>
          </p:nvPr>
        </p:nvSpPr>
        <p:spPr>
          <a:xfrm>
            <a:off x="533400" y="1371600"/>
            <a:ext cx="7620000" cy="4572000"/>
          </a:xfrm>
        </p:spPr>
        <p:txBody>
          <a:bodyPr/>
          <a:lstStyle/>
          <a:p>
            <a:pPr eaLnBrk="1" hangingPunct="1">
              <a:spcBef>
                <a:spcPts val="1800"/>
              </a:spcBef>
            </a:pPr>
            <a:r>
              <a:rPr lang="en-US" altLang="en-US" b="1" smtClean="0"/>
              <a:t>Identify</a:t>
            </a:r>
            <a:r>
              <a:rPr lang="en-US" altLang="en-US" smtClean="0"/>
              <a:t> the different noises in communication.</a:t>
            </a:r>
            <a:endParaRPr lang="en-GB" altLang="en-US" smtClean="0"/>
          </a:p>
          <a:p>
            <a:pPr eaLnBrk="1" hangingPunct="1">
              <a:spcBef>
                <a:spcPts val="1800"/>
              </a:spcBef>
            </a:pPr>
            <a:r>
              <a:rPr lang="en-US" altLang="en-US" b="1" smtClean="0"/>
              <a:t>Explain</a:t>
            </a:r>
            <a:r>
              <a:rPr lang="en-US" altLang="en-US" smtClean="0"/>
              <a:t> how “noise” (or communication barriers) affects communication</a:t>
            </a:r>
            <a:endParaRPr lang="en-GB" altLang="en-US" smtClean="0"/>
          </a:p>
          <a:p>
            <a:pPr eaLnBrk="1" hangingPunct="1">
              <a:spcBef>
                <a:spcPts val="1800"/>
              </a:spcBef>
            </a:pPr>
            <a:r>
              <a:rPr lang="en-US" altLang="en-US" b="1" smtClean="0"/>
              <a:t>Explain </a:t>
            </a:r>
            <a:r>
              <a:rPr lang="en-US" altLang="en-US" smtClean="0"/>
              <a:t>how noise can be reduced in order to facilitate a specific communication.</a:t>
            </a:r>
            <a:endParaRPr lang="en-GB" altLang="en-US" smtClean="0"/>
          </a:p>
          <a:p>
            <a:pPr eaLnBrk="1" hangingPunct="1">
              <a:lnSpc>
                <a:spcPct val="90000"/>
              </a:lnSpc>
            </a:pPr>
            <a:endParaRPr lang="en-GB"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z="2800" b="1" smtClean="0">
                <a:solidFill>
                  <a:srgbClr val="FF0000"/>
                </a:solidFill>
              </a:rPr>
              <a:t>Using language to fit the audience:</a:t>
            </a:r>
            <a:br>
              <a:rPr lang="en-US" altLang="en-US" sz="2800" b="1" smtClean="0">
                <a:solidFill>
                  <a:srgbClr val="FF0000"/>
                </a:solidFill>
              </a:rPr>
            </a:br>
            <a:r>
              <a:rPr lang="en-US" altLang="en-US" sz="2800" b="1" smtClean="0">
                <a:solidFill>
                  <a:srgbClr val="FF0000"/>
                </a:solidFill>
              </a:rPr>
              <a:t> be mindful of using jargon (part 2)</a:t>
            </a:r>
            <a:endParaRPr lang="en-SG" altLang="en-US" smtClean="0">
              <a:solidFill>
                <a:srgbClr val="B7A737"/>
              </a:solidFill>
            </a:endParaRPr>
          </a:p>
        </p:txBody>
      </p:sp>
      <p:sp>
        <p:nvSpPr>
          <p:cNvPr id="44035" name="Content Placeholder 2"/>
          <p:cNvSpPr>
            <a:spLocks noGrp="1"/>
          </p:cNvSpPr>
          <p:nvPr>
            <p:ph idx="1"/>
          </p:nvPr>
        </p:nvSpPr>
        <p:spPr>
          <a:xfrm>
            <a:off x="304800" y="1371600"/>
            <a:ext cx="8382000" cy="5486400"/>
          </a:xfrm>
        </p:spPr>
        <p:txBody>
          <a:bodyPr/>
          <a:lstStyle/>
          <a:p>
            <a:pPr eaLnBrk="1" hangingPunct="1">
              <a:lnSpc>
                <a:spcPct val="80000"/>
              </a:lnSpc>
              <a:buClr>
                <a:srgbClr val="873624"/>
              </a:buClr>
              <a:buFont typeface="Arial" charset="0"/>
              <a:buNone/>
            </a:pPr>
            <a:endParaRPr lang="en-US" altLang="en-US" sz="2400" smtClean="0">
              <a:solidFill>
                <a:srgbClr val="000000"/>
              </a:solidFill>
            </a:endParaRPr>
          </a:p>
          <a:p>
            <a:pPr eaLnBrk="1" hangingPunct="1">
              <a:lnSpc>
                <a:spcPct val="80000"/>
              </a:lnSpc>
              <a:buClr>
                <a:srgbClr val="873624"/>
              </a:buClr>
              <a:buFont typeface="Wingdings 2" pitchFamily="18" charset="2"/>
              <a:buNone/>
            </a:pPr>
            <a:r>
              <a:rPr lang="en-US" altLang="en-US" sz="2400" smtClean="0">
                <a:solidFill>
                  <a:srgbClr val="000000"/>
                </a:solidFill>
              </a:rPr>
              <a:t>	</a:t>
            </a:r>
            <a:r>
              <a:rPr lang="en-US" altLang="en-US" sz="2400" i="1" smtClean="0">
                <a:solidFill>
                  <a:srgbClr val="000000"/>
                </a:solidFill>
              </a:rPr>
              <a:t>‘</a:t>
            </a:r>
            <a:r>
              <a:rPr lang="en-US" altLang="en-US" sz="2400" b="1" i="1" smtClean="0">
                <a:solidFill>
                  <a:srgbClr val="000000"/>
                </a:solidFill>
              </a:rPr>
              <a:t>Cookies</a:t>
            </a:r>
            <a:r>
              <a:rPr lang="en-US" altLang="en-US" sz="2400" i="1" smtClean="0">
                <a:solidFill>
                  <a:srgbClr val="000000"/>
                </a:solidFill>
              </a:rPr>
              <a:t>’: </a:t>
            </a:r>
            <a:r>
              <a:rPr lang="en-SG" altLang="en-US" sz="2400" smtClean="0">
                <a:solidFill>
                  <a:srgbClr val="000000"/>
                </a:solidFill>
              </a:rPr>
              <a:t>computer jargon, referring to data placed on your </a:t>
            </a:r>
          </a:p>
          <a:p>
            <a:pPr eaLnBrk="1" hangingPunct="1">
              <a:lnSpc>
                <a:spcPct val="80000"/>
              </a:lnSpc>
              <a:buClr>
                <a:srgbClr val="873624"/>
              </a:buClr>
              <a:buFont typeface="Wingdings 2" pitchFamily="18" charset="2"/>
              <a:buNone/>
            </a:pPr>
            <a:r>
              <a:rPr lang="en-SG" altLang="en-US" sz="2400" smtClean="0">
                <a:solidFill>
                  <a:srgbClr val="000000"/>
                </a:solidFill>
              </a:rPr>
              <a:t>	computer from a web server that records the websites you visit</a:t>
            </a:r>
          </a:p>
          <a:p>
            <a:pPr eaLnBrk="1" hangingPunct="1">
              <a:lnSpc>
                <a:spcPct val="80000"/>
              </a:lnSpc>
              <a:buClr>
                <a:srgbClr val="873624"/>
              </a:buClr>
              <a:buFont typeface="Wingdings 2" pitchFamily="18" charset="2"/>
              <a:buNone/>
            </a:pPr>
            <a:endParaRPr lang="en-SG" altLang="en-US" sz="2400" smtClean="0">
              <a:solidFill>
                <a:srgbClr val="000000"/>
              </a:solidFill>
            </a:endParaRPr>
          </a:p>
          <a:p>
            <a:pPr eaLnBrk="1" hangingPunct="1">
              <a:lnSpc>
                <a:spcPct val="80000"/>
              </a:lnSpc>
              <a:buClr>
                <a:srgbClr val="873624"/>
              </a:buClr>
              <a:buFont typeface="Wingdings 2" pitchFamily="18" charset="2"/>
              <a:buNone/>
            </a:pPr>
            <a:r>
              <a:rPr lang="en-US" altLang="en-US" sz="2400" smtClean="0">
                <a:solidFill>
                  <a:srgbClr val="000000"/>
                </a:solidFill>
              </a:rPr>
              <a:t>	</a:t>
            </a:r>
            <a:r>
              <a:rPr lang="en-US" altLang="en-US" sz="2400" i="1" smtClean="0">
                <a:solidFill>
                  <a:srgbClr val="000000"/>
                </a:solidFill>
              </a:rPr>
              <a:t>‘</a:t>
            </a:r>
            <a:r>
              <a:rPr lang="en-US" altLang="en-US" sz="2400" b="1" i="1" smtClean="0">
                <a:solidFill>
                  <a:srgbClr val="000000"/>
                </a:solidFill>
              </a:rPr>
              <a:t>Plug and play</a:t>
            </a:r>
            <a:r>
              <a:rPr lang="en-US" altLang="en-US" sz="2400" i="1" smtClean="0">
                <a:solidFill>
                  <a:srgbClr val="000000"/>
                </a:solidFill>
              </a:rPr>
              <a:t>’: </a:t>
            </a:r>
            <a:r>
              <a:rPr lang="en-SG" altLang="en-US" sz="2400" smtClean="0">
                <a:solidFill>
                  <a:srgbClr val="000000"/>
                </a:solidFill>
              </a:rPr>
              <a:t>It literally means when you buy an electronic </a:t>
            </a:r>
          </a:p>
          <a:p>
            <a:pPr eaLnBrk="1" hangingPunct="1">
              <a:lnSpc>
                <a:spcPct val="80000"/>
              </a:lnSpc>
              <a:buClr>
                <a:srgbClr val="873624"/>
              </a:buClr>
              <a:buFont typeface="Wingdings 2" pitchFamily="18" charset="2"/>
              <a:buNone/>
            </a:pPr>
            <a:r>
              <a:rPr lang="en-SG" altLang="en-US" sz="2400" smtClean="0">
                <a:solidFill>
                  <a:srgbClr val="000000"/>
                </a:solidFill>
              </a:rPr>
              <a:t>	device, all you need to do is plug it in the electrical receptacle, turn it on, and it will work properly. In business, this term does not need to refer to an electrical device, but virtually anything that should work properly with not much thinking involved.</a:t>
            </a:r>
          </a:p>
          <a:p>
            <a:pPr eaLnBrk="1" hangingPunct="1">
              <a:lnSpc>
                <a:spcPct val="80000"/>
              </a:lnSpc>
              <a:buClr>
                <a:srgbClr val="873624"/>
              </a:buClr>
              <a:buFont typeface="Wingdings 2" pitchFamily="18" charset="2"/>
              <a:buNone/>
            </a:pPr>
            <a:endParaRPr lang="en-SG" altLang="en-US" sz="2400" smtClean="0">
              <a:solidFill>
                <a:srgbClr val="000000"/>
              </a:solidFill>
            </a:endParaRPr>
          </a:p>
          <a:p>
            <a:pPr eaLnBrk="1" hangingPunct="1">
              <a:lnSpc>
                <a:spcPct val="80000"/>
              </a:lnSpc>
              <a:buClr>
                <a:srgbClr val="873624"/>
              </a:buClr>
              <a:buFont typeface="Wingdings 2" pitchFamily="18" charset="2"/>
              <a:buNone/>
            </a:pPr>
            <a:r>
              <a:rPr lang="en-US" altLang="en-US" sz="2400" smtClean="0">
                <a:solidFill>
                  <a:srgbClr val="000000"/>
                </a:solidFill>
              </a:rPr>
              <a:t>	</a:t>
            </a:r>
            <a:r>
              <a:rPr lang="en-US" altLang="en-US" sz="2400" i="1" smtClean="0">
                <a:solidFill>
                  <a:srgbClr val="000000"/>
                </a:solidFill>
              </a:rPr>
              <a:t>‘</a:t>
            </a:r>
            <a:r>
              <a:rPr lang="en-US" altLang="en-US" sz="2400" b="1" i="1" smtClean="0">
                <a:solidFill>
                  <a:srgbClr val="000000"/>
                </a:solidFill>
              </a:rPr>
              <a:t>Vitals</a:t>
            </a:r>
            <a:r>
              <a:rPr lang="en-US" altLang="en-US" sz="2400" i="1" smtClean="0">
                <a:solidFill>
                  <a:srgbClr val="000000"/>
                </a:solidFill>
              </a:rPr>
              <a:t>’: </a:t>
            </a:r>
            <a:r>
              <a:rPr lang="en-US" altLang="en-US" sz="2400" smtClean="0">
                <a:solidFill>
                  <a:srgbClr val="000000"/>
                </a:solidFill>
              </a:rPr>
              <a:t>medical jargon, referring to vital signs of the patient</a:t>
            </a:r>
          </a:p>
          <a:p>
            <a:pPr eaLnBrk="1" hangingPunct="1">
              <a:lnSpc>
                <a:spcPct val="80000"/>
              </a:lnSpc>
              <a:buClr>
                <a:srgbClr val="873624"/>
              </a:buClr>
              <a:buFont typeface="Wingdings 2" pitchFamily="18" charset="2"/>
              <a:buNone/>
            </a:pPr>
            <a:endParaRPr lang="en-US" altLang="en-US" sz="2400" smtClean="0">
              <a:solidFill>
                <a:srgbClr val="000000"/>
              </a:solidFill>
            </a:endParaRPr>
          </a:p>
          <a:p>
            <a:pPr eaLnBrk="1" hangingPunct="1">
              <a:lnSpc>
                <a:spcPct val="80000"/>
              </a:lnSpc>
              <a:buClr>
                <a:srgbClr val="873624"/>
              </a:buClr>
              <a:buFont typeface="Wingdings 2" pitchFamily="18" charset="2"/>
              <a:buNone/>
            </a:pPr>
            <a:r>
              <a:rPr lang="en-US" altLang="en-US" sz="2400" smtClean="0">
                <a:solidFill>
                  <a:srgbClr val="000000"/>
                </a:solidFill>
              </a:rPr>
              <a:t>    While idioms and jargon can potentially lead to semantic noise, it maybe used with adequate audience considerations</a:t>
            </a:r>
          </a:p>
          <a:p>
            <a:pPr eaLnBrk="1" hangingPunct="1">
              <a:lnSpc>
                <a:spcPct val="80000"/>
              </a:lnSpc>
              <a:buClr>
                <a:srgbClr val="873624"/>
              </a:buClr>
              <a:buFont typeface="Wingdings 2" pitchFamily="18" charset="2"/>
              <a:buNone/>
            </a:pPr>
            <a:r>
              <a:rPr lang="en-US" altLang="en-US" sz="2400" smtClean="0">
                <a:solidFill>
                  <a:srgbClr val="000000"/>
                </a:solidFill>
              </a:rPr>
              <a:t>	</a:t>
            </a:r>
            <a:endParaRPr lang="en-SG" altLang="en-US" sz="24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b="1" smtClean="0">
                <a:solidFill>
                  <a:srgbClr val="FF0000"/>
                </a:solidFill>
              </a:rPr>
              <a:t>Strategies to Manage Noise</a:t>
            </a:r>
            <a:endParaRPr lang="en-SG" altLang="en-US" smtClean="0">
              <a:solidFill>
                <a:srgbClr val="B7A737"/>
              </a:solidFill>
            </a:endParaRPr>
          </a:p>
        </p:txBody>
      </p:sp>
      <p:sp>
        <p:nvSpPr>
          <p:cNvPr id="45059" name="Content Placeholder 2"/>
          <p:cNvSpPr>
            <a:spLocks noGrp="1"/>
          </p:cNvSpPr>
          <p:nvPr>
            <p:ph idx="1"/>
          </p:nvPr>
        </p:nvSpPr>
        <p:spPr/>
        <p:txBody>
          <a:bodyPr/>
          <a:lstStyle/>
          <a:p>
            <a:pPr marL="0" indent="0" eaLnBrk="1" hangingPunct="1">
              <a:buClr>
                <a:srgbClr val="873624"/>
              </a:buClr>
              <a:buFont typeface="Wingdings 2" pitchFamily="18" charset="2"/>
              <a:buNone/>
            </a:pPr>
            <a:r>
              <a:rPr lang="en-SG" altLang="en-US" sz="2400" smtClean="0">
                <a:solidFill>
                  <a:srgbClr val="000000"/>
                </a:solidFill>
              </a:rPr>
              <a:t>4.  Be </a:t>
            </a:r>
            <a:r>
              <a:rPr lang="en-SG" altLang="en-US" sz="2400" b="1" smtClean="0">
                <a:solidFill>
                  <a:srgbClr val="000000"/>
                </a:solidFill>
              </a:rPr>
              <a:t>specific</a:t>
            </a:r>
            <a:r>
              <a:rPr lang="en-SG" altLang="en-US" sz="2400" smtClean="0">
                <a:solidFill>
                  <a:srgbClr val="000000"/>
                </a:solidFill>
              </a:rPr>
              <a:t>: make your expectations and needs explicit and clear from the start of the communication.</a:t>
            </a:r>
          </a:p>
          <a:p>
            <a:pPr marL="0" indent="0" eaLnBrk="1" hangingPunct="1">
              <a:buClr>
                <a:srgbClr val="873624"/>
              </a:buClr>
              <a:buFont typeface="Wingdings 2" pitchFamily="18" charset="2"/>
              <a:buNone/>
            </a:pPr>
            <a:endParaRPr lang="en-US" altLang="en-US" sz="2400" smtClean="0">
              <a:solidFill>
                <a:srgbClr val="000000"/>
              </a:solidFill>
            </a:endParaRPr>
          </a:p>
          <a:p>
            <a:pPr marL="0" indent="0" eaLnBrk="1" hangingPunct="1">
              <a:buClr>
                <a:srgbClr val="873624"/>
              </a:buClr>
            </a:pPr>
            <a:r>
              <a:rPr lang="en-US" altLang="en-US" sz="2400" smtClean="0">
                <a:solidFill>
                  <a:srgbClr val="000000"/>
                </a:solidFill>
              </a:rPr>
              <a:t> Indicate the </a:t>
            </a:r>
            <a:r>
              <a:rPr lang="en-US" altLang="en-US" sz="2400" u="sng" smtClean="0">
                <a:solidFill>
                  <a:srgbClr val="000000"/>
                </a:solidFill>
              </a:rPr>
              <a:t>end results expected </a:t>
            </a:r>
            <a:r>
              <a:rPr lang="en-US" altLang="en-US" sz="2400" smtClean="0">
                <a:solidFill>
                  <a:srgbClr val="000000"/>
                </a:solidFill>
              </a:rPr>
              <a:t>(deadlines, deliverables) in mind along with the message conveyed.</a:t>
            </a:r>
          </a:p>
          <a:p>
            <a:pPr marL="0" indent="0" eaLnBrk="1" hangingPunct="1">
              <a:buClr>
                <a:srgbClr val="873624"/>
              </a:buClr>
              <a:buFont typeface="Arial" charset="0"/>
              <a:buNone/>
            </a:pPr>
            <a:endParaRPr lang="en-US" altLang="en-US" sz="2400" smtClean="0">
              <a:solidFill>
                <a:srgbClr val="000000"/>
              </a:solidFill>
            </a:endParaRPr>
          </a:p>
          <a:p>
            <a:pPr marL="0" indent="0" eaLnBrk="1" hangingPunct="1">
              <a:buClr>
                <a:srgbClr val="873624"/>
              </a:buClr>
            </a:pPr>
            <a:r>
              <a:rPr lang="en-US" altLang="en-US" sz="2400" smtClean="0">
                <a:solidFill>
                  <a:srgbClr val="000000"/>
                </a:solidFill>
              </a:rPr>
              <a:t> Provide </a:t>
            </a:r>
            <a:r>
              <a:rPr lang="en-US" altLang="en-US" sz="2400" u="sng" smtClean="0">
                <a:solidFill>
                  <a:srgbClr val="000000"/>
                </a:solidFill>
              </a:rPr>
              <a:t>specific timelines</a:t>
            </a:r>
            <a:r>
              <a:rPr lang="en-US" altLang="en-US" sz="2400" smtClean="0">
                <a:solidFill>
                  <a:srgbClr val="000000"/>
                </a:solidFill>
              </a:rPr>
              <a:t> and details for example, avoid using words such as “soonest” and “convenient”. Include a measurable dimension such as “by 4pm the next working day” so that there is no room for misunderstanding to occur.</a:t>
            </a:r>
            <a:endParaRPr lang="en-SG" altLang="en-US" sz="2400" smtClean="0">
              <a:solidFill>
                <a:srgbClr val="000000"/>
              </a:solidFill>
            </a:endParaRPr>
          </a:p>
          <a:p>
            <a:pPr marL="0" indent="0" eaLnBrk="1" hangingPunct="1"/>
            <a:endParaRPr lang="en-SG" alt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28600" y="381000"/>
            <a:ext cx="8534400" cy="758825"/>
          </a:xfrm>
        </p:spPr>
        <p:txBody>
          <a:bodyPr/>
          <a:lstStyle/>
          <a:p>
            <a:pPr eaLnBrk="1" hangingPunct="1"/>
            <a:r>
              <a:rPr lang="en-US" altLang="en-US" sz="4000" b="1" smtClean="0">
                <a:solidFill>
                  <a:srgbClr val="FF0000"/>
                </a:solidFill>
              </a:rPr>
              <a:t>Strategies to Manage Noise: </a:t>
            </a:r>
            <a:br>
              <a:rPr lang="en-US" altLang="en-US" sz="4000" b="1" smtClean="0">
                <a:solidFill>
                  <a:srgbClr val="FF0000"/>
                </a:solidFill>
              </a:rPr>
            </a:br>
            <a:r>
              <a:rPr lang="en-US" altLang="en-US" sz="4000" b="1" smtClean="0">
                <a:solidFill>
                  <a:srgbClr val="FF0000"/>
                </a:solidFill>
              </a:rPr>
              <a:t>Being Patient (part 1)</a:t>
            </a:r>
            <a:endParaRPr lang="en-SG" altLang="en-US" sz="4000" smtClean="0">
              <a:solidFill>
                <a:srgbClr val="B7A737"/>
              </a:solidFill>
            </a:endParaRPr>
          </a:p>
        </p:txBody>
      </p:sp>
      <p:sp>
        <p:nvSpPr>
          <p:cNvPr id="46083" name="Content Placeholder 2"/>
          <p:cNvSpPr>
            <a:spLocks noGrp="1"/>
          </p:cNvSpPr>
          <p:nvPr>
            <p:ph idx="1"/>
          </p:nvPr>
        </p:nvSpPr>
        <p:spPr/>
        <p:txBody>
          <a:bodyPr/>
          <a:lstStyle/>
          <a:p>
            <a:pPr marL="0" indent="0" eaLnBrk="1" hangingPunct="1">
              <a:buFont typeface="Wingdings 2" pitchFamily="18" charset="2"/>
              <a:buNone/>
            </a:pPr>
            <a:r>
              <a:rPr lang="en-SG" altLang="en-US" sz="2400" smtClean="0"/>
              <a:t>5. Be </a:t>
            </a:r>
            <a:r>
              <a:rPr lang="en-SG" altLang="en-US" sz="2400" b="1" smtClean="0"/>
              <a:t>patient</a:t>
            </a:r>
            <a:r>
              <a:rPr lang="en-SG" altLang="en-US" sz="2400" smtClean="0"/>
              <a:t>: be sensitive to age, gender, culture, generational difference. </a:t>
            </a:r>
          </a:p>
          <a:p>
            <a:pPr marL="0" indent="0" eaLnBrk="1" hangingPunct="1">
              <a:buFont typeface="Wingdings 2" pitchFamily="18" charset="2"/>
              <a:buNone/>
            </a:pPr>
            <a:endParaRPr lang="en-SG" altLang="en-US" sz="2400" smtClean="0"/>
          </a:p>
          <a:p>
            <a:pPr marL="0" indent="0" eaLnBrk="1" hangingPunct="1">
              <a:buFont typeface="Wingdings 2" pitchFamily="18" charset="2"/>
              <a:buNone/>
            </a:pPr>
            <a:r>
              <a:rPr lang="en-SG" altLang="en-US" sz="2400" smtClean="0"/>
              <a:t>Do not expect all communication to occur at the same speed and ease you are used to.</a:t>
            </a:r>
          </a:p>
          <a:p>
            <a:pPr marL="0" indent="0" eaLnBrk="1" hangingPunct="1">
              <a:buFont typeface="Wingdings 2" pitchFamily="18" charset="2"/>
              <a:buNone/>
            </a:pPr>
            <a:endParaRPr lang="en-SG" altLang="en-US" sz="2400" smtClean="0"/>
          </a:p>
        </p:txBody>
      </p:sp>
      <p:pic>
        <p:nvPicPr>
          <p:cNvPr id="4608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4713" y="3657600"/>
            <a:ext cx="3721100"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274638"/>
            <a:ext cx="8001000" cy="1143000"/>
          </a:xfrm>
        </p:spPr>
        <p:txBody>
          <a:bodyPr/>
          <a:lstStyle/>
          <a:p>
            <a:pPr eaLnBrk="1" hangingPunct="1"/>
            <a:r>
              <a:rPr lang="en-US" altLang="en-US" sz="4000" b="1" smtClean="0">
                <a:solidFill>
                  <a:srgbClr val="FF0000"/>
                </a:solidFill>
              </a:rPr>
              <a:t>Strategies to Manage Noise: </a:t>
            </a:r>
            <a:br>
              <a:rPr lang="en-US" altLang="en-US" sz="4000" b="1" smtClean="0">
                <a:solidFill>
                  <a:srgbClr val="FF0000"/>
                </a:solidFill>
              </a:rPr>
            </a:br>
            <a:r>
              <a:rPr lang="en-US" altLang="en-US" sz="4000" b="1" smtClean="0">
                <a:solidFill>
                  <a:srgbClr val="FF0000"/>
                </a:solidFill>
              </a:rPr>
              <a:t>Being Patient (part 2)</a:t>
            </a:r>
            <a:endParaRPr lang="en-SG" altLang="en-US" sz="4000" smtClean="0">
              <a:solidFill>
                <a:srgbClr val="B7A737"/>
              </a:solidFill>
            </a:endParaRPr>
          </a:p>
        </p:txBody>
      </p:sp>
      <p:sp>
        <p:nvSpPr>
          <p:cNvPr id="47107" name="Content Placeholder 2"/>
          <p:cNvSpPr>
            <a:spLocks noGrp="1"/>
          </p:cNvSpPr>
          <p:nvPr>
            <p:ph idx="1"/>
          </p:nvPr>
        </p:nvSpPr>
        <p:spPr>
          <a:xfrm>
            <a:off x="457200" y="1600200"/>
            <a:ext cx="8382000" cy="5029200"/>
          </a:xfrm>
        </p:spPr>
        <p:txBody>
          <a:bodyPr/>
          <a:lstStyle/>
          <a:p>
            <a:pPr eaLnBrk="1" hangingPunct="1">
              <a:spcBef>
                <a:spcPts val="1200"/>
              </a:spcBef>
            </a:pPr>
            <a:r>
              <a:rPr lang="en-SG" altLang="en-US" sz="2400" smtClean="0"/>
              <a:t>Men and women may communicate in different styles (in terms of language) </a:t>
            </a:r>
          </a:p>
          <a:p>
            <a:pPr eaLnBrk="1" hangingPunct="1">
              <a:spcBef>
                <a:spcPts val="1200"/>
              </a:spcBef>
            </a:pPr>
            <a:r>
              <a:rPr lang="en-SG" altLang="en-US" sz="2400" smtClean="0"/>
              <a:t>Cross-cultural communication takes more time</a:t>
            </a:r>
          </a:p>
          <a:p>
            <a:pPr eaLnBrk="1" hangingPunct="1">
              <a:spcBef>
                <a:spcPts val="1200"/>
              </a:spcBef>
            </a:pPr>
            <a:r>
              <a:rPr lang="en-SG" altLang="en-US" sz="2400" smtClean="0"/>
              <a:t>Communicating across generations will sometimes be challenging</a:t>
            </a:r>
          </a:p>
          <a:p>
            <a:pPr lvl="1" eaLnBrk="1" hangingPunct="1">
              <a:buClr>
                <a:srgbClr val="873624"/>
              </a:buClr>
              <a:buFont typeface="Wingdings 2" pitchFamily="18" charset="2"/>
              <a:buNone/>
            </a:pPr>
            <a:r>
              <a:rPr lang="en-US" altLang="en-US" sz="2400" smtClean="0">
                <a:solidFill>
                  <a:srgbClr val="000000"/>
                </a:solidFill>
              </a:rPr>
              <a:t>- For instance physiological noise (loss of hearing and loss of memory) as age catches up</a:t>
            </a:r>
          </a:p>
          <a:p>
            <a:pPr eaLnBrk="1" hangingPunct="1">
              <a:spcBef>
                <a:spcPts val="1200"/>
              </a:spcBef>
            </a:pPr>
            <a:r>
              <a:rPr lang="en-US" altLang="en-US" sz="2400" smtClean="0"/>
              <a:t>Expect confusion</a:t>
            </a:r>
          </a:p>
          <a:p>
            <a:pPr eaLnBrk="1" hangingPunct="1">
              <a:spcBef>
                <a:spcPts val="1200"/>
              </a:spcBef>
            </a:pPr>
            <a:r>
              <a:rPr lang="en-US" altLang="en-US" sz="2400" smtClean="0"/>
              <a:t>Seek clarification by asking for feedback: </a:t>
            </a:r>
          </a:p>
          <a:p>
            <a:pPr lvl="1" eaLnBrk="1" hangingPunct="1">
              <a:buFont typeface="Wingdings 2" pitchFamily="18" charset="2"/>
              <a:buNone/>
            </a:pPr>
            <a:r>
              <a:rPr lang="en-US" altLang="en-US" sz="2400" smtClean="0"/>
              <a:t>-“</a:t>
            </a:r>
            <a:r>
              <a:rPr lang="en-US" altLang="en-US" sz="2400" b="1" smtClean="0"/>
              <a:t>Do you understand</a:t>
            </a:r>
            <a:r>
              <a:rPr lang="en-US" altLang="en-US" sz="2400" smtClean="0"/>
              <a:t>” and “</a:t>
            </a:r>
            <a:r>
              <a:rPr lang="en-US" altLang="en-US" sz="2400" b="1" smtClean="0"/>
              <a:t>any questions?</a:t>
            </a:r>
            <a:r>
              <a:rPr lang="en-US" altLang="en-US" sz="2400" smtClean="0"/>
              <a:t>” do not assume</a:t>
            </a:r>
          </a:p>
          <a:p>
            <a:pPr lvl="1" eaLnBrk="1" hangingPunct="1">
              <a:buFont typeface="Wingdings 2" pitchFamily="18" charset="2"/>
              <a:buNone/>
            </a:pPr>
            <a:r>
              <a:rPr lang="en-US" altLang="en-US" sz="2400" smtClean="0"/>
              <a:t>-ask the receivers to paraphrase to check for alignment</a:t>
            </a:r>
            <a:endParaRPr lang="en-SG" alt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b="1" smtClean="0">
                <a:solidFill>
                  <a:srgbClr val="FF0000"/>
                </a:solidFill>
              </a:rPr>
              <a:t>Strategies to Manage Noise</a:t>
            </a:r>
            <a:endParaRPr lang="en-SG" altLang="en-US" smtClean="0">
              <a:solidFill>
                <a:srgbClr val="B7A737"/>
              </a:solidFill>
            </a:endParaRPr>
          </a:p>
        </p:txBody>
      </p:sp>
      <p:sp>
        <p:nvSpPr>
          <p:cNvPr id="48131" name="Content Placeholder 2"/>
          <p:cNvSpPr>
            <a:spLocks noGrp="1"/>
          </p:cNvSpPr>
          <p:nvPr>
            <p:ph idx="1"/>
          </p:nvPr>
        </p:nvSpPr>
        <p:spPr/>
        <p:txBody>
          <a:bodyPr/>
          <a:lstStyle/>
          <a:p>
            <a:pPr marL="0" indent="0" eaLnBrk="1" hangingPunct="1">
              <a:buClr>
                <a:srgbClr val="873624"/>
              </a:buClr>
              <a:buFont typeface="Wingdings 2" pitchFamily="18" charset="2"/>
              <a:buNone/>
            </a:pPr>
            <a:r>
              <a:rPr lang="en-SG" altLang="en-US" sz="2400" smtClean="0">
                <a:solidFill>
                  <a:srgbClr val="000000"/>
                </a:solidFill>
              </a:rPr>
              <a:t>6. Be a </a:t>
            </a:r>
            <a:r>
              <a:rPr lang="en-SG" altLang="en-US" sz="2400" b="1" smtClean="0">
                <a:solidFill>
                  <a:srgbClr val="000000"/>
                </a:solidFill>
              </a:rPr>
              <a:t>responsible </a:t>
            </a:r>
            <a:r>
              <a:rPr lang="en-SG" altLang="en-US" sz="2400" smtClean="0">
                <a:solidFill>
                  <a:srgbClr val="000000"/>
                </a:solidFill>
              </a:rPr>
              <a:t>communicator: </a:t>
            </a:r>
          </a:p>
          <a:p>
            <a:pPr marL="0" indent="0" eaLnBrk="1" hangingPunct="1">
              <a:buClr>
                <a:srgbClr val="873624"/>
              </a:buClr>
              <a:buFont typeface="Wingdings 2" pitchFamily="18" charset="2"/>
              <a:buNone/>
            </a:pPr>
            <a:endParaRPr lang="en-SG" altLang="en-US" sz="2400" smtClean="0">
              <a:solidFill>
                <a:srgbClr val="000000"/>
              </a:solidFill>
            </a:endParaRPr>
          </a:p>
          <a:p>
            <a:pPr marL="0" indent="0" eaLnBrk="1" hangingPunct="1">
              <a:buClr>
                <a:srgbClr val="873624"/>
              </a:buClr>
            </a:pPr>
            <a:r>
              <a:rPr lang="en-SG" altLang="en-US" sz="2400" smtClean="0">
                <a:solidFill>
                  <a:srgbClr val="000000"/>
                </a:solidFill>
              </a:rPr>
              <a:t>Show integrity and honesty in your communication. </a:t>
            </a:r>
          </a:p>
          <a:p>
            <a:pPr marL="0" indent="0" eaLnBrk="1" hangingPunct="1">
              <a:buClr>
                <a:srgbClr val="873624"/>
              </a:buClr>
            </a:pPr>
            <a:endParaRPr lang="en-SG" altLang="en-US" sz="2400" smtClean="0">
              <a:solidFill>
                <a:srgbClr val="000000"/>
              </a:solidFill>
            </a:endParaRPr>
          </a:p>
          <a:p>
            <a:pPr marL="0" indent="0" eaLnBrk="1" hangingPunct="1">
              <a:buClr>
                <a:srgbClr val="873624"/>
              </a:buClr>
            </a:pPr>
            <a:r>
              <a:rPr lang="en-SG" altLang="en-US" sz="2400" smtClean="0">
                <a:solidFill>
                  <a:srgbClr val="000000"/>
                </a:solidFill>
              </a:rPr>
              <a:t>If you are seen as being someone who lacks integrity and a pattern (expectations) is established - this will be noticed and even more barriers will be built up between you and the listener</a:t>
            </a:r>
          </a:p>
          <a:p>
            <a:pPr marL="0" indent="0" eaLnBrk="1" hangingPunct="1">
              <a:buClr>
                <a:srgbClr val="873624"/>
              </a:buClr>
              <a:buFont typeface="Wingdings 2" pitchFamily="18" charset="2"/>
              <a:buNone/>
            </a:pPr>
            <a:endParaRPr lang="en-SG" altLang="en-US" sz="2400" smtClean="0">
              <a:solidFill>
                <a:srgbClr val="000000"/>
              </a:solidFill>
            </a:endParaRPr>
          </a:p>
          <a:p>
            <a:pPr marL="0" indent="0" eaLnBrk="1" hangingPunct="1"/>
            <a:endParaRPr lang="en-SG" alt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44538" y="0"/>
            <a:ext cx="7620000" cy="1143000"/>
          </a:xfrm>
        </p:spPr>
        <p:txBody>
          <a:bodyPr/>
          <a:lstStyle/>
          <a:p>
            <a:pPr eaLnBrk="1" hangingPunct="1"/>
            <a:r>
              <a:rPr lang="en-US" altLang="en-US" sz="3200" b="1" smtClean="0">
                <a:solidFill>
                  <a:srgbClr val="FF0000"/>
                </a:solidFill>
              </a:rPr>
              <a:t>The Interactive Communication Model</a:t>
            </a:r>
            <a:endParaRPr lang="en-SG" altLang="en-US" sz="3200" b="1" smtClean="0">
              <a:solidFill>
                <a:srgbClr val="FF0000"/>
              </a:solidFill>
            </a:endParaRPr>
          </a:p>
        </p:txBody>
      </p:sp>
      <p:grpSp>
        <p:nvGrpSpPr>
          <p:cNvPr id="49155" name="Group 1"/>
          <p:cNvGrpSpPr>
            <a:grpSpLocks/>
          </p:cNvGrpSpPr>
          <p:nvPr/>
        </p:nvGrpSpPr>
        <p:grpSpPr bwMode="auto">
          <a:xfrm>
            <a:off x="381000" y="1138238"/>
            <a:ext cx="8535988" cy="5395912"/>
            <a:chOff x="0" y="1157671"/>
            <a:chExt cx="8536362" cy="5394957"/>
          </a:xfrm>
        </p:grpSpPr>
        <p:pic>
          <p:nvPicPr>
            <p:cNvPr id="16" name="Picture 15" descr="https://encrypted-tbn3.google.com/images?q=tbn:ANd9GcTrnsbEawyAklgTIpKzqexfTH9zHGQxZYoUD_YcXr1qsc2iyQ4"/>
            <p:cNvPicPr>
              <a:picLocks noChangeAspect="1" noChangeArrowheads="1"/>
            </p:cNvPicPr>
            <p:nvPr/>
          </p:nvPicPr>
          <p:blipFill rotWithShape="1">
            <a:blip r:embed="rId3"/>
            <a:srcRect l="4538" t="8576" r="47731"/>
            <a:stretch/>
          </p:blipFill>
          <p:spPr bwMode="auto">
            <a:xfrm>
              <a:off x="1403411" y="3144869"/>
              <a:ext cx="1168451" cy="126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7" name="Picture 4" descr="https://encrypted-tbn3.google.com/images?q=tbn:ANd9GcTrnsbEawyAklgTIpKzqexfTH9zHGQxZYoUD_YcXr1qsc2iyQ4"/>
            <p:cNvPicPr>
              <a:picLocks noChangeAspect="1" noChangeArrowheads="1"/>
            </p:cNvPicPr>
            <p:nvPr/>
          </p:nvPicPr>
          <p:blipFill rotWithShape="1">
            <a:blip r:embed="rId3"/>
            <a:srcRect l="54620" t="8576" r="4965" b="7766"/>
            <a:stretch/>
          </p:blipFill>
          <p:spPr bwMode="auto">
            <a:xfrm>
              <a:off x="5715250" y="3122648"/>
              <a:ext cx="1070022" cy="12570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9158" name="TextBox 17"/>
            <p:cNvSpPr txBox="1">
              <a:spLocks noChangeArrowheads="1"/>
            </p:cNvSpPr>
            <p:nvPr/>
          </p:nvSpPr>
          <p:spPr bwMode="auto">
            <a:xfrm>
              <a:off x="990643" y="4809862"/>
              <a:ext cx="1660598" cy="58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latin typeface="Arial" charset="0"/>
                  <a:cs typeface="Arial" charset="0"/>
                </a:rPr>
                <a:t>SENDER</a:t>
              </a:r>
            </a:p>
            <a:p>
              <a:pPr eaLnBrk="1" hangingPunct="1">
                <a:spcBef>
                  <a:spcPct val="0"/>
                </a:spcBef>
                <a:buFontTx/>
                <a:buNone/>
              </a:pPr>
              <a:r>
                <a:rPr lang="en-US" altLang="en-US" sz="1600">
                  <a:solidFill>
                    <a:srgbClr val="000000"/>
                  </a:solidFill>
                  <a:latin typeface="Arial" charset="0"/>
                  <a:cs typeface="Arial" charset="0"/>
                </a:rPr>
                <a:t>RECEIVER</a:t>
              </a:r>
              <a:endParaRPr lang="en-SG" altLang="en-US" sz="1600">
                <a:solidFill>
                  <a:srgbClr val="000000"/>
                </a:solidFill>
                <a:latin typeface="Arial" charset="0"/>
                <a:cs typeface="Arial" charset="0"/>
              </a:endParaRPr>
            </a:p>
          </p:txBody>
        </p:sp>
        <p:sp>
          <p:nvSpPr>
            <p:cNvPr id="49159" name="TextBox 18"/>
            <p:cNvSpPr txBox="1">
              <a:spLocks noChangeArrowheads="1"/>
            </p:cNvSpPr>
            <p:nvPr/>
          </p:nvSpPr>
          <p:spPr bwMode="auto">
            <a:xfrm>
              <a:off x="6436007" y="2257614"/>
              <a:ext cx="2100355" cy="58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1600">
                  <a:solidFill>
                    <a:srgbClr val="000000"/>
                  </a:solidFill>
                  <a:latin typeface="Arial" charset="0"/>
                  <a:cs typeface="Arial" charset="0"/>
                </a:rPr>
                <a:t>SENDER</a:t>
              </a:r>
            </a:p>
            <a:p>
              <a:pPr eaLnBrk="1" hangingPunct="1">
                <a:spcBef>
                  <a:spcPct val="0"/>
                </a:spcBef>
                <a:buFontTx/>
                <a:buNone/>
              </a:pPr>
              <a:r>
                <a:rPr lang="en-US" altLang="en-US" sz="1600">
                  <a:solidFill>
                    <a:srgbClr val="000000"/>
                  </a:solidFill>
                  <a:latin typeface="Arial" charset="0"/>
                  <a:cs typeface="Arial" charset="0"/>
                </a:rPr>
                <a:t>RECEIVER</a:t>
              </a:r>
              <a:endParaRPr lang="en-SG" altLang="en-US" sz="1600">
                <a:solidFill>
                  <a:srgbClr val="000000"/>
                </a:solidFill>
                <a:latin typeface="Arial" charset="0"/>
                <a:cs typeface="Arial" charset="0"/>
              </a:endParaRPr>
            </a:p>
          </p:txBody>
        </p:sp>
        <p:sp>
          <p:nvSpPr>
            <p:cNvPr id="49160" name="TextBox 19"/>
            <p:cNvSpPr txBox="1">
              <a:spLocks noChangeArrowheads="1"/>
            </p:cNvSpPr>
            <p:nvPr/>
          </p:nvSpPr>
          <p:spPr bwMode="auto">
            <a:xfrm>
              <a:off x="3068772" y="3351208"/>
              <a:ext cx="2409931" cy="57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b="1">
                  <a:solidFill>
                    <a:srgbClr val="000000"/>
                  </a:solidFill>
                  <a:latin typeface="Arial" charset="0"/>
                  <a:cs typeface="Arial" charset="0"/>
                </a:rPr>
                <a:t>MESSAGE</a:t>
              </a:r>
              <a:endParaRPr lang="en-SG" altLang="en-US" b="1">
                <a:solidFill>
                  <a:srgbClr val="000000"/>
                </a:solidFill>
                <a:latin typeface="Arial" charset="0"/>
                <a:cs typeface="Arial" charset="0"/>
              </a:endParaRPr>
            </a:p>
          </p:txBody>
        </p:sp>
        <p:sp>
          <p:nvSpPr>
            <p:cNvPr id="21" name="Curved Down Arrow 20"/>
            <p:cNvSpPr/>
            <p:nvPr/>
          </p:nvSpPr>
          <p:spPr>
            <a:xfrm>
              <a:off x="2079716" y="2200473"/>
              <a:ext cx="4270562" cy="5825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SG" altLang="en-US" sz="2000">
                <a:solidFill>
                  <a:srgbClr val="000000"/>
                </a:solidFill>
                <a:latin typeface="Arial" charset="0"/>
                <a:cs typeface="Arial" charset="0"/>
              </a:endParaRPr>
            </a:p>
          </p:txBody>
        </p:sp>
        <p:sp>
          <p:nvSpPr>
            <p:cNvPr id="49162" name="Curved Down Arrow 21"/>
            <p:cNvSpPr>
              <a:spLocks noChangeArrowheads="1"/>
            </p:cNvSpPr>
            <p:nvPr/>
          </p:nvSpPr>
          <p:spPr bwMode="auto">
            <a:xfrm rot="10800000">
              <a:off x="2140330" y="4974447"/>
              <a:ext cx="4067175" cy="582612"/>
            </a:xfrm>
            <a:prstGeom prst="curvedDownArrow">
              <a:avLst>
                <a:gd name="adj1" fmla="val 24983"/>
                <a:gd name="adj2" fmla="val 49998"/>
                <a:gd name="adj3" fmla="val 25000"/>
              </a:avLst>
            </a:prstGeom>
            <a:solidFill>
              <a:schemeClr val="accent1"/>
            </a:solidFill>
            <a:ln w="25400" algn="ctr">
              <a:solidFill>
                <a:srgbClr val="A2A2A2"/>
              </a:solidFill>
              <a:miter lim="800000"/>
              <a:headEnd/>
              <a:tailEnd/>
            </a:ln>
          </p:spPr>
          <p:txBody>
            <a:bodyPr rot="108000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SG" altLang="en-US" sz="2000">
                <a:solidFill>
                  <a:srgbClr val="000000"/>
                </a:solidFill>
                <a:latin typeface="Arial" charset="0"/>
                <a:cs typeface="Arial" charset="0"/>
              </a:endParaRPr>
            </a:p>
          </p:txBody>
        </p:sp>
        <p:sp>
          <p:nvSpPr>
            <p:cNvPr id="49163" name="TextBox 22"/>
            <p:cNvSpPr txBox="1">
              <a:spLocks noChangeArrowheads="1"/>
            </p:cNvSpPr>
            <p:nvPr/>
          </p:nvSpPr>
          <p:spPr bwMode="auto">
            <a:xfrm>
              <a:off x="3216416" y="6095509"/>
              <a:ext cx="1960649" cy="45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00000"/>
                  </a:solidFill>
                  <a:latin typeface="Arial" charset="0"/>
                  <a:cs typeface="Arial" charset="0"/>
                </a:rPr>
                <a:t>CONTEXT</a:t>
              </a:r>
              <a:endParaRPr lang="en-SG" altLang="en-US" sz="1800" b="1">
                <a:solidFill>
                  <a:srgbClr val="000000"/>
                </a:solidFill>
                <a:latin typeface="Arial" charset="0"/>
                <a:cs typeface="Arial" charset="0"/>
              </a:endParaRPr>
            </a:p>
          </p:txBody>
        </p:sp>
        <p:sp>
          <p:nvSpPr>
            <p:cNvPr id="49164" name="TextBox 24"/>
            <p:cNvSpPr txBox="1">
              <a:spLocks noChangeArrowheads="1"/>
            </p:cNvSpPr>
            <p:nvPr/>
          </p:nvSpPr>
          <p:spPr bwMode="auto">
            <a:xfrm>
              <a:off x="5480290" y="4625744"/>
              <a:ext cx="1911434"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Arial" charset="0"/>
                  <a:cs typeface="Arial" charset="0"/>
                </a:rPr>
                <a:t>FEEDBACK</a:t>
              </a:r>
              <a:endParaRPr lang="en-SG" altLang="en-US" sz="2000">
                <a:solidFill>
                  <a:srgbClr val="000000"/>
                </a:solidFill>
                <a:latin typeface="Arial" charset="0"/>
                <a:cs typeface="Arial" charset="0"/>
              </a:endParaRPr>
            </a:p>
          </p:txBody>
        </p:sp>
        <p:sp>
          <p:nvSpPr>
            <p:cNvPr id="49165" name="TextBox 10"/>
            <p:cNvSpPr txBox="1">
              <a:spLocks noChangeArrowheads="1"/>
            </p:cNvSpPr>
            <p:nvPr/>
          </p:nvSpPr>
          <p:spPr bwMode="auto">
            <a:xfrm>
              <a:off x="1371660" y="2779809"/>
              <a:ext cx="1341497"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2000">
                  <a:solidFill>
                    <a:srgbClr val="000000"/>
                  </a:solidFill>
                  <a:latin typeface="Arial" charset="0"/>
                  <a:cs typeface="Arial" charset="0"/>
                </a:rPr>
                <a:t>Encode</a:t>
              </a:r>
            </a:p>
          </p:txBody>
        </p:sp>
        <p:sp>
          <p:nvSpPr>
            <p:cNvPr id="49166" name="TextBox 11"/>
            <p:cNvSpPr txBox="1">
              <a:spLocks noChangeArrowheads="1"/>
            </p:cNvSpPr>
            <p:nvPr/>
          </p:nvSpPr>
          <p:spPr bwMode="auto">
            <a:xfrm>
              <a:off x="5732714" y="4308301"/>
              <a:ext cx="1235129" cy="39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2000">
                  <a:solidFill>
                    <a:srgbClr val="000000"/>
                  </a:solidFill>
                  <a:latin typeface="Arial" charset="0"/>
                  <a:cs typeface="Arial" charset="0"/>
                </a:rPr>
                <a:t>Encode</a:t>
              </a:r>
            </a:p>
          </p:txBody>
        </p:sp>
        <p:sp>
          <p:nvSpPr>
            <p:cNvPr id="49167" name="TextBox 12"/>
            <p:cNvSpPr txBox="1">
              <a:spLocks noChangeArrowheads="1"/>
            </p:cNvSpPr>
            <p:nvPr/>
          </p:nvSpPr>
          <p:spPr bwMode="auto">
            <a:xfrm>
              <a:off x="5640635" y="2740128"/>
              <a:ext cx="1417700"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2000">
                  <a:solidFill>
                    <a:srgbClr val="000000"/>
                  </a:solidFill>
                  <a:latin typeface="Arial" charset="0"/>
                  <a:cs typeface="Arial" charset="0"/>
                </a:rPr>
                <a:t>Decode</a:t>
              </a:r>
            </a:p>
          </p:txBody>
        </p:sp>
        <p:sp>
          <p:nvSpPr>
            <p:cNvPr id="49168" name="TextBox 13"/>
            <p:cNvSpPr txBox="1">
              <a:spLocks noChangeArrowheads="1"/>
            </p:cNvSpPr>
            <p:nvPr/>
          </p:nvSpPr>
          <p:spPr bwMode="auto">
            <a:xfrm>
              <a:off x="1344671" y="4425755"/>
              <a:ext cx="1393887"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2000">
                  <a:solidFill>
                    <a:srgbClr val="000000"/>
                  </a:solidFill>
                  <a:latin typeface="Arial" charset="0"/>
                  <a:cs typeface="Arial" charset="0"/>
                </a:rPr>
                <a:t>Decode</a:t>
              </a:r>
            </a:p>
          </p:txBody>
        </p:sp>
        <p:sp>
          <p:nvSpPr>
            <p:cNvPr id="30" name="Lightning Bolt 29"/>
            <p:cNvSpPr/>
            <p:nvPr/>
          </p:nvSpPr>
          <p:spPr>
            <a:xfrm rot="284014">
              <a:off x="1914609" y="1700500"/>
              <a:ext cx="1071610" cy="577748"/>
            </a:xfrm>
            <a:prstGeom prst="lightningBolt">
              <a:avLst/>
            </a:prstGeom>
            <a:solidFill>
              <a:schemeClr val="accent2">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GB" altLang="en-US" sz="2000">
                <a:solidFill>
                  <a:srgbClr val="000000"/>
                </a:solidFill>
                <a:latin typeface="Arial" charset="0"/>
                <a:cs typeface="Arial" charset="0"/>
              </a:endParaRPr>
            </a:p>
          </p:txBody>
        </p:sp>
        <p:sp>
          <p:nvSpPr>
            <p:cNvPr id="49170" name="Lightning Bolt 30"/>
            <p:cNvSpPr>
              <a:spLocks noChangeArrowheads="1"/>
            </p:cNvSpPr>
            <p:nvPr/>
          </p:nvSpPr>
          <p:spPr bwMode="auto">
            <a:xfrm rot="-10388722">
              <a:off x="5264841" y="5554908"/>
              <a:ext cx="975053" cy="484362"/>
            </a:xfrm>
            <a:prstGeom prst="lightningBolt">
              <a:avLst/>
            </a:prstGeom>
            <a:solidFill>
              <a:srgbClr val="D1D1D1"/>
            </a:solidFill>
            <a:ln w="25400" algn="ctr">
              <a:solidFill>
                <a:srgbClr val="606060"/>
              </a:solidFill>
              <a:miter lim="800000"/>
              <a:headEnd/>
              <a:tailEnd/>
            </a:ln>
          </p:spPr>
          <p:txBody>
            <a:bodyPr rot="10800000"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GB" altLang="en-US" sz="2000">
                <a:solidFill>
                  <a:srgbClr val="000000"/>
                </a:solidFill>
                <a:latin typeface="Arial" charset="0"/>
                <a:cs typeface="Arial" charset="0"/>
              </a:endParaRPr>
            </a:p>
          </p:txBody>
        </p:sp>
        <p:sp>
          <p:nvSpPr>
            <p:cNvPr id="49171" name="Lightning Bolt 31"/>
            <p:cNvSpPr>
              <a:spLocks noChangeArrowheads="1"/>
            </p:cNvSpPr>
            <p:nvPr/>
          </p:nvSpPr>
          <p:spPr bwMode="auto">
            <a:xfrm rot="-5671189">
              <a:off x="1955852" y="5339832"/>
              <a:ext cx="752475" cy="822325"/>
            </a:xfrm>
            <a:prstGeom prst="lightningBolt">
              <a:avLst/>
            </a:prstGeom>
            <a:solidFill>
              <a:srgbClr val="D1D1D1"/>
            </a:solidFill>
            <a:ln w="25400" algn="ctr">
              <a:solidFill>
                <a:srgbClr val="606060"/>
              </a:solidFill>
              <a:miter lim="800000"/>
              <a:headEnd/>
              <a:tailEnd/>
            </a:ln>
          </p:spPr>
          <p:txBody>
            <a:bodyPr vert="eaVert"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GB" altLang="en-US" sz="2000">
                <a:solidFill>
                  <a:srgbClr val="000000"/>
                </a:solidFill>
                <a:latin typeface="Arial" charset="0"/>
                <a:cs typeface="Arial" charset="0"/>
              </a:endParaRPr>
            </a:p>
          </p:txBody>
        </p:sp>
        <p:sp>
          <p:nvSpPr>
            <p:cNvPr id="49172" name="Lightning Bolt 32"/>
            <p:cNvSpPr>
              <a:spLocks noChangeArrowheads="1"/>
            </p:cNvSpPr>
            <p:nvPr/>
          </p:nvSpPr>
          <p:spPr bwMode="auto">
            <a:xfrm rot="5097030">
              <a:off x="5193284" y="1435911"/>
              <a:ext cx="752475" cy="822325"/>
            </a:xfrm>
            <a:prstGeom prst="lightningBolt">
              <a:avLst/>
            </a:prstGeom>
            <a:solidFill>
              <a:srgbClr val="D1D1D1"/>
            </a:solidFill>
            <a:ln w="25400" algn="ctr">
              <a:solidFill>
                <a:srgbClr val="606060"/>
              </a:solidFill>
              <a:miter lim="800000"/>
              <a:headEnd/>
              <a:tailEnd/>
            </a:ln>
          </p:spPr>
          <p:txBody>
            <a:bodyPr rot="10800000" vert="eaVert"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GB" altLang="en-US" sz="2000">
                <a:solidFill>
                  <a:srgbClr val="000000"/>
                </a:solidFill>
                <a:latin typeface="Arial" charset="0"/>
                <a:cs typeface="Arial" charset="0"/>
              </a:endParaRPr>
            </a:p>
          </p:txBody>
        </p:sp>
        <p:sp>
          <p:nvSpPr>
            <p:cNvPr id="49173" name="TextBox 20"/>
            <p:cNvSpPr txBox="1">
              <a:spLocks noChangeArrowheads="1"/>
            </p:cNvSpPr>
            <p:nvPr/>
          </p:nvSpPr>
          <p:spPr bwMode="auto">
            <a:xfrm>
              <a:off x="0" y="3213120"/>
              <a:ext cx="1371660" cy="146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r>
                <a:rPr lang="en-GB" altLang="en-US" sz="1800">
                  <a:solidFill>
                    <a:srgbClr val="000000"/>
                  </a:solidFill>
                  <a:latin typeface="Berlin Sans FB" pitchFamily="34" charset="0"/>
                  <a:cs typeface="Arial" charset="0"/>
                </a:rPr>
                <a:t>Assumptions</a:t>
              </a:r>
            </a:p>
            <a:p>
              <a:pPr algn="r" eaLnBrk="1" hangingPunct="1">
                <a:spcBef>
                  <a:spcPct val="0"/>
                </a:spcBef>
                <a:buFontTx/>
                <a:buNone/>
              </a:pPr>
              <a:r>
                <a:rPr lang="en-GB" altLang="en-US" sz="1800">
                  <a:solidFill>
                    <a:srgbClr val="000000"/>
                  </a:solidFill>
                  <a:latin typeface="Berlin Sans FB" pitchFamily="34" charset="0"/>
                  <a:cs typeface="Arial" charset="0"/>
                </a:rPr>
                <a:t>Beliefs </a:t>
              </a:r>
            </a:p>
            <a:p>
              <a:pPr algn="r" eaLnBrk="1" hangingPunct="1">
                <a:spcBef>
                  <a:spcPct val="0"/>
                </a:spcBef>
                <a:buFontTx/>
                <a:buNone/>
              </a:pPr>
              <a:r>
                <a:rPr lang="en-GB" altLang="en-US" sz="1800">
                  <a:solidFill>
                    <a:srgbClr val="000000"/>
                  </a:solidFill>
                  <a:latin typeface="Berlin Sans FB" pitchFamily="34" charset="0"/>
                  <a:cs typeface="Arial" charset="0"/>
                </a:rPr>
                <a:t>Background</a:t>
              </a:r>
            </a:p>
          </p:txBody>
        </p:sp>
        <p:sp>
          <p:nvSpPr>
            <p:cNvPr id="49174" name="TextBox 34"/>
            <p:cNvSpPr txBox="1">
              <a:spLocks noChangeArrowheads="1"/>
            </p:cNvSpPr>
            <p:nvPr/>
          </p:nvSpPr>
          <p:spPr bwMode="auto">
            <a:xfrm>
              <a:off x="3599020" y="1765576"/>
              <a:ext cx="2108293"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Arial" charset="0"/>
                  <a:cs typeface="Arial" charset="0"/>
                </a:rPr>
                <a:t>Barriers</a:t>
              </a:r>
              <a:endParaRPr lang="en-SG" altLang="en-US" sz="2000">
                <a:solidFill>
                  <a:srgbClr val="000000"/>
                </a:solidFill>
                <a:latin typeface="Arial" charset="0"/>
                <a:cs typeface="Arial" charset="0"/>
              </a:endParaRPr>
            </a:p>
          </p:txBody>
        </p:sp>
        <p:sp>
          <p:nvSpPr>
            <p:cNvPr id="49175" name="TextBox 35"/>
            <p:cNvSpPr txBox="1">
              <a:spLocks noChangeArrowheads="1"/>
            </p:cNvSpPr>
            <p:nvPr/>
          </p:nvSpPr>
          <p:spPr bwMode="auto">
            <a:xfrm>
              <a:off x="3371998" y="5557442"/>
              <a:ext cx="1281169"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Arial" charset="0"/>
                  <a:cs typeface="Arial" charset="0"/>
                </a:rPr>
                <a:t>Barriers</a:t>
              </a:r>
              <a:endParaRPr lang="en-SG" altLang="en-US" sz="2000">
                <a:solidFill>
                  <a:srgbClr val="000000"/>
                </a:solidFill>
                <a:latin typeface="Arial" charset="0"/>
                <a:cs typeface="Arial" charset="0"/>
              </a:endParaRPr>
            </a:p>
          </p:txBody>
        </p:sp>
        <p:sp>
          <p:nvSpPr>
            <p:cNvPr id="49176" name="TextBox 20"/>
            <p:cNvSpPr txBox="1">
              <a:spLocks noChangeArrowheads="1"/>
            </p:cNvSpPr>
            <p:nvPr/>
          </p:nvSpPr>
          <p:spPr bwMode="auto">
            <a:xfrm>
              <a:off x="6886877" y="3351208"/>
              <a:ext cx="1530417" cy="91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GB" altLang="en-US" sz="1800">
                  <a:solidFill>
                    <a:srgbClr val="000000"/>
                  </a:solidFill>
                  <a:latin typeface="Berlin Sans FB" pitchFamily="34" charset="0"/>
                  <a:cs typeface="Arial" charset="0"/>
                </a:rPr>
                <a:t>Assumptions</a:t>
              </a:r>
            </a:p>
            <a:p>
              <a:pPr eaLnBrk="1" hangingPunct="1">
                <a:spcBef>
                  <a:spcPct val="0"/>
                </a:spcBef>
                <a:buFontTx/>
                <a:buNone/>
              </a:pPr>
              <a:r>
                <a:rPr lang="en-GB" altLang="en-US" sz="1800">
                  <a:solidFill>
                    <a:srgbClr val="000000"/>
                  </a:solidFill>
                  <a:latin typeface="Berlin Sans FB" pitchFamily="34" charset="0"/>
                  <a:cs typeface="Arial" charset="0"/>
                </a:rPr>
                <a:t>Beliefs </a:t>
              </a:r>
            </a:p>
            <a:p>
              <a:pPr eaLnBrk="1" hangingPunct="1">
                <a:spcBef>
                  <a:spcPct val="0"/>
                </a:spcBef>
                <a:buFontTx/>
                <a:buNone/>
              </a:pPr>
              <a:r>
                <a:rPr lang="en-GB" altLang="en-US" sz="1800">
                  <a:solidFill>
                    <a:srgbClr val="000000"/>
                  </a:solidFill>
                  <a:latin typeface="Berlin Sans FB" pitchFamily="34" charset="0"/>
                  <a:cs typeface="Arial" charset="0"/>
                </a:rPr>
                <a:t>Background</a:t>
              </a:r>
            </a:p>
          </p:txBody>
        </p:sp>
        <p:sp>
          <p:nvSpPr>
            <p:cNvPr id="49177" name="TextBox 6"/>
            <p:cNvSpPr txBox="1">
              <a:spLocks noChangeArrowheads="1"/>
            </p:cNvSpPr>
            <p:nvPr/>
          </p:nvSpPr>
          <p:spPr bwMode="auto">
            <a:xfrm>
              <a:off x="3552981" y="2290945"/>
              <a:ext cx="1441513"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Arial" charset="0"/>
                  <a:cs typeface="Arial" charset="0"/>
                </a:rPr>
                <a:t>(Noise)</a:t>
              </a:r>
              <a:endParaRPr lang="en-SG" altLang="en-US" sz="2000">
                <a:solidFill>
                  <a:srgbClr val="000000"/>
                </a:solidFill>
                <a:latin typeface="Arial" charset="0"/>
                <a:cs typeface="Arial" charset="0"/>
              </a:endParaRPr>
            </a:p>
          </p:txBody>
        </p:sp>
        <p:sp>
          <p:nvSpPr>
            <p:cNvPr id="49178" name="TextBox 38"/>
            <p:cNvSpPr txBox="1">
              <a:spLocks noChangeArrowheads="1"/>
            </p:cNvSpPr>
            <p:nvPr/>
          </p:nvSpPr>
          <p:spPr bwMode="auto">
            <a:xfrm>
              <a:off x="3452964" y="5028898"/>
              <a:ext cx="1441513" cy="39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000">
                  <a:solidFill>
                    <a:srgbClr val="000000"/>
                  </a:solidFill>
                  <a:latin typeface="Arial" charset="0"/>
                  <a:cs typeface="Arial" charset="0"/>
                </a:rPr>
                <a:t>(Noise)</a:t>
              </a:r>
              <a:endParaRPr lang="en-SG" altLang="en-US" sz="2000">
                <a:solidFill>
                  <a:srgbClr val="000000"/>
                </a:solidFill>
                <a:latin typeface="Arial" charset="0"/>
                <a:cs typeface="Arial" charset="0"/>
              </a:endParaRPr>
            </a:p>
          </p:txBody>
        </p:sp>
        <p:sp>
          <p:nvSpPr>
            <p:cNvPr id="49179" name="TextBox 22"/>
            <p:cNvSpPr txBox="1">
              <a:spLocks noChangeArrowheads="1"/>
            </p:cNvSpPr>
            <p:nvPr/>
          </p:nvSpPr>
          <p:spPr bwMode="auto">
            <a:xfrm>
              <a:off x="3159264" y="1157671"/>
              <a:ext cx="2987806" cy="45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2400" b="1">
                  <a:solidFill>
                    <a:srgbClr val="000000"/>
                  </a:solidFill>
                  <a:latin typeface="Arial" charset="0"/>
                  <a:cs typeface="Arial" charset="0"/>
                </a:rPr>
                <a:t>CHANNELS</a:t>
              </a:r>
              <a:endParaRPr lang="en-SG" altLang="en-US" sz="2400" b="1">
                <a:solidFill>
                  <a:srgbClr val="000000"/>
                </a:solidFill>
                <a:latin typeface="Arial" charset="0"/>
                <a:cs typeface="Arial" charset="0"/>
              </a:endParaRPr>
            </a:p>
          </p:txBody>
        </p: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sz="4000" b="1" smtClean="0">
                <a:solidFill>
                  <a:srgbClr val="FF0000"/>
                </a:solidFill>
              </a:rPr>
              <a:t>APPLICATION TO THE PROBLEM</a:t>
            </a:r>
            <a:endParaRPr lang="en-SG" altLang="en-US" sz="4000" b="1" smtClean="0">
              <a:solidFill>
                <a:srgbClr val="FF0000"/>
              </a:solidFill>
            </a:endParaRPr>
          </a:p>
        </p:txBody>
      </p:sp>
      <p:pic>
        <p:nvPicPr>
          <p:cNvPr id="501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466850"/>
            <a:ext cx="4419600" cy="479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457200" y="1066800"/>
            <a:ext cx="8305800" cy="5638800"/>
          </a:xfrm>
        </p:spPr>
        <p:txBody>
          <a:bodyPr/>
          <a:lstStyle/>
          <a:p>
            <a:pPr eaLnBrk="1" hangingPunct="1"/>
            <a:r>
              <a:rPr lang="en-SG" altLang="en-US" sz="2400" smtClean="0"/>
              <a:t>The nature of Jack’s job as a Relationship Manager in a foreign bank requires him to work irregular hours (e.g. in the weekends and evenings). This is not the first time going out for ‘business meetings’ with colleagues and clients in the evenings.</a:t>
            </a:r>
          </a:p>
          <a:p>
            <a:pPr eaLnBrk="1" hangingPunct="1"/>
            <a:endParaRPr lang="en-SG" altLang="en-US" sz="1400" smtClean="0"/>
          </a:p>
          <a:p>
            <a:pPr eaLnBrk="1" hangingPunct="1"/>
            <a:r>
              <a:rPr lang="en-SG" altLang="en-US" sz="2400" smtClean="0"/>
              <a:t>Lennette has supported Jack’s career and/or choice of work.</a:t>
            </a:r>
          </a:p>
          <a:p>
            <a:pPr eaLnBrk="1" hangingPunct="1"/>
            <a:endParaRPr lang="en-SG" altLang="en-US" sz="1800" smtClean="0"/>
          </a:p>
          <a:p>
            <a:pPr eaLnBrk="1" hangingPunct="1"/>
            <a:r>
              <a:rPr lang="en-SG" altLang="en-US" sz="2400" smtClean="0"/>
              <a:t>There are no other deep-seated issues between Lennette and mum-in-law and they have been staying together in the same household for some time. </a:t>
            </a:r>
          </a:p>
          <a:p>
            <a:pPr eaLnBrk="1" hangingPunct="1"/>
            <a:endParaRPr lang="en-SG" altLang="en-US" sz="1800" smtClean="0"/>
          </a:p>
          <a:p>
            <a:pPr eaLnBrk="1" hangingPunct="1"/>
            <a:r>
              <a:rPr lang="en-SG" altLang="en-US" sz="2400" smtClean="0"/>
              <a:t>Jack and Lennette has been married for several years and are committed to make their marriage work. </a:t>
            </a:r>
          </a:p>
          <a:p>
            <a:pPr eaLnBrk="1" hangingPunct="1"/>
            <a:endParaRPr lang="en-SG" altLang="en-US" sz="2400" smtClean="0"/>
          </a:p>
          <a:p>
            <a:pPr eaLnBrk="1" hangingPunct="1"/>
            <a:endParaRPr lang="en-SG" altLang="en-US" sz="2400" smtClean="0"/>
          </a:p>
        </p:txBody>
      </p:sp>
      <p:sp>
        <p:nvSpPr>
          <p:cNvPr id="51203" name="Title 1"/>
          <p:cNvSpPr txBox="1">
            <a:spLocks/>
          </p:cNvSpPr>
          <p:nvPr/>
        </p:nvSpPr>
        <p:spPr bwMode="auto">
          <a:xfrm>
            <a:off x="838200" y="76200"/>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GB" altLang="en-US" sz="4000">
                <a:solidFill>
                  <a:srgbClr val="FF0000"/>
                </a:solidFill>
              </a:rPr>
              <a:t>Assumptions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sp>
        <p:nvSpPr>
          <p:cNvPr id="52227"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3811588"/>
        </p:xfrm>
        <a:graphic>
          <a:graphicData uri="http://schemas.openxmlformats.org/drawingml/2006/table">
            <a:tbl>
              <a:tblPr/>
              <a:tblGrid>
                <a:gridCol w="2794000"/>
                <a:gridCol w="5588000"/>
              </a:tblGrid>
              <a:tr h="5318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Physical Noise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r>
              <a:tr h="16398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Music/sound from the TV</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The </a:t>
                      </a:r>
                      <a:r>
                        <a:rPr kumimoji="0" lang="en-SG" altLang="en-US" sz="2400" b="0" i="0" u="sng" strike="noStrike" cap="none" normalizeH="0" baseline="0" smtClean="0">
                          <a:ln>
                            <a:noFill/>
                          </a:ln>
                          <a:solidFill>
                            <a:srgbClr val="000000"/>
                          </a:solidFill>
                          <a:effectLst/>
                          <a:latin typeface="Calibri" pitchFamily="34" charset="0"/>
                        </a:rPr>
                        <a:t>external interference </a:t>
                      </a:r>
                      <a:r>
                        <a:rPr kumimoji="0" lang="en-SG" altLang="en-US" sz="2400" b="0" i="0" u="none" strike="noStrike" cap="none" normalizeH="0" baseline="0" smtClean="0">
                          <a:ln>
                            <a:noFill/>
                          </a:ln>
                          <a:solidFill>
                            <a:srgbClr val="000000"/>
                          </a:solidFill>
                          <a:effectLst/>
                          <a:latin typeface="Calibri" pitchFamily="34" charset="0"/>
                        </a:rPr>
                        <a:t>has made the environment unconducive for conversations to take place.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16398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Baby’s cries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Jack thought Lennette was </a:t>
                      </a:r>
                      <a:r>
                        <a:rPr kumimoji="0" lang="en-SG" altLang="en-US" sz="2400" b="0" i="0" u="sng" strike="noStrike" cap="none" normalizeH="0" baseline="0" smtClean="0">
                          <a:ln>
                            <a:noFill/>
                          </a:ln>
                          <a:solidFill>
                            <a:srgbClr val="000000"/>
                          </a:solidFill>
                          <a:effectLst/>
                          <a:latin typeface="Calibri" pitchFamily="34" charset="0"/>
                        </a:rPr>
                        <a:t>shouting</a:t>
                      </a:r>
                      <a:r>
                        <a:rPr kumimoji="0" lang="en-SG" altLang="en-US" sz="2400" b="0" i="0" u="none" strike="noStrike" cap="none" normalizeH="0" baseline="0" smtClean="0">
                          <a:ln>
                            <a:noFill/>
                          </a:ln>
                          <a:solidFill>
                            <a:srgbClr val="000000"/>
                          </a:solidFill>
                          <a:effectLst/>
                          <a:latin typeface="Calibri" pitchFamily="34" charset="0"/>
                        </a:rPr>
                        <a:t> at him but she could have raised her voice to be heard over the baby’s cries.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sp>
        <p:nvSpPr>
          <p:cNvPr id="53251"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3468688"/>
        </p:xfrm>
        <a:graphic>
          <a:graphicData uri="http://schemas.openxmlformats.org/drawingml/2006/table">
            <a:tbl>
              <a:tblPr/>
              <a:tblGrid>
                <a:gridCol w="2794000"/>
                <a:gridCol w="5588000"/>
              </a:tblGrid>
              <a:tr h="5318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Physiological Noise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064A2"/>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064A2"/>
                    </a:solidFill>
                  </a:tcPr>
                </a:tc>
              </a:tr>
              <a:tr h="12969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Jack was physically unwell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3E0"/>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Jack had taken medical leave. He was probably on </a:t>
                      </a:r>
                      <a:r>
                        <a:rPr kumimoji="0" lang="en-SG" altLang="en-US" sz="2400" b="0" i="0" u="sng" strike="noStrike" cap="none" normalizeH="0" baseline="0" smtClean="0">
                          <a:ln>
                            <a:noFill/>
                          </a:ln>
                          <a:solidFill>
                            <a:srgbClr val="000000"/>
                          </a:solidFill>
                          <a:effectLst/>
                          <a:latin typeface="Calibri" pitchFamily="34" charset="0"/>
                        </a:rPr>
                        <a:t>medication</a:t>
                      </a:r>
                      <a:r>
                        <a:rPr kumimoji="0" lang="en-SG" altLang="en-US" sz="2400" b="0" i="0" u="none" strike="noStrike" cap="none" normalizeH="0" baseline="0" smtClean="0">
                          <a:ln>
                            <a:noFill/>
                          </a:ln>
                          <a:solidFill>
                            <a:srgbClr val="000000"/>
                          </a:solidFill>
                          <a:effectLst/>
                          <a:latin typeface="Calibri" pitchFamily="34" charset="0"/>
                        </a:rPr>
                        <a:t> as well. </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3E0"/>
                    </a:solidFill>
                  </a:tcPr>
                </a:tc>
              </a:tr>
              <a:tr h="16398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Lennette was physically and mentally exhausted after work</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AF0"/>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Lennette was </a:t>
                      </a:r>
                      <a:r>
                        <a:rPr kumimoji="0" lang="en-SG" altLang="en-US" sz="2400" b="0" i="0" u="sng" strike="noStrike" cap="none" normalizeH="0" baseline="0" smtClean="0">
                          <a:ln>
                            <a:noFill/>
                          </a:ln>
                          <a:solidFill>
                            <a:srgbClr val="000000"/>
                          </a:solidFill>
                          <a:effectLst/>
                          <a:latin typeface="Calibri" pitchFamily="34" charset="0"/>
                        </a:rPr>
                        <a:t>tired</a:t>
                      </a:r>
                      <a:r>
                        <a:rPr kumimoji="0" lang="en-SG" altLang="en-US" sz="2400" b="0" i="0" u="none" strike="noStrike" cap="none" normalizeH="0" baseline="0" smtClean="0">
                          <a:ln>
                            <a:noFill/>
                          </a:ln>
                          <a:solidFill>
                            <a:srgbClr val="000000"/>
                          </a:solidFill>
                          <a:effectLst/>
                          <a:latin typeface="Calibri" pitchFamily="34" charset="0"/>
                        </a:rPr>
                        <a:t> after a busy day/week at work and wasn’t able to effectively engage in a conversation.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AF0"/>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52388"/>
            <a:ext cx="7620000" cy="1143001"/>
          </a:xfrm>
        </p:spPr>
        <p:txBody>
          <a:bodyPr/>
          <a:lstStyle/>
          <a:p>
            <a:pPr eaLnBrk="1" hangingPunct="1"/>
            <a:r>
              <a:rPr lang="en-US" altLang="en-US" sz="3600" b="1" smtClean="0">
                <a:solidFill>
                  <a:srgbClr val="FF0000"/>
                </a:solidFill>
              </a:rPr>
              <a:t>Problem Analysis</a:t>
            </a:r>
            <a:endParaRPr lang="en-SG" altLang="en-US" smtClean="0">
              <a:solidFill>
                <a:srgbClr val="7B9899"/>
              </a:solidFill>
            </a:endParaRPr>
          </a:p>
        </p:txBody>
      </p:sp>
      <p:sp>
        <p:nvSpPr>
          <p:cNvPr id="26627" name="TextBox 2"/>
          <p:cNvSpPr txBox="1">
            <a:spLocks noChangeArrowheads="1"/>
          </p:cNvSpPr>
          <p:nvPr/>
        </p:nvSpPr>
        <p:spPr bwMode="auto">
          <a:xfrm>
            <a:off x="1143000" y="1098550"/>
            <a:ext cx="6477000" cy="12001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1800">
              <a:latin typeface="Arial" charset="0"/>
            </a:endParaRPr>
          </a:p>
          <a:p>
            <a:pPr algn="ctr" eaLnBrk="1" hangingPunct="1">
              <a:spcBef>
                <a:spcPct val="0"/>
              </a:spcBef>
              <a:buFontTx/>
              <a:buNone/>
            </a:pPr>
            <a:r>
              <a:rPr lang="en-US" altLang="en-US" sz="1800">
                <a:latin typeface="Arial" charset="0"/>
              </a:rPr>
              <a:t>What types of noise were affecting Jack and Lennette’s communication?</a:t>
            </a:r>
          </a:p>
          <a:p>
            <a:pPr eaLnBrk="1" hangingPunct="1">
              <a:spcBef>
                <a:spcPct val="0"/>
              </a:spcBef>
              <a:buFontTx/>
              <a:buNone/>
            </a:pPr>
            <a:endParaRPr lang="en-SG" altLang="en-US" sz="1800">
              <a:latin typeface="Arial" charset="0"/>
            </a:endParaRPr>
          </a:p>
        </p:txBody>
      </p:sp>
      <p:sp>
        <p:nvSpPr>
          <p:cNvPr id="26628" name="TextBox 12"/>
          <p:cNvSpPr txBox="1">
            <a:spLocks noChangeArrowheads="1"/>
          </p:cNvSpPr>
          <p:nvPr/>
        </p:nvSpPr>
        <p:spPr bwMode="auto">
          <a:xfrm>
            <a:off x="1143000" y="2895600"/>
            <a:ext cx="6477000" cy="13938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755650" eaLnBrk="0" hangingPunct="0">
              <a:spcBef>
                <a:spcPct val="20000"/>
              </a:spcBef>
              <a:buFont typeface="Arial" charset="0"/>
              <a:buChar char="•"/>
              <a:defRPr sz="3200">
                <a:solidFill>
                  <a:schemeClr val="tx1"/>
                </a:solidFill>
                <a:latin typeface="Calibri" pitchFamily="34" charset="0"/>
              </a:defRPr>
            </a:lvl1pPr>
            <a:lvl2pPr marL="742950" indent="-285750" defTabSz="755650" eaLnBrk="0" hangingPunct="0">
              <a:spcBef>
                <a:spcPct val="20000"/>
              </a:spcBef>
              <a:buFont typeface="Arial" charset="0"/>
              <a:buChar char="–"/>
              <a:defRPr sz="2800">
                <a:solidFill>
                  <a:schemeClr val="tx1"/>
                </a:solidFill>
                <a:latin typeface="Calibri" pitchFamily="34" charset="0"/>
              </a:defRPr>
            </a:lvl2pPr>
            <a:lvl3pPr marL="1143000" indent="-228600" defTabSz="755650" eaLnBrk="0" hangingPunct="0">
              <a:spcBef>
                <a:spcPct val="20000"/>
              </a:spcBef>
              <a:buFont typeface="Arial" charset="0"/>
              <a:buChar char="•"/>
              <a:defRPr sz="2400">
                <a:solidFill>
                  <a:schemeClr val="tx1"/>
                </a:solidFill>
                <a:latin typeface="Calibri" pitchFamily="34" charset="0"/>
              </a:defRPr>
            </a:lvl3pPr>
            <a:lvl4pPr marL="1600200" indent="-228600" defTabSz="755650" eaLnBrk="0" hangingPunct="0">
              <a:spcBef>
                <a:spcPct val="20000"/>
              </a:spcBef>
              <a:buFont typeface="Arial" charset="0"/>
              <a:buChar char="–"/>
              <a:defRPr sz="2000">
                <a:solidFill>
                  <a:schemeClr val="tx1"/>
                </a:solidFill>
                <a:latin typeface="Calibri" pitchFamily="34" charset="0"/>
              </a:defRPr>
            </a:lvl4pPr>
            <a:lvl5pPr marL="2057400" indent="-228600" defTabSz="755650" eaLnBrk="0" hangingPunct="0">
              <a:spcBef>
                <a:spcPct val="20000"/>
              </a:spcBef>
              <a:buFont typeface="Arial" charset="0"/>
              <a:buChar char="»"/>
              <a:defRPr sz="2000">
                <a:solidFill>
                  <a:schemeClr val="tx1"/>
                </a:solidFill>
                <a:latin typeface="Calibri" pitchFamily="34" charset="0"/>
              </a:defRPr>
            </a:lvl5pPr>
            <a:lvl6pPr marL="2514600" indent="-228600" defTabSz="75565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defTabSz="75565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defTabSz="75565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defTabSz="75565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spcAft>
                <a:spcPct val="35000"/>
              </a:spcAft>
              <a:buFontTx/>
              <a:buNone/>
            </a:pPr>
            <a:endParaRPr lang="en-US" altLang="en-US" sz="1800">
              <a:latin typeface="Arial" charset="0"/>
            </a:endParaRPr>
          </a:p>
          <a:p>
            <a:pPr algn="ctr" eaLnBrk="1" hangingPunct="1">
              <a:spcBef>
                <a:spcPct val="0"/>
              </a:spcBef>
              <a:spcAft>
                <a:spcPct val="35000"/>
              </a:spcAft>
              <a:buFontTx/>
              <a:buNone/>
            </a:pPr>
            <a:r>
              <a:rPr lang="en-US" altLang="en-US" sz="1800">
                <a:latin typeface="Arial" charset="0"/>
              </a:rPr>
              <a:t>What was the effect of noise on the communication between Jack and Lennette? </a:t>
            </a:r>
            <a:endParaRPr lang="en-SG" altLang="en-US" sz="1800">
              <a:latin typeface="Arial" charset="0"/>
            </a:endParaRPr>
          </a:p>
          <a:p>
            <a:pPr eaLnBrk="1" hangingPunct="1">
              <a:spcBef>
                <a:spcPct val="0"/>
              </a:spcBef>
              <a:buFontTx/>
              <a:buNone/>
            </a:pPr>
            <a:endParaRPr lang="en-SG" altLang="en-US" sz="1800">
              <a:latin typeface="Arial" charset="0"/>
            </a:endParaRPr>
          </a:p>
        </p:txBody>
      </p:sp>
      <p:sp>
        <p:nvSpPr>
          <p:cNvPr id="26629" name="TextBox 13"/>
          <p:cNvSpPr txBox="1">
            <a:spLocks noChangeArrowheads="1"/>
          </p:cNvSpPr>
          <p:nvPr/>
        </p:nvSpPr>
        <p:spPr bwMode="auto">
          <a:xfrm>
            <a:off x="1143000" y="4876800"/>
            <a:ext cx="6477000" cy="12001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US" altLang="en-US" sz="1800">
              <a:latin typeface="Arial" charset="0"/>
            </a:endParaRPr>
          </a:p>
          <a:p>
            <a:pPr algn="ctr" eaLnBrk="1" hangingPunct="1">
              <a:spcBef>
                <a:spcPct val="0"/>
              </a:spcBef>
              <a:buFontTx/>
              <a:buNone/>
            </a:pPr>
            <a:r>
              <a:rPr lang="en-US" altLang="en-US" sz="1800">
                <a:latin typeface="Arial" charset="0"/>
              </a:rPr>
              <a:t>How can we best advise Jack and Lennette to reduce noise in communicating with each other?</a:t>
            </a:r>
          </a:p>
          <a:p>
            <a:pPr algn="ctr" eaLnBrk="1" hangingPunct="1">
              <a:spcBef>
                <a:spcPct val="0"/>
              </a:spcBef>
              <a:buFontTx/>
              <a:buNone/>
            </a:pPr>
            <a:endParaRPr lang="en-SG" altLang="en-US" sz="1800">
              <a:latin typeface="Arial" charset="0"/>
            </a:endParaRPr>
          </a:p>
        </p:txBody>
      </p:sp>
      <p:sp>
        <p:nvSpPr>
          <p:cNvPr id="4" name="Down Arrow 3"/>
          <p:cNvSpPr/>
          <p:nvPr/>
        </p:nvSpPr>
        <p:spPr>
          <a:xfrm>
            <a:off x="4095750" y="2068513"/>
            <a:ext cx="5715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SG" altLang="en-US" sz="1800">
              <a:solidFill>
                <a:srgbClr val="FFFFFF"/>
              </a:solidFill>
            </a:endParaRPr>
          </a:p>
        </p:txBody>
      </p:sp>
      <p:sp>
        <p:nvSpPr>
          <p:cNvPr id="15" name="Down Arrow 14"/>
          <p:cNvSpPr/>
          <p:nvPr/>
        </p:nvSpPr>
        <p:spPr>
          <a:xfrm>
            <a:off x="4095750" y="4008438"/>
            <a:ext cx="5715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SG" altLang="en-US" sz="180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sp>
        <p:nvSpPr>
          <p:cNvPr id="54275"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5011738"/>
        </p:xfrm>
        <a:graphic>
          <a:graphicData uri="http://schemas.openxmlformats.org/drawingml/2006/table">
            <a:tbl>
              <a:tblPr/>
              <a:tblGrid>
                <a:gridCol w="2794000"/>
                <a:gridCol w="5588000"/>
              </a:tblGrid>
              <a:tr h="5318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Psychological Noise</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447992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Lennette’s irritation with mum-in-law</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Lennette was annoyed that she could not find her missing work documents and attributed this to her </a:t>
                      </a:r>
                      <a:r>
                        <a:rPr kumimoji="0" lang="en-SG" altLang="en-US" sz="2400" b="0" i="0" u="sng" strike="noStrike" cap="none" normalizeH="0" baseline="0" smtClean="0">
                          <a:ln>
                            <a:noFill/>
                          </a:ln>
                          <a:solidFill>
                            <a:srgbClr val="000000"/>
                          </a:solidFill>
                          <a:effectLst/>
                          <a:latin typeface="Calibri" pitchFamily="34" charset="0"/>
                        </a:rPr>
                        <a:t>mum-in-law’s doing </a:t>
                      </a:r>
                      <a:r>
                        <a:rPr kumimoji="0" lang="en-SG" altLang="en-US" sz="2400" b="0" i="0" u="none" strike="noStrike" cap="none" normalizeH="0" baseline="0" smtClean="0">
                          <a:ln>
                            <a:noFill/>
                          </a:ln>
                          <a:solidFill>
                            <a:srgbClr val="000000"/>
                          </a:solidFill>
                          <a:effectLst/>
                          <a:latin typeface="Calibri" pitchFamily="34" charset="0"/>
                        </a:rPr>
                        <a:t>(i.e. ‘I’ve told her so many times not to do it!).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Yet, she seemed </a:t>
                      </a:r>
                      <a:r>
                        <a:rPr kumimoji="0" lang="en-SG" altLang="en-US" sz="2400" b="0" i="0" u="sng" strike="noStrike" cap="none" normalizeH="0" baseline="0" smtClean="0">
                          <a:ln>
                            <a:noFill/>
                          </a:ln>
                          <a:solidFill>
                            <a:srgbClr val="000000"/>
                          </a:solidFill>
                          <a:effectLst/>
                          <a:latin typeface="Calibri" pitchFamily="34" charset="0"/>
                        </a:rPr>
                        <a:t>unwilling to confront the issue </a:t>
                      </a:r>
                      <a:r>
                        <a:rPr kumimoji="0" lang="en-SG" altLang="en-US" sz="2400" b="0" i="0" u="none" strike="noStrike" cap="none" normalizeH="0" baseline="0" smtClean="0">
                          <a:ln>
                            <a:noFill/>
                          </a:ln>
                          <a:solidFill>
                            <a:srgbClr val="000000"/>
                          </a:solidFill>
                          <a:effectLst/>
                          <a:latin typeface="Calibri" pitchFamily="34" charset="0"/>
                        </a:rPr>
                        <a:t>again and pushed the responsibility to her husband (i.e. </a:t>
                      </a:r>
                      <a:r>
                        <a:rPr kumimoji="0" lang="en-SG" altLang="en-US" sz="2400" b="0" i="1" u="none" strike="noStrike" cap="none" normalizeH="0" baseline="0" smtClean="0">
                          <a:ln>
                            <a:noFill/>
                          </a:ln>
                          <a:solidFill>
                            <a:srgbClr val="000000"/>
                          </a:solidFill>
                          <a:effectLst/>
                          <a:latin typeface="Calibri" pitchFamily="34" charset="0"/>
                        </a:rPr>
                        <a:t>‘You (Jack) need to talk to her’). </a:t>
                      </a:r>
                      <a:r>
                        <a:rPr kumimoji="0" lang="en-SG" altLang="en-US" sz="2400" b="0" i="0" u="none" strike="noStrike" cap="none" normalizeH="0" baseline="0" smtClean="0">
                          <a:ln>
                            <a:noFill/>
                          </a:ln>
                          <a:solidFill>
                            <a:srgbClr val="000000"/>
                          </a:solidFill>
                          <a:effectLst/>
                          <a:latin typeface="Calibri" pitchFamily="34" charset="0"/>
                        </a:rPr>
                        <a:t>This might have deepened the misunderstanding between Lennette and her mum-in-law. </a:t>
                      </a:r>
                    </a:p>
                  </a:txBody>
                  <a:tcPr marT="45694" marB="4569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838200" y="76200"/>
            <a:ext cx="7620000" cy="1143000"/>
          </a:xfrm>
        </p:spPr>
        <p:txBody>
          <a:bodyPr/>
          <a:lstStyle/>
          <a:p>
            <a:pPr eaLnBrk="1" hangingPunct="1"/>
            <a:r>
              <a:rPr lang="en-GB" altLang="en-US" sz="4000" smtClean="0">
                <a:solidFill>
                  <a:srgbClr val="FF0000"/>
                </a:solidFill>
              </a:rPr>
              <a:t>Application to the Problem</a:t>
            </a:r>
          </a:p>
        </p:txBody>
      </p:sp>
      <p:sp>
        <p:nvSpPr>
          <p:cNvPr id="55299"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3549650"/>
        </p:xfrm>
        <a:graphic>
          <a:graphicData uri="http://schemas.openxmlformats.org/drawingml/2006/table">
            <a:tbl>
              <a:tblPr/>
              <a:tblGrid>
                <a:gridCol w="2794000"/>
                <a:gridCol w="5588000"/>
              </a:tblGrid>
              <a:tr h="5318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Psychological Noise</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01783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Jack’s frustration with Lennette - Mum’s situation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Jack response to Lennette’s complaints wasn’t the most enthusiastic. He shrugged it off with a ‘not again’ and hastened his steps in bid to exit the situation (i.e. ‘I’m running late. Sorry, need to rush off now.) This might have </a:t>
                      </a:r>
                      <a:r>
                        <a:rPr kumimoji="0" lang="en-SG" altLang="en-US" sz="2400" b="0" i="0" u="sng" strike="noStrike" cap="none" normalizeH="0" baseline="0" smtClean="0">
                          <a:ln>
                            <a:noFill/>
                          </a:ln>
                          <a:solidFill>
                            <a:srgbClr val="000000"/>
                          </a:solidFill>
                          <a:effectLst/>
                          <a:latin typeface="Calibri" pitchFamily="34" charset="0"/>
                        </a:rPr>
                        <a:t>caused Lennette to feel that she was ‘not being heard’.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sp>
        <p:nvSpPr>
          <p:cNvPr id="56323"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4724400"/>
        </p:xfrm>
        <a:graphic>
          <a:graphicData uri="http://schemas.openxmlformats.org/drawingml/2006/table">
            <a:tbl>
              <a:tblPr/>
              <a:tblGrid>
                <a:gridCol w="2794000"/>
                <a:gridCol w="5588000"/>
              </a:tblGrid>
              <a:tr h="609600">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Psychological Noise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4114800">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Lennette’s jealousy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Lennette thought Jack must be meeting </a:t>
                      </a:r>
                      <a:r>
                        <a:rPr kumimoji="0" lang="en-SG" altLang="en-US" sz="2400" b="0" i="0" u="sng" strike="noStrike" cap="none" normalizeH="0" baseline="0" smtClean="0">
                          <a:ln>
                            <a:noFill/>
                          </a:ln>
                          <a:solidFill>
                            <a:srgbClr val="000000"/>
                          </a:solidFill>
                          <a:effectLst/>
                          <a:latin typeface="Calibri" pitchFamily="34" charset="0"/>
                        </a:rPr>
                        <a:t>someone important and special </a:t>
                      </a:r>
                      <a:r>
                        <a:rPr kumimoji="0" lang="en-SG" altLang="en-US" sz="2400" b="0" i="0" u="none" strike="noStrike" cap="none" normalizeH="0" baseline="0" smtClean="0">
                          <a:ln>
                            <a:noFill/>
                          </a:ln>
                          <a:solidFill>
                            <a:srgbClr val="000000"/>
                          </a:solidFill>
                          <a:effectLst/>
                          <a:latin typeface="Calibri" pitchFamily="34" charset="0"/>
                        </a:rPr>
                        <a:t>(probably a woman) for the evening. She was also envious to see </a:t>
                      </a:r>
                      <a:r>
                        <a:rPr kumimoji="0" lang="en-SG" altLang="en-US" sz="2400" b="0" i="0" u="sng" strike="noStrike" cap="none" normalizeH="0" baseline="0" smtClean="0">
                          <a:ln>
                            <a:noFill/>
                          </a:ln>
                          <a:solidFill>
                            <a:srgbClr val="000000"/>
                          </a:solidFill>
                          <a:effectLst/>
                          <a:latin typeface="Calibri" pitchFamily="34" charset="0"/>
                        </a:rPr>
                        <a:t>Jack all dressed up </a:t>
                      </a:r>
                      <a:r>
                        <a:rPr kumimoji="0" lang="en-SG" altLang="en-US" sz="2400" b="0" i="0" u="none" strike="noStrike" cap="none" normalizeH="0" baseline="0" smtClean="0">
                          <a:ln>
                            <a:noFill/>
                          </a:ln>
                          <a:solidFill>
                            <a:srgbClr val="000000"/>
                          </a:solidFill>
                          <a:effectLst/>
                          <a:latin typeface="Calibri" pitchFamily="34" charset="0"/>
                        </a:rPr>
                        <a:t>for the evening while she was still in her work clothes, tired and exhausted.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The mix of emotions and jealously could have prevented both of them from being calm and respectful while talking to each other.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sp>
        <p:nvSpPr>
          <p:cNvPr id="57347"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3914775"/>
        </p:xfrm>
        <a:graphic>
          <a:graphicData uri="http://schemas.openxmlformats.org/drawingml/2006/table">
            <a:tbl>
              <a:tblPr/>
              <a:tblGrid>
                <a:gridCol w="2794000"/>
                <a:gridCol w="5588000"/>
              </a:tblGrid>
              <a:tr h="5318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Semantic Noise</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r>
              <a:tr h="338296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‘Jamie/Jaimie’</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The names ‘Jamie’/’Jaimie’ sound exactly the same in pronunciation. However, ‘Jamie’ is usually the name for males (e.g. Jamie Oliver) and ‘Jaimie’ for females (e.g. Jaimie Alexander). Jamie could have been a male colleague but this have been perceived differently by Lennette. </a:t>
                      </a:r>
                      <a:r>
                        <a:rPr kumimoji="0" lang="en-SG" altLang="en-US" sz="2400" b="0" i="0" u="sng" strike="noStrike" cap="none" normalizeH="0" baseline="0" smtClean="0">
                          <a:ln>
                            <a:noFill/>
                          </a:ln>
                          <a:solidFill>
                            <a:srgbClr val="000000"/>
                          </a:solidFill>
                          <a:effectLst/>
                          <a:latin typeface="Calibri" pitchFamily="34" charset="0"/>
                        </a:rPr>
                        <a:t>Lennette had assumed Jamie to be a woman</a:t>
                      </a:r>
                      <a:r>
                        <a:rPr kumimoji="0" lang="en-SG" altLang="en-US" sz="2400" b="0" i="0" u="none" strike="noStrike" cap="none" normalizeH="0" baseline="0" smtClean="0">
                          <a:ln>
                            <a:noFill/>
                          </a:ln>
                          <a:solidFill>
                            <a:srgbClr val="000000"/>
                          </a:solidFill>
                          <a:effectLst/>
                          <a:latin typeface="Calibr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sp>
        <p:nvSpPr>
          <p:cNvPr id="58371" name="Content Placeholder 1"/>
          <p:cNvSpPr>
            <a:spLocks noGrp="1"/>
          </p:cNvSpPr>
          <p:nvPr>
            <p:ph idx="1"/>
          </p:nvPr>
        </p:nvSpPr>
        <p:spPr>
          <a:xfrm>
            <a:off x="381000" y="1143000"/>
            <a:ext cx="8534400" cy="457200"/>
          </a:xfrm>
        </p:spPr>
        <p:txBody>
          <a:bodyPr/>
          <a:lstStyle/>
          <a:p>
            <a:pPr marL="114300" indent="0" eaLnBrk="1" hangingPunct="1">
              <a:buFont typeface="Arial" charset="0"/>
              <a:buNone/>
            </a:pPr>
            <a:r>
              <a:rPr lang="en-US" altLang="en-US" sz="2400" b="1" smtClean="0"/>
              <a:t>What were the noises that affected their communication?</a:t>
            </a:r>
            <a:endParaRPr lang="en-SG" altLang="en-US" sz="2400" smtClean="0"/>
          </a:p>
          <a:p>
            <a:pPr marL="114300" indent="0" eaLnBrk="1" hangingPunct="1">
              <a:buFont typeface="Arial" charset="0"/>
              <a:buNone/>
            </a:pPr>
            <a:endParaRPr lang="en-SG" altLang="en-US" sz="2400" smtClean="0"/>
          </a:p>
        </p:txBody>
      </p:sp>
      <p:graphicFrame>
        <p:nvGraphicFramePr>
          <p:cNvPr id="2" name="Table 1"/>
          <p:cNvGraphicFramePr>
            <a:graphicFrameLocks noGrp="1"/>
          </p:cNvGraphicFramePr>
          <p:nvPr/>
        </p:nvGraphicFramePr>
        <p:xfrm>
          <a:off x="381000" y="1752600"/>
          <a:ext cx="8382000" cy="4738688"/>
        </p:xfrm>
        <a:graphic>
          <a:graphicData uri="http://schemas.openxmlformats.org/drawingml/2006/table">
            <a:tbl>
              <a:tblPr/>
              <a:tblGrid>
                <a:gridCol w="2794000"/>
                <a:gridCol w="5588000"/>
              </a:tblGrid>
              <a:tr h="5318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Semantic Noise</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r>
              <a:tr h="19208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pitchFamily="34" charset="0"/>
                          <a:cs typeface="Arial" charset="0"/>
                        </a:rPr>
                        <a:t>‘The usual, you know’ </a:t>
                      </a:r>
                      <a:endParaRPr kumimoji="0" lang="en-SG" altLang="en-US" sz="24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These words that may not be mutually understood by Jack and Lennette. </a:t>
                      </a:r>
                      <a:r>
                        <a:rPr kumimoji="0" lang="en-SG" altLang="en-US" sz="2400" b="0" i="0" u="sng" strike="noStrike" cap="none" normalizeH="0" baseline="0" smtClean="0">
                          <a:ln>
                            <a:noFill/>
                          </a:ln>
                          <a:solidFill>
                            <a:srgbClr val="000000"/>
                          </a:solidFill>
                          <a:effectLst/>
                          <a:latin typeface="Calibri" pitchFamily="34" charset="0"/>
                        </a:rPr>
                        <a:t>What is ‘usual’ to Jack may be ‘strange/unusual’ to Lennette</a:t>
                      </a:r>
                      <a:r>
                        <a:rPr kumimoji="0" lang="en-SG" altLang="en-US" sz="2400" b="0" i="0" u="none" strike="noStrike" cap="none" normalizeH="0" baseline="0" smtClean="0">
                          <a:ln>
                            <a:noFill/>
                          </a:ln>
                          <a:solidFill>
                            <a:srgbClr val="000000"/>
                          </a:solidFill>
                          <a:effectLst/>
                          <a:latin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2286000">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0" i="0" u="none" strike="noStrike" cap="none" normalizeH="0" baseline="0" smtClean="0">
                          <a:ln>
                            <a:noFill/>
                          </a:ln>
                          <a:solidFill>
                            <a:srgbClr val="000000"/>
                          </a:solidFill>
                          <a:effectLst/>
                          <a:latin typeface="Calibri" pitchFamily="34" charset="0"/>
                        </a:rPr>
                        <a:t>‘partner-in-crime’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pitchFamily="34" charset="0"/>
                          <a:cs typeface="Arial" charset="0"/>
                        </a:rPr>
                        <a:t>The phrase ‘partner-in-crime’ could </a:t>
                      </a:r>
                      <a:r>
                        <a:rPr kumimoji="0" lang="en-SG" altLang="en-US" sz="2400" b="0" i="0" u="none" strike="noStrike" cap="none" normalizeH="0" baseline="0" smtClean="0">
                          <a:ln>
                            <a:noFill/>
                          </a:ln>
                          <a:solidFill>
                            <a:srgbClr val="000000"/>
                          </a:solidFill>
                          <a:effectLst/>
                          <a:latin typeface="Calibri" pitchFamily="34" charset="0"/>
                          <a:cs typeface="Arial" charset="0"/>
                        </a:rPr>
                        <a:t>refer to ‘colleagues who work together to achieve a goal’.</a:t>
                      </a:r>
                      <a:r>
                        <a:rPr kumimoji="0" lang="en-US" altLang="en-US" sz="2400" b="0" i="0" u="none" strike="noStrike" cap="none" normalizeH="0" baseline="0" smtClean="0">
                          <a:ln>
                            <a:noFill/>
                          </a:ln>
                          <a:solidFill>
                            <a:srgbClr val="000000"/>
                          </a:solidFill>
                          <a:effectLst/>
                          <a:latin typeface="Calibri" pitchFamily="34" charset="0"/>
                          <a:cs typeface="Arial" charset="0"/>
                        </a:rPr>
                        <a:t> Lennette have misinterpreted </a:t>
                      </a:r>
                      <a:r>
                        <a:rPr kumimoji="0" lang="en-US" altLang="en-US" sz="2400" b="0" i="0" u="sng" strike="noStrike" cap="none" normalizeH="0" baseline="0" smtClean="0">
                          <a:ln>
                            <a:noFill/>
                          </a:ln>
                          <a:solidFill>
                            <a:srgbClr val="000000"/>
                          </a:solidFill>
                          <a:effectLst/>
                          <a:latin typeface="Calibri" pitchFamily="34" charset="0"/>
                          <a:cs typeface="Arial" charset="0"/>
                        </a:rPr>
                        <a:t>‘partner-in-crime’ as Jack’s ‘partner’ (or new found love interest).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50006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395" name="Title 1"/>
          <p:cNvSpPr>
            <a:spLocks noGrp="1"/>
          </p:cNvSpPr>
          <p:nvPr>
            <p:ph type="title"/>
          </p:nvPr>
        </p:nvSpPr>
        <p:spPr>
          <a:xfrm>
            <a:off x="762000" y="685800"/>
            <a:ext cx="7620000" cy="1143000"/>
          </a:xfrm>
        </p:spPr>
        <p:txBody>
          <a:bodyPr/>
          <a:lstStyle/>
          <a:p>
            <a:pPr eaLnBrk="1" hangingPunct="1"/>
            <a:r>
              <a:rPr lang="en-GB" altLang="en-US" sz="4000" smtClean="0">
                <a:solidFill>
                  <a:srgbClr val="FF0000"/>
                </a:solidFill>
              </a:rPr>
              <a:t>Strategies to Reduce Noise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381000" y="1295400"/>
          <a:ext cx="8382000" cy="3981450"/>
        </p:xfrm>
        <a:graphic>
          <a:graphicData uri="http://schemas.openxmlformats.org/drawingml/2006/table">
            <a:tbl>
              <a:tblPr/>
              <a:tblGrid>
                <a:gridCol w="1676400"/>
                <a:gridCol w="3352800"/>
                <a:gridCol w="3352800"/>
              </a:tblGrid>
              <a:tr h="7016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Physical Noise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Explanation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Ways to Reduce Noise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79646"/>
                    </a:solidFill>
                  </a:tcPr>
                </a:tc>
              </a:tr>
              <a:tr h="16398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Music/sound from the TV</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The </a:t>
                      </a:r>
                      <a:r>
                        <a:rPr kumimoji="0" lang="en-SG" altLang="en-US" sz="2000" b="0" i="0" u="sng" strike="noStrike" cap="none" normalizeH="0" baseline="0" smtClean="0">
                          <a:ln>
                            <a:noFill/>
                          </a:ln>
                          <a:solidFill>
                            <a:srgbClr val="000000"/>
                          </a:solidFill>
                          <a:effectLst/>
                          <a:latin typeface="Calibri" pitchFamily="34" charset="0"/>
                        </a:rPr>
                        <a:t>external interference </a:t>
                      </a:r>
                      <a:r>
                        <a:rPr kumimoji="0" lang="en-SG" altLang="en-US" sz="2000" b="0" i="0" u="none" strike="noStrike" cap="none" normalizeH="0" baseline="0" smtClean="0">
                          <a:ln>
                            <a:noFill/>
                          </a:ln>
                          <a:solidFill>
                            <a:srgbClr val="000000"/>
                          </a:solidFill>
                          <a:effectLst/>
                          <a:latin typeface="Calibri" pitchFamily="34" charset="0"/>
                        </a:rPr>
                        <a:t>has made the environment unconducive for conversations to take place.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c rowSpan="2">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Jack / Lennette could have turned off the TV and pacified the baby first before engaging in a conversation with each other. This will help to </a:t>
                      </a:r>
                      <a:r>
                        <a:rPr kumimoji="0" lang="en-SG" altLang="en-US" sz="2000" b="1" i="0" u="none" strike="noStrike" cap="none" normalizeH="0" baseline="0" smtClean="0">
                          <a:ln>
                            <a:noFill/>
                          </a:ln>
                          <a:solidFill>
                            <a:srgbClr val="FF0000"/>
                          </a:solidFill>
                          <a:effectLst/>
                          <a:latin typeface="Calibri" pitchFamily="34" charset="0"/>
                        </a:rPr>
                        <a:t>reduce external interference</a:t>
                      </a:r>
                      <a:r>
                        <a:rPr kumimoji="0" lang="en-SG" altLang="en-US" sz="2000" b="0" i="0" u="none" strike="noStrike" cap="none" normalizeH="0" baseline="0" smtClean="0">
                          <a:ln>
                            <a:noFill/>
                          </a:ln>
                          <a:solidFill>
                            <a:srgbClr val="FF0000"/>
                          </a:solidFill>
                          <a:effectLst/>
                          <a:latin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CDDCF"/>
                    </a:solidFill>
                  </a:tcPr>
                </a:tc>
              </a:tr>
              <a:tr h="16398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Baby’s cries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Jack thought Lennette was </a:t>
                      </a:r>
                      <a:r>
                        <a:rPr kumimoji="0" lang="en-SG" altLang="en-US" sz="2000" b="0" i="0" u="sng" strike="noStrike" cap="none" normalizeH="0" baseline="0" smtClean="0">
                          <a:ln>
                            <a:noFill/>
                          </a:ln>
                          <a:solidFill>
                            <a:srgbClr val="000000"/>
                          </a:solidFill>
                          <a:effectLst/>
                          <a:latin typeface="Calibri" pitchFamily="34" charset="0"/>
                        </a:rPr>
                        <a:t>shouting</a:t>
                      </a:r>
                      <a:r>
                        <a:rPr kumimoji="0" lang="en-SG" altLang="en-US" sz="2000" b="0" i="0" u="none" strike="noStrike" cap="none" normalizeH="0" baseline="0" smtClean="0">
                          <a:ln>
                            <a:noFill/>
                          </a:ln>
                          <a:solidFill>
                            <a:srgbClr val="000000"/>
                          </a:solidFill>
                          <a:effectLst/>
                          <a:latin typeface="Calibri" pitchFamily="34" charset="0"/>
                        </a:rPr>
                        <a:t> at him but she could have raised her voice to be heard over the baby’s cries.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DEFE9"/>
                    </a:solidFill>
                  </a:tcPr>
                </a:tc>
                <a:tc vMerge="1">
                  <a:txBody>
                    <a:bodyPr/>
                    <a:lstStyle/>
                    <a:p>
                      <a:endParaRPr lang="en-SG"/>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457200" y="1143000"/>
          <a:ext cx="8382000" cy="5153025"/>
        </p:xfrm>
        <a:graphic>
          <a:graphicData uri="http://schemas.openxmlformats.org/drawingml/2006/table">
            <a:tbl>
              <a:tblPr/>
              <a:tblGrid>
                <a:gridCol w="1676400"/>
                <a:gridCol w="2438400"/>
                <a:gridCol w="4267200"/>
              </a:tblGrid>
              <a:tr h="7016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Physiological Noise</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064A2"/>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Explanation</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064A2"/>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Ways to Reduce Noise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1" i="0" u="none" strike="noStrike" cap="none" normalizeH="0" baseline="0" smtClean="0">
                        <a:ln>
                          <a:noFill/>
                        </a:ln>
                        <a:solidFill>
                          <a:srgbClr val="FFFFFF"/>
                        </a:solidFill>
                        <a:effectLst/>
                        <a:latin typeface="Calibri" pitchFamily="34" charset="0"/>
                      </a:endParaRP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064A2"/>
                    </a:solidFill>
                  </a:tcPr>
                </a:tc>
              </a:tr>
              <a:tr h="25304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Jack was physically unwell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3E0"/>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Jack had taken medical leave. He was probably on </a:t>
                      </a:r>
                      <a:r>
                        <a:rPr kumimoji="0" lang="en-SG" altLang="en-US" sz="2000" b="0" i="0" u="sng" strike="noStrike" cap="none" normalizeH="0" baseline="0" smtClean="0">
                          <a:ln>
                            <a:noFill/>
                          </a:ln>
                          <a:solidFill>
                            <a:srgbClr val="000000"/>
                          </a:solidFill>
                          <a:effectLst/>
                          <a:latin typeface="Calibri" pitchFamily="34" charset="0"/>
                        </a:rPr>
                        <a:t>medication</a:t>
                      </a:r>
                      <a:r>
                        <a:rPr kumimoji="0" lang="en-SG" altLang="en-US" sz="2000" b="0" i="0" u="none" strike="noStrike" cap="none" normalizeH="0" baseline="0" smtClean="0">
                          <a:ln>
                            <a:noFill/>
                          </a:ln>
                          <a:solidFill>
                            <a:srgbClr val="000000"/>
                          </a:solidFill>
                          <a:effectLst/>
                          <a:latin typeface="Calibri" pitchFamily="34" charset="0"/>
                        </a:rPr>
                        <a:t> as well. </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3E0"/>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Jack could have rested at home instead of going out for an evening appointment.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FF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In their conversation, Jack could have attended to Lennette first (by being other-person-centred) before brushing her off. </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D3E0"/>
                    </a:solidFill>
                  </a:tcPr>
                </a:tc>
              </a:tr>
              <a:tr h="19208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Lennette was physically and mentally exhausted after work</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AF0"/>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Lennette was </a:t>
                      </a:r>
                      <a:r>
                        <a:rPr kumimoji="0" lang="en-SG" altLang="en-US" sz="2000" b="0" i="0" u="sng" strike="noStrike" cap="none" normalizeH="0" baseline="0" smtClean="0">
                          <a:ln>
                            <a:noFill/>
                          </a:ln>
                          <a:solidFill>
                            <a:srgbClr val="000000"/>
                          </a:solidFill>
                          <a:effectLst/>
                          <a:latin typeface="Calibri" pitchFamily="34" charset="0"/>
                        </a:rPr>
                        <a:t>tired</a:t>
                      </a:r>
                      <a:r>
                        <a:rPr kumimoji="0" lang="en-SG" altLang="en-US" sz="2000" b="0" i="0" u="none" strike="noStrike" cap="none" normalizeH="0" baseline="0" smtClean="0">
                          <a:ln>
                            <a:noFill/>
                          </a:ln>
                          <a:solidFill>
                            <a:srgbClr val="000000"/>
                          </a:solidFill>
                          <a:effectLst/>
                          <a:latin typeface="Calibri" pitchFamily="34" charset="0"/>
                        </a:rPr>
                        <a:t> after a busy day/week at work and wasn’t able to effectively engage in a conversation. </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AF0"/>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Lennette could have rested before approaching Jack.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FF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Lennette should chosen an </a:t>
                      </a:r>
                      <a:r>
                        <a:rPr kumimoji="0" lang="en-SG" altLang="en-US" sz="2000" b="1" i="0" u="none" strike="noStrike" cap="none" normalizeH="0" baseline="0" smtClean="0">
                          <a:ln>
                            <a:noFill/>
                          </a:ln>
                          <a:solidFill>
                            <a:srgbClr val="FF0000"/>
                          </a:solidFill>
                          <a:effectLst/>
                          <a:latin typeface="Calibri" pitchFamily="34" charset="0"/>
                        </a:rPr>
                        <a:t>appropriate timing </a:t>
                      </a:r>
                      <a:r>
                        <a:rPr kumimoji="0" lang="en-SG" altLang="en-US" sz="2000" b="0" i="0" u="none" strike="noStrike" cap="none" normalizeH="0" baseline="0" smtClean="0">
                          <a:ln>
                            <a:noFill/>
                          </a:ln>
                          <a:solidFill>
                            <a:srgbClr val="FF0000"/>
                          </a:solidFill>
                          <a:effectLst/>
                          <a:latin typeface="Calibri" pitchFamily="34" charset="0"/>
                        </a:rPr>
                        <a:t>or check if she should come back to talk to him later. </a:t>
                      </a:r>
                    </a:p>
                  </a:txBody>
                  <a:tcPr marT="45731" marB="4573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AF0"/>
                    </a:solid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304800" y="1143000"/>
          <a:ext cx="8458200" cy="5410200"/>
        </p:xfrm>
        <a:graphic>
          <a:graphicData uri="http://schemas.openxmlformats.org/drawingml/2006/table">
            <a:tbl>
              <a:tblPr/>
              <a:tblGrid>
                <a:gridCol w="1692275"/>
                <a:gridCol w="4151313"/>
                <a:gridCol w="2614612"/>
              </a:tblGrid>
              <a:tr h="7889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Psychological Noise</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Explanation</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Ways to Reduce Noise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1" i="0" u="none" strike="noStrike" cap="none" normalizeH="0" baseline="0" smtClean="0">
                        <a:ln>
                          <a:noFill/>
                        </a:ln>
                        <a:solidFill>
                          <a:srgbClr val="FFFFFF"/>
                        </a:solidFill>
                        <a:effectLst/>
                        <a:latin typeface="Calibri" pitchFamily="34"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462121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Lennette’s irritation with mum-in-law</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Lennette was annoyed that she could not find her work documents and attributed this to her </a:t>
                      </a:r>
                      <a:r>
                        <a:rPr kumimoji="0" lang="en-SG" altLang="en-US" sz="2000" b="0" i="0" u="sng" strike="noStrike" cap="none" normalizeH="0" baseline="0" smtClean="0">
                          <a:ln>
                            <a:noFill/>
                          </a:ln>
                          <a:solidFill>
                            <a:srgbClr val="000000"/>
                          </a:solidFill>
                          <a:effectLst/>
                          <a:latin typeface="Calibri" pitchFamily="34" charset="0"/>
                        </a:rPr>
                        <a:t>mum-in-law’s doing</a:t>
                      </a:r>
                      <a:r>
                        <a:rPr kumimoji="0" lang="en-SG" altLang="en-US" sz="2000" b="0" i="0" u="none" strike="noStrike" cap="none" normalizeH="0" baseline="0" smtClean="0">
                          <a:ln>
                            <a:noFill/>
                          </a:ln>
                          <a:solidFill>
                            <a:srgbClr val="000000"/>
                          </a:solidFill>
                          <a:effectLst/>
                          <a:latin typeface="Calibri" pitchFamily="34" charset="0"/>
                        </a:rPr>
                        <a:t> (i.e. ‘I’ve told her so many times not to do it!).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Yet, she seemed </a:t>
                      </a:r>
                      <a:r>
                        <a:rPr kumimoji="0" lang="en-SG" altLang="en-US" sz="2000" b="0" i="0" u="sng" strike="noStrike" cap="none" normalizeH="0" baseline="0" smtClean="0">
                          <a:ln>
                            <a:noFill/>
                          </a:ln>
                          <a:solidFill>
                            <a:srgbClr val="000000"/>
                          </a:solidFill>
                          <a:effectLst/>
                          <a:latin typeface="Calibri" pitchFamily="34" charset="0"/>
                        </a:rPr>
                        <a:t>unwilling to confront the issue </a:t>
                      </a:r>
                      <a:r>
                        <a:rPr kumimoji="0" lang="en-SG" altLang="en-US" sz="2000" b="0" i="0" u="none" strike="noStrike" cap="none" normalizeH="0" baseline="0" smtClean="0">
                          <a:ln>
                            <a:noFill/>
                          </a:ln>
                          <a:solidFill>
                            <a:srgbClr val="000000"/>
                          </a:solidFill>
                          <a:effectLst/>
                          <a:latin typeface="Calibri" pitchFamily="34" charset="0"/>
                        </a:rPr>
                        <a:t>again and pushed the responsibility to her husband (i.e. </a:t>
                      </a:r>
                      <a:r>
                        <a:rPr kumimoji="0" lang="en-SG" altLang="en-US" sz="2000" b="0" i="1" u="none" strike="noStrike" cap="none" normalizeH="0" baseline="0" smtClean="0">
                          <a:ln>
                            <a:noFill/>
                          </a:ln>
                          <a:solidFill>
                            <a:srgbClr val="000000"/>
                          </a:solidFill>
                          <a:effectLst/>
                          <a:latin typeface="Calibri" pitchFamily="34" charset="0"/>
                        </a:rPr>
                        <a:t>‘You (Jack) need to talk to her’). </a:t>
                      </a:r>
                      <a:r>
                        <a:rPr kumimoji="0" lang="en-SG" altLang="en-US" sz="2000" b="0" i="0" u="none" strike="noStrike" cap="none" normalizeH="0" baseline="0" smtClean="0">
                          <a:ln>
                            <a:noFill/>
                          </a:ln>
                          <a:solidFill>
                            <a:srgbClr val="000000"/>
                          </a:solidFill>
                          <a:effectLst/>
                          <a:latin typeface="Calibri" pitchFamily="34" charset="0"/>
                        </a:rPr>
                        <a:t>This might have deepened the misunderstanding between Lennette and her mum-in-law. </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Lennette could have demonstrated </a:t>
                      </a:r>
                      <a:r>
                        <a:rPr kumimoji="0" lang="en-SG" altLang="en-US" sz="2000" b="1" i="0" u="none" strike="noStrike" cap="none" normalizeH="0" baseline="0" smtClean="0">
                          <a:ln>
                            <a:noFill/>
                          </a:ln>
                          <a:solidFill>
                            <a:srgbClr val="FF0000"/>
                          </a:solidFill>
                          <a:effectLst/>
                          <a:latin typeface="Calibri" pitchFamily="34" charset="0"/>
                        </a:rPr>
                        <a:t>patience </a:t>
                      </a:r>
                      <a:r>
                        <a:rPr kumimoji="0" lang="en-SG" altLang="en-US" sz="2000" b="0" i="0" u="none" strike="noStrike" cap="none" normalizeH="0" baseline="0" smtClean="0">
                          <a:ln>
                            <a:noFill/>
                          </a:ln>
                          <a:solidFill>
                            <a:srgbClr val="FF0000"/>
                          </a:solidFill>
                          <a:effectLst/>
                          <a:latin typeface="Calibri" pitchFamily="34" charset="0"/>
                        </a:rPr>
                        <a:t>towards her mum-in-law and trust that she meant well when her mum-in-law cleaned their master bedroom.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FF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She could have chosen an appropriate </a:t>
                      </a:r>
                      <a:r>
                        <a:rPr kumimoji="0" lang="en-SG" altLang="en-US" sz="2000" b="1" i="0" u="none" strike="noStrike" cap="none" normalizeH="0" baseline="0" smtClean="0">
                          <a:ln>
                            <a:noFill/>
                          </a:ln>
                          <a:solidFill>
                            <a:srgbClr val="FF0000"/>
                          </a:solidFill>
                          <a:effectLst/>
                          <a:latin typeface="Calibri" pitchFamily="34" charset="0"/>
                        </a:rPr>
                        <a:t>channel</a:t>
                      </a:r>
                      <a:r>
                        <a:rPr kumimoji="0" lang="en-SG" altLang="en-US" sz="2000" b="0" i="0" u="none" strike="noStrike" cap="none" normalizeH="0" baseline="0" smtClean="0">
                          <a:ln>
                            <a:noFill/>
                          </a:ln>
                          <a:solidFill>
                            <a:srgbClr val="FF0000"/>
                          </a:solidFill>
                          <a:effectLst/>
                          <a:latin typeface="Calibri" pitchFamily="34" charset="0"/>
                        </a:rPr>
                        <a:t> of communication by working things out with her mum-in-law </a:t>
                      </a:r>
                      <a:r>
                        <a:rPr kumimoji="0" lang="en-SG" altLang="en-US" sz="2000" b="1" i="0" u="none" strike="noStrike" cap="none" normalizeH="0" baseline="0" smtClean="0">
                          <a:ln>
                            <a:noFill/>
                          </a:ln>
                          <a:solidFill>
                            <a:srgbClr val="FF0000"/>
                          </a:solidFill>
                          <a:effectLst/>
                          <a:latin typeface="Calibri" pitchFamily="34" charset="0"/>
                        </a:rPr>
                        <a:t>face-to-face.</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8382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304800" y="1219200"/>
          <a:ext cx="8534400" cy="4648200"/>
        </p:xfrm>
        <a:graphic>
          <a:graphicData uri="http://schemas.openxmlformats.org/drawingml/2006/table">
            <a:tbl>
              <a:tblPr/>
              <a:tblGrid>
                <a:gridCol w="1706563"/>
                <a:gridCol w="3414712"/>
                <a:gridCol w="3413125"/>
              </a:tblGrid>
              <a:tr h="73183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Psychological Noise</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Explanation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Ways to Reduce Noise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1" i="0" u="none" strike="noStrike" cap="none" normalizeH="0" baseline="0" smtClean="0">
                        <a:ln>
                          <a:noFill/>
                        </a:ln>
                        <a:solidFill>
                          <a:srgbClr val="FFFFFF"/>
                        </a:solidFill>
                        <a:effectLst/>
                        <a:latin typeface="Calibri" pitchFamily="34"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916363">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Jack’s frustration with Lennette-Mum’s situation</a:t>
                      </a: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Jack response to Lennette’s complaints wasn’t the most enthusiastic. He shrugged it off with a ‘not again’ and hastened his steps in bid to exit the situation (i.e. ‘I’m running late. Sorry, need rush off now.) This might have </a:t>
                      </a:r>
                      <a:r>
                        <a:rPr kumimoji="0" lang="en-SG" altLang="en-US" sz="2000" b="0" i="0" u="sng" strike="noStrike" cap="none" normalizeH="0" baseline="0" smtClean="0">
                          <a:ln>
                            <a:noFill/>
                          </a:ln>
                          <a:solidFill>
                            <a:srgbClr val="000000"/>
                          </a:solidFill>
                          <a:effectLst/>
                          <a:latin typeface="Calibri" pitchFamily="34" charset="0"/>
                        </a:rPr>
                        <a:t>caused Lennette to feel that she was ‘not being heard’.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Jack could have demonstrated </a:t>
                      </a:r>
                      <a:r>
                        <a:rPr kumimoji="0" lang="en-SG" altLang="en-US" sz="2000" b="1" i="0" u="none" strike="noStrike" cap="none" normalizeH="0" baseline="0" smtClean="0">
                          <a:ln>
                            <a:noFill/>
                          </a:ln>
                          <a:solidFill>
                            <a:srgbClr val="FF0000"/>
                          </a:solidFill>
                          <a:effectLst/>
                          <a:latin typeface="Calibri" pitchFamily="34" charset="0"/>
                        </a:rPr>
                        <a:t>patience, care and concern </a:t>
                      </a:r>
                      <a:r>
                        <a:rPr kumimoji="0" lang="en-SG" altLang="en-US" sz="2000" b="0" i="0" u="none" strike="noStrike" cap="none" normalizeH="0" baseline="0" smtClean="0">
                          <a:ln>
                            <a:noFill/>
                          </a:ln>
                          <a:solidFill>
                            <a:srgbClr val="FF0000"/>
                          </a:solidFill>
                          <a:effectLst/>
                          <a:latin typeface="Calibri" pitchFamily="34" charset="0"/>
                        </a:rPr>
                        <a:t>upon hearing that Lennette was upset with her missing documents.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FF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He could have offered a solution, e.g. volunteer to speak to his mum or arrange a time for Lennette and Mum to sort out the issues.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b="1" smtClean="0">
                <a:solidFill>
                  <a:srgbClr val="FF0000"/>
                </a:solidFill>
              </a:rPr>
              <a:t>What is Noise?</a:t>
            </a:r>
            <a:endParaRPr lang="en-SG" altLang="en-US" smtClean="0"/>
          </a:p>
        </p:txBody>
      </p:sp>
      <p:sp>
        <p:nvSpPr>
          <p:cNvPr id="27651" name="Content Placeholder 2"/>
          <p:cNvSpPr>
            <a:spLocks noGrp="1"/>
          </p:cNvSpPr>
          <p:nvPr>
            <p:ph idx="1"/>
          </p:nvPr>
        </p:nvSpPr>
        <p:spPr>
          <a:xfrm>
            <a:off x="301625" y="1527175"/>
            <a:ext cx="8504238" cy="4340225"/>
          </a:xfrm>
        </p:spPr>
        <p:txBody>
          <a:bodyPr/>
          <a:lstStyle/>
          <a:p>
            <a:pPr eaLnBrk="1" hangingPunct="1">
              <a:lnSpc>
                <a:spcPct val="90000"/>
              </a:lnSpc>
            </a:pPr>
            <a:r>
              <a:rPr lang="en-US" altLang="en-US" sz="2800" smtClean="0"/>
              <a:t>“a barrier to communication” </a:t>
            </a:r>
          </a:p>
          <a:p>
            <a:pPr eaLnBrk="1" hangingPunct="1">
              <a:lnSpc>
                <a:spcPct val="90000"/>
              </a:lnSpc>
            </a:pPr>
            <a:r>
              <a:rPr lang="en-US" altLang="en-US" sz="2800" smtClean="0"/>
              <a:t>“prevents effective communication”</a:t>
            </a:r>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pPr>
            <a:endParaRPr lang="en-US" altLang="en-US" smtClean="0"/>
          </a:p>
          <a:p>
            <a:pPr eaLnBrk="1" hangingPunct="1">
              <a:lnSpc>
                <a:spcPct val="90000"/>
              </a:lnSpc>
              <a:buFont typeface="Wingdings 2" pitchFamily="18" charset="2"/>
              <a:buNone/>
            </a:pPr>
            <a:r>
              <a:rPr lang="en-US" altLang="en-US" sz="1200" smtClean="0"/>
              <a:t>Sources:</a:t>
            </a:r>
          </a:p>
          <a:p>
            <a:pPr eaLnBrk="1" hangingPunct="1">
              <a:lnSpc>
                <a:spcPct val="90000"/>
              </a:lnSpc>
              <a:buFont typeface="Wingdings 2" pitchFamily="18" charset="2"/>
              <a:buNone/>
            </a:pPr>
            <a:r>
              <a:rPr lang="en-SG" altLang="en-US" sz="1200" smtClean="0"/>
              <a:t>Devito, J.A. (2003). Human Communication – the Basic Course (9th ed).  New York: Pearson Education</a:t>
            </a:r>
          </a:p>
          <a:p>
            <a:pPr eaLnBrk="1" hangingPunct="1">
              <a:lnSpc>
                <a:spcPct val="90000"/>
              </a:lnSpc>
              <a:buFont typeface="Wingdings 2" pitchFamily="18" charset="2"/>
              <a:buNone/>
            </a:pPr>
            <a:r>
              <a:rPr lang="en-SG" altLang="en-US" sz="1200" smtClean="0"/>
              <a:t>Barker, Larry L. (1987). Communication (4th Edition). Prentice Hall</a:t>
            </a:r>
          </a:p>
          <a:p>
            <a:pPr eaLnBrk="1" hangingPunct="1">
              <a:lnSpc>
                <a:spcPct val="90000"/>
              </a:lnSpc>
              <a:buFont typeface="Wingdings 2" pitchFamily="18" charset="2"/>
              <a:buNone/>
            </a:pPr>
            <a:endParaRPr lang="en-SG"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381000" y="1066800"/>
          <a:ext cx="8382000" cy="5426075"/>
        </p:xfrm>
        <a:graphic>
          <a:graphicData uri="http://schemas.openxmlformats.org/drawingml/2006/table">
            <a:tbl>
              <a:tblPr/>
              <a:tblGrid>
                <a:gridCol w="1676400"/>
                <a:gridCol w="3352800"/>
                <a:gridCol w="3352800"/>
              </a:tblGrid>
              <a:tr h="762000">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Psychological Noise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Explanation</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rgbClr val="FFFFFF"/>
                          </a:solidFill>
                          <a:effectLst/>
                          <a:latin typeface="Calibri" pitchFamily="34" charset="0"/>
                        </a:rPr>
                        <a:t>Ways to Reduce Noise</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46640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Lennette’s jealousy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Lennette thought Jack must be meeting </a:t>
                      </a:r>
                      <a:r>
                        <a:rPr kumimoji="0" lang="en-SG" altLang="en-US" sz="2000" b="0" i="0" u="sng" strike="noStrike" cap="none" normalizeH="0" baseline="0" smtClean="0">
                          <a:ln>
                            <a:noFill/>
                          </a:ln>
                          <a:solidFill>
                            <a:srgbClr val="000000"/>
                          </a:solidFill>
                          <a:effectLst/>
                          <a:latin typeface="Calibri" pitchFamily="34" charset="0"/>
                        </a:rPr>
                        <a:t>someone important and special </a:t>
                      </a:r>
                      <a:r>
                        <a:rPr kumimoji="0" lang="en-SG" altLang="en-US" sz="2000" b="0" i="0" u="none" strike="noStrike" cap="none" normalizeH="0" baseline="0" smtClean="0">
                          <a:ln>
                            <a:noFill/>
                          </a:ln>
                          <a:solidFill>
                            <a:srgbClr val="000000"/>
                          </a:solidFill>
                          <a:effectLst/>
                          <a:latin typeface="Calibri" pitchFamily="34" charset="0"/>
                        </a:rPr>
                        <a:t>(probably a woman) for the evening. She was also envious to see </a:t>
                      </a:r>
                      <a:r>
                        <a:rPr kumimoji="0" lang="en-SG" altLang="en-US" sz="2000" b="0" i="0" u="sng" strike="noStrike" cap="none" normalizeH="0" baseline="0" smtClean="0">
                          <a:ln>
                            <a:noFill/>
                          </a:ln>
                          <a:solidFill>
                            <a:srgbClr val="000000"/>
                          </a:solidFill>
                          <a:effectLst/>
                          <a:latin typeface="Calibri" pitchFamily="34" charset="0"/>
                        </a:rPr>
                        <a:t>Jack all dressed up </a:t>
                      </a:r>
                      <a:r>
                        <a:rPr kumimoji="0" lang="en-SG" altLang="en-US" sz="2000" b="0" i="0" u="none" strike="noStrike" cap="none" normalizeH="0" baseline="0" smtClean="0">
                          <a:ln>
                            <a:noFill/>
                          </a:ln>
                          <a:solidFill>
                            <a:srgbClr val="000000"/>
                          </a:solidFill>
                          <a:effectLst/>
                          <a:latin typeface="Calibri" pitchFamily="34" charset="0"/>
                        </a:rPr>
                        <a:t>for the evening while she was still in her work clothes, tired and exhausted.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The mix of emotions and jealously could have prevented both of them from being calm and respectful while talking to each other. </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Lennette could have also exercised </a:t>
                      </a:r>
                      <a:r>
                        <a:rPr kumimoji="0" lang="en-SG" altLang="en-US" sz="2000" b="1" i="0" u="none" strike="noStrike" cap="none" normalizeH="0" baseline="0" smtClean="0">
                          <a:ln>
                            <a:noFill/>
                          </a:ln>
                          <a:solidFill>
                            <a:srgbClr val="FF0000"/>
                          </a:solidFill>
                          <a:effectLst/>
                          <a:latin typeface="Calibri" pitchFamily="34" charset="0"/>
                        </a:rPr>
                        <a:t>patience and empathy</a:t>
                      </a:r>
                      <a:r>
                        <a:rPr kumimoji="0" lang="en-SG" altLang="en-US" sz="2000" b="0" i="0" u="none" strike="noStrike" cap="none" normalizeH="0" baseline="0" smtClean="0">
                          <a:ln>
                            <a:noFill/>
                          </a:ln>
                          <a:solidFill>
                            <a:srgbClr val="FF0000"/>
                          </a:solidFill>
                          <a:effectLst/>
                          <a:latin typeface="Calibri" pitchFamily="34" charset="0"/>
                        </a:rPr>
                        <a:t> towards Jack as he had to work at night even though he had been sick earlier in the day, and not to demand his immediate attention.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FF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She could have also tried to understand the nature of his work as a Relationship Manager in a bank (i.e. the irregular hours, having to work weekends).</a:t>
                      </a: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304800" y="1295400"/>
          <a:ext cx="8382000" cy="4451350"/>
        </p:xfrm>
        <a:graphic>
          <a:graphicData uri="http://schemas.openxmlformats.org/drawingml/2006/table">
            <a:tbl>
              <a:tblPr/>
              <a:tblGrid>
                <a:gridCol w="1676400"/>
                <a:gridCol w="3810000"/>
                <a:gridCol w="2895600"/>
              </a:tblGrid>
              <a:tr h="7016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Semantic Noise</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Explanation</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1" i="0" u="none" strike="noStrike" cap="none" normalizeH="0" baseline="0" smtClean="0">
                          <a:ln>
                            <a:noFill/>
                          </a:ln>
                          <a:solidFill>
                            <a:srgbClr val="FFFFFF"/>
                          </a:solidFill>
                          <a:effectLst/>
                          <a:latin typeface="Calibri" pitchFamily="34" charset="0"/>
                        </a:rPr>
                        <a:t>Ways to Reduce Noise</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r>
              <a:tr h="37496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‘Jamie/Jaimie’</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The names ‘Jamie’/’Jaimie’ sound exactly the same in pronunciation. However, ‘Jamie’ is usually the name for males (e.g. Jamie Oliver) and ‘Jaimie’ for females (e.g. Jaimie Alexander). Jamie could have been a male colleague but this has been perceived differently by Lennette. </a:t>
                      </a:r>
                      <a:r>
                        <a:rPr kumimoji="0" lang="en-SG" altLang="en-US" sz="2000" b="0" i="0" u="sng" strike="noStrike" cap="none" normalizeH="0" baseline="0" smtClean="0">
                          <a:ln>
                            <a:noFill/>
                          </a:ln>
                          <a:solidFill>
                            <a:srgbClr val="000000"/>
                          </a:solidFill>
                          <a:effectLst/>
                          <a:latin typeface="Calibri" pitchFamily="34" charset="0"/>
                        </a:rPr>
                        <a:t>Lennette had assumed Jamie to be a woman</a:t>
                      </a:r>
                      <a:r>
                        <a:rPr kumimoji="0" lang="en-SG" altLang="en-US" sz="2000" b="0" i="0" u="none" strike="noStrike" cap="none" normalizeH="0" baseline="0" smtClean="0">
                          <a:ln>
                            <a:noFill/>
                          </a:ln>
                          <a:solidFill>
                            <a:srgbClr val="000000"/>
                          </a:solidFill>
                          <a:effectLst/>
                          <a:latin typeface="Calibri"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In terms of </a:t>
                      </a:r>
                      <a:r>
                        <a:rPr kumimoji="0" lang="en-SG" altLang="en-US" sz="2000" b="1" i="0" u="none" strike="noStrike" cap="none" normalizeH="0" baseline="0" smtClean="0">
                          <a:ln>
                            <a:noFill/>
                          </a:ln>
                          <a:solidFill>
                            <a:srgbClr val="FF0000"/>
                          </a:solidFill>
                          <a:effectLst/>
                          <a:latin typeface="Calibri" pitchFamily="34" charset="0"/>
                        </a:rPr>
                        <a:t>language </a:t>
                      </a:r>
                      <a:r>
                        <a:rPr kumimoji="0" lang="en-SG" altLang="en-US" sz="2000" b="0" i="0" u="none" strike="noStrike" cap="none" normalizeH="0" baseline="0" smtClean="0">
                          <a:ln>
                            <a:noFill/>
                          </a:ln>
                          <a:solidFill>
                            <a:srgbClr val="FF0000"/>
                          </a:solidFill>
                          <a:effectLst/>
                          <a:latin typeface="Calibri" pitchFamily="34" charset="0"/>
                        </a:rPr>
                        <a:t>choice, Jack could have clarified that ‘Jamie’ was his male colleague to avoid ambiguity.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FF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Lennette could have </a:t>
                      </a:r>
                      <a:r>
                        <a:rPr kumimoji="0" lang="en-SG" altLang="en-US" sz="2000" b="1" i="0" u="none" strike="noStrike" cap="none" normalizeH="0" baseline="0" smtClean="0">
                          <a:ln>
                            <a:noFill/>
                          </a:ln>
                          <a:solidFill>
                            <a:srgbClr val="FF0000"/>
                          </a:solidFill>
                          <a:effectLst/>
                          <a:latin typeface="Calibri" pitchFamily="34" charset="0"/>
                        </a:rPr>
                        <a:t>asked for feedback and clarified </a:t>
                      </a:r>
                      <a:r>
                        <a:rPr kumimoji="0" lang="en-SG" altLang="en-US" sz="2000" b="0" i="0" u="none" strike="noStrike" cap="none" normalizeH="0" baseline="0" smtClean="0">
                          <a:ln>
                            <a:noFill/>
                          </a:ln>
                          <a:solidFill>
                            <a:srgbClr val="FF0000"/>
                          </a:solidFill>
                          <a:effectLst/>
                          <a:latin typeface="Calibri" pitchFamily="34" charset="0"/>
                        </a:rPr>
                        <a:t>If she did know who ‘Jamie’ was, instead of jumping into conclusions. </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609600" y="76200"/>
            <a:ext cx="7620000" cy="1143000"/>
          </a:xfrm>
        </p:spPr>
        <p:txBody>
          <a:bodyPr/>
          <a:lstStyle/>
          <a:p>
            <a:pPr eaLnBrk="1" hangingPunct="1"/>
            <a:r>
              <a:rPr lang="en-GB" altLang="en-US" sz="4000" smtClean="0">
                <a:solidFill>
                  <a:srgbClr val="FF0000"/>
                </a:solidFill>
              </a:rPr>
              <a:t>Application to the Problem</a:t>
            </a:r>
          </a:p>
        </p:txBody>
      </p:sp>
      <p:graphicFrame>
        <p:nvGraphicFramePr>
          <p:cNvPr id="2" name="Table 1"/>
          <p:cNvGraphicFramePr>
            <a:graphicFrameLocks noGrp="1"/>
          </p:cNvGraphicFramePr>
          <p:nvPr/>
        </p:nvGraphicFramePr>
        <p:xfrm>
          <a:off x="381000" y="1143000"/>
          <a:ext cx="8382000" cy="5273675"/>
        </p:xfrm>
        <a:graphic>
          <a:graphicData uri="http://schemas.openxmlformats.org/drawingml/2006/table">
            <a:tbl>
              <a:tblPr/>
              <a:tblGrid>
                <a:gridCol w="1676400"/>
                <a:gridCol w="3352800"/>
                <a:gridCol w="3352800"/>
              </a:tblGrid>
              <a:tr h="82232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Semantic Noise</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Explanation</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400" b="1" i="0" u="none" strike="noStrike" cap="none" normalizeH="0" baseline="0" smtClean="0">
                          <a:ln>
                            <a:noFill/>
                          </a:ln>
                          <a:solidFill>
                            <a:srgbClr val="FFFFFF"/>
                          </a:solidFill>
                          <a:effectLst/>
                          <a:latin typeface="Calibri" pitchFamily="34" charset="0"/>
                        </a:rPr>
                        <a:t>Ways to Reduce Noise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400" b="1" i="0" u="none" strike="noStrike" cap="none" normalizeH="0" baseline="0" smtClean="0">
                        <a:ln>
                          <a:noFill/>
                        </a:ln>
                        <a:solidFill>
                          <a:srgbClr val="FFFFFF"/>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r>
              <a:tr h="19208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pitchFamily="34" charset="0"/>
                          <a:cs typeface="Arial" charset="0"/>
                        </a:rPr>
                        <a:t>‘The usual, you know’ </a:t>
                      </a:r>
                      <a:endParaRPr kumimoji="0" lang="en-SG" altLang="en-US" sz="20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These words that may not be mutually understood by Jack and Lennette. </a:t>
                      </a:r>
                      <a:r>
                        <a:rPr kumimoji="0" lang="en-SG" altLang="en-US" sz="2000" b="0" i="0" u="sng" strike="noStrike" cap="none" normalizeH="0" baseline="0" smtClean="0">
                          <a:ln>
                            <a:noFill/>
                          </a:ln>
                          <a:solidFill>
                            <a:srgbClr val="000000"/>
                          </a:solidFill>
                          <a:effectLst/>
                          <a:latin typeface="Calibri" pitchFamily="34" charset="0"/>
                        </a:rPr>
                        <a:t>What is ‘usual’ to Jack may be ‘strange/unusual’ to Lennette</a:t>
                      </a:r>
                      <a:r>
                        <a:rPr kumimoji="0" lang="en-SG" altLang="en-US" sz="2000" b="0" i="0" u="none" strike="noStrike" cap="none" normalizeH="0" baseline="0" smtClean="0">
                          <a:ln>
                            <a:noFill/>
                          </a:ln>
                          <a:solidFill>
                            <a:srgbClr val="000000"/>
                          </a:solidFill>
                          <a:effectLst/>
                          <a:latin typeface="Calibri"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In terms of </a:t>
                      </a:r>
                      <a:r>
                        <a:rPr kumimoji="0" lang="en-SG" altLang="en-US" sz="2000" b="1" i="0" u="none" strike="noStrike" cap="none" normalizeH="0" baseline="0" smtClean="0">
                          <a:ln>
                            <a:noFill/>
                          </a:ln>
                          <a:solidFill>
                            <a:srgbClr val="FF0000"/>
                          </a:solidFill>
                          <a:effectLst/>
                          <a:latin typeface="Calibri" pitchFamily="34" charset="0"/>
                        </a:rPr>
                        <a:t>language </a:t>
                      </a:r>
                      <a:r>
                        <a:rPr kumimoji="0" lang="en-SG" altLang="en-US" sz="2000" b="0" i="0" u="none" strike="noStrike" cap="none" normalizeH="0" baseline="0" smtClean="0">
                          <a:ln>
                            <a:noFill/>
                          </a:ln>
                          <a:solidFill>
                            <a:srgbClr val="FF0000"/>
                          </a:solidFill>
                          <a:effectLst/>
                          <a:latin typeface="Calibri" pitchFamily="34" charset="0"/>
                        </a:rPr>
                        <a:t>choice, Jack could have been more </a:t>
                      </a:r>
                      <a:r>
                        <a:rPr kumimoji="0" lang="en-SG" altLang="en-US" sz="2000" b="1" i="0" u="none" strike="noStrike" cap="none" normalizeH="0" baseline="0" smtClean="0">
                          <a:ln>
                            <a:noFill/>
                          </a:ln>
                          <a:solidFill>
                            <a:srgbClr val="FF0000"/>
                          </a:solidFill>
                          <a:effectLst/>
                          <a:latin typeface="Calibri" pitchFamily="34" charset="0"/>
                        </a:rPr>
                        <a:t>specific</a:t>
                      </a:r>
                      <a:r>
                        <a:rPr kumimoji="0" lang="en-SG" altLang="en-US" sz="2000" b="0" i="0" u="none" strike="noStrike" cap="none" normalizeH="0" baseline="0" smtClean="0">
                          <a:ln>
                            <a:noFill/>
                          </a:ln>
                          <a:solidFill>
                            <a:srgbClr val="FF0000"/>
                          </a:solidFill>
                          <a:effectLst/>
                          <a:latin typeface="Calibri" pitchFamily="34" charset="0"/>
                        </a:rPr>
                        <a:t> about who/where he was meeting.</a:t>
                      </a:r>
                      <a:endParaRPr kumimoji="0" lang="en-SG" altLang="en-US" sz="20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r>
              <a:tr h="25304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000000"/>
                          </a:solidFill>
                          <a:effectLst/>
                          <a:latin typeface="Calibri" pitchFamily="34" charset="0"/>
                        </a:rPr>
                        <a:t>‘partner-in-crime’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pitchFamily="34" charset="0"/>
                          <a:cs typeface="Arial" charset="0"/>
                        </a:rPr>
                        <a:t>The phrase ‘partner-in-crime’ could </a:t>
                      </a:r>
                      <a:r>
                        <a:rPr kumimoji="0" lang="en-SG" altLang="en-US" sz="2000" b="0" i="0" u="none" strike="noStrike" cap="none" normalizeH="0" baseline="0" smtClean="0">
                          <a:ln>
                            <a:noFill/>
                          </a:ln>
                          <a:solidFill>
                            <a:srgbClr val="000000"/>
                          </a:solidFill>
                          <a:effectLst/>
                          <a:latin typeface="Calibri" pitchFamily="34" charset="0"/>
                          <a:cs typeface="Arial" charset="0"/>
                        </a:rPr>
                        <a:t>refer to ‘colleagues who work together to achieve a goal’.</a:t>
                      </a:r>
                      <a:r>
                        <a:rPr kumimoji="0" lang="en-US" altLang="en-US" sz="2000" b="0" i="0" u="none" strike="noStrike" cap="none" normalizeH="0" baseline="0" smtClean="0">
                          <a:ln>
                            <a:noFill/>
                          </a:ln>
                          <a:solidFill>
                            <a:srgbClr val="000000"/>
                          </a:solidFill>
                          <a:effectLst/>
                          <a:latin typeface="Calibri" pitchFamily="34" charset="0"/>
                          <a:cs typeface="Arial" charset="0"/>
                        </a:rPr>
                        <a:t> Lennette has misinterpreted </a:t>
                      </a:r>
                      <a:r>
                        <a:rPr kumimoji="0" lang="en-US" altLang="en-US" sz="2000" b="0" i="0" u="sng" strike="noStrike" cap="none" normalizeH="0" baseline="0" smtClean="0">
                          <a:ln>
                            <a:noFill/>
                          </a:ln>
                          <a:solidFill>
                            <a:srgbClr val="000000"/>
                          </a:solidFill>
                          <a:effectLst/>
                          <a:latin typeface="Calibri" pitchFamily="34" charset="0"/>
                          <a:cs typeface="Arial" charset="0"/>
                        </a:rPr>
                        <a:t>‘partner-in-crime’ as Jack’s ‘partner’ (or new found love interest).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20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2000" b="0" i="0" u="none" strike="noStrike" cap="none" normalizeH="0" baseline="0" smtClean="0">
                          <a:ln>
                            <a:noFill/>
                          </a:ln>
                          <a:solidFill>
                            <a:srgbClr val="FF0000"/>
                          </a:solidFill>
                          <a:effectLst/>
                          <a:latin typeface="Calibri" pitchFamily="34" charset="0"/>
                        </a:rPr>
                        <a:t>Lennette could have </a:t>
                      </a:r>
                      <a:r>
                        <a:rPr kumimoji="0" lang="en-SG" altLang="en-US" sz="2000" b="1" i="0" u="none" strike="noStrike" cap="none" normalizeH="0" baseline="0" smtClean="0">
                          <a:ln>
                            <a:noFill/>
                          </a:ln>
                          <a:solidFill>
                            <a:srgbClr val="FF0000"/>
                          </a:solidFill>
                          <a:effectLst/>
                          <a:latin typeface="Calibri" pitchFamily="34" charset="0"/>
                        </a:rPr>
                        <a:t>asked for feedback and clarified </a:t>
                      </a:r>
                      <a:r>
                        <a:rPr kumimoji="0" lang="en-SG" altLang="en-US" sz="2000" b="0" i="0" u="none" strike="noStrike" cap="none" normalizeH="0" baseline="0" smtClean="0">
                          <a:ln>
                            <a:noFill/>
                          </a:ln>
                          <a:solidFill>
                            <a:srgbClr val="FF0000"/>
                          </a:solidFill>
                          <a:effectLst/>
                          <a:latin typeface="Calibri" pitchFamily="34" charset="0"/>
                        </a:rPr>
                        <a:t>what Jack meant by ‘partner-in-crime’ instead of assuming that it was referred to a ‘partner’. </a:t>
                      </a:r>
                      <a:endParaRPr kumimoji="0" lang="en-SG" altLang="en-US" sz="2000" b="0" i="0" u="none" strike="noStrike" cap="none" normalizeH="0" baseline="0" smtClean="0">
                        <a:ln>
                          <a:noFill/>
                        </a:ln>
                        <a:solidFill>
                          <a:srgbClr val="000000"/>
                        </a:solidFill>
                        <a:effectLst/>
                        <a:latin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7162800" cy="792162"/>
          </a:xfrm>
        </p:spPr>
        <p:txBody>
          <a:bodyPr/>
          <a:lstStyle/>
          <a:p>
            <a:pPr algn="l" eaLnBrk="1" hangingPunct="1"/>
            <a:r>
              <a:rPr lang="en-SG" altLang="en-US" sz="4200" smtClean="0">
                <a:solidFill>
                  <a:srgbClr val="FF0000"/>
                </a:solidFill>
              </a:rPr>
              <a:t>Proposed Dialogue</a:t>
            </a:r>
          </a:p>
        </p:txBody>
      </p:sp>
      <p:pic>
        <p:nvPicPr>
          <p:cNvPr id="67587" name="Picture 7" descr="Male-Female-Silhouette_t750x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921125"/>
            <a:ext cx="45720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AutoShape 8"/>
          <p:cNvSpPr>
            <a:spLocks noChangeArrowheads="1"/>
          </p:cNvSpPr>
          <p:nvPr/>
        </p:nvSpPr>
        <p:spPr bwMode="auto">
          <a:xfrm>
            <a:off x="4953000" y="320675"/>
            <a:ext cx="3810000" cy="3565525"/>
          </a:xfrm>
          <a:prstGeom prst="wedgeRoundRectCallout">
            <a:avLst>
              <a:gd name="adj1" fmla="val -24426"/>
              <a:gd name="adj2" fmla="val 65417"/>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Hi dear, yes, I’m much better after medication. I managed to get some much needed rest in the afternoon as well. </a:t>
            </a:r>
          </a:p>
          <a:p>
            <a:pPr algn="ctr" eaLnBrk="1" hangingPunct="1">
              <a:spcBef>
                <a:spcPct val="0"/>
              </a:spcBef>
              <a:buClrTx/>
              <a:buFontTx/>
              <a:buNone/>
              <a:defRPr/>
            </a:pPr>
            <a:r>
              <a:rPr lang="en-SG" altLang="en-US" sz="2000" dirty="0" smtClean="0">
                <a:latin typeface="Arial" charset="0"/>
              </a:rPr>
              <a:t>I need to go for an appointment soon with my colleague but I can spare 10 minutes. Let me tune down the TV. What’s up. You look tired.  </a:t>
            </a:r>
          </a:p>
        </p:txBody>
      </p:sp>
      <p:sp>
        <p:nvSpPr>
          <p:cNvPr id="56325" name="AutoShape 9"/>
          <p:cNvSpPr>
            <a:spLocks noChangeArrowheads="1"/>
          </p:cNvSpPr>
          <p:nvPr/>
        </p:nvSpPr>
        <p:spPr bwMode="auto">
          <a:xfrm>
            <a:off x="381000" y="1371600"/>
            <a:ext cx="3810000" cy="2022475"/>
          </a:xfrm>
          <a:prstGeom prst="wedgeRoundRectCallout">
            <a:avLst>
              <a:gd name="adj1" fmla="val -3352"/>
              <a:gd name="adj2" fmla="val 80921"/>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en-SG" altLang="en-US" sz="2000">
              <a:latin typeface="Arial" charset="0"/>
            </a:endParaRPr>
          </a:p>
          <a:p>
            <a:pPr algn="ctr" eaLnBrk="1" hangingPunct="1">
              <a:spcBef>
                <a:spcPct val="0"/>
              </a:spcBef>
              <a:buFontTx/>
              <a:buNone/>
            </a:pPr>
            <a:r>
              <a:rPr lang="en-SG" altLang="en-US" sz="2000">
                <a:latin typeface="Arial" charset="0"/>
              </a:rPr>
              <a:t>Hi Jack, heard you were unwell. Are you feeling better? Is it a good time to talk?</a:t>
            </a:r>
          </a:p>
        </p:txBody>
      </p:sp>
      <p:pic>
        <p:nvPicPr>
          <p:cNvPr id="675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5972175"/>
            <a:ext cx="11620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9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463" y="5429250"/>
            <a:ext cx="106680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077200" cy="792162"/>
          </a:xfrm>
        </p:spPr>
        <p:txBody>
          <a:bodyPr/>
          <a:lstStyle/>
          <a:p>
            <a:pPr eaLnBrk="1" hangingPunct="1"/>
            <a:r>
              <a:rPr lang="en-SG" altLang="en-US" sz="4200" smtClean="0">
                <a:solidFill>
                  <a:srgbClr val="FF0000"/>
                </a:solidFill>
              </a:rPr>
              <a:t>Proposed Dialogue</a:t>
            </a:r>
          </a:p>
        </p:txBody>
      </p:sp>
      <p:pic>
        <p:nvPicPr>
          <p:cNvPr id="68611" name="Picture 7" descr="Male-Female-Silhouette_t750x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02025"/>
            <a:ext cx="5334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AutoShape 8"/>
          <p:cNvSpPr>
            <a:spLocks noChangeArrowheads="1"/>
          </p:cNvSpPr>
          <p:nvPr/>
        </p:nvSpPr>
        <p:spPr bwMode="auto">
          <a:xfrm>
            <a:off x="4953000" y="1676400"/>
            <a:ext cx="3581400" cy="1692275"/>
          </a:xfrm>
          <a:prstGeom prst="wedgeRoundRectCallout">
            <a:avLst>
              <a:gd name="adj1" fmla="val -24426"/>
              <a:gd name="adj2" fmla="val 65417"/>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Yes, I am aware of this, dear. She meant well, but let me find a time this weekend to speak to mum again.  </a:t>
            </a:r>
          </a:p>
        </p:txBody>
      </p:sp>
      <p:sp>
        <p:nvSpPr>
          <p:cNvPr id="56325" name="AutoShape 9"/>
          <p:cNvSpPr>
            <a:spLocks noChangeArrowheads="1"/>
          </p:cNvSpPr>
          <p:nvPr/>
        </p:nvSpPr>
        <p:spPr bwMode="auto">
          <a:xfrm>
            <a:off x="381000" y="1371600"/>
            <a:ext cx="3810000" cy="2022475"/>
          </a:xfrm>
          <a:prstGeom prst="wedgeRoundRectCallout">
            <a:avLst>
              <a:gd name="adj1" fmla="val -3352"/>
              <a:gd name="adj2" fmla="val 80921"/>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It seems your mum came in to my room in the afternoon to pack our things again. I don’t like it, Jack, and I’ve told her many times. Could you speak to her please?</a:t>
            </a:r>
          </a:p>
        </p:txBody>
      </p:sp>
      <p:pic>
        <p:nvPicPr>
          <p:cNvPr id="686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5972175"/>
            <a:ext cx="11620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077200" cy="792162"/>
          </a:xfrm>
        </p:spPr>
        <p:txBody>
          <a:bodyPr/>
          <a:lstStyle/>
          <a:p>
            <a:pPr algn="l" eaLnBrk="1" hangingPunct="1"/>
            <a:r>
              <a:rPr lang="en-SG" altLang="en-US" sz="4200" smtClean="0">
                <a:solidFill>
                  <a:srgbClr val="FF0000"/>
                </a:solidFill>
              </a:rPr>
              <a:t>Proposed Dialogue</a:t>
            </a:r>
          </a:p>
        </p:txBody>
      </p:sp>
      <p:pic>
        <p:nvPicPr>
          <p:cNvPr id="69635" name="Picture 7" descr="Male-Female-Silhouette_t750x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71863"/>
            <a:ext cx="5334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AutoShape 8"/>
          <p:cNvSpPr>
            <a:spLocks noChangeArrowheads="1"/>
          </p:cNvSpPr>
          <p:nvPr/>
        </p:nvSpPr>
        <p:spPr bwMode="auto">
          <a:xfrm>
            <a:off x="4953000" y="762000"/>
            <a:ext cx="3429000" cy="2563813"/>
          </a:xfrm>
          <a:prstGeom prst="wedgeRoundRectCallout">
            <a:avLst>
              <a:gd name="adj1" fmla="val -24426"/>
              <a:gd name="adj2" fmla="val 65417"/>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Thanks dear.  I appreciate your help while I’m away. Btw, I’ll be out with Jamie, this guy from the Relations team. I will try be back as soon as possible. </a:t>
            </a:r>
          </a:p>
        </p:txBody>
      </p:sp>
      <p:sp>
        <p:nvSpPr>
          <p:cNvPr id="56325" name="AutoShape 9"/>
          <p:cNvSpPr>
            <a:spLocks noChangeArrowheads="1"/>
          </p:cNvSpPr>
          <p:nvPr/>
        </p:nvSpPr>
        <p:spPr bwMode="auto">
          <a:xfrm>
            <a:off x="381000" y="2133600"/>
            <a:ext cx="3810000" cy="1260475"/>
          </a:xfrm>
          <a:prstGeom prst="wedgeRoundRectCallout">
            <a:avLst>
              <a:gd name="adj1" fmla="val -455"/>
              <a:gd name="adj2" fmla="val 80921"/>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Thanks Jack.</a:t>
            </a:r>
          </a:p>
          <a:p>
            <a:pPr algn="ctr" eaLnBrk="1" hangingPunct="1">
              <a:spcBef>
                <a:spcPct val="0"/>
              </a:spcBef>
              <a:buClrTx/>
              <a:buFontTx/>
              <a:buNone/>
              <a:defRPr/>
            </a:pPr>
            <a:r>
              <a:rPr lang="en-SG" altLang="en-US" sz="2000" dirty="0" smtClean="0">
                <a:latin typeface="Arial" charset="0"/>
              </a:rPr>
              <a:t>Oh no, Jayden is crying. Let me go and take a look at him. </a:t>
            </a:r>
          </a:p>
        </p:txBody>
      </p:sp>
      <p:pic>
        <p:nvPicPr>
          <p:cNvPr id="696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5972175"/>
            <a:ext cx="11620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6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37038"/>
            <a:ext cx="1125538" cy="91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077200" cy="792162"/>
          </a:xfrm>
        </p:spPr>
        <p:txBody>
          <a:bodyPr/>
          <a:lstStyle/>
          <a:p>
            <a:pPr algn="l" eaLnBrk="1" hangingPunct="1"/>
            <a:r>
              <a:rPr lang="en-SG" altLang="en-US" sz="4200" smtClean="0">
                <a:solidFill>
                  <a:srgbClr val="FF0000"/>
                </a:solidFill>
              </a:rPr>
              <a:t>Proposed Dialogue</a:t>
            </a:r>
          </a:p>
        </p:txBody>
      </p:sp>
      <p:pic>
        <p:nvPicPr>
          <p:cNvPr id="70659" name="Picture 7" descr="Male-Female-Silhouette_t750x5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71863"/>
            <a:ext cx="5334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AutoShape 8"/>
          <p:cNvSpPr>
            <a:spLocks noChangeArrowheads="1"/>
          </p:cNvSpPr>
          <p:nvPr/>
        </p:nvSpPr>
        <p:spPr bwMode="auto">
          <a:xfrm>
            <a:off x="4953000" y="2133600"/>
            <a:ext cx="3048000" cy="1192213"/>
          </a:xfrm>
          <a:prstGeom prst="wedgeRoundRectCallout">
            <a:avLst>
              <a:gd name="adj1" fmla="val -24426"/>
              <a:gd name="adj2" fmla="val 65417"/>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Thanks. I’ll be back as soon as I can.</a:t>
            </a:r>
          </a:p>
        </p:txBody>
      </p:sp>
      <p:sp>
        <p:nvSpPr>
          <p:cNvPr id="56325" name="AutoShape 9"/>
          <p:cNvSpPr>
            <a:spLocks noChangeArrowheads="1"/>
          </p:cNvSpPr>
          <p:nvPr/>
        </p:nvSpPr>
        <p:spPr bwMode="auto">
          <a:xfrm>
            <a:off x="381000" y="2133600"/>
            <a:ext cx="3810000" cy="1260475"/>
          </a:xfrm>
          <a:prstGeom prst="wedgeRoundRectCallout">
            <a:avLst>
              <a:gd name="adj1" fmla="val -455"/>
              <a:gd name="adj2" fmla="val 80921"/>
              <a:gd name="adj3" fmla="val 16667"/>
            </a:avLst>
          </a:prstGeom>
          <a:solidFill>
            <a:schemeClr val="accent6">
              <a:lumMod val="60000"/>
              <a:lumOff val="40000"/>
            </a:schemeClr>
          </a:solidFill>
          <a:ln w="9525">
            <a:solidFill>
              <a:schemeClr val="tx1"/>
            </a:solidFill>
            <a:miter lim="800000"/>
            <a:headEnd/>
            <a:tailEnd/>
          </a:ln>
          <a:effectLst/>
        </p:spPr>
        <p:txBody>
          <a:bodyPr/>
          <a:lstStyle>
            <a:lvl1pPr eaLnBrk="0" hangingPunct="0">
              <a:spcBef>
                <a:spcPct val="20000"/>
              </a:spcBef>
              <a:buClr>
                <a:schemeClr val="accent1"/>
              </a:buClr>
              <a:buFont typeface="Arial" charset="0"/>
              <a:buChar char="•"/>
              <a:defRPr sz="2200">
                <a:solidFill>
                  <a:schemeClr val="tx1"/>
                </a:solidFill>
                <a:latin typeface="Calibri" pitchFamily="34" charset="0"/>
              </a:defRPr>
            </a:lvl1pPr>
            <a:lvl2pPr marL="742950" indent="-285750" eaLnBrk="0" hangingPunct="0">
              <a:spcBef>
                <a:spcPct val="20000"/>
              </a:spcBef>
              <a:buClr>
                <a:schemeClr val="accent2"/>
              </a:buClr>
              <a:buFont typeface="Arial" charset="0"/>
              <a:buChar char="•"/>
              <a:defRPr sz="2000">
                <a:solidFill>
                  <a:schemeClr val="tx1"/>
                </a:solidFill>
                <a:latin typeface="Calibri" pitchFamily="34" charset="0"/>
              </a:defRPr>
            </a:lvl2pPr>
            <a:lvl3pPr marL="1143000" indent="-228600" eaLnBrk="0" hangingPunct="0">
              <a:spcBef>
                <a:spcPct val="20000"/>
              </a:spcBef>
              <a:buClr>
                <a:srgbClr val="969696"/>
              </a:buClr>
              <a:buFont typeface="Arial" charset="0"/>
              <a:buChar char="•"/>
              <a:defRPr>
                <a:solidFill>
                  <a:schemeClr val="tx1"/>
                </a:solidFill>
                <a:latin typeface="Calibri" pitchFamily="34" charset="0"/>
              </a:defRPr>
            </a:lvl3pPr>
            <a:lvl4pPr marL="1600200" indent="-228600" eaLnBrk="0" hangingPunct="0">
              <a:spcBef>
                <a:spcPct val="20000"/>
              </a:spcBef>
              <a:buClr>
                <a:srgbClr val="808080"/>
              </a:buClr>
              <a:buFont typeface="Arial" charset="0"/>
              <a:buChar char="•"/>
              <a:defRPr sz="1600">
                <a:solidFill>
                  <a:schemeClr val="tx1"/>
                </a:solidFill>
                <a:latin typeface="Calibri" pitchFamily="34" charset="0"/>
              </a:defRPr>
            </a:lvl4pPr>
            <a:lvl5pPr marL="2057400" indent="-228600" eaLnBrk="0" hangingPunct="0">
              <a:spcBef>
                <a:spcPct val="20000"/>
              </a:spcBef>
              <a:buClr>
                <a:srgbClr val="5F5F5F"/>
              </a:buClr>
              <a:buFont typeface="Arial" charset="0"/>
              <a:buChar char="•"/>
              <a:defRPr sz="1400">
                <a:solidFill>
                  <a:schemeClr val="tx1"/>
                </a:solidFill>
                <a:latin typeface="Calibri" pitchFamily="34" charset="0"/>
              </a:defRPr>
            </a:lvl5pPr>
            <a:lvl6pPr marL="25146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6pPr>
            <a:lvl7pPr marL="29718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7pPr>
            <a:lvl8pPr marL="34290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8pPr>
            <a:lvl9pPr marL="3886200" indent="-228600" eaLnBrk="0" fontAlgn="base" hangingPunct="0">
              <a:spcBef>
                <a:spcPct val="20000"/>
              </a:spcBef>
              <a:spcAft>
                <a:spcPct val="0"/>
              </a:spcAft>
              <a:buClr>
                <a:srgbClr val="5F5F5F"/>
              </a:buClr>
              <a:buFont typeface="Arial" charset="0"/>
              <a:buChar char="•"/>
              <a:defRPr sz="1400">
                <a:solidFill>
                  <a:schemeClr val="tx1"/>
                </a:solidFill>
                <a:latin typeface="Calibri" pitchFamily="34" charset="0"/>
              </a:defRPr>
            </a:lvl9pPr>
          </a:lstStyle>
          <a:p>
            <a:pPr algn="ctr" eaLnBrk="1" hangingPunct="1">
              <a:spcBef>
                <a:spcPct val="0"/>
              </a:spcBef>
              <a:buClrTx/>
              <a:buFontTx/>
              <a:buNone/>
              <a:defRPr/>
            </a:pPr>
            <a:r>
              <a:rPr lang="en-SG" altLang="en-US" sz="2000" dirty="0" smtClean="0">
                <a:latin typeface="Arial" charset="0"/>
              </a:rPr>
              <a:t>Sure. Don’t be out too late. You need to rest more since you’ve just recovered.</a:t>
            </a:r>
          </a:p>
        </p:txBody>
      </p:sp>
      <p:pic>
        <p:nvPicPr>
          <p:cNvPr id="706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950" y="5972175"/>
            <a:ext cx="11620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066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237038"/>
            <a:ext cx="1125538" cy="91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itle 1"/>
          <p:cNvSpPr>
            <a:spLocks noGrp="1"/>
          </p:cNvSpPr>
          <p:nvPr>
            <p:ph type="title"/>
          </p:nvPr>
        </p:nvSpPr>
        <p:spPr>
          <a:xfrm>
            <a:off x="301625" y="333375"/>
            <a:ext cx="8534400" cy="650875"/>
          </a:xfrm>
        </p:spPr>
        <p:txBody>
          <a:bodyPr rtlCol="0">
            <a:normAutofit fontScale="90000"/>
          </a:bodyPr>
          <a:lstStyle/>
          <a:p>
            <a:pPr eaLnBrk="1" fontAlgn="auto" hangingPunct="1">
              <a:spcAft>
                <a:spcPts val="0"/>
              </a:spcAft>
              <a:defRPr/>
            </a:pPr>
            <a:r>
              <a:rPr lang="en-GB" altLang="en-US" b="1" smtClean="0">
                <a:solidFill>
                  <a:srgbClr val="FF0000"/>
                </a:solidFill>
              </a:rPr>
              <a:t>Extended Learning</a:t>
            </a:r>
          </a:p>
        </p:txBody>
      </p:sp>
      <p:sp>
        <p:nvSpPr>
          <p:cNvPr id="71683" name="Content Placeholder 4"/>
          <p:cNvSpPr>
            <a:spLocks noGrp="1"/>
          </p:cNvSpPr>
          <p:nvPr>
            <p:ph idx="1"/>
          </p:nvPr>
        </p:nvSpPr>
        <p:spPr>
          <a:xfrm>
            <a:off x="457200" y="1447800"/>
            <a:ext cx="8305800" cy="4800600"/>
          </a:xfrm>
          <a:solidFill>
            <a:schemeClr val="bg1"/>
          </a:solidFill>
        </p:spPr>
        <p:txBody>
          <a:bodyPr/>
          <a:lstStyle/>
          <a:p>
            <a:pPr marL="0" indent="0" eaLnBrk="1" hangingPunct="1">
              <a:buFont typeface="Wingdings 2" pitchFamily="18" charset="2"/>
              <a:buNone/>
            </a:pPr>
            <a:r>
              <a:rPr lang="en-GB" altLang="en-US" sz="2400" smtClean="0">
                <a:solidFill>
                  <a:srgbClr val="FF0000"/>
                </a:solidFill>
              </a:rPr>
              <a:t>How can you anticipate, avoid and reduce ‘noise’ in your daily presentations?</a:t>
            </a:r>
          </a:p>
          <a:p>
            <a:pPr marL="0" indent="0" eaLnBrk="1" hangingPunct="1">
              <a:buFont typeface="Wingdings 2" pitchFamily="18" charset="2"/>
              <a:buNone/>
            </a:pPr>
            <a:endParaRPr lang="en-GB" altLang="en-US" sz="2400" smtClean="0"/>
          </a:p>
          <a:p>
            <a:pPr marL="0" indent="0" eaLnBrk="1" hangingPunct="1"/>
            <a:r>
              <a:rPr lang="en-GB" altLang="en-US" sz="2400" b="1" smtClean="0"/>
              <a:t>Physical noise: </a:t>
            </a:r>
            <a:r>
              <a:rPr lang="en-GB" altLang="en-US" sz="2400" smtClean="0"/>
              <a:t>Are your slides free from distraction? Clear fonts? Good contrast? </a:t>
            </a:r>
          </a:p>
          <a:p>
            <a:pPr marL="0" indent="0" eaLnBrk="1" hangingPunct="1"/>
            <a:endParaRPr lang="en-GB" altLang="en-US" sz="2400" smtClean="0"/>
          </a:p>
          <a:p>
            <a:pPr marL="0" indent="0" eaLnBrk="1" hangingPunct="1"/>
            <a:r>
              <a:rPr lang="en-GB" altLang="en-US" sz="2400" b="1" smtClean="0"/>
              <a:t>Semantic noise: </a:t>
            </a:r>
            <a:r>
              <a:rPr lang="en-GB" altLang="en-US" sz="2400" smtClean="0"/>
              <a:t>Do the presenters use words which could be misunderstood? Do you consciously avoid idioms and jargon?</a:t>
            </a:r>
            <a:endParaRPr lang="en-GB" altLang="en-US" sz="2400" b="1" smtClean="0"/>
          </a:p>
          <a:p>
            <a:pPr marL="0" indent="0" eaLnBrk="1" hangingPunct="1"/>
            <a:endParaRPr lang="en-GB" altLang="en-US" sz="2400" b="1" smtClean="0"/>
          </a:p>
          <a:p>
            <a:pPr marL="0" indent="0" eaLnBrk="1" hangingPunct="1"/>
            <a:r>
              <a:rPr lang="en-US" altLang="en-US" sz="2400" b="1" smtClean="0"/>
              <a:t> Psychological noise: </a:t>
            </a:r>
            <a:r>
              <a:rPr lang="en-US" altLang="en-US" sz="2400" smtClean="0"/>
              <a:t>Do the presenters make remarks which may be biased or stereotyping? </a:t>
            </a:r>
            <a:endParaRPr lang="en-GB" altLang="en-US" sz="2400" b="1" smtClean="0"/>
          </a:p>
          <a:p>
            <a:pPr marL="0" indent="0" eaLnBrk="1" hangingPunct="1">
              <a:buFont typeface="Wingdings 2" pitchFamily="18" charset="2"/>
              <a:buNone/>
            </a:pPr>
            <a:endParaRPr lang="en-GB" altLang="en-US" sz="2400" smtClean="0"/>
          </a:p>
          <a:p>
            <a:pPr marL="0" indent="0" eaLnBrk="1" hangingPunct="1"/>
            <a:endParaRPr lang="en-SG" altLang="en-US" sz="24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itle 1"/>
          <p:cNvSpPr>
            <a:spLocks noGrp="1"/>
          </p:cNvSpPr>
          <p:nvPr>
            <p:ph type="title"/>
          </p:nvPr>
        </p:nvSpPr>
        <p:spPr>
          <a:xfrm>
            <a:off x="301625" y="333375"/>
            <a:ext cx="8534400" cy="650875"/>
          </a:xfrm>
        </p:spPr>
        <p:txBody>
          <a:bodyPr rtlCol="0">
            <a:normAutofit fontScale="90000"/>
          </a:bodyPr>
          <a:lstStyle/>
          <a:p>
            <a:pPr eaLnBrk="1" fontAlgn="auto" hangingPunct="1">
              <a:spcAft>
                <a:spcPts val="0"/>
              </a:spcAft>
              <a:defRPr/>
            </a:pPr>
            <a:r>
              <a:rPr lang="en-GB" altLang="en-US" b="1" smtClean="0">
                <a:solidFill>
                  <a:srgbClr val="FF0000"/>
                </a:solidFill>
              </a:rPr>
              <a:t>Concept Diagram</a:t>
            </a:r>
          </a:p>
        </p:txBody>
      </p:sp>
      <p:graphicFrame>
        <p:nvGraphicFramePr>
          <p:cNvPr id="7" name="Diagram 6"/>
          <p:cNvGraphicFramePr/>
          <p:nvPr/>
        </p:nvGraphicFramePr>
        <p:xfrm>
          <a:off x="991508" y="1142653"/>
          <a:ext cx="6625457"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381000" y="0"/>
            <a:ext cx="7620000" cy="1143000"/>
          </a:xfrm>
        </p:spPr>
        <p:txBody>
          <a:bodyPr/>
          <a:lstStyle/>
          <a:p>
            <a:pPr eaLnBrk="1" hangingPunct="1"/>
            <a:r>
              <a:rPr lang="en-GB" altLang="en-US" b="1" smtClean="0">
                <a:solidFill>
                  <a:srgbClr val="FF0000"/>
                </a:solidFill>
              </a:rPr>
              <a:t>Resources</a:t>
            </a:r>
            <a:endParaRPr lang="en-SG" altLang="en-US" b="1" smtClean="0">
              <a:solidFill>
                <a:srgbClr val="FF0000"/>
              </a:solidFill>
            </a:endParaRPr>
          </a:p>
        </p:txBody>
      </p:sp>
      <p:sp>
        <p:nvSpPr>
          <p:cNvPr id="73731" name="Content Placeholder 2"/>
          <p:cNvSpPr>
            <a:spLocks noGrp="1"/>
          </p:cNvSpPr>
          <p:nvPr>
            <p:ph idx="1"/>
          </p:nvPr>
        </p:nvSpPr>
        <p:spPr>
          <a:xfrm>
            <a:off x="228600" y="990600"/>
            <a:ext cx="8610600" cy="5486400"/>
          </a:xfrm>
          <a:solidFill>
            <a:schemeClr val="bg1"/>
          </a:solidFill>
        </p:spPr>
        <p:txBody>
          <a:bodyPr/>
          <a:lstStyle/>
          <a:p>
            <a:pPr eaLnBrk="1" hangingPunct="1">
              <a:spcBef>
                <a:spcPts val="600"/>
              </a:spcBef>
            </a:pPr>
            <a:r>
              <a:rPr lang="en-SG" altLang="en-US" sz="1900" smtClean="0"/>
              <a:t>Pheat, S. (2011). </a:t>
            </a:r>
            <a:r>
              <a:rPr lang="en-SG" altLang="en-US" sz="1900" i="1" smtClean="0"/>
              <a:t>7 ways to overcome barriers to communication</a:t>
            </a:r>
            <a:r>
              <a:rPr lang="en-SG" altLang="en-US" sz="1900" smtClean="0"/>
              <a:t>. Retrieved from </a:t>
            </a:r>
            <a:r>
              <a:rPr lang="en-SG" altLang="en-US" sz="1900" smtClean="0">
                <a:hlinkClick r:id="rId2"/>
              </a:rPr>
              <a:t>http://www.mtdtraining.com/blog/7-ways-to-overcome-barriers-to-communication.htm</a:t>
            </a:r>
            <a:endParaRPr lang="en-SG" altLang="en-US" sz="1900" smtClean="0"/>
          </a:p>
          <a:p>
            <a:pPr eaLnBrk="1" hangingPunct="1">
              <a:spcBef>
                <a:spcPts val="600"/>
              </a:spcBef>
            </a:pPr>
            <a:r>
              <a:rPr lang="en-US" altLang="en-US" sz="1900" smtClean="0"/>
              <a:t>Berardo, K (2007). </a:t>
            </a:r>
            <a:r>
              <a:rPr lang="en-US" altLang="en-US" sz="1900" i="1" smtClean="0"/>
              <a:t>10 strategies for overcoming language barriers</a:t>
            </a:r>
            <a:r>
              <a:rPr lang="en-US" altLang="en-US" sz="1900" smtClean="0"/>
              <a:t>.  Retrieved from </a:t>
            </a:r>
            <a:r>
              <a:rPr lang="en-US" altLang="en-US" sz="1900" smtClean="0">
                <a:hlinkClick r:id="rId3"/>
              </a:rPr>
              <a:t>http://www.culturosity.com/pdfs/10%20Strategies%20for%20Overcoming%20Language%20Barriers.pdf</a:t>
            </a:r>
            <a:endParaRPr lang="en-US" altLang="en-US" sz="1900" smtClean="0"/>
          </a:p>
          <a:p>
            <a:pPr eaLnBrk="1" hangingPunct="1">
              <a:spcBef>
                <a:spcPts val="600"/>
              </a:spcBef>
            </a:pPr>
            <a:r>
              <a:rPr lang="en-SG" altLang="en-US" sz="1900" smtClean="0"/>
              <a:t>Devito, J.A. (2003). </a:t>
            </a:r>
            <a:r>
              <a:rPr lang="en-SG" altLang="en-US" sz="1900" i="1" smtClean="0"/>
              <a:t>Human Communication – the Basic Course </a:t>
            </a:r>
            <a:r>
              <a:rPr lang="en-SG" altLang="en-US" sz="1900" smtClean="0"/>
              <a:t>(9th ed).  New York: Pearson Education</a:t>
            </a:r>
          </a:p>
          <a:p>
            <a:pPr eaLnBrk="1" hangingPunct="1">
              <a:spcBef>
                <a:spcPts val="600"/>
              </a:spcBef>
            </a:pPr>
            <a:r>
              <a:rPr lang="en-SG" altLang="en-US" sz="1900" smtClean="0"/>
              <a:t>Barker, Larry L. (1987). </a:t>
            </a:r>
            <a:r>
              <a:rPr lang="en-SG" altLang="en-US" sz="1900" i="1" smtClean="0"/>
              <a:t>Communication</a:t>
            </a:r>
            <a:r>
              <a:rPr lang="en-SG" altLang="en-US" sz="1900" smtClean="0"/>
              <a:t> (4th ed). New Jersey: Prentice Hall</a:t>
            </a:r>
            <a:endParaRPr lang="en-US" altLang="en-US" sz="1900" smtClean="0"/>
          </a:p>
          <a:p>
            <a:pPr eaLnBrk="1" hangingPunct="1">
              <a:spcBef>
                <a:spcPts val="600"/>
              </a:spcBef>
            </a:pPr>
            <a:r>
              <a:rPr lang="en-SG" altLang="en-US" sz="1900" smtClean="0">
                <a:solidFill>
                  <a:srgbClr val="333333"/>
                </a:solidFill>
                <a:cs typeface="Times New Roman" pitchFamily="18" charset="0"/>
              </a:rPr>
              <a:t>Nordquist, R. (n.d).</a:t>
            </a:r>
            <a:r>
              <a:rPr lang="en-SG" altLang="en-US" sz="1900" i="1" smtClean="0">
                <a:solidFill>
                  <a:srgbClr val="333333"/>
                </a:solidFill>
                <a:cs typeface="Times New Roman" pitchFamily="18" charset="0"/>
              </a:rPr>
              <a:t> Four Types of Noise. </a:t>
            </a:r>
            <a:r>
              <a:rPr lang="en-SG" altLang="en-US" sz="1900" smtClean="0">
                <a:solidFill>
                  <a:srgbClr val="333333"/>
                </a:solidFill>
                <a:cs typeface="Times New Roman" pitchFamily="18" charset="0"/>
              </a:rPr>
              <a:t>Retrieved September 1, 2016,  from </a:t>
            </a:r>
            <a:r>
              <a:rPr lang="en-SG" altLang="en-US" sz="1900" u="sng" smtClean="0">
                <a:solidFill>
                  <a:srgbClr val="0000FF"/>
                </a:solidFill>
                <a:cs typeface="Times New Roman" pitchFamily="18" charset="0"/>
                <a:hlinkClick r:id="rId4"/>
              </a:rPr>
              <a:t>http://grammar.about.com/od/mo/g/Noise.htm</a:t>
            </a:r>
            <a:endParaRPr lang="en-SG" altLang="en-US" sz="1900" smtClean="0">
              <a:ea typeface="Calibri" pitchFamily="34" charset="0"/>
              <a:cs typeface="Times New Roman" pitchFamily="18" charset="0"/>
            </a:endParaRPr>
          </a:p>
          <a:p>
            <a:pPr eaLnBrk="1" hangingPunct="1">
              <a:spcBef>
                <a:spcPts val="600"/>
              </a:spcBef>
            </a:pPr>
            <a:r>
              <a:rPr lang="en-SG" altLang="en-US" sz="1900" smtClean="0">
                <a:ea typeface="Calibri" pitchFamily="34" charset="0"/>
                <a:cs typeface="Times New Roman" pitchFamily="18" charset="0"/>
              </a:rPr>
              <a:t>Semantic Noise in Communication: Definition, Examples &amp; Quiz (n.d). In </a:t>
            </a:r>
            <a:r>
              <a:rPr lang="en-SG" altLang="en-US" sz="1900" i="1" smtClean="0">
                <a:ea typeface="Calibri" pitchFamily="34" charset="0"/>
                <a:cs typeface="Times New Roman" pitchFamily="18" charset="0"/>
              </a:rPr>
              <a:t>Education Portal</a:t>
            </a:r>
            <a:r>
              <a:rPr lang="en-SG" altLang="en-US" sz="1900" smtClean="0">
                <a:ea typeface="Calibri" pitchFamily="34" charset="0"/>
                <a:cs typeface="Times New Roman" pitchFamily="18" charset="0"/>
              </a:rPr>
              <a:t>. Retrieved from</a:t>
            </a:r>
            <a:r>
              <a:rPr lang="en-SG" altLang="en-US" sz="1900" i="1" smtClean="0">
                <a:ea typeface="Calibri" pitchFamily="34" charset="0"/>
                <a:cs typeface="Times New Roman" pitchFamily="18" charset="0"/>
              </a:rPr>
              <a:t> </a:t>
            </a:r>
            <a:r>
              <a:rPr lang="en-SG" altLang="en-US" sz="1900" u="sng" smtClean="0">
                <a:solidFill>
                  <a:srgbClr val="0000FF"/>
                </a:solidFill>
                <a:cs typeface="Times New Roman" pitchFamily="18" charset="0"/>
                <a:hlinkClick r:id="rId5"/>
              </a:rPr>
              <a:t>http://education-portal.com/academy/lesson/semantic-noise-in-communication-definition-examples-quiz.html#lesson</a:t>
            </a:r>
            <a:endParaRPr lang="en-SG" altLang="en-US" sz="1900" u="sng" smtClean="0">
              <a:solidFill>
                <a:srgbClr val="0000FF"/>
              </a:solidFill>
              <a:cs typeface="Times New Roman" pitchFamily="18" charset="0"/>
            </a:endParaRPr>
          </a:p>
          <a:p>
            <a:pPr eaLnBrk="1" hangingPunct="1">
              <a:spcBef>
                <a:spcPts val="600"/>
              </a:spcBef>
            </a:pPr>
            <a:r>
              <a:rPr lang="en-SG" altLang="en-US" sz="1800" smtClean="0"/>
              <a:t>Auten, D. (2010, April 22). Communication differences between men and women. Retrieved September 1, 2016, from </a:t>
            </a:r>
            <a:r>
              <a:rPr lang="en-US" altLang="en-US" sz="1800" smtClean="0">
                <a:hlinkClick r:id="rId6"/>
              </a:rPr>
              <a:t>https://www.youtube.com/watch?v=enCX7MevEn8</a:t>
            </a:r>
            <a:endParaRPr lang="en-US" altLang="en-US" sz="1800" smtClean="0"/>
          </a:p>
          <a:p>
            <a:pPr eaLnBrk="1" hangingPunct="1">
              <a:spcBef>
                <a:spcPts val="600"/>
              </a:spcBef>
            </a:pPr>
            <a:endParaRPr lang="en-SG" altLang="en-US" sz="1900" u="sng" smtClean="0">
              <a:solidFill>
                <a:srgbClr val="0000FF"/>
              </a:solidFill>
              <a:cs typeface="Times New Roman" pitchFamily="18" charset="0"/>
            </a:endParaRPr>
          </a:p>
          <a:p>
            <a:pPr eaLnBrk="1" hangingPunct="1">
              <a:spcBef>
                <a:spcPts val="600"/>
              </a:spcBef>
            </a:pPr>
            <a:endParaRPr lang="en-SG" altLang="en-US" sz="19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381000"/>
            <a:ext cx="7620000" cy="1143000"/>
          </a:xfrm>
        </p:spPr>
        <p:txBody>
          <a:bodyPr/>
          <a:lstStyle/>
          <a:p>
            <a:pPr eaLnBrk="1" hangingPunct="1"/>
            <a:r>
              <a:rPr lang="en-US" altLang="en-US" b="1" smtClean="0">
                <a:solidFill>
                  <a:srgbClr val="FF0000"/>
                </a:solidFill>
              </a:rPr>
              <a:t>Types of Noise</a:t>
            </a:r>
            <a:endParaRPr lang="en-SG" altLang="en-US" b="1" smtClean="0">
              <a:solidFill>
                <a:srgbClr val="FF0000"/>
              </a:solidFill>
            </a:endParaRPr>
          </a:p>
        </p:txBody>
      </p:sp>
      <p:pic>
        <p:nvPicPr>
          <p:cNvPr id="2867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828800"/>
            <a:ext cx="8216900" cy="42672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itle 1"/>
          <p:cNvSpPr>
            <a:spLocks noGrp="1"/>
          </p:cNvSpPr>
          <p:nvPr>
            <p:ph type="title"/>
          </p:nvPr>
        </p:nvSpPr>
        <p:spPr>
          <a:xfrm>
            <a:off x="301625" y="333375"/>
            <a:ext cx="8534400" cy="650875"/>
          </a:xfrm>
        </p:spPr>
        <p:txBody>
          <a:bodyPr rtlCol="0">
            <a:normAutofit fontScale="90000"/>
          </a:bodyPr>
          <a:lstStyle/>
          <a:p>
            <a:pPr eaLnBrk="1" fontAlgn="auto" hangingPunct="1">
              <a:spcAft>
                <a:spcPts val="0"/>
              </a:spcAft>
              <a:defRPr/>
            </a:pPr>
            <a:r>
              <a:rPr lang="en-GB" altLang="en-US" b="1" smtClean="0">
                <a:solidFill>
                  <a:srgbClr val="FF0000"/>
                </a:solidFill>
              </a:rPr>
              <a:t>Concept Diagram</a:t>
            </a:r>
          </a:p>
        </p:txBody>
      </p:sp>
      <p:graphicFrame>
        <p:nvGraphicFramePr>
          <p:cNvPr id="7" name="Diagram 6"/>
          <p:cNvGraphicFramePr/>
          <p:nvPr/>
        </p:nvGraphicFramePr>
        <p:xfrm>
          <a:off x="1223143" y="1142653"/>
          <a:ext cx="6625457"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a:xfrm>
            <a:off x="838200" y="228600"/>
            <a:ext cx="7620000" cy="1143000"/>
          </a:xfrm>
        </p:spPr>
        <p:txBody>
          <a:bodyPr>
            <a:normAutofit/>
          </a:bodyPr>
          <a:lstStyle/>
          <a:p>
            <a:pPr eaLnBrk="1" hangingPunct="1"/>
            <a:r>
              <a:rPr lang="en-US" altLang="en-US" sz="3600" smtClean="0">
                <a:solidFill>
                  <a:srgbClr val="FF0000"/>
                </a:solidFill>
              </a:rPr>
              <a:t>Types of Noise </a:t>
            </a:r>
            <a:br>
              <a:rPr lang="en-US" altLang="en-US" sz="3600" smtClean="0">
                <a:solidFill>
                  <a:srgbClr val="FF0000"/>
                </a:solidFill>
              </a:rPr>
            </a:br>
            <a:r>
              <a:rPr lang="en-US" altLang="en-US" sz="3600" b="1" smtClean="0">
                <a:solidFill>
                  <a:srgbClr val="FF0000"/>
                </a:solidFill>
              </a:rPr>
              <a:t>1) Physical noise</a:t>
            </a:r>
            <a:endParaRPr lang="en-SG" altLang="en-US" sz="3600" b="1" smtClean="0">
              <a:solidFill>
                <a:srgbClr val="FF0000"/>
              </a:solidFill>
            </a:endParaRPr>
          </a:p>
        </p:txBody>
      </p:sp>
      <p:graphicFrame>
        <p:nvGraphicFramePr>
          <p:cNvPr id="2" name="Table 1"/>
          <p:cNvGraphicFramePr>
            <a:graphicFrameLocks noGrp="1"/>
          </p:cNvGraphicFramePr>
          <p:nvPr/>
        </p:nvGraphicFramePr>
        <p:xfrm>
          <a:off x="381000" y="1646238"/>
          <a:ext cx="8534400" cy="4907580"/>
        </p:xfrm>
        <a:graphic>
          <a:graphicData uri="http://schemas.openxmlformats.org/drawingml/2006/table">
            <a:tbl>
              <a:tblPr/>
              <a:tblGrid>
                <a:gridCol w="4267200"/>
                <a:gridCol w="4267200"/>
              </a:tblGrid>
              <a:tr h="36512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Definition / Explanation</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Examples</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4183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1" u="none" strike="noStrike" cap="none" normalizeH="0" baseline="0" smtClean="0">
                          <a:ln>
                            <a:noFill/>
                          </a:ln>
                          <a:solidFill>
                            <a:srgbClr val="000000"/>
                          </a:solidFill>
                          <a:effectLst/>
                          <a:latin typeface="Calibri" pitchFamily="34" charset="0"/>
                        </a:rPr>
                        <a:t>Physical noise </a:t>
                      </a:r>
                      <a:r>
                        <a:rPr kumimoji="0" lang="en-SG" altLang="en-US" sz="1800" b="0" i="0" u="none" strike="noStrike" cap="none" normalizeH="0" baseline="0" smtClean="0">
                          <a:ln>
                            <a:noFill/>
                          </a:ln>
                          <a:solidFill>
                            <a:srgbClr val="000000"/>
                          </a:solidFill>
                          <a:effectLst/>
                          <a:latin typeface="Calibri" pitchFamily="34" charset="0"/>
                        </a:rPr>
                        <a:t>is interference in our environments, such as </a:t>
                      </a:r>
                      <a:r>
                        <a:rPr kumimoji="0" lang="en-SG" altLang="en-US" sz="1800" b="0" i="0" u="sng" strike="noStrike" cap="none" normalizeH="0" baseline="0" smtClean="0">
                          <a:ln>
                            <a:noFill/>
                          </a:ln>
                          <a:solidFill>
                            <a:srgbClr val="000000"/>
                          </a:solidFill>
                          <a:effectLst/>
                          <a:latin typeface="Calibri" pitchFamily="34" charset="0"/>
                        </a:rPr>
                        <a:t>noises made by others, overly dim or bright lights, spam and pop-up ads, extreme temperatures  and crowded conditions.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rgbClr val="000000"/>
                          </a:solidFill>
                          <a:effectLst/>
                          <a:latin typeface="Calibri" pitchFamily="34" charset="0"/>
                        </a:rPr>
                        <a:t>This can take place in the form of </a:t>
                      </a:r>
                      <a:r>
                        <a:rPr kumimoji="0" lang="en-SG" altLang="en-US" sz="1800" b="1" i="0" u="none" strike="noStrike" cap="none" normalizeH="0" baseline="0" smtClean="0">
                          <a:ln>
                            <a:noFill/>
                          </a:ln>
                          <a:solidFill>
                            <a:srgbClr val="000000"/>
                          </a:solidFill>
                          <a:effectLst/>
                          <a:latin typeface="Calibri" pitchFamily="34" charset="0"/>
                        </a:rPr>
                        <a:t>visual </a:t>
                      </a:r>
                      <a:r>
                        <a:rPr kumimoji="0" lang="en-SG" altLang="en-US" sz="1800" b="0" i="0" u="none" strike="noStrike" cap="none" normalizeH="0" baseline="0" smtClean="0">
                          <a:ln>
                            <a:noFill/>
                          </a:ln>
                          <a:solidFill>
                            <a:srgbClr val="000000"/>
                          </a:solidFill>
                          <a:effectLst/>
                          <a:latin typeface="Calibri" pitchFamily="34" charset="0"/>
                        </a:rPr>
                        <a:t>and </a:t>
                      </a:r>
                      <a:r>
                        <a:rPr kumimoji="0" lang="en-SG" altLang="en-US" sz="1800" b="1" i="0" u="none" strike="noStrike" cap="none" normalizeH="0" baseline="0" smtClean="0">
                          <a:ln>
                            <a:noFill/>
                          </a:ln>
                          <a:solidFill>
                            <a:srgbClr val="000000"/>
                          </a:solidFill>
                          <a:effectLst/>
                          <a:latin typeface="Calibri" pitchFamily="34" charset="0"/>
                        </a:rPr>
                        <a:t>spoken</a:t>
                      </a:r>
                      <a:r>
                        <a:rPr kumimoji="0" lang="en-SG" altLang="en-US" sz="1800" b="0" i="0" u="none" strike="noStrike" cap="none" normalizeH="0" baseline="0" smtClean="0">
                          <a:ln>
                            <a:noFill/>
                          </a:ln>
                          <a:solidFill>
                            <a:srgbClr val="000000"/>
                          </a:solidFill>
                          <a:effectLst/>
                          <a:latin typeface="Calibri" pitchFamily="34" charset="0"/>
                        </a:rPr>
                        <a:t> communication. Visual communication includes posters, presentation slides that are </a:t>
                      </a:r>
                      <a:r>
                        <a:rPr kumimoji="0" lang="en-SG" altLang="en-US" sz="1800" b="0" i="0" u="sng" strike="noStrike" cap="none" normalizeH="0" baseline="0" smtClean="0">
                          <a:ln>
                            <a:noFill/>
                          </a:ln>
                          <a:solidFill>
                            <a:srgbClr val="000000"/>
                          </a:solidFill>
                          <a:effectLst/>
                          <a:latin typeface="Calibri" pitchFamily="34" charset="0"/>
                        </a:rPr>
                        <a:t>‘noisy’ because the images are cluttered.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rgbClr val="000000"/>
                          </a:solidFill>
                          <a:effectLst/>
                          <a:latin typeface="Calibri" pitchFamily="34" charset="0"/>
                        </a:rPr>
                        <a:t>In spoken communication, the </a:t>
                      </a:r>
                      <a:r>
                        <a:rPr kumimoji="0" lang="en-SG" altLang="en-US" sz="1800" b="0" i="0" u="sng" strike="noStrike" cap="none" normalizeH="0" baseline="0" smtClean="0">
                          <a:ln>
                            <a:noFill/>
                          </a:ln>
                          <a:solidFill>
                            <a:srgbClr val="000000"/>
                          </a:solidFill>
                          <a:effectLst/>
                          <a:latin typeface="Calibri" pitchFamily="34" charset="0"/>
                        </a:rPr>
                        <a:t>volume of the surrounding noises will affect the exchange between sender and receiver.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rgbClr val="000000"/>
                          </a:solidFill>
                          <a:effectLst/>
                          <a:latin typeface="Calibri" pitchFamily="34" charset="0"/>
                        </a:rPr>
                        <a:t>A poster or flyer that is over crowded with images and text, such that the main message is unclear. Images that are too small and cannot be clearly seen.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rgbClr val="000000"/>
                          </a:solidFill>
                          <a:effectLst/>
                          <a:latin typeface="Calibri" pitchFamily="34" charset="0"/>
                        </a:rPr>
                        <a:t>A classmate who talks loudly and distracts those around him.</a:t>
                      </a:r>
                      <a:br>
                        <a:rPr kumimoji="0" lang="en-SG" altLang="en-US" sz="1800" b="0" i="0" u="none" strike="noStrike" cap="none" normalizeH="0" baseline="0" smtClean="0">
                          <a:ln>
                            <a:noFill/>
                          </a:ln>
                          <a:solidFill>
                            <a:srgbClr val="000000"/>
                          </a:solidFill>
                          <a:effectLst/>
                          <a:latin typeface="Calibri" pitchFamily="34" charset="0"/>
                        </a:rPr>
                      </a:br>
                      <a:r>
                        <a:rPr kumimoji="0" lang="en-SG" altLang="en-US" sz="1800" b="0" i="0" u="none" strike="noStrike" cap="none" normalizeH="0" baseline="0" smtClean="0">
                          <a:ln>
                            <a:noFill/>
                          </a:ln>
                          <a:solidFill>
                            <a:srgbClr val="000000"/>
                          </a:solidFill>
                          <a:effectLst/>
                          <a:latin typeface="Calibri" pitchFamily="34" charset="0"/>
                        </a:rPr>
                        <a:t/>
                      </a:r>
                      <a:br>
                        <a:rPr kumimoji="0" lang="en-SG" altLang="en-US" sz="1800" b="0" i="0" u="none" strike="noStrike" cap="none" normalizeH="0" baseline="0" smtClean="0">
                          <a:ln>
                            <a:noFill/>
                          </a:ln>
                          <a:solidFill>
                            <a:srgbClr val="000000"/>
                          </a:solidFill>
                          <a:effectLst/>
                          <a:latin typeface="Calibri" pitchFamily="34" charset="0"/>
                        </a:rPr>
                      </a:b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rgbClr val="000000"/>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rgbClr val="000000"/>
                          </a:solidFill>
                          <a:effectLst/>
                          <a:latin typeface="Calibri" pitchFamily="34" charset="0"/>
                        </a:rPr>
                        <a:t>When communicating with someone at an MRT station, both parties are likely to raise their voices to be heard.</a:t>
                      </a:r>
                    </a:p>
                  </a:txBody>
                  <a:tcPr marT="45711" marB="4571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a:xfrm>
            <a:off x="914400" y="304800"/>
            <a:ext cx="7620000" cy="1143000"/>
          </a:xfrm>
        </p:spPr>
        <p:txBody>
          <a:bodyPr>
            <a:normAutofit/>
          </a:bodyPr>
          <a:lstStyle/>
          <a:p>
            <a:pPr eaLnBrk="1" hangingPunct="1"/>
            <a:r>
              <a:rPr lang="en-US" altLang="en-US" sz="3600" smtClean="0">
                <a:solidFill>
                  <a:srgbClr val="FF0000"/>
                </a:solidFill>
              </a:rPr>
              <a:t>Types of Noise </a:t>
            </a:r>
            <a:br>
              <a:rPr lang="en-US" altLang="en-US" sz="3600" smtClean="0">
                <a:solidFill>
                  <a:srgbClr val="FF0000"/>
                </a:solidFill>
              </a:rPr>
            </a:br>
            <a:r>
              <a:rPr lang="en-US" altLang="en-US" sz="3600" b="1" smtClean="0">
                <a:solidFill>
                  <a:srgbClr val="FF0000"/>
                </a:solidFill>
              </a:rPr>
              <a:t>2) Physiological noise</a:t>
            </a:r>
            <a:endParaRPr lang="en-SG" altLang="en-US" sz="3600" b="1" smtClean="0">
              <a:solidFill>
                <a:srgbClr val="FF0000"/>
              </a:solidFill>
            </a:endParaRPr>
          </a:p>
        </p:txBody>
      </p:sp>
      <p:graphicFrame>
        <p:nvGraphicFramePr>
          <p:cNvPr id="2" name="Table 1"/>
          <p:cNvGraphicFramePr>
            <a:graphicFrameLocks noGrp="1"/>
          </p:cNvGraphicFramePr>
          <p:nvPr/>
        </p:nvGraphicFramePr>
        <p:xfrm>
          <a:off x="381000" y="1828800"/>
          <a:ext cx="8382000" cy="4302126"/>
        </p:xfrm>
        <a:graphic>
          <a:graphicData uri="http://schemas.openxmlformats.org/drawingml/2006/table">
            <a:tbl>
              <a:tblPr/>
              <a:tblGrid>
                <a:gridCol w="4191000"/>
                <a:gridCol w="4191000"/>
              </a:tblGrid>
              <a:tr h="36988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Definition / Explanation</a:t>
                      </a:r>
                    </a:p>
                  </a:txBody>
                  <a:tcPr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Examples</a:t>
                      </a:r>
                    </a:p>
                  </a:txBody>
                  <a:tcPr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932238">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1" u="none" strike="noStrike" cap="none" normalizeH="0" baseline="0" smtClean="0">
                          <a:ln>
                            <a:noFill/>
                          </a:ln>
                          <a:solidFill>
                            <a:schemeClr val="tx1"/>
                          </a:solidFill>
                          <a:effectLst/>
                          <a:latin typeface="Calibri" pitchFamily="34" charset="0"/>
                        </a:rPr>
                        <a:t>Physiological noise is </a:t>
                      </a:r>
                      <a:r>
                        <a:rPr kumimoji="0" lang="en-SG" altLang="en-US" sz="1800" b="0" i="0" u="none" strike="noStrike" cap="none" normalizeH="0" baseline="0" smtClean="0">
                          <a:ln>
                            <a:noFill/>
                          </a:ln>
                          <a:solidFill>
                            <a:schemeClr val="tx1"/>
                          </a:solidFill>
                          <a:effectLst/>
                          <a:latin typeface="Calibri" pitchFamily="34" charset="0"/>
                        </a:rPr>
                        <a:t>distraction </a:t>
                      </a:r>
                      <a:r>
                        <a:rPr kumimoji="0" lang="en-SG" altLang="en-US" sz="1800" b="0" i="0" u="sng" strike="noStrike" cap="none" normalizeH="0" baseline="0" smtClean="0">
                          <a:ln>
                            <a:noFill/>
                          </a:ln>
                          <a:solidFill>
                            <a:schemeClr val="tx1"/>
                          </a:solidFill>
                          <a:effectLst/>
                          <a:latin typeface="Calibri" pitchFamily="34" charset="0"/>
                        </a:rPr>
                        <a:t>caused by hunger, fatigue, headaches, medication and other internal factors</a:t>
                      </a:r>
                      <a:r>
                        <a:rPr kumimoji="0" lang="en-SG" altLang="en-US" sz="1800" b="0" i="0" u="none" strike="noStrike" cap="none" normalizeH="0" baseline="0" smtClean="0">
                          <a:ln>
                            <a:noFill/>
                          </a:ln>
                          <a:solidFill>
                            <a:schemeClr val="tx1"/>
                          </a:solidFill>
                          <a:effectLst/>
                          <a:latin typeface="Calibri" pitchFamily="34" charset="0"/>
                        </a:rPr>
                        <a:t> that </a:t>
                      </a:r>
                      <a:r>
                        <a:rPr kumimoji="0" lang="en-SG" altLang="en-US" sz="1800" b="0" i="0" u="sng" strike="noStrike" cap="none" normalizeH="0" baseline="0" smtClean="0">
                          <a:ln>
                            <a:noFill/>
                          </a:ln>
                          <a:solidFill>
                            <a:schemeClr val="tx1"/>
                          </a:solidFill>
                          <a:effectLst/>
                          <a:latin typeface="Calibri" pitchFamily="34" charset="0"/>
                        </a:rPr>
                        <a:t>affect how we feel and think.</a:t>
                      </a:r>
                      <a:r>
                        <a:rPr kumimoji="0" lang="en-SG" altLang="en-US" sz="1800" b="0" i="0" u="none" strike="noStrike" cap="none" normalizeH="0" baseline="0" smtClean="0">
                          <a:ln>
                            <a:noFill/>
                          </a:ln>
                          <a:solidFill>
                            <a:schemeClr val="tx1"/>
                          </a:solidFill>
                          <a:effectLst/>
                          <a:latin typeface="Calibri" pitchFamily="34" charset="0"/>
                        </a:rPr>
                        <a:t> </a:t>
                      </a:r>
                      <a:br>
                        <a:rPr kumimoji="0" lang="en-SG" altLang="en-US" sz="1800" b="0" i="0" u="none" strike="noStrike" cap="none" normalizeH="0" baseline="0" smtClean="0">
                          <a:ln>
                            <a:noFill/>
                          </a:ln>
                          <a:solidFill>
                            <a:schemeClr val="tx1"/>
                          </a:solidFill>
                          <a:effectLst/>
                          <a:latin typeface="Calibri" pitchFamily="34" charset="0"/>
                        </a:rPr>
                      </a:br>
                      <a:r>
                        <a:rPr kumimoji="0" lang="en-SG" altLang="en-US" sz="1800" b="0" i="0" u="none" strike="noStrike" cap="none" normalizeH="0" baseline="0" smtClean="0">
                          <a:ln>
                            <a:noFill/>
                          </a:ln>
                          <a:solidFill>
                            <a:schemeClr val="tx1"/>
                          </a:solidFill>
                          <a:effectLst/>
                          <a:latin typeface="Calibri" pitchFamily="34" charset="0"/>
                        </a:rPr>
                        <a:t/>
                      </a:r>
                      <a:br>
                        <a:rPr kumimoji="0" lang="en-SG" altLang="en-US" sz="1800" b="0" i="0" u="none" strike="noStrike" cap="none" normalizeH="0" baseline="0" smtClean="0">
                          <a:ln>
                            <a:noFill/>
                          </a:ln>
                          <a:solidFill>
                            <a:schemeClr val="tx1"/>
                          </a:solidFill>
                          <a:effectLst/>
                          <a:latin typeface="Calibri" pitchFamily="34" charset="0"/>
                        </a:rPr>
                      </a:br>
                      <a:r>
                        <a:rPr kumimoji="0" lang="en-SG" altLang="en-US" sz="1800" b="0" i="0" u="none" strike="noStrike" cap="none" normalizeH="0" baseline="0" smtClean="0">
                          <a:ln>
                            <a:noFill/>
                          </a:ln>
                          <a:solidFill>
                            <a:schemeClr val="tx1"/>
                          </a:solidFill>
                          <a:effectLst/>
                          <a:latin typeface="Calibri" pitchFamily="34" charset="0"/>
                        </a:rPr>
                        <a:t>This may be </a:t>
                      </a:r>
                      <a:r>
                        <a:rPr kumimoji="0" lang="en-SG" altLang="en-US" sz="1800" b="1" i="0" u="none" strike="noStrike" cap="none" normalizeH="0" baseline="0" smtClean="0">
                          <a:ln>
                            <a:noFill/>
                          </a:ln>
                          <a:solidFill>
                            <a:schemeClr val="tx1"/>
                          </a:solidFill>
                          <a:effectLst/>
                          <a:latin typeface="Calibri" pitchFamily="34" charset="0"/>
                        </a:rPr>
                        <a:t>permanent </a:t>
                      </a:r>
                      <a:r>
                        <a:rPr kumimoji="0" lang="en-SG" altLang="en-US" sz="1800" b="0" i="0" u="none" strike="noStrike" cap="none" normalizeH="0" baseline="0" smtClean="0">
                          <a:ln>
                            <a:noFill/>
                          </a:ln>
                          <a:solidFill>
                            <a:schemeClr val="tx1"/>
                          </a:solidFill>
                          <a:effectLst/>
                          <a:latin typeface="Calibri" pitchFamily="34" charset="0"/>
                        </a:rPr>
                        <a:t>or </a:t>
                      </a:r>
                      <a:r>
                        <a:rPr kumimoji="0" lang="en-SG" altLang="en-US" sz="1800" b="1" i="0" u="none" strike="noStrike" cap="none" normalizeH="0" baseline="0" smtClean="0">
                          <a:ln>
                            <a:noFill/>
                          </a:ln>
                          <a:solidFill>
                            <a:schemeClr val="tx1"/>
                          </a:solidFill>
                          <a:effectLst/>
                          <a:latin typeface="Calibri" pitchFamily="34" charset="0"/>
                        </a:rPr>
                        <a:t>temporary.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rgbClr val="FF0000"/>
                          </a:solidFill>
                          <a:effectLst/>
                          <a:latin typeface="Calibri" pitchFamily="34" charset="0"/>
                        </a:rPr>
                        <a:t>*As a general guideline, do not assume that the receivers experience physiological noise in communication </a:t>
                      </a:r>
                      <a:r>
                        <a:rPr kumimoji="0" lang="en-SG" altLang="en-US" sz="1800" b="1" i="0" u="sng" strike="noStrike" cap="none" normalizeH="0" baseline="0" smtClean="0">
                          <a:ln>
                            <a:noFill/>
                          </a:ln>
                          <a:solidFill>
                            <a:srgbClr val="FF0000"/>
                          </a:solidFill>
                          <a:effectLst/>
                          <a:latin typeface="Calibri" pitchFamily="34" charset="0"/>
                        </a:rPr>
                        <a:t>UNLESS </a:t>
                      </a:r>
                      <a:r>
                        <a:rPr kumimoji="0" lang="en-SG" altLang="en-US" sz="1800" b="1" i="0" u="none" strike="noStrike" cap="none" normalizeH="0" baseline="0" smtClean="0">
                          <a:ln>
                            <a:noFill/>
                          </a:ln>
                          <a:solidFill>
                            <a:srgbClr val="FF0000"/>
                          </a:solidFill>
                          <a:effectLst/>
                          <a:latin typeface="Calibri" pitchFamily="34" charset="0"/>
                        </a:rPr>
                        <a:t>prior information is given within the context.</a:t>
                      </a:r>
                    </a:p>
                  </a:txBody>
                  <a:tcPr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Visual, hearing or memory loss. Speech impairments, colour blindness. Loss of voice (due to sore-throat), these will all affect how a person communicates either as sender or receiver.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Senior citizens/elderly (receiver) who have trouble hearing will not be able to effectively hear someone (sender) who speaks in a normal tone and volume of voice.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rgbClr val="FF0000"/>
                          </a:solidFill>
                          <a:effectLst/>
                          <a:latin typeface="Calibri" pitchFamily="34" charset="0"/>
                        </a:rPr>
                        <a:t>Do not assume that people viewing a poster are colour blind.</a:t>
                      </a:r>
                    </a:p>
                  </a:txBody>
                  <a:tcPr marT="45689" marB="4568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a:bodyPr>
          <a:lstStyle/>
          <a:p>
            <a:pPr eaLnBrk="1" hangingPunct="1"/>
            <a:r>
              <a:rPr lang="en-US" altLang="en-US" sz="3600" smtClean="0">
                <a:solidFill>
                  <a:srgbClr val="FF0000"/>
                </a:solidFill>
              </a:rPr>
              <a:t>Types of Noise </a:t>
            </a:r>
            <a:br>
              <a:rPr lang="en-US" altLang="en-US" sz="3600" smtClean="0">
                <a:solidFill>
                  <a:srgbClr val="FF0000"/>
                </a:solidFill>
              </a:rPr>
            </a:br>
            <a:r>
              <a:rPr lang="en-US" altLang="en-US" sz="3600" b="1" smtClean="0">
                <a:solidFill>
                  <a:srgbClr val="FF0000"/>
                </a:solidFill>
              </a:rPr>
              <a:t>3) Psychological noise</a:t>
            </a:r>
            <a:endParaRPr lang="en-SG" altLang="en-US" sz="3600" b="1" smtClean="0">
              <a:solidFill>
                <a:srgbClr val="FF0000"/>
              </a:solidFill>
            </a:endParaRPr>
          </a:p>
        </p:txBody>
      </p:sp>
      <p:graphicFrame>
        <p:nvGraphicFramePr>
          <p:cNvPr id="2" name="Table 1"/>
          <p:cNvGraphicFramePr>
            <a:graphicFrameLocks noGrp="1"/>
          </p:cNvGraphicFramePr>
          <p:nvPr/>
        </p:nvGraphicFramePr>
        <p:xfrm>
          <a:off x="457200" y="1905000"/>
          <a:ext cx="7620000" cy="4038600"/>
        </p:xfrm>
        <a:graphic>
          <a:graphicData uri="http://schemas.openxmlformats.org/drawingml/2006/table">
            <a:tbl>
              <a:tblPr/>
              <a:tblGrid>
                <a:gridCol w="3810000"/>
                <a:gridCol w="3810000"/>
              </a:tblGrid>
              <a:tr h="37147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Definition/Explanation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1" i="0" u="none" strike="noStrike" cap="none" normalizeH="0" baseline="0" smtClean="0">
                          <a:ln>
                            <a:noFill/>
                          </a:ln>
                          <a:solidFill>
                            <a:schemeClr val="bg1"/>
                          </a:solidFill>
                          <a:effectLst/>
                          <a:latin typeface="Calibri" pitchFamily="34" charset="0"/>
                        </a:rPr>
                        <a:t>Examples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67125">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1" u="none" strike="noStrike" cap="none" normalizeH="0" baseline="0" smtClean="0">
                          <a:ln>
                            <a:noFill/>
                          </a:ln>
                          <a:solidFill>
                            <a:schemeClr val="tx1"/>
                          </a:solidFill>
                          <a:effectLst/>
                          <a:latin typeface="Calibri" pitchFamily="34" charset="0"/>
                        </a:rPr>
                        <a:t>Psychological noise </a:t>
                      </a:r>
                      <a:r>
                        <a:rPr kumimoji="0" lang="en-SG" altLang="en-US" sz="1800" b="0" i="0" u="none" strike="noStrike" cap="none" normalizeH="0" baseline="0" smtClean="0">
                          <a:ln>
                            <a:noFill/>
                          </a:ln>
                          <a:solidFill>
                            <a:schemeClr val="tx1"/>
                          </a:solidFill>
                          <a:effectLst/>
                          <a:latin typeface="Calibri" pitchFamily="34" charset="0"/>
                        </a:rPr>
                        <a:t>refers to </a:t>
                      </a:r>
                      <a:r>
                        <a:rPr kumimoji="0" lang="en-SG" altLang="en-US" sz="1800" b="0" i="0" u="sng" strike="noStrike" cap="none" normalizeH="0" baseline="0" smtClean="0">
                          <a:ln>
                            <a:noFill/>
                          </a:ln>
                          <a:solidFill>
                            <a:schemeClr val="tx1"/>
                          </a:solidFill>
                          <a:effectLst/>
                          <a:latin typeface="Calibri" pitchFamily="34" charset="0"/>
                        </a:rPr>
                        <a:t>views and values or a state of mind that affects how we communicate and interpret others,</a:t>
                      </a:r>
                      <a:r>
                        <a:rPr kumimoji="0" lang="en-SG" altLang="en-US" sz="1800" b="0" i="0" u="none" strike="noStrike" cap="none" normalizeH="0" baseline="0" smtClean="0">
                          <a:ln>
                            <a:noFill/>
                          </a:ln>
                          <a:solidFill>
                            <a:schemeClr val="tx1"/>
                          </a:solidFill>
                          <a:effectLst/>
                          <a:latin typeface="Calibri" pitchFamily="34" charset="0"/>
                        </a:rPr>
                        <a:t> usually incorrect-expectations or close-mindedness.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It also </a:t>
                      </a:r>
                      <a:r>
                        <a:rPr kumimoji="0" lang="en-SG" altLang="en-US" sz="1800" b="0" i="0" u="sng" strike="noStrike" cap="none" normalizeH="0" baseline="0" smtClean="0">
                          <a:ln>
                            <a:noFill/>
                          </a:ln>
                          <a:solidFill>
                            <a:schemeClr val="tx1"/>
                          </a:solidFill>
                          <a:effectLst/>
                          <a:latin typeface="Calibri" pitchFamily="34" charset="0"/>
                        </a:rPr>
                        <a:t>refers to prejudice such as stereotypical views </a:t>
                      </a:r>
                      <a:r>
                        <a:rPr kumimoji="0" lang="en-SG" altLang="en-US" sz="1800" b="0" i="0" u="none" strike="noStrike" cap="none" normalizeH="0" baseline="0" smtClean="0">
                          <a:ln>
                            <a:noFill/>
                          </a:ln>
                          <a:solidFill>
                            <a:schemeClr val="tx1"/>
                          </a:solidFill>
                          <a:effectLst/>
                          <a:latin typeface="Calibri" pitchFamily="34" charset="0"/>
                        </a:rPr>
                        <a:t>(usually negative towards a certain group of people or an organisation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charset="0"/>
                        <a:defRPr sz="2800">
                          <a:solidFill>
                            <a:schemeClr val="tx1"/>
                          </a:solidFill>
                          <a:latin typeface="Calibri" pitchFamily="34" charset="0"/>
                        </a:defRPr>
                      </a:lvl1pPr>
                      <a:lvl2pPr marL="742950" indent="-285750" eaLnBrk="0" hangingPunct="0">
                        <a:spcBef>
                          <a:spcPct val="20000"/>
                        </a:spcBef>
                        <a:buFont typeface="Arial" charset="0"/>
                        <a:defRPr sz="2400">
                          <a:solidFill>
                            <a:schemeClr val="tx1"/>
                          </a:solidFill>
                          <a:latin typeface="Calibri" pitchFamily="34" charset="0"/>
                        </a:defRPr>
                      </a:lvl2pPr>
                      <a:lvl3pPr marL="1143000" indent="-228600" eaLnBrk="0" hangingPunct="0">
                        <a:spcBef>
                          <a:spcPct val="20000"/>
                        </a:spcBef>
                        <a:buFont typeface="Arial" charset="0"/>
                        <a:defRPr sz="2000">
                          <a:solidFill>
                            <a:schemeClr val="tx1"/>
                          </a:solidFill>
                          <a:latin typeface="Calibri" pitchFamily="34" charset="0"/>
                        </a:defRPr>
                      </a:lvl3pPr>
                      <a:lvl4pPr marL="1600200" indent="-228600" eaLnBrk="0" hangingPunct="0">
                        <a:spcBef>
                          <a:spcPct val="20000"/>
                        </a:spcBef>
                        <a:buFont typeface="Arial" charset="0"/>
                        <a:defRPr>
                          <a:solidFill>
                            <a:schemeClr val="tx1"/>
                          </a:solidFill>
                          <a:latin typeface="Calibri" pitchFamily="34" charset="0"/>
                        </a:defRPr>
                      </a:lvl4pPr>
                      <a:lvl5pPr marL="2057400" indent="-228600" eaLnBrk="0" hangingPunct="0">
                        <a:spcBef>
                          <a:spcPct val="20000"/>
                        </a:spcBef>
                        <a:buFont typeface="Arial" charset="0"/>
                        <a:defRPr>
                          <a:solidFill>
                            <a:schemeClr val="tx1"/>
                          </a:solidFill>
                          <a:latin typeface="Calibri" pitchFamily="34" charset="0"/>
                        </a:defRPr>
                      </a:lvl5pPr>
                      <a:lvl6pPr marL="2514600" indent="-228600" eaLnBrk="0" fontAlgn="base" hangingPunct="0">
                        <a:spcBef>
                          <a:spcPct val="20000"/>
                        </a:spcBef>
                        <a:spcAft>
                          <a:spcPct val="0"/>
                        </a:spcAft>
                        <a:buFont typeface="Arial" charset="0"/>
                        <a:defRPr>
                          <a:solidFill>
                            <a:schemeClr val="tx1"/>
                          </a:solidFill>
                          <a:latin typeface="Calibri" pitchFamily="34" charset="0"/>
                        </a:defRPr>
                      </a:lvl6pPr>
                      <a:lvl7pPr marL="2971800" indent="-228600" eaLnBrk="0" fontAlgn="base" hangingPunct="0">
                        <a:spcBef>
                          <a:spcPct val="20000"/>
                        </a:spcBef>
                        <a:spcAft>
                          <a:spcPct val="0"/>
                        </a:spcAft>
                        <a:buFont typeface="Arial" charset="0"/>
                        <a:defRPr>
                          <a:solidFill>
                            <a:schemeClr val="tx1"/>
                          </a:solidFill>
                          <a:latin typeface="Calibri" pitchFamily="34" charset="0"/>
                        </a:defRPr>
                      </a:lvl7pPr>
                      <a:lvl8pPr marL="3429000" indent="-228600" eaLnBrk="0" fontAlgn="base" hangingPunct="0">
                        <a:spcBef>
                          <a:spcPct val="20000"/>
                        </a:spcBef>
                        <a:spcAft>
                          <a:spcPct val="0"/>
                        </a:spcAft>
                        <a:buFont typeface="Arial" charset="0"/>
                        <a:defRPr>
                          <a:solidFill>
                            <a:schemeClr val="tx1"/>
                          </a:solidFill>
                          <a:latin typeface="Calibri" pitchFamily="34" charset="0"/>
                        </a:defRPr>
                      </a:lvl8pPr>
                      <a:lvl9pPr marL="3886200" indent="-228600" eaLnBrk="0" fontAlgn="base" hangingPunct="0">
                        <a:spcBef>
                          <a:spcPct val="20000"/>
                        </a:spcBef>
                        <a:spcAft>
                          <a:spcPct val="0"/>
                        </a:spcAft>
                        <a:buFont typeface="Arial" charset="0"/>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Bias, prejudice and defensive feelings can interfere with communication.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altLang="en-US" sz="1800" b="0" i="0" u="none" strike="noStrike" cap="none" normalizeH="0" baseline="0" smtClean="0">
                          <a:ln>
                            <a:noFill/>
                          </a:ln>
                          <a:solidFill>
                            <a:schemeClr val="tx1"/>
                          </a:solidFill>
                          <a:effectLst/>
                          <a:latin typeface="Calibri" pitchFamily="34" charset="0"/>
                        </a:rPr>
                        <a:t>If you are pre-occupied with a problem, you may be inattentive at a team meeting.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altLang="en-US" sz="1800" b="0" i="0" u="none" strike="noStrike" cap="none" normalizeH="0" baseline="0" smtClean="0">
                        <a:ln>
                          <a:noFill/>
                        </a:ln>
                        <a:solidFill>
                          <a:schemeClr val="tx1"/>
                        </a:solidFill>
                        <a:effectLst/>
                        <a:latin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2_Civic">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27B65A94745B4F9C910ACDFF766187" ma:contentTypeVersion="0" ma:contentTypeDescription="Create a new document." ma:contentTypeScope="" ma:versionID="aea1fd61814c3c35d3dabe7d14d6740f">
  <xsd:schema xmlns:xsd="http://www.w3.org/2001/XMLSchema" xmlns:xs="http://www.w3.org/2001/XMLSchema" xmlns:p="http://schemas.microsoft.com/office/2006/metadata/properties" xmlns:ns2="feb507e9-9b7b-4a59-9a18-e184414ef729" targetNamespace="http://schemas.microsoft.com/office/2006/metadata/properties" ma:root="true" ma:fieldsID="35d25cf2a2d265580543d97a6d35b874" ns2:_="">
    <xsd:import namespace="feb507e9-9b7b-4a59-9a18-e184414ef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b507e9-9b7b-4a59-9a18-e184414ef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feb507e9-9b7b-4a59-9a18-e184414ef729">2Y6R4PS4TSPX-1780991816-40</_dlc_DocId>
    <_dlc_DocIdUrl xmlns="feb507e9-9b7b-4a59-9a18-e184414ef729">
      <Url>https://rp-sp.rp.edu.sg/sites/LCMS_2017-2-G107-1/_layouts/15/DocIdRedir.aspx?ID=2Y6R4PS4TSPX-1780991816-40</Url>
      <Description>2Y6R4PS4TSPX-1780991816-40</Description>
    </_dlc_DocIdUrl>
  </documentManagement>
</p:properties>
</file>

<file path=customXml/itemProps1.xml><?xml version="1.0" encoding="utf-8"?>
<ds:datastoreItem xmlns:ds="http://schemas.openxmlformats.org/officeDocument/2006/customXml" ds:itemID="{76BC0077-871F-45DA-A4C7-67BB9D4AFF8D}"/>
</file>

<file path=customXml/itemProps2.xml><?xml version="1.0" encoding="utf-8"?>
<ds:datastoreItem xmlns:ds="http://schemas.openxmlformats.org/officeDocument/2006/customXml" ds:itemID="{E662CF01-F811-4FE1-98AF-7946C0A73823}"/>
</file>

<file path=customXml/itemProps3.xml><?xml version="1.0" encoding="utf-8"?>
<ds:datastoreItem xmlns:ds="http://schemas.openxmlformats.org/officeDocument/2006/customXml" ds:itemID="{0CCE2B1C-9285-464B-A329-6BFCFE10B1E7}"/>
</file>

<file path=customXml/itemProps4.xml><?xml version="1.0" encoding="utf-8"?>
<ds:datastoreItem xmlns:ds="http://schemas.openxmlformats.org/officeDocument/2006/customXml" ds:itemID="{C1266BCC-1F8C-493C-B7DE-9ED60C423AFB}"/>
</file>

<file path=docProps/app.xml><?xml version="1.0" encoding="utf-8"?>
<Properties xmlns="http://schemas.openxmlformats.org/officeDocument/2006/extended-properties" xmlns:vt="http://schemas.openxmlformats.org/officeDocument/2006/docPropsVTypes">
  <Template>Civic</Template>
  <TotalTime>3410</TotalTime>
  <Words>3662</Words>
  <Application>Microsoft Office PowerPoint</Application>
  <PresentationFormat>On-screen Show (4:3)</PresentationFormat>
  <Paragraphs>414</Paragraphs>
  <Slides>49</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Arial</vt:lpstr>
      <vt:lpstr>Georgia</vt:lpstr>
      <vt:lpstr>Wingdings 2</vt:lpstr>
      <vt:lpstr>Wingdings</vt:lpstr>
      <vt:lpstr>Calibri</vt:lpstr>
      <vt:lpstr>Cambria</vt:lpstr>
      <vt:lpstr>Berlin Sans FB</vt:lpstr>
      <vt:lpstr>Times New Roman</vt:lpstr>
      <vt:lpstr>2_Civic</vt:lpstr>
      <vt:lpstr>Office Theme</vt:lpstr>
      <vt:lpstr>PowerPoint Presentation</vt:lpstr>
      <vt:lpstr>Learning Outcomes</vt:lpstr>
      <vt:lpstr>Problem Analysis</vt:lpstr>
      <vt:lpstr>What is Noise?</vt:lpstr>
      <vt:lpstr>Types of Noise</vt:lpstr>
      <vt:lpstr>Concept Diagram</vt:lpstr>
      <vt:lpstr>Types of Noise  1) Physical noise</vt:lpstr>
      <vt:lpstr>Types of Noise  2) Physiological noise</vt:lpstr>
      <vt:lpstr>Types of Noise  3) Psychological noise</vt:lpstr>
      <vt:lpstr>Types of Noise  4) Semantic noise pt.1</vt:lpstr>
      <vt:lpstr>Types of Noise  4) Semantic noise pt.2</vt:lpstr>
      <vt:lpstr>Managing Noise</vt:lpstr>
      <vt:lpstr>Strategies to Manage Noise</vt:lpstr>
      <vt:lpstr>Strategies to Manage Noise</vt:lpstr>
      <vt:lpstr>Strategies to Manage Noise</vt:lpstr>
      <vt:lpstr>Strategies to Manage Noise</vt:lpstr>
      <vt:lpstr>Using language to fit the audience:  be mindful using idioms (part 1)</vt:lpstr>
      <vt:lpstr>Using language to fit the audience:  be mindful using idioms (part 2)</vt:lpstr>
      <vt:lpstr>Using language to fit the audience:  be mindful of using jargon (part 1)</vt:lpstr>
      <vt:lpstr>Using language to fit the audience:  be mindful of using jargon (part 2)</vt:lpstr>
      <vt:lpstr>Strategies to Manage Noise</vt:lpstr>
      <vt:lpstr>Strategies to Manage Noise:  Being Patient (part 1)</vt:lpstr>
      <vt:lpstr>Strategies to Manage Noise:  Being Patient (part 2)</vt:lpstr>
      <vt:lpstr>Strategies to Manage Noise</vt:lpstr>
      <vt:lpstr>The Interactive Communication Model</vt:lpstr>
      <vt:lpstr>APPLICATION TO THE PROBLEM</vt:lpstr>
      <vt:lpstr>PowerPoint Presentation</vt:lpstr>
      <vt:lpstr>Application to the Problem</vt:lpstr>
      <vt:lpstr>Application to the Problem</vt:lpstr>
      <vt:lpstr>Application to the Problem</vt:lpstr>
      <vt:lpstr>Application to the Problem</vt:lpstr>
      <vt:lpstr>Application to the Problem</vt:lpstr>
      <vt:lpstr>Application to the Problem</vt:lpstr>
      <vt:lpstr>Application to the Problem</vt:lpstr>
      <vt:lpstr>Strategies to Reduce Noise</vt:lpstr>
      <vt:lpstr>Application to the Problem</vt:lpstr>
      <vt:lpstr>Application to the Problem</vt:lpstr>
      <vt:lpstr>Application to the Problem</vt:lpstr>
      <vt:lpstr>Application to the Problem</vt:lpstr>
      <vt:lpstr>Application to the Problem</vt:lpstr>
      <vt:lpstr>Application to the Problem</vt:lpstr>
      <vt:lpstr>Application to the Problem</vt:lpstr>
      <vt:lpstr>Proposed Dialogue</vt:lpstr>
      <vt:lpstr>Proposed Dialogue</vt:lpstr>
      <vt:lpstr>Proposed Dialogue</vt:lpstr>
      <vt:lpstr>Proposed Dialogue</vt:lpstr>
      <vt:lpstr>Extended Learning</vt:lpstr>
      <vt:lpstr>Concept Diagram</vt:lpstr>
      <vt:lpstr>Resources</vt:lpstr>
    </vt:vector>
  </TitlesOfParts>
  <Company>Republic Polytechnic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X000 XX00 Module Name</dc:title>
  <dc:creator>selva_rengiah</dc:creator>
  <cp:lastModifiedBy>Cherry Lin</cp:lastModifiedBy>
  <cp:revision>184</cp:revision>
  <dcterms:created xsi:type="dcterms:W3CDTF">2010-01-14T05:43:18Z</dcterms:created>
  <dcterms:modified xsi:type="dcterms:W3CDTF">2017-10-16T05:10:46Z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0x0101002C27B65A94745B4F9C910ACDFF766187</vt:lpwstr>
  </property>
  <property fmtid="{D5CDD505-2E9C-101B-9397-08002B2CF9AE}" pid="3" name="_dlc_DocIdItemGuid">
    <vt:lpwstr>0467335a-c817-4e36-b7fe-25b625c4fb58</vt:lpwstr>
  </property>
</Properties>
</file>