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2" r:id="rId3"/>
    <p:sldId id="304" r:id="rId4"/>
    <p:sldId id="303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260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2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313226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硅谷大数据研究院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大数据技术图解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843808" y="55552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实时读取目录文件到</a:t>
            </a:r>
            <a:r>
              <a:rPr lang="en-US" altLang="zh-CN" dirty="0">
                <a:solidFill>
                  <a:srgbClr val="FF0000"/>
                </a:solidFill>
              </a:rPr>
              <a:t>HDFS</a:t>
            </a:r>
            <a:r>
              <a:rPr lang="zh-CN" altLang="en-US" dirty="0">
                <a:solidFill>
                  <a:srgbClr val="FF0000"/>
                </a:solidFill>
              </a:rPr>
              <a:t>案例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843558"/>
            <a:ext cx="39297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a3.sources = r3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a3.sinks = k3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a3.channels = c3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 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# Describe/configure the source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a3.sources.r3.type = </a:t>
            </a:r>
            <a:r>
              <a:rPr lang="en-US" altLang="zh-CN" sz="1200" kern="100" dirty="0" err="1">
                <a:latin typeface="+mn-ea"/>
                <a:cs typeface="Arial" panose="020B0604020202020204" pitchFamily="34" charset="0"/>
              </a:rPr>
              <a:t>spooldir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a3.sources.r3.spoolDir = /opt/module/flume/upload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a3.sources.r3.fileSuffix = .COMPLETED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a3.sources.r3.fileHeader = true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latin typeface="+mn-ea"/>
                <a:cs typeface="Arial" panose="020B0604020202020204" pitchFamily="34" charset="0"/>
              </a:rPr>
              <a:t>a3.sources.r3.ignorePattern </a:t>
            </a: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= ([^ ]*\.</a:t>
            </a:r>
            <a:r>
              <a:rPr lang="en-US" altLang="zh-CN" sz="1200" kern="100" dirty="0" err="1">
                <a:latin typeface="+mn-ea"/>
                <a:cs typeface="Arial" panose="020B0604020202020204" pitchFamily="34" charset="0"/>
              </a:rPr>
              <a:t>tmp</a:t>
            </a: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)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latin typeface="+mn-ea"/>
                <a:cs typeface="Arial" panose="020B0604020202020204" pitchFamily="34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# Describe the sink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a3.sinks.k3.type = </a:t>
            </a:r>
            <a:r>
              <a:rPr lang="en-US" altLang="zh-CN" sz="1200" kern="100" dirty="0" err="1">
                <a:latin typeface="+mn-ea"/>
                <a:cs typeface="Arial" panose="020B0604020202020204" pitchFamily="34" charset="0"/>
              </a:rPr>
              <a:t>hdfs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a3.sinks.k3.hdfs.path = hdfs://hadoop102:9000/flume/upload/%Y%m%d/%H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a3.sinks.k3.hdfs.filePrefix = upload-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a3.sinks.k3.hdfs.round = true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a3.sinks.k3.hdfs.roundValue = 1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a3.sinks.k3.hdfs.roundUnit = hour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a3.sinks.k3.hdfs.useLocalTimeStamp = true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a3.sinks.k3.hdfs.batchSize = 100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a3.sinks.k3.hdfs.fileType = </a:t>
            </a:r>
            <a:r>
              <a:rPr lang="en-US" altLang="zh-CN" sz="1200" kern="100" dirty="0" smtClean="0">
                <a:latin typeface="+mn-ea"/>
                <a:cs typeface="Arial" panose="020B0604020202020204" pitchFamily="34" charset="0"/>
              </a:rPr>
              <a:t>DataStream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32040" y="843558"/>
            <a:ext cx="39604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latin typeface="+mn-ea"/>
                <a:cs typeface="Arial" panose="020B0604020202020204" pitchFamily="34" charset="0"/>
              </a:rPr>
              <a:t>a3.sinks.k3.hdfs.rollInterval </a:t>
            </a: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= 600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a3.sinks.k3.hdfs.rollSize = 134217700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a3.sinks.k3.hdfs.rollCount = 0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a3.sinks.k3.hdfs.minBlockReplicas = 1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 Use a channel which buffers events in memory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a3.channels.c3.type = memory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a3.channels.c3.capacity = 1000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a3.channels.c3.transactionCapacity = 100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 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 Bind the source and sink to the channel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a3.sources.r3.channels = c3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a3.sinks.k3.channel = c3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7560" y="863524"/>
            <a:ext cx="1031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定义</a:t>
            </a: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source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37560" y="1021989"/>
            <a:ext cx="877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定义</a:t>
            </a: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sink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37560" y="12128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定义</a:t>
            </a: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channel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58" y="1771901"/>
            <a:ext cx="18004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定义</a:t>
            </a: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source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类型为目录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92181" y="1951553"/>
            <a:ext cx="1184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定义监控目录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91934" y="2116050"/>
            <a:ext cx="18004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定义文件上传完，后缀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8611" y="2304770"/>
            <a:ext cx="1184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是否有文件头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9169" y="2672511"/>
            <a:ext cx="27238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忽略所有以</a:t>
            </a: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.</a:t>
            </a:r>
            <a:r>
              <a:rPr lang="en-US" altLang="zh-CN" sz="1200" kern="100" dirty="0" err="1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tmp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结尾的文件，不上传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99169" y="3025728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#sink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类型为</a:t>
            </a:r>
            <a:r>
              <a:rPr lang="en-US" altLang="zh-CN" sz="1200" kern="100" dirty="0" err="1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hdfs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61080" y="3386768"/>
            <a:ext cx="18004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文件上传到</a:t>
            </a:r>
            <a:r>
              <a:rPr lang="en-US" altLang="zh-CN" sz="1200" kern="100" dirty="0" err="1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hdfs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的路径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53305" y="3590759"/>
            <a:ext cx="18004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上传文件到</a:t>
            </a:r>
            <a:r>
              <a:rPr lang="en-US" altLang="zh-CN" sz="1200" kern="100" dirty="0" err="1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hdfs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的前缀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49928" y="3766164"/>
            <a:ext cx="1646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是否按时间滚动文件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49928" y="3951799"/>
            <a:ext cx="2569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多少时间单位创建一个新的文件夹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66950" y="4126892"/>
            <a:ext cx="1492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重新定义时间单位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66950" y="4331195"/>
            <a:ext cx="1646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是否使用本地时间戳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266950" y="4491805"/>
            <a:ext cx="27238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积攒多少个</a:t>
            </a:r>
            <a:r>
              <a:rPr lang="en-US" altLang="zh-CN" sz="1200" kern="100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Event</a:t>
            </a:r>
            <a:r>
              <a:rPr lang="zh-CN" altLang="en-US" sz="1200" kern="100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才</a:t>
            </a:r>
            <a:r>
              <a:rPr lang="en-US" altLang="zh-CN" sz="1200" kern="100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flush</a:t>
            </a:r>
            <a:r>
              <a:rPr lang="zh-CN" altLang="en-US" sz="1200" kern="100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到</a:t>
            </a:r>
            <a:r>
              <a:rPr lang="en-US" altLang="zh-CN" sz="1200" kern="100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HDFS</a:t>
            </a:r>
            <a:r>
              <a:rPr lang="zh-CN" altLang="en-US" sz="1200" kern="100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一次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66950" y="4718218"/>
            <a:ext cx="2108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设置文件类型，可支持压缩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93265" y="843558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多久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生成新文件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805172" y="1021989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多大生成新文件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315839" y="1200420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多少</a:t>
            </a: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event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生成新文件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61429" y="1408589"/>
            <a:ext cx="1031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多少副本数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3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1" grpId="0"/>
      <p:bldP spid="22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59832" y="55552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单数据源多出口案例</a:t>
            </a:r>
          </a:p>
        </p:txBody>
      </p:sp>
      <p:sp>
        <p:nvSpPr>
          <p:cNvPr id="20" name="矩形 19"/>
          <p:cNvSpPr/>
          <p:nvPr/>
        </p:nvSpPr>
        <p:spPr>
          <a:xfrm>
            <a:off x="355137" y="2757646"/>
            <a:ext cx="189279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/>
              <a:t>Hive</a:t>
            </a:r>
            <a:r>
              <a:rPr lang="zh-CN" altLang="en-US" sz="1400" dirty="0" smtClean="0"/>
              <a:t>日志文件</a:t>
            </a:r>
            <a:endParaRPr lang="en-US" altLang="zh-CN" sz="1400" dirty="0" smtClean="0"/>
          </a:p>
          <a:p>
            <a:r>
              <a:rPr lang="en-US" altLang="zh-CN" sz="1400" dirty="0" smtClean="0"/>
              <a:t>/</a:t>
            </a:r>
            <a:r>
              <a:rPr lang="en-US" altLang="zh-CN" sz="1400" dirty="0"/>
              <a:t>opt/module/hive/logs/</a:t>
            </a:r>
            <a:r>
              <a:rPr lang="en-US" altLang="zh-CN" sz="1400" dirty="0">
                <a:solidFill>
                  <a:srgbClr val="FF0000"/>
                </a:solidFill>
              </a:rPr>
              <a:t>hive.log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13135" y="1131589"/>
            <a:ext cx="2515259" cy="2193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Flume-file-flume</a:t>
            </a:r>
            <a:r>
              <a:rPr lang="zh-CN" altLang="en-US" sz="1400" dirty="0" smtClean="0"/>
              <a:t>监控文件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8332264" y="1184871"/>
            <a:ext cx="700447" cy="5371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HDFS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355135" y="1131590"/>
            <a:ext cx="1892795" cy="590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Hive</a:t>
            </a:r>
            <a:r>
              <a:rPr lang="zh-CN" altLang="en-US" sz="1400" dirty="0" smtClean="0"/>
              <a:t>实时更新日志</a:t>
            </a:r>
            <a:endParaRPr lang="zh-CN" altLang="en-US" sz="1400" dirty="0"/>
          </a:p>
        </p:txBody>
      </p:sp>
      <p:cxnSp>
        <p:nvCxnSpPr>
          <p:cNvPr id="27" name="直接箭头连接符 26"/>
          <p:cNvCxnSpPr>
            <a:stCxn id="25" idx="2"/>
            <a:endCxn id="20" idx="0"/>
          </p:cNvCxnSpPr>
          <p:nvPr/>
        </p:nvCxnSpPr>
        <p:spPr>
          <a:xfrm>
            <a:off x="1301533" y="1722022"/>
            <a:ext cx="1" cy="103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0"/>
          </p:cNvCxnSpPr>
          <p:nvPr/>
        </p:nvCxnSpPr>
        <p:spPr>
          <a:xfrm flipV="1">
            <a:off x="1301534" y="1506918"/>
            <a:ext cx="1532737" cy="125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328394" y="1423338"/>
            <a:ext cx="467742" cy="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877412" y="1325550"/>
            <a:ext cx="1047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Exec Source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33761" y="1297032"/>
            <a:ext cx="952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Avro Sink1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75065" y="2336562"/>
            <a:ext cx="1580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Memory </a:t>
            </a:r>
            <a:r>
              <a:rPr lang="en-US" altLang="zh-CN" sz="1400" dirty="0" smtClean="0">
                <a:solidFill>
                  <a:srgbClr val="FF0000"/>
                </a:solidFill>
              </a:rPr>
              <a:t> Channel1</a:t>
            </a:r>
          </a:p>
          <a:p>
            <a:pPr algn="ctr"/>
            <a:r>
              <a:rPr lang="en-US" altLang="zh-CN" sz="1400" dirty="0">
                <a:solidFill>
                  <a:srgbClr val="FFC000"/>
                </a:solidFill>
              </a:rPr>
              <a:t>Memory </a:t>
            </a:r>
            <a:r>
              <a:rPr lang="en-US" altLang="zh-CN" sz="1400" dirty="0" smtClean="0">
                <a:solidFill>
                  <a:srgbClr val="FFC000"/>
                </a:solidFill>
              </a:rPr>
              <a:t> Channel2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96136" y="1139139"/>
            <a:ext cx="2118905" cy="13081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flume-flume-</a:t>
            </a:r>
            <a:r>
              <a:rPr lang="en-US" altLang="zh-CN" sz="1400" dirty="0" err="1"/>
              <a:t>hdfs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5855540" y="1333099"/>
            <a:ext cx="1057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Avro Source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54412" y="1321368"/>
            <a:ext cx="908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HDFS Sink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75942" y="2056384"/>
            <a:ext cx="1448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Memory Channel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987824" y="1604809"/>
            <a:ext cx="121354" cy="9933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4620779" y="1541450"/>
            <a:ext cx="501248" cy="9058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22" idx="1"/>
          </p:cNvCxnSpPr>
          <p:nvPr/>
        </p:nvCxnSpPr>
        <p:spPr>
          <a:xfrm>
            <a:off x="7915041" y="1450920"/>
            <a:ext cx="417223" cy="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032392" y="1606383"/>
            <a:ext cx="232406" cy="530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7440155" y="1541450"/>
            <a:ext cx="224972" cy="5398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796136" y="2805800"/>
            <a:ext cx="2118905" cy="13081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flume-flume-</a:t>
            </a:r>
            <a:r>
              <a:rPr lang="en-US" altLang="zh-CN" sz="1400" dirty="0" err="1"/>
              <a:t>dir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5855540" y="2999760"/>
            <a:ext cx="1057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Avro Source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04930" y="2987647"/>
            <a:ext cx="1106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rgbClr val="FFC000"/>
                </a:solidFill>
              </a:rPr>
              <a:t>File_roll</a:t>
            </a:r>
            <a:r>
              <a:rPr lang="en-US" altLang="zh-CN" sz="1400" dirty="0" smtClean="0">
                <a:solidFill>
                  <a:srgbClr val="FFC000"/>
                </a:solidFill>
              </a:rPr>
              <a:t> Sink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75942" y="3723045"/>
            <a:ext cx="1448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Memory Channel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6032392" y="3273044"/>
            <a:ext cx="232406" cy="530208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440155" y="3208111"/>
            <a:ext cx="224972" cy="539848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425625" y="2982989"/>
            <a:ext cx="952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Avro Sink2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4593209" y="2669297"/>
            <a:ext cx="302827" cy="313692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831772" y="4386114"/>
            <a:ext cx="2166537" cy="5371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本地目录：</a:t>
            </a:r>
            <a:r>
              <a:rPr lang="en-US" altLang="zh-CN" sz="1400" dirty="0"/>
              <a:t>/opt/module/</a:t>
            </a:r>
            <a:r>
              <a:rPr lang="en-US" altLang="zh-CN" sz="1400" dirty="0" err="1"/>
              <a:t>datas</a:t>
            </a:r>
            <a:r>
              <a:rPr lang="en-US" altLang="zh-CN" sz="1400" dirty="0"/>
              <a:t>/flume3</a:t>
            </a:r>
            <a:endParaRPr lang="zh-CN" altLang="en-US" sz="1400" dirty="0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5340166" y="3125535"/>
            <a:ext cx="467742" cy="129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68" idx="3"/>
            <a:endCxn id="85" idx="0"/>
          </p:cNvCxnSpPr>
          <p:nvPr/>
        </p:nvCxnSpPr>
        <p:spPr>
          <a:xfrm flipH="1">
            <a:off x="7915041" y="3141536"/>
            <a:ext cx="96603" cy="1244578"/>
          </a:xfrm>
          <a:prstGeom prst="bentConnector4">
            <a:avLst>
              <a:gd name="adj1" fmla="val -236639"/>
              <a:gd name="adj2" fmla="val 8487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9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5" grpId="0" animBg="1"/>
      <p:bldP spid="30" grpId="0"/>
      <p:bldP spid="31" grpId="0"/>
      <p:bldP spid="32" grpId="0"/>
      <p:bldP spid="41" grpId="0" animBg="1"/>
      <p:bldP spid="42" grpId="0"/>
      <p:bldP spid="44" grpId="0"/>
      <p:bldP spid="45" grpId="0"/>
      <p:bldP spid="66" grpId="0" animBg="1"/>
      <p:bldP spid="67" grpId="0"/>
      <p:bldP spid="68" grpId="0"/>
      <p:bldP spid="69" grpId="0"/>
      <p:bldP spid="73" grpId="0"/>
      <p:bldP spid="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59832" y="55552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多</a:t>
            </a:r>
            <a:r>
              <a:rPr lang="zh-CN" altLang="en-US" dirty="0">
                <a:solidFill>
                  <a:srgbClr val="FF0000"/>
                </a:solidFill>
              </a:rPr>
              <a:t>数据源</a:t>
            </a:r>
            <a:r>
              <a:rPr lang="zh-CN" altLang="zh-CN" dirty="0" smtClean="0">
                <a:solidFill>
                  <a:srgbClr val="FF0000"/>
                </a:solidFill>
              </a:rPr>
              <a:t>汇总</a:t>
            </a:r>
            <a:r>
              <a:rPr lang="zh-CN" altLang="zh-CN" dirty="0">
                <a:solidFill>
                  <a:srgbClr val="FF0000"/>
                </a:solidFill>
              </a:rPr>
              <a:t>案例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6441" y="2121118"/>
            <a:ext cx="189279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/>
              <a:t>Hive</a:t>
            </a:r>
            <a:r>
              <a:rPr lang="zh-CN" altLang="en-US" sz="1400" dirty="0" smtClean="0"/>
              <a:t>日志文件</a:t>
            </a:r>
            <a:endParaRPr lang="en-US" altLang="zh-CN" sz="1400" dirty="0" smtClean="0"/>
          </a:p>
          <a:p>
            <a:r>
              <a:rPr lang="en-US" altLang="zh-CN" sz="1400" dirty="0" smtClean="0"/>
              <a:t>/</a:t>
            </a:r>
            <a:r>
              <a:rPr lang="en-US" altLang="zh-CN" sz="1400" dirty="0"/>
              <a:t>opt/module/hive/logs/</a:t>
            </a:r>
            <a:r>
              <a:rPr lang="en-US" altLang="zh-CN" sz="1400" dirty="0">
                <a:solidFill>
                  <a:srgbClr val="FF0000"/>
                </a:solidFill>
              </a:rPr>
              <a:t>hive.log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13135" y="1131589"/>
            <a:ext cx="2515259" cy="12049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Flume-file-flume</a:t>
            </a:r>
            <a:r>
              <a:rPr lang="zh-CN" altLang="en-US" sz="1400" dirty="0" smtClean="0"/>
              <a:t>监控文件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8332264" y="2245470"/>
            <a:ext cx="700447" cy="5371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HDFS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316441" y="1141462"/>
            <a:ext cx="1892795" cy="474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Hive</a:t>
            </a:r>
            <a:r>
              <a:rPr lang="zh-CN" altLang="en-US" sz="1400" dirty="0" smtClean="0"/>
              <a:t>实时更新日志</a:t>
            </a:r>
            <a:endParaRPr lang="zh-CN" altLang="en-US" sz="1400" dirty="0"/>
          </a:p>
        </p:txBody>
      </p:sp>
      <p:cxnSp>
        <p:nvCxnSpPr>
          <p:cNvPr id="27" name="直接箭头连接符 26"/>
          <p:cNvCxnSpPr>
            <a:stCxn id="25" idx="2"/>
            <a:endCxn id="20" idx="0"/>
          </p:cNvCxnSpPr>
          <p:nvPr/>
        </p:nvCxnSpPr>
        <p:spPr>
          <a:xfrm flipH="1">
            <a:off x="1262838" y="1615708"/>
            <a:ext cx="1" cy="5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3"/>
          </p:cNvCxnSpPr>
          <p:nvPr/>
        </p:nvCxnSpPr>
        <p:spPr>
          <a:xfrm flipV="1">
            <a:off x="2209235" y="1541450"/>
            <a:ext cx="573995" cy="94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328394" y="1423338"/>
            <a:ext cx="467742" cy="108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877412" y="1325550"/>
            <a:ext cx="1047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Exec Source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79447" y="1297032"/>
            <a:ext cx="861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Avro </a:t>
            </a:r>
            <a:r>
              <a:rPr lang="en-US" altLang="zh-CN" sz="1400" dirty="0" smtClean="0">
                <a:solidFill>
                  <a:srgbClr val="FF0000"/>
                </a:solidFill>
              </a:rPr>
              <a:t>Sink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1505" y="1930243"/>
            <a:ext cx="1488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Memory 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Channel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96136" y="2199738"/>
            <a:ext cx="2118905" cy="13081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flume-flume-</a:t>
            </a:r>
            <a:r>
              <a:rPr lang="en-US" altLang="zh-CN" sz="1400" dirty="0" err="1"/>
              <a:t>hdfs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5855540" y="2393698"/>
            <a:ext cx="1057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Avro Source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54412" y="2381967"/>
            <a:ext cx="908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HDFS Sink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75942" y="3116983"/>
            <a:ext cx="1448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Memory Channel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006263" y="1503247"/>
            <a:ext cx="254642" cy="6290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4700311" y="1541451"/>
            <a:ext cx="421716" cy="5527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22" idx="1"/>
          </p:cNvCxnSpPr>
          <p:nvPr/>
        </p:nvCxnSpPr>
        <p:spPr>
          <a:xfrm>
            <a:off x="7915041" y="2511519"/>
            <a:ext cx="417223" cy="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032392" y="2666982"/>
            <a:ext cx="232406" cy="530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7440155" y="2602049"/>
            <a:ext cx="224972" cy="5398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6441" y="3291830"/>
            <a:ext cx="18927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主机</a:t>
            </a:r>
            <a:r>
              <a:rPr lang="en-US" altLang="zh-CN" sz="1400" dirty="0">
                <a:solidFill>
                  <a:srgbClr val="FF0000"/>
                </a:solidFill>
              </a:rPr>
              <a:t>44444</a:t>
            </a:r>
            <a:r>
              <a:rPr lang="zh-CN" altLang="en-US" sz="1400" dirty="0" smtClean="0">
                <a:solidFill>
                  <a:srgbClr val="FF0000"/>
                </a:solidFill>
              </a:rPr>
              <a:t>端口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783230" y="3291830"/>
            <a:ext cx="2515259" cy="12049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Flume-telnet-flume</a:t>
            </a:r>
            <a:r>
              <a:rPr lang="zh-CN" altLang="en-US" sz="1400" dirty="0" smtClean="0"/>
              <a:t>监控文件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2769730" y="3485791"/>
            <a:ext cx="120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Netcat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Source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449542" y="3457273"/>
            <a:ext cx="861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Avro </a:t>
            </a:r>
            <a:r>
              <a:rPr lang="en-US" altLang="zh-CN" sz="1400" dirty="0" smtClean="0">
                <a:solidFill>
                  <a:srgbClr val="FF0000"/>
                </a:solidFill>
              </a:rPr>
              <a:t>Sink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81600" y="4090484"/>
            <a:ext cx="1488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Memory 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Channel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2976358" y="3663488"/>
            <a:ext cx="254642" cy="6290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670406" y="3701692"/>
            <a:ext cx="421716" cy="5527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16441" y="3867894"/>
            <a:ext cx="1892795" cy="590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通过</a:t>
            </a:r>
            <a:r>
              <a:rPr lang="en-US" altLang="zh-CN" sz="1400" dirty="0" smtClean="0"/>
              <a:t>telnet</a:t>
            </a:r>
            <a:r>
              <a:rPr lang="zh-CN" altLang="en-US" sz="1400" dirty="0" smtClean="0"/>
              <a:t>向</a:t>
            </a:r>
            <a:r>
              <a:rPr lang="en-US" altLang="zh-CN" sz="1400" dirty="0" smtClean="0"/>
              <a:t>44444</a:t>
            </a:r>
            <a:r>
              <a:rPr lang="zh-CN" altLang="en-US" sz="1400" dirty="0" smtClean="0"/>
              <a:t>端口发送数据</a:t>
            </a:r>
            <a:endParaRPr lang="zh-CN" altLang="en-US" sz="1400" dirty="0"/>
          </a:p>
        </p:txBody>
      </p:sp>
      <p:cxnSp>
        <p:nvCxnSpPr>
          <p:cNvPr id="52" name="直接箭头连接符 51"/>
          <p:cNvCxnSpPr>
            <a:stCxn id="51" idx="0"/>
            <a:endCxn id="39" idx="2"/>
          </p:cNvCxnSpPr>
          <p:nvPr/>
        </p:nvCxnSpPr>
        <p:spPr>
          <a:xfrm flipH="1" flipV="1">
            <a:off x="1262838" y="3599607"/>
            <a:ext cx="1" cy="26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5328394" y="2602049"/>
            <a:ext cx="467742" cy="99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" idx="3"/>
          </p:cNvCxnSpPr>
          <p:nvPr/>
        </p:nvCxnSpPr>
        <p:spPr>
          <a:xfrm>
            <a:off x="2209235" y="3445719"/>
            <a:ext cx="603900" cy="21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3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5" grpId="0" animBg="1"/>
      <p:bldP spid="30" grpId="0"/>
      <p:bldP spid="31" grpId="0"/>
      <p:bldP spid="32" grpId="0"/>
      <p:bldP spid="41" grpId="0" animBg="1"/>
      <p:bldP spid="42" grpId="0"/>
      <p:bldP spid="44" grpId="0"/>
      <p:bldP spid="45" grpId="0"/>
      <p:bldP spid="39" grpId="0" animBg="1"/>
      <p:bldP spid="40" grpId="0" animBg="1"/>
      <p:bldP spid="43" grpId="0"/>
      <p:bldP spid="47" grpId="0"/>
      <p:bldP spid="48" grpId="0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2931790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640624" y="603598"/>
            <a:ext cx="215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为什么选用</a:t>
            </a:r>
            <a:r>
              <a:rPr lang="en-US" altLang="zh-CN" dirty="0" smtClean="0">
                <a:solidFill>
                  <a:srgbClr val="FF0000"/>
                </a:solidFill>
              </a:rPr>
              <a:t>Flume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131590"/>
            <a:ext cx="187220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爬虫数据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9512" y="2067694"/>
            <a:ext cx="187220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后台日志数据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27784" y="1635646"/>
            <a:ext cx="1800200" cy="6480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服务器本地磁盘文件夹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56376" y="1635646"/>
            <a:ext cx="108012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2" idx="3"/>
            <a:endCxn id="3" idx="1"/>
          </p:cNvCxnSpPr>
          <p:nvPr/>
        </p:nvCxnSpPr>
        <p:spPr>
          <a:xfrm>
            <a:off x="2051720" y="1419622"/>
            <a:ext cx="57606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3" idx="1"/>
          </p:cNvCxnSpPr>
          <p:nvPr/>
        </p:nvCxnSpPr>
        <p:spPr>
          <a:xfrm flipV="1">
            <a:off x="2051720" y="1959682"/>
            <a:ext cx="576064" cy="39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" idx="3"/>
            <a:endCxn id="7" idx="1"/>
          </p:cNvCxnSpPr>
          <p:nvPr/>
        </p:nvCxnSpPr>
        <p:spPr>
          <a:xfrm>
            <a:off x="4427984" y="1959682"/>
            <a:ext cx="3528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580112" y="3524552"/>
            <a:ext cx="122413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Flume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3" idx="3"/>
            <a:endCxn id="25" idx="1"/>
          </p:cNvCxnSpPr>
          <p:nvPr/>
        </p:nvCxnSpPr>
        <p:spPr>
          <a:xfrm>
            <a:off x="4427984" y="1959682"/>
            <a:ext cx="1152128" cy="181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3"/>
            <a:endCxn id="7" idx="1"/>
          </p:cNvCxnSpPr>
          <p:nvPr/>
        </p:nvCxnSpPr>
        <p:spPr>
          <a:xfrm flipV="1">
            <a:off x="6804248" y="1959682"/>
            <a:ext cx="1152128" cy="181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756" y="4028608"/>
            <a:ext cx="85689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Flume</a:t>
            </a:r>
            <a:r>
              <a:rPr lang="zh-CN" altLang="zh-CN" kern="100" dirty="0">
                <a:latin typeface="Times New Roman" panose="02020603050405020304" pitchFamily="18" charset="0"/>
              </a:rPr>
              <a:t>最主要的作用就是，实时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读取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服务器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本地</a:t>
            </a:r>
            <a:r>
              <a:rPr lang="zh-CN" altLang="zh-CN" kern="100" dirty="0">
                <a:latin typeface="Times New Roman" panose="02020603050405020304" pitchFamily="18" charset="0"/>
              </a:rPr>
              <a:t>磁盘的数据，将数据写入到</a:t>
            </a:r>
            <a:r>
              <a:rPr lang="en-US" altLang="zh-CN" kern="100" dirty="0">
                <a:latin typeface="Times New Roman" panose="02020603050405020304" pitchFamily="18" charset="0"/>
              </a:rPr>
              <a:t>HDFS</a:t>
            </a:r>
            <a:r>
              <a:rPr lang="zh-CN" altLang="zh-CN" kern="1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0" name="矩形 49"/>
          <p:cNvSpPr/>
          <p:nvPr/>
        </p:nvSpPr>
        <p:spPr>
          <a:xfrm>
            <a:off x="4535796" y="1599876"/>
            <a:ext cx="34499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上传文件到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，但是不实时。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且读取速度和向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写数据的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速度很难匹配。没有缓存处理。</a:t>
            </a:r>
            <a:endParaRPr lang="zh-CN" altLang="en-US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5652120" y="1622479"/>
            <a:ext cx="1008112" cy="86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5652120" y="1635646"/>
            <a:ext cx="1008112" cy="864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3" grpId="0" animBg="1"/>
      <p:bldP spid="7" grpId="0" animBg="1"/>
      <p:bldP spid="25" grpId="0" animBg="1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674762" y="547642"/>
            <a:ext cx="215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Flume</a:t>
            </a:r>
            <a:r>
              <a:rPr lang="zh-CN" altLang="en-US" dirty="0">
                <a:solidFill>
                  <a:srgbClr val="FF0000"/>
                </a:solidFill>
              </a:rPr>
              <a:t>组成架构</a:t>
            </a:r>
          </a:p>
        </p:txBody>
      </p:sp>
      <p:sp>
        <p:nvSpPr>
          <p:cNvPr id="4" name="爆炸形 2 3"/>
          <p:cNvSpPr/>
          <p:nvPr/>
        </p:nvSpPr>
        <p:spPr>
          <a:xfrm>
            <a:off x="221254" y="1851670"/>
            <a:ext cx="1800200" cy="792088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Web</a:t>
            </a:r>
          </a:p>
          <a:p>
            <a:pPr algn="ctr"/>
            <a:r>
              <a:rPr lang="en-US" altLang="zh-CN" sz="1600" dirty="0" smtClean="0"/>
              <a:t>Serv</a:t>
            </a:r>
            <a:r>
              <a:rPr lang="en-US" altLang="zh-CN" sz="1600" dirty="0"/>
              <a:t>er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339752" y="1347614"/>
            <a:ext cx="5328592" cy="15841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48648" y="1563638"/>
            <a:ext cx="1080120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Source</a:t>
            </a:r>
            <a:endParaRPr lang="zh-CN" altLang="en-US" sz="1600" dirty="0"/>
          </a:p>
        </p:txBody>
      </p:sp>
      <p:sp>
        <p:nvSpPr>
          <p:cNvPr id="21" name="椭圆 20"/>
          <p:cNvSpPr/>
          <p:nvPr/>
        </p:nvSpPr>
        <p:spPr>
          <a:xfrm>
            <a:off x="6474474" y="1552233"/>
            <a:ext cx="1080120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Sink</a:t>
            </a:r>
            <a:endParaRPr lang="zh-CN" altLang="en-US" sz="1600" dirty="0"/>
          </a:p>
        </p:txBody>
      </p:sp>
      <p:sp>
        <p:nvSpPr>
          <p:cNvPr id="8" name="流程图: 直接访问存储器 7"/>
          <p:cNvSpPr/>
          <p:nvPr/>
        </p:nvSpPr>
        <p:spPr>
          <a:xfrm>
            <a:off x="3728768" y="2370370"/>
            <a:ext cx="3291504" cy="360040"/>
          </a:xfrm>
          <a:prstGeom prst="flowChartMagneticDrum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84353" y="2419932"/>
            <a:ext cx="549728" cy="268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Eventn</a:t>
            </a:r>
            <a:endParaRPr lang="zh-CN" altLang="en-US" sz="1000" dirty="0"/>
          </a:p>
        </p:txBody>
      </p:sp>
      <p:sp>
        <p:nvSpPr>
          <p:cNvPr id="10" name="流程图: 磁盘 9"/>
          <p:cNvSpPr/>
          <p:nvPr/>
        </p:nvSpPr>
        <p:spPr>
          <a:xfrm>
            <a:off x="8076850" y="2111020"/>
            <a:ext cx="720080" cy="79208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HDFS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6931475" y="2576116"/>
            <a:ext cx="736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Agent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6" idx="2"/>
          </p:cNvCxnSpPr>
          <p:nvPr/>
        </p:nvCxnSpPr>
        <p:spPr>
          <a:xfrm flipV="1">
            <a:off x="1994550" y="1707654"/>
            <a:ext cx="654098" cy="51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4"/>
          </p:cNvCxnSpPr>
          <p:nvPr/>
        </p:nvCxnSpPr>
        <p:spPr>
          <a:xfrm>
            <a:off x="3188708" y="1851670"/>
            <a:ext cx="972108" cy="53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1" idx="4"/>
          </p:cNvCxnSpPr>
          <p:nvPr/>
        </p:nvCxnSpPr>
        <p:spPr>
          <a:xfrm flipV="1">
            <a:off x="5948210" y="1840265"/>
            <a:ext cx="1066324" cy="84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6"/>
            <a:endCxn id="10" idx="1"/>
          </p:cNvCxnSpPr>
          <p:nvPr/>
        </p:nvCxnSpPr>
        <p:spPr>
          <a:xfrm>
            <a:off x="7554594" y="1696249"/>
            <a:ext cx="882296" cy="41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28721" y="915566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7030A0"/>
                </a:solidFill>
              </a:rPr>
              <a:t>数据输入端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40624" y="947669"/>
            <a:ext cx="15199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Flume</a:t>
            </a:r>
            <a:r>
              <a:rPr lang="zh-CN" altLang="en-US" sz="1600" dirty="0" smtClean="0">
                <a:solidFill>
                  <a:srgbClr val="7030A0"/>
                </a:solidFill>
              </a:rPr>
              <a:t>流式处理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92722" y="903516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7030A0"/>
                </a:solidFill>
              </a:rPr>
              <a:t>数据输出端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98778" y="2046537"/>
            <a:ext cx="862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Channel</a:t>
            </a:r>
            <a:endParaRPr lang="zh-CN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4752899" y="2411479"/>
            <a:ext cx="564446" cy="277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Event2</a:t>
            </a:r>
            <a:endParaRPr lang="zh-CN" altLang="en-US" sz="1000" dirty="0"/>
          </a:p>
        </p:txBody>
      </p:sp>
      <p:sp>
        <p:nvSpPr>
          <p:cNvPr id="46" name="矩形 45"/>
          <p:cNvSpPr/>
          <p:nvPr/>
        </p:nvSpPr>
        <p:spPr>
          <a:xfrm>
            <a:off x="5351812" y="2411478"/>
            <a:ext cx="564446" cy="2778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Event1</a:t>
            </a:r>
            <a:endParaRPr lang="zh-CN" altLang="en-US" sz="1000" dirty="0"/>
          </a:p>
        </p:txBody>
      </p:sp>
      <p:sp>
        <p:nvSpPr>
          <p:cNvPr id="51" name="矩形 50"/>
          <p:cNvSpPr/>
          <p:nvPr/>
        </p:nvSpPr>
        <p:spPr>
          <a:xfrm>
            <a:off x="4448761" y="2317338"/>
            <a:ext cx="338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2320695" y="133792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接收事件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3604048" y="18199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推送事件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5874765" y="1819962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拉取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722423" y="197272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读取事件</a:t>
            </a:r>
            <a:endParaRPr lang="zh-CN" altLang="en-US" sz="1200" dirty="0"/>
          </a:p>
        </p:txBody>
      </p:sp>
      <p:cxnSp>
        <p:nvCxnSpPr>
          <p:cNvPr id="48" name="直接箭头连接符 47"/>
          <p:cNvCxnSpPr>
            <a:stCxn id="21" idx="3"/>
          </p:cNvCxnSpPr>
          <p:nvPr/>
        </p:nvCxnSpPr>
        <p:spPr>
          <a:xfrm flipH="1">
            <a:off x="5906717" y="1798084"/>
            <a:ext cx="725937" cy="61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936474" y="165684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转发事件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323528" y="3147814"/>
            <a:ext cx="18427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latin typeface="Times New Roman" panose="02020603050405020304" pitchFamily="18" charset="0"/>
              </a:rPr>
              <a:t>Source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数据输入端的类型有：</a:t>
            </a:r>
            <a:r>
              <a:rPr lang="en-US" altLang="zh-CN" sz="1200" kern="100" dirty="0" err="1" smtClean="0">
                <a:latin typeface="Times New Roman" panose="02020603050405020304" pitchFamily="18" charset="0"/>
              </a:rPr>
              <a:t>avro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thrift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exec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jms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spooling directory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netcat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sequence generator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syslog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http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legacy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等。但是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目前在企业中使用最广泛的就是日志文件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236296" y="2979970"/>
            <a:ext cx="1747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Sink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组件目的地包括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hdfs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kafka</a:t>
            </a:r>
            <a:r>
              <a:rPr lang="zh-CN" altLang="en-US" sz="12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logger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avro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thrift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ipc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file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null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HBase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solr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、自定义。</a:t>
            </a:r>
            <a:r>
              <a:rPr lang="zh-CN" altLang="en-US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但是目前在企业中使用最广泛的是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en-US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Kafka</a:t>
            </a:r>
            <a:r>
              <a:rPr lang="zh-CN" altLang="en-US" sz="1200" kern="100" dirty="0">
                <a:latin typeface="Times New Roman" panose="02020603050405020304" pitchFamily="18" charset="0"/>
              </a:rPr>
              <a:t>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788628" y="3202591"/>
            <a:ext cx="4303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Channel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是位于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Source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Sink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之间的缓冲区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/>
              <a:t>Flume</a:t>
            </a:r>
            <a:r>
              <a:rPr lang="zh-CN" altLang="zh-CN" sz="1200" dirty="0"/>
              <a:t>自带两种</a:t>
            </a:r>
            <a:r>
              <a:rPr lang="en-US" altLang="zh-CN" sz="1200" dirty="0"/>
              <a:t>Channel</a:t>
            </a:r>
            <a:r>
              <a:rPr lang="zh-CN" altLang="zh-CN" sz="1200" dirty="0"/>
              <a:t>：</a:t>
            </a:r>
            <a:r>
              <a:rPr lang="en-US" altLang="zh-CN" sz="1200" dirty="0"/>
              <a:t>Memory Channel</a:t>
            </a:r>
            <a:r>
              <a:rPr lang="zh-CN" altLang="zh-CN" sz="1200" dirty="0"/>
              <a:t>和</a:t>
            </a:r>
            <a:r>
              <a:rPr lang="en-US" altLang="zh-CN" sz="1200" dirty="0"/>
              <a:t>File Channel</a:t>
            </a:r>
            <a:r>
              <a:rPr lang="zh-CN" altLang="zh-CN" sz="1200" dirty="0"/>
              <a:t>。</a:t>
            </a:r>
          </a:p>
          <a:p>
            <a:r>
              <a:rPr lang="en-US" altLang="zh-CN" sz="1200" dirty="0"/>
              <a:t>Memory 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是基于内存缓存，</a:t>
            </a:r>
            <a:r>
              <a:rPr lang="zh-CN" altLang="zh-CN" sz="1200" dirty="0" smtClean="0"/>
              <a:t>在</a:t>
            </a:r>
            <a:r>
              <a:rPr lang="zh-CN" altLang="zh-CN" sz="1200" dirty="0"/>
              <a:t>不需要关心数据丢失的情景下</a:t>
            </a:r>
            <a:r>
              <a:rPr lang="zh-CN" altLang="zh-CN" sz="1200" dirty="0" smtClean="0"/>
              <a:t>适用</a:t>
            </a:r>
            <a:r>
              <a:rPr lang="zh-CN" altLang="en-US" sz="1200" dirty="0"/>
              <a:t>。</a:t>
            </a:r>
            <a:endParaRPr lang="en-US" altLang="zh-CN" sz="1200" dirty="0" smtClean="0"/>
          </a:p>
          <a:p>
            <a:r>
              <a:rPr lang="en-US" altLang="zh-CN" sz="1200" dirty="0"/>
              <a:t>File Channel</a:t>
            </a:r>
            <a:r>
              <a:rPr lang="zh-CN" altLang="zh-CN" sz="1200" dirty="0"/>
              <a:t>是</a:t>
            </a:r>
            <a:r>
              <a:rPr lang="en-US" altLang="zh-CN" sz="1200" dirty="0"/>
              <a:t>Flume</a:t>
            </a:r>
            <a:r>
              <a:rPr lang="zh-CN" altLang="zh-CN" sz="1200" dirty="0"/>
              <a:t>的持久化</a:t>
            </a:r>
            <a:r>
              <a:rPr lang="en-US" altLang="zh-CN" sz="1200" dirty="0"/>
              <a:t>Channel</a:t>
            </a:r>
            <a:r>
              <a:rPr lang="zh-CN" altLang="zh-CN" sz="1200" dirty="0" smtClean="0"/>
              <a:t>。</a:t>
            </a:r>
            <a:r>
              <a:rPr lang="zh-CN" altLang="en-US" sz="1200" dirty="0" smtClean="0"/>
              <a:t>系统宕机不会丢失数据。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121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1" grpId="0" animBg="1"/>
      <p:bldP spid="8" grpId="0" animBg="1"/>
      <p:bldP spid="9" grpId="0" animBg="1"/>
      <p:bldP spid="10" grpId="0" animBg="1"/>
      <p:bldP spid="11" grpId="0"/>
      <p:bldP spid="31" grpId="0"/>
      <p:bldP spid="36" grpId="0"/>
      <p:bldP spid="37" grpId="0"/>
      <p:bldP spid="32" grpId="0"/>
      <p:bldP spid="45" grpId="0" animBg="1"/>
      <p:bldP spid="46" grpId="0" animBg="1"/>
      <p:bldP spid="51" grpId="0"/>
      <p:bldP spid="53" grpId="0"/>
      <p:bldP spid="55" grpId="0"/>
      <p:bldP spid="56" grpId="0"/>
      <p:bldP spid="57" grpId="0"/>
      <p:bldP spid="59" grpId="0"/>
      <p:bldP spid="60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728123" y="591962"/>
            <a:ext cx="26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Flume Agent</a:t>
            </a:r>
            <a:r>
              <a:rPr lang="zh-CN" altLang="en-US" dirty="0" smtClean="0">
                <a:solidFill>
                  <a:srgbClr val="FF0000"/>
                </a:solidFill>
              </a:rPr>
              <a:t>内部原理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40392" y="987574"/>
            <a:ext cx="1090466" cy="322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Source</a:t>
            </a:r>
          </a:p>
        </p:txBody>
      </p:sp>
      <p:sp>
        <p:nvSpPr>
          <p:cNvPr id="17" name="矩形 16"/>
          <p:cNvSpPr/>
          <p:nvPr/>
        </p:nvSpPr>
        <p:spPr>
          <a:xfrm>
            <a:off x="3140392" y="1665528"/>
            <a:ext cx="1090466" cy="528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Channel</a:t>
            </a:r>
          </a:p>
          <a:p>
            <a:pPr algn="ctr"/>
            <a:r>
              <a:rPr lang="zh-CN" altLang="en-US" sz="1600" dirty="0" smtClean="0"/>
              <a:t>处理器</a:t>
            </a:r>
            <a:endParaRPr lang="en-US" altLang="zh-CN" sz="1600" dirty="0" smtClean="0"/>
          </a:p>
        </p:txBody>
      </p:sp>
      <p:sp>
        <p:nvSpPr>
          <p:cNvPr id="18" name="矩形 17"/>
          <p:cNvSpPr/>
          <p:nvPr/>
        </p:nvSpPr>
        <p:spPr>
          <a:xfrm>
            <a:off x="1331640" y="1665528"/>
            <a:ext cx="1090466" cy="523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Channel</a:t>
            </a:r>
          </a:p>
          <a:p>
            <a:pPr algn="ctr"/>
            <a:r>
              <a:rPr lang="zh-CN" altLang="en-US" sz="1600" dirty="0" smtClean="0"/>
              <a:t>选择器</a:t>
            </a:r>
            <a:endParaRPr lang="en-US" altLang="zh-CN" sz="1600" dirty="0" smtClean="0"/>
          </a:p>
        </p:txBody>
      </p:sp>
      <p:sp>
        <p:nvSpPr>
          <p:cNvPr id="21" name="矩形 20"/>
          <p:cNvSpPr/>
          <p:nvPr/>
        </p:nvSpPr>
        <p:spPr>
          <a:xfrm>
            <a:off x="6535114" y="1064388"/>
            <a:ext cx="1152128" cy="391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拦截器</a:t>
            </a:r>
            <a:r>
              <a:rPr lang="en-US" altLang="zh-CN" sz="1600" dirty="0" smtClean="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6535114" y="1769783"/>
            <a:ext cx="1152128" cy="391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拦截器</a:t>
            </a:r>
            <a:r>
              <a:rPr lang="en-US" altLang="zh-CN" sz="1600" dirty="0" smtClean="0"/>
              <a:t>2</a:t>
            </a:r>
          </a:p>
        </p:txBody>
      </p:sp>
      <p:sp>
        <p:nvSpPr>
          <p:cNvPr id="26" name="矩形 25"/>
          <p:cNvSpPr/>
          <p:nvPr/>
        </p:nvSpPr>
        <p:spPr>
          <a:xfrm>
            <a:off x="6535114" y="2417855"/>
            <a:ext cx="1152128" cy="391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拦截器</a:t>
            </a:r>
            <a:r>
              <a:rPr lang="en-US" altLang="zh-CN" sz="1600" dirty="0" smtClean="0"/>
              <a:t>3</a:t>
            </a:r>
          </a:p>
        </p:txBody>
      </p:sp>
      <p:sp>
        <p:nvSpPr>
          <p:cNvPr id="27" name="矩形 26"/>
          <p:cNvSpPr/>
          <p:nvPr/>
        </p:nvSpPr>
        <p:spPr>
          <a:xfrm>
            <a:off x="1331640" y="3175562"/>
            <a:ext cx="1090466" cy="391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Channel1</a:t>
            </a:r>
          </a:p>
        </p:txBody>
      </p:sp>
      <p:sp>
        <p:nvSpPr>
          <p:cNvPr id="29" name="矩形 28"/>
          <p:cNvSpPr/>
          <p:nvPr/>
        </p:nvSpPr>
        <p:spPr>
          <a:xfrm>
            <a:off x="3140392" y="3149351"/>
            <a:ext cx="1090466" cy="391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Channel2</a:t>
            </a:r>
          </a:p>
        </p:txBody>
      </p:sp>
      <p:sp>
        <p:nvSpPr>
          <p:cNvPr id="31" name="矩形 30"/>
          <p:cNvSpPr/>
          <p:nvPr/>
        </p:nvSpPr>
        <p:spPr>
          <a:xfrm>
            <a:off x="4878930" y="3147814"/>
            <a:ext cx="1152127" cy="391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Channel3</a:t>
            </a:r>
          </a:p>
        </p:txBody>
      </p:sp>
      <p:cxnSp>
        <p:nvCxnSpPr>
          <p:cNvPr id="5" name="直接箭头连接符 4"/>
          <p:cNvCxnSpPr>
            <a:stCxn id="2" idx="2"/>
            <a:endCxn id="17" idx="0"/>
          </p:cNvCxnSpPr>
          <p:nvPr/>
        </p:nvCxnSpPr>
        <p:spPr>
          <a:xfrm>
            <a:off x="3685625" y="1309661"/>
            <a:ext cx="0" cy="35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2" idx="0"/>
          </p:cNvCxnSpPr>
          <p:nvPr/>
        </p:nvCxnSpPr>
        <p:spPr>
          <a:xfrm>
            <a:off x="3685625" y="562689"/>
            <a:ext cx="0" cy="424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433194" y="1661045"/>
            <a:ext cx="718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22106" y="2162553"/>
            <a:ext cx="718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09931" y="3910166"/>
            <a:ext cx="1151386" cy="391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Sink</a:t>
            </a:r>
            <a:r>
              <a:rPr lang="zh-CN" altLang="en-US" sz="1600" dirty="0" smtClean="0"/>
              <a:t>处理器</a:t>
            </a:r>
            <a:endParaRPr lang="en-US" altLang="zh-CN" sz="16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590460" y="4674245"/>
            <a:ext cx="850283" cy="391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Sink1</a:t>
            </a:r>
          </a:p>
        </p:txBody>
      </p:sp>
      <p:sp>
        <p:nvSpPr>
          <p:cNvPr id="41" name="矩形 40"/>
          <p:cNvSpPr/>
          <p:nvPr/>
        </p:nvSpPr>
        <p:spPr>
          <a:xfrm>
            <a:off x="3260482" y="4674245"/>
            <a:ext cx="850283" cy="391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Sink2</a:t>
            </a:r>
          </a:p>
        </p:txBody>
      </p:sp>
      <p:sp>
        <p:nvSpPr>
          <p:cNvPr id="42" name="矩形 41"/>
          <p:cNvSpPr/>
          <p:nvPr/>
        </p:nvSpPr>
        <p:spPr>
          <a:xfrm>
            <a:off x="4878930" y="4674245"/>
            <a:ext cx="850283" cy="391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Sink3</a:t>
            </a:r>
          </a:p>
        </p:txBody>
      </p:sp>
      <p:sp>
        <p:nvSpPr>
          <p:cNvPr id="36" name="矩形 35"/>
          <p:cNvSpPr/>
          <p:nvPr/>
        </p:nvSpPr>
        <p:spPr>
          <a:xfrm>
            <a:off x="3685624" y="677828"/>
            <a:ext cx="9140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1 </a:t>
            </a:r>
            <a:r>
              <a:rPr lang="zh-CN" altLang="en-US" sz="1200" dirty="0" smtClean="0"/>
              <a:t>接收事件</a:t>
            </a:r>
            <a:endParaRPr lang="en-US" altLang="zh-CN" sz="1200" dirty="0"/>
          </a:p>
        </p:txBody>
      </p:sp>
      <p:sp>
        <p:nvSpPr>
          <p:cNvPr id="47" name="矩形 46"/>
          <p:cNvSpPr/>
          <p:nvPr/>
        </p:nvSpPr>
        <p:spPr>
          <a:xfrm>
            <a:off x="3653670" y="1341404"/>
            <a:ext cx="9140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 </a:t>
            </a:r>
            <a:r>
              <a:rPr lang="zh-CN" altLang="en-US" sz="1200" dirty="0" smtClean="0"/>
              <a:t>处理事件</a:t>
            </a:r>
            <a:endParaRPr lang="en-US" altLang="zh-CN" sz="1200" dirty="0"/>
          </a:p>
        </p:txBody>
      </p:sp>
      <p:cxnSp>
        <p:nvCxnSpPr>
          <p:cNvPr id="45" name="肘形连接符 44"/>
          <p:cNvCxnSpPr>
            <a:stCxn id="17" idx="3"/>
            <a:endCxn id="21" idx="0"/>
          </p:cNvCxnSpPr>
          <p:nvPr/>
        </p:nvCxnSpPr>
        <p:spPr>
          <a:xfrm flipV="1">
            <a:off x="4230858" y="1064388"/>
            <a:ext cx="2880320" cy="865164"/>
          </a:xfrm>
          <a:prstGeom prst="bentConnector4">
            <a:avLst>
              <a:gd name="adj1" fmla="val 28229"/>
              <a:gd name="adj2" fmla="val 126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1" idx="2"/>
            <a:endCxn id="23" idx="0"/>
          </p:cNvCxnSpPr>
          <p:nvPr/>
        </p:nvCxnSpPr>
        <p:spPr>
          <a:xfrm>
            <a:off x="7111178" y="1455786"/>
            <a:ext cx="0" cy="3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3" idx="2"/>
            <a:endCxn id="26" idx="0"/>
          </p:cNvCxnSpPr>
          <p:nvPr/>
        </p:nvCxnSpPr>
        <p:spPr>
          <a:xfrm>
            <a:off x="7111178" y="2161181"/>
            <a:ext cx="0" cy="25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6" idx="1"/>
          </p:cNvCxnSpPr>
          <p:nvPr/>
        </p:nvCxnSpPr>
        <p:spPr>
          <a:xfrm flipH="1" flipV="1">
            <a:off x="4225464" y="2209225"/>
            <a:ext cx="2309650" cy="40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066550" y="832759"/>
            <a:ext cx="18373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3 </a:t>
            </a:r>
            <a:r>
              <a:rPr lang="zh-CN" altLang="en-US" sz="1200" dirty="0" smtClean="0"/>
              <a:t>将事件传递给拦截器链</a:t>
            </a:r>
            <a:endParaRPr lang="en-US" altLang="zh-CN" sz="1200" dirty="0"/>
          </a:p>
        </p:txBody>
      </p:sp>
      <p:sp>
        <p:nvSpPr>
          <p:cNvPr id="61" name="矩形 60"/>
          <p:cNvSpPr/>
          <p:nvPr/>
        </p:nvSpPr>
        <p:spPr>
          <a:xfrm>
            <a:off x="1337381" y="1350134"/>
            <a:ext cx="2191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4 </a:t>
            </a:r>
            <a:r>
              <a:rPr lang="zh-CN" altLang="en-US" sz="1200" dirty="0" smtClean="0"/>
              <a:t>将每个事件给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选择器</a:t>
            </a:r>
            <a:endParaRPr lang="en-US" altLang="zh-CN" sz="1200" dirty="0"/>
          </a:p>
        </p:txBody>
      </p:sp>
      <p:sp>
        <p:nvSpPr>
          <p:cNvPr id="62" name="矩形 61"/>
          <p:cNvSpPr/>
          <p:nvPr/>
        </p:nvSpPr>
        <p:spPr>
          <a:xfrm>
            <a:off x="1336672" y="2209225"/>
            <a:ext cx="20377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5 </a:t>
            </a:r>
            <a:r>
              <a:rPr lang="zh-CN" altLang="en-US" sz="1200" dirty="0" smtClean="0"/>
              <a:t>返回写入事件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列表</a:t>
            </a:r>
            <a:endParaRPr lang="en-US" altLang="zh-CN" sz="1200" dirty="0"/>
          </a:p>
        </p:txBody>
      </p:sp>
      <p:cxnSp>
        <p:nvCxnSpPr>
          <p:cNvPr id="64" name="直接箭头连接符 63"/>
          <p:cNvCxnSpPr>
            <a:stCxn id="17" idx="2"/>
            <a:endCxn id="27" idx="0"/>
          </p:cNvCxnSpPr>
          <p:nvPr/>
        </p:nvCxnSpPr>
        <p:spPr>
          <a:xfrm flipH="1">
            <a:off x="1876873" y="2193576"/>
            <a:ext cx="1808752" cy="98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7" idx="2"/>
            <a:endCxn id="29" idx="0"/>
          </p:cNvCxnSpPr>
          <p:nvPr/>
        </p:nvCxnSpPr>
        <p:spPr>
          <a:xfrm>
            <a:off x="3685625" y="2193576"/>
            <a:ext cx="0" cy="95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7" idx="2"/>
            <a:endCxn id="31" idx="0"/>
          </p:cNvCxnSpPr>
          <p:nvPr/>
        </p:nvCxnSpPr>
        <p:spPr>
          <a:xfrm>
            <a:off x="3685625" y="2193576"/>
            <a:ext cx="1769369" cy="95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939742" y="2500388"/>
            <a:ext cx="1612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6 </a:t>
            </a:r>
            <a:r>
              <a:rPr lang="zh-CN" altLang="en-US" sz="1200" dirty="0" smtClean="0"/>
              <a:t>根据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选择器的选择结果，将事件写入相应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。</a:t>
            </a:r>
            <a:endParaRPr lang="en-US" altLang="zh-CN" sz="1200" dirty="0"/>
          </a:p>
        </p:txBody>
      </p:sp>
      <p:cxnSp>
        <p:nvCxnSpPr>
          <p:cNvPr id="78" name="直接箭头连接符 77"/>
          <p:cNvCxnSpPr>
            <a:stCxn id="39" idx="2"/>
            <a:endCxn id="40" idx="0"/>
          </p:cNvCxnSpPr>
          <p:nvPr/>
        </p:nvCxnSpPr>
        <p:spPr>
          <a:xfrm flipH="1">
            <a:off x="2015602" y="4301564"/>
            <a:ext cx="1670022" cy="3726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0" name="直接箭头连接符 79"/>
          <p:cNvCxnSpPr>
            <a:stCxn id="39" idx="2"/>
            <a:endCxn id="41" idx="0"/>
          </p:cNvCxnSpPr>
          <p:nvPr/>
        </p:nvCxnSpPr>
        <p:spPr>
          <a:xfrm>
            <a:off x="3685624" y="4301564"/>
            <a:ext cx="0" cy="3726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2" name="直接箭头连接符 81"/>
          <p:cNvCxnSpPr>
            <a:stCxn id="39" idx="2"/>
            <a:endCxn id="42" idx="0"/>
          </p:cNvCxnSpPr>
          <p:nvPr/>
        </p:nvCxnSpPr>
        <p:spPr>
          <a:xfrm>
            <a:off x="3685624" y="4301564"/>
            <a:ext cx="1618448" cy="3726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88" name="矩形 87"/>
          <p:cNvSpPr/>
          <p:nvPr/>
        </p:nvSpPr>
        <p:spPr>
          <a:xfrm>
            <a:off x="6319090" y="4405730"/>
            <a:ext cx="2170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7 Sink</a:t>
            </a:r>
            <a:r>
              <a:rPr lang="zh-CN" altLang="en-US" sz="1200" dirty="0" smtClean="0"/>
              <a:t>处理器选择其中一个</a:t>
            </a:r>
            <a:r>
              <a:rPr lang="en-US" altLang="zh-CN" sz="1200" dirty="0" smtClean="0"/>
              <a:t>Sink</a:t>
            </a:r>
            <a:r>
              <a:rPr lang="zh-CN" altLang="en-US" sz="1200" dirty="0" smtClean="0"/>
              <a:t>去获取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数据，并将获取数据写入到下一个阶段。</a:t>
            </a:r>
            <a:endParaRPr lang="en-US" altLang="zh-CN" sz="1200" dirty="0"/>
          </a:p>
        </p:txBody>
      </p:sp>
      <p:cxnSp>
        <p:nvCxnSpPr>
          <p:cNvPr id="106" name="直接箭头连接符 105"/>
          <p:cNvCxnSpPr>
            <a:stCxn id="27" idx="2"/>
            <a:endCxn id="39" idx="0"/>
          </p:cNvCxnSpPr>
          <p:nvPr/>
        </p:nvCxnSpPr>
        <p:spPr>
          <a:xfrm>
            <a:off x="1876873" y="3566960"/>
            <a:ext cx="1808751" cy="3432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29" idx="2"/>
            <a:endCxn id="39" idx="0"/>
          </p:cNvCxnSpPr>
          <p:nvPr/>
        </p:nvCxnSpPr>
        <p:spPr>
          <a:xfrm flipH="1">
            <a:off x="3685624" y="3540749"/>
            <a:ext cx="1" cy="3694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31" idx="2"/>
            <a:endCxn id="39" idx="0"/>
          </p:cNvCxnSpPr>
          <p:nvPr/>
        </p:nvCxnSpPr>
        <p:spPr>
          <a:xfrm flipH="1">
            <a:off x="3685624" y="3539212"/>
            <a:ext cx="1769370" cy="3709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8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21" grpId="0" animBg="1"/>
      <p:bldP spid="23" grpId="0" animBg="1"/>
      <p:bldP spid="26" grpId="0" animBg="1"/>
      <p:bldP spid="27" grpId="0" animBg="1"/>
      <p:bldP spid="29" grpId="0" animBg="1"/>
      <p:bldP spid="31" grpId="0" animBg="1"/>
      <p:bldP spid="39" grpId="0" animBg="1"/>
      <p:bldP spid="40" grpId="0" animBg="1"/>
      <p:bldP spid="41" grpId="0" animBg="1"/>
      <p:bldP spid="42" grpId="0" animBg="1"/>
      <p:bldP spid="36" grpId="0"/>
      <p:bldP spid="47" grpId="0"/>
      <p:bldP spid="60" grpId="0"/>
      <p:bldP spid="61" grpId="0"/>
      <p:bldP spid="62" grpId="0"/>
      <p:bldP spid="69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59832" y="555526"/>
            <a:ext cx="26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监听数据端口案例分析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832" y="1001143"/>
            <a:ext cx="24302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 Flume</a:t>
            </a:r>
            <a:r>
              <a:rPr lang="zh-CN" altLang="zh-CN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监控</a:t>
            </a:r>
            <a:r>
              <a:rPr lang="en-US" altLang="zh-CN" kern="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zh-CN" altLang="en-US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主机的</a:t>
            </a:r>
            <a:r>
              <a:rPr lang="en-US" altLang="zh-CN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44444</a:t>
            </a:r>
            <a:r>
              <a:rPr lang="zh-CN" altLang="en-US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端口数据。通过</a:t>
            </a:r>
            <a:r>
              <a:rPr lang="en-US" altLang="zh-CN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Flume</a:t>
            </a:r>
            <a:r>
              <a:rPr lang="zh-CN" altLang="en-US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zh-CN" altLang="en-US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端读取数据。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0548" y="1001499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通过</a:t>
            </a:r>
            <a:r>
              <a:rPr lang="en-US" altLang="zh-CN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telnet</a:t>
            </a:r>
            <a:r>
              <a:rPr lang="zh-CN" altLang="en-US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工具向</a:t>
            </a:r>
            <a:r>
              <a:rPr lang="en-US" altLang="zh-CN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localhost</a:t>
            </a:r>
            <a:r>
              <a:rPr lang="zh-CN" altLang="en-US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主机的</a:t>
            </a:r>
            <a:r>
              <a:rPr lang="en-US" altLang="zh-CN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44444</a:t>
            </a:r>
            <a:r>
              <a:rPr lang="zh-CN" altLang="en-US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端口发送数据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565604" y="1001499"/>
            <a:ext cx="2178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3 Flume</a:t>
            </a:r>
            <a:r>
              <a:rPr lang="zh-CN" altLang="en-US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将获取的数据通过</a:t>
            </a:r>
            <a:r>
              <a:rPr lang="en-US" altLang="zh-CN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Sink</a:t>
            </a:r>
            <a:r>
              <a:rPr lang="zh-CN" altLang="en-US" kern="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端写出到控制台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0828" y="2139702"/>
            <a:ext cx="3649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bin/flume-ng agent --</a:t>
            </a:r>
            <a:r>
              <a:rPr lang="en-US" altLang="zh-CN" kern="1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--name a1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CN" kern="1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-file job/flume-</a:t>
            </a:r>
            <a:r>
              <a:rPr lang="en-US" altLang="zh-CN" kern="1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telnet.conf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kern="1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Dflume.root.logger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kern="1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INFO,console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80528" y="2175543"/>
            <a:ext cx="252028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telnet </a:t>
            </a:r>
            <a:r>
              <a:rPr lang="en-US" altLang="zh-CN" kern="1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44444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816692"/>
            <a:ext cx="3019091" cy="12158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48" y="3816692"/>
            <a:ext cx="3583084" cy="115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5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796093" y="555526"/>
            <a:ext cx="26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配置文件解析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935316"/>
            <a:ext cx="50424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# Name the components on this agent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a1.sources = r1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a1.sinks = k1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a1.channels = c1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# Describe/configure the source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a1.sources.r1.type = </a:t>
            </a:r>
            <a:r>
              <a:rPr lang="en-US" altLang="zh-CN" sz="1200" kern="100" dirty="0" err="1">
                <a:latin typeface="Courier New" panose="02070309020205020404" pitchFamily="49" charset="0"/>
                <a:cs typeface="Arial" panose="020B0604020202020204" pitchFamily="34" charset="0"/>
              </a:rPr>
              <a:t>netcat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a1.sources.r1.bind = </a:t>
            </a:r>
            <a:r>
              <a:rPr lang="en-US" altLang="zh-CN" sz="1200" kern="100" dirty="0" err="1">
                <a:latin typeface="Courier New" panose="02070309020205020404" pitchFamily="49" charset="0"/>
                <a:cs typeface="Arial" panose="020B0604020202020204" pitchFamily="34" charset="0"/>
              </a:rPr>
              <a:t>localhost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a1.sources.r1.port = 44444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# Describe the sink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a1.sinks.k1.type = logger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# Use a channel which buffers events in memory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a1.channels.c1.type = memory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a1.channels.c1.capacity = 1000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a1.channels.c1.transactionCapacity = 100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# Bind the source and sink to the channel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a1.sources.r1.channels = c1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cs typeface="Arial" panose="020B0604020202020204" pitchFamily="34" charset="0"/>
              </a:rPr>
              <a:t>a1.sinks.k1.channel = c1</a:t>
            </a:r>
            <a:endParaRPr lang="zh-CN" altLang="zh-CN" sz="1200" kern="100" dirty="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93430" y="953381"/>
            <a:ext cx="1697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a1:</a:t>
            </a:r>
            <a:r>
              <a:rPr lang="zh-CN" altLang="en-US" sz="1200" b="1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表示</a:t>
            </a:r>
            <a:r>
              <a:rPr lang="en-US" altLang="zh-CN" sz="1200" b="1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agent</a:t>
            </a:r>
            <a:r>
              <a:rPr lang="zh-CN" altLang="en-US" sz="1200" b="1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的名称</a:t>
            </a:r>
            <a:endParaRPr lang="en-US" altLang="zh-CN" sz="1200" b="1" kern="100" dirty="0" smtClean="0">
              <a:solidFill>
                <a:srgbClr val="7030A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55776" y="1114619"/>
            <a:ext cx="1572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r1: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表示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a1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的输入源</a:t>
            </a:r>
            <a:endParaRPr lang="en-US" altLang="zh-CN" sz="1200" kern="100" dirty="0" smtClean="0">
              <a:solidFill>
                <a:srgbClr val="7030A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55776" y="1293922"/>
            <a:ext cx="1880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k1: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表示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a1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的输出目的地</a:t>
            </a:r>
            <a:endParaRPr lang="en-US" altLang="zh-CN" sz="1200" kern="100" dirty="0" smtClean="0">
              <a:solidFill>
                <a:srgbClr val="7030A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5775" y="1490443"/>
            <a:ext cx="1572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c1: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表示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a1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的</a:t>
            </a:r>
            <a:r>
              <a:rPr lang="zh-CN" altLang="en-US" sz="1200" kern="100" dirty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缓冲区</a:t>
            </a:r>
            <a:endParaRPr lang="en-US" altLang="zh-CN" sz="1200" kern="100" dirty="0" smtClean="0">
              <a:solidFill>
                <a:srgbClr val="7030A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56662" y="2038429"/>
            <a:ext cx="26212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表示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a1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的输入源类型为</a:t>
            </a:r>
            <a:r>
              <a:rPr lang="en-US" altLang="zh-CN" sz="1200" kern="1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netcat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类型</a:t>
            </a:r>
            <a:endParaRPr lang="en-US" altLang="zh-CN" sz="1200" kern="100" dirty="0" smtClean="0">
              <a:solidFill>
                <a:srgbClr val="7030A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5332" y="2228190"/>
            <a:ext cx="1601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表示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a1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的监听的主机</a:t>
            </a:r>
            <a:endParaRPr lang="en-US" altLang="zh-CN" sz="1200" kern="100" dirty="0" smtClean="0">
              <a:solidFill>
                <a:srgbClr val="7030A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65332" y="2436426"/>
            <a:ext cx="1755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表示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a1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的监听的端口号</a:t>
            </a:r>
            <a:endParaRPr lang="en-US" altLang="zh-CN" sz="1200" kern="100" dirty="0" smtClean="0">
              <a:solidFill>
                <a:srgbClr val="7030A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56662" y="2926474"/>
            <a:ext cx="26212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表示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a1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的输出目的地是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logger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类型</a:t>
            </a:r>
            <a:endParaRPr lang="en-US" altLang="zh-CN" sz="1200" kern="100" dirty="0" smtClean="0">
              <a:solidFill>
                <a:srgbClr val="7030A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43136" y="3509191"/>
            <a:ext cx="29642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表示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a1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的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channel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类型是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memory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内存型</a:t>
            </a:r>
            <a:endParaRPr lang="en-US" altLang="zh-CN" sz="1200" kern="100" dirty="0" smtClean="0">
              <a:solidFill>
                <a:srgbClr val="7030A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61459" y="3698952"/>
            <a:ext cx="2316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表示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a1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的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channel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总容量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2" name="矩形 21"/>
          <p:cNvSpPr/>
          <p:nvPr/>
        </p:nvSpPr>
        <p:spPr>
          <a:xfrm>
            <a:off x="4653117" y="3900723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表示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a1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的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channel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传输总容量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23" name="矩形 22"/>
          <p:cNvSpPr/>
          <p:nvPr/>
        </p:nvSpPr>
        <p:spPr>
          <a:xfrm>
            <a:off x="3671823" y="4448895"/>
            <a:ext cx="1787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表示将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r1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和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连接起来</a:t>
            </a:r>
            <a:endParaRPr lang="en-US" altLang="zh-CN" sz="1200" kern="100" dirty="0" smtClean="0">
              <a:solidFill>
                <a:srgbClr val="7030A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71822" y="4627243"/>
            <a:ext cx="1787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表示将</a:t>
            </a:r>
            <a:r>
              <a:rPr lang="en-US" altLang="zh-CN" sz="1200" kern="100" dirty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k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和</a:t>
            </a:r>
            <a:r>
              <a:rPr lang="en-US" altLang="zh-CN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  <a:r>
              <a:rPr lang="zh-CN" altLang="en-US" sz="1200" kern="100" dirty="0" smtClean="0">
                <a:solidFill>
                  <a:srgbClr val="7030A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连接起来</a:t>
            </a:r>
            <a:endParaRPr lang="en-US" altLang="zh-CN" sz="1200" kern="100" dirty="0" smtClean="0">
              <a:solidFill>
                <a:srgbClr val="7030A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59832" y="55552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实时读取本地文件到</a:t>
            </a:r>
            <a:r>
              <a:rPr lang="en-US" altLang="zh-CN" dirty="0">
                <a:solidFill>
                  <a:srgbClr val="FF0000"/>
                </a:solidFill>
              </a:rPr>
              <a:t>HDFS</a:t>
            </a:r>
            <a:r>
              <a:rPr lang="zh-CN" altLang="en-US" dirty="0">
                <a:solidFill>
                  <a:srgbClr val="FF0000"/>
                </a:solidFill>
              </a:rPr>
              <a:t>案例</a:t>
            </a:r>
          </a:p>
        </p:txBody>
      </p:sp>
      <p:sp>
        <p:nvSpPr>
          <p:cNvPr id="43" name="矩形 42"/>
          <p:cNvSpPr/>
          <p:nvPr/>
        </p:nvSpPr>
        <p:spPr>
          <a:xfrm>
            <a:off x="521543" y="3592636"/>
            <a:ext cx="217824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日志文件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/>
              <a:t>opt/module/hive/logs/</a:t>
            </a:r>
            <a:r>
              <a:rPr lang="en-US" altLang="zh-CN" dirty="0">
                <a:solidFill>
                  <a:srgbClr val="FF0000"/>
                </a:solidFill>
              </a:rPr>
              <a:t>hive.log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24209" y="1263634"/>
            <a:ext cx="2973119" cy="13081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Flume</a:t>
            </a:r>
            <a:r>
              <a:rPr lang="zh-CN" altLang="en-US" dirty="0" smtClean="0"/>
              <a:t>监控文件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20272" y="3579862"/>
            <a:ext cx="1944216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1542" y="1251576"/>
            <a:ext cx="2178249" cy="1305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</a:t>
            </a:r>
            <a:r>
              <a:rPr lang="zh-CN" altLang="en-US" dirty="0" smtClean="0"/>
              <a:t>实时更新日志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12" idx="2"/>
            <a:endCxn id="43" idx="0"/>
          </p:cNvCxnSpPr>
          <p:nvPr/>
        </p:nvCxnSpPr>
        <p:spPr>
          <a:xfrm>
            <a:off x="1610667" y="2557012"/>
            <a:ext cx="1" cy="103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1"/>
            <a:endCxn id="43" idx="0"/>
          </p:cNvCxnSpPr>
          <p:nvPr/>
        </p:nvCxnSpPr>
        <p:spPr>
          <a:xfrm flipH="1">
            <a:off x="1610668" y="1917692"/>
            <a:ext cx="2313541" cy="167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3"/>
            <a:endCxn id="11" idx="0"/>
          </p:cNvCxnSpPr>
          <p:nvPr/>
        </p:nvCxnSpPr>
        <p:spPr>
          <a:xfrm>
            <a:off x="6897328" y="1917692"/>
            <a:ext cx="1095052" cy="166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864638" y="1457594"/>
            <a:ext cx="129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Exec Source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79778" y="1466171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HDFS Sink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12348" y="2187680"/>
            <a:ext cx="179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Memory Channel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81509" y="2692806"/>
            <a:ext cx="3438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1 </a:t>
            </a:r>
            <a:r>
              <a:rPr lang="zh-CN" altLang="en-US" dirty="0" smtClean="0"/>
              <a:t>创建符合条件的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581509" y="3142172"/>
            <a:ext cx="2893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2 </a:t>
            </a:r>
            <a:r>
              <a:rPr lang="zh-CN" altLang="en-US" dirty="0" smtClean="0"/>
              <a:t>执行配置文件，开启监控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29895" y="2705244"/>
            <a:ext cx="1486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3 </a:t>
            </a:r>
            <a:r>
              <a:rPr lang="zh-CN" altLang="en-US" dirty="0" smtClean="0"/>
              <a:t>开启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，生成日志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485468" y="2495841"/>
            <a:ext cx="1431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4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60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 animBg="1"/>
      <p:bldP spid="11" grpId="0" animBg="1"/>
      <p:bldP spid="12" grpId="0" animBg="1"/>
      <p:bldP spid="23" grpId="0"/>
      <p:bldP spid="24" grpId="0"/>
      <p:bldP spid="26" grpId="0"/>
      <p:bldP spid="35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59832" y="55552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实时读取本地文件到</a:t>
            </a:r>
            <a:r>
              <a:rPr lang="en-US" altLang="zh-CN" dirty="0">
                <a:solidFill>
                  <a:srgbClr val="FF0000"/>
                </a:solidFill>
              </a:rPr>
              <a:t>HDFS</a:t>
            </a:r>
            <a:r>
              <a:rPr lang="zh-CN" altLang="en-US" dirty="0">
                <a:solidFill>
                  <a:srgbClr val="FF0000"/>
                </a:solidFill>
              </a:rPr>
              <a:t>案例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740192"/>
            <a:ext cx="518406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# Name the components on this agent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a2.sources = r2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a2.sinks = k2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a2.channels = c2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# Describe/configure the source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a2.sources.r2.type = exec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a2.sources.r2.command = tail -F /opt/module/hive/logs/hive.log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a2.sources.r2.shell = /bin/bash -c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 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# Describe the sink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a2.sinks.k2.type = </a:t>
            </a:r>
            <a:r>
              <a:rPr lang="en-US" altLang="zh-CN" sz="1200" kern="100" dirty="0" err="1">
                <a:latin typeface="+mn-ea"/>
                <a:cs typeface="Arial" panose="020B0604020202020204" pitchFamily="34" charset="0"/>
              </a:rPr>
              <a:t>hdfs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a2.sinks.k2.hdfs.path = hdfs://hadoop102:9000/flume/%Y%m%d/%H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latin typeface="+mn-ea"/>
                <a:cs typeface="Arial" panose="020B0604020202020204" pitchFamily="34" charset="0"/>
              </a:rPr>
              <a:t>a2.sinks.k2.hdfs.filePrefix </a:t>
            </a: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= logs-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latin typeface="+mn-ea"/>
                <a:cs typeface="Arial" panose="020B0604020202020204" pitchFamily="34" charset="0"/>
              </a:rPr>
              <a:t>a2.sinks.k2.hdfs.round </a:t>
            </a: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= true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latin typeface="+mn-ea"/>
                <a:cs typeface="Arial" panose="020B0604020202020204" pitchFamily="34" charset="0"/>
              </a:rPr>
              <a:t>a2.sinks.k2.hdfs.roundValue </a:t>
            </a: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= 1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latin typeface="+mn-ea"/>
                <a:cs typeface="Arial" panose="020B0604020202020204" pitchFamily="34" charset="0"/>
              </a:rPr>
              <a:t>a2.sinks.k2.hdfs.roundUnit </a:t>
            </a: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= hour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latin typeface="+mn-ea"/>
                <a:cs typeface="Arial" panose="020B0604020202020204" pitchFamily="34" charset="0"/>
              </a:rPr>
              <a:t>a2.sinks.k2.hdfs.useLocalTimeStamp </a:t>
            </a: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= true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latin typeface="+mn-ea"/>
                <a:cs typeface="Arial" panose="020B0604020202020204" pitchFamily="34" charset="0"/>
              </a:rPr>
              <a:t>a2.sinks.k2.hdfs.batchSize </a:t>
            </a: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= 1000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latin typeface="+mn-ea"/>
                <a:cs typeface="Arial" panose="020B0604020202020204" pitchFamily="34" charset="0"/>
              </a:rPr>
              <a:t>a2.sinks.k2.hdfs.fileType </a:t>
            </a: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= DataStream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latin typeface="+mn-ea"/>
                <a:cs typeface="Arial" panose="020B0604020202020204" pitchFamily="34" charset="0"/>
              </a:rPr>
              <a:t>a2.sinks.k2.hdfs.rollInterval </a:t>
            </a: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= 600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latin typeface="+mn-ea"/>
                <a:cs typeface="Arial" panose="020B0604020202020204" pitchFamily="34" charset="0"/>
              </a:rPr>
              <a:t>a2.sinks.k2.hdfs.rollSize </a:t>
            </a: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= 134217700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latin typeface="+mn-ea"/>
                <a:cs typeface="Arial" panose="020B0604020202020204" pitchFamily="34" charset="0"/>
              </a:rPr>
              <a:t>a2.sinks.k2.hdfs.rollCount </a:t>
            </a: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= 0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smtClean="0">
                <a:latin typeface="+mn-ea"/>
                <a:cs typeface="Arial" panose="020B0604020202020204" pitchFamily="34" charset="0"/>
              </a:rPr>
              <a:t>a2.sinks.k2.hdfs.minBlockReplicas </a:t>
            </a:r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= </a:t>
            </a:r>
            <a:r>
              <a:rPr lang="en-US" altLang="zh-CN" sz="1200" kern="100" dirty="0" smtClean="0">
                <a:latin typeface="+mn-ea"/>
                <a:cs typeface="Arial" panose="020B0604020202020204" pitchFamily="34" charset="0"/>
              </a:rPr>
              <a:t>1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3580" y="92485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1200" kern="100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 Use a channel which buffers events in memory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  <a:p>
            <a:pPr algn="just"/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a2.channels.c2.type = memory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/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a2.channels.c2.capacity = 1000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/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a2.channels.c2.transactionCapacity = 100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/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 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/>
            <a:r>
              <a:rPr lang="en-US" altLang="zh-CN" sz="1200" kern="100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 Bind the source and sink to the channel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  <a:p>
            <a:pPr algn="just"/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a2.sources.r2.channels = c2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  <a:p>
            <a:pPr algn="just"/>
            <a:r>
              <a:rPr lang="en-US" altLang="zh-CN" sz="1200" kern="100" dirty="0">
                <a:latin typeface="+mn-ea"/>
                <a:cs typeface="Arial" panose="020B0604020202020204" pitchFamily="34" charset="0"/>
              </a:rPr>
              <a:t>a2.sinks.k2.channel = c2</a:t>
            </a:r>
            <a:endParaRPr lang="zh-CN" altLang="zh-CN" sz="1200" kern="1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0659" y="2985822"/>
            <a:ext cx="1338828" cy="23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1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zh-CN" sz="1200" kern="100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上传文件的前缀</a:t>
            </a:r>
          </a:p>
        </p:txBody>
      </p:sp>
      <p:sp>
        <p:nvSpPr>
          <p:cNvPr id="21" name="矩形 20"/>
          <p:cNvSpPr/>
          <p:nvPr/>
        </p:nvSpPr>
        <p:spPr>
          <a:xfrm>
            <a:off x="3321003" y="3147814"/>
            <a:ext cx="2031325" cy="23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1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是否</a:t>
            </a:r>
            <a:r>
              <a:rPr lang="zh-CN" altLang="en-US" sz="1200" kern="100" dirty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按照时间滚动文件夹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21003" y="3339279"/>
            <a:ext cx="2569934" cy="235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100"/>
              </a:lnSpc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zh-CN" sz="1200" dirty="0">
                <a:solidFill>
                  <a:srgbClr val="7030A0"/>
                </a:solidFill>
              </a:rPr>
              <a:t>多少时间单位创建一个新的</a:t>
            </a:r>
            <a:r>
              <a:rPr lang="zh-CN" altLang="zh-CN" sz="1200" dirty="0" smtClean="0">
                <a:solidFill>
                  <a:srgbClr val="7030A0"/>
                </a:solidFill>
              </a:rPr>
              <a:t>文件夹</a:t>
            </a:r>
            <a:endParaRPr lang="zh-CN" altLang="zh-CN" sz="1200" dirty="0">
              <a:solidFill>
                <a:srgbClr val="7030A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17237" y="3484163"/>
            <a:ext cx="1492716" cy="235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100"/>
              </a:lnSpc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dirty="0">
                <a:solidFill>
                  <a:srgbClr val="7030A0"/>
                </a:solidFill>
              </a:rPr>
              <a:t>重新定义时间单位</a:t>
            </a:r>
            <a:endParaRPr lang="zh-CN" altLang="zh-CN" sz="1200" dirty="0">
              <a:solidFill>
                <a:srgbClr val="7030A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30659" y="3705000"/>
            <a:ext cx="1646605" cy="235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100"/>
              </a:lnSpc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zh-CN" sz="1200" dirty="0">
                <a:solidFill>
                  <a:srgbClr val="7030A0"/>
                </a:solidFill>
              </a:rPr>
              <a:t>是否使用本地时间</a:t>
            </a:r>
            <a:r>
              <a:rPr lang="zh-CN" altLang="zh-CN" sz="1200" dirty="0" smtClean="0">
                <a:solidFill>
                  <a:srgbClr val="7030A0"/>
                </a:solidFill>
              </a:rPr>
              <a:t>戳</a:t>
            </a:r>
            <a:endParaRPr lang="zh-CN" altLang="zh-CN" sz="1200" dirty="0">
              <a:solidFill>
                <a:srgbClr val="7030A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17237" y="3884891"/>
            <a:ext cx="2625399" cy="235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100"/>
              </a:lnSpc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dirty="0">
                <a:solidFill>
                  <a:srgbClr val="7030A0"/>
                </a:solidFill>
              </a:rPr>
              <a:t>积攒多少个</a:t>
            </a:r>
            <a:r>
              <a:rPr lang="en-US" altLang="zh-CN" sz="1200" dirty="0">
                <a:solidFill>
                  <a:srgbClr val="7030A0"/>
                </a:solidFill>
              </a:rPr>
              <a:t>Event</a:t>
            </a:r>
            <a:r>
              <a:rPr lang="zh-CN" altLang="en-US" sz="1200" dirty="0">
                <a:solidFill>
                  <a:srgbClr val="7030A0"/>
                </a:solidFill>
              </a:rPr>
              <a:t>才</a:t>
            </a:r>
            <a:r>
              <a:rPr lang="en-US" altLang="zh-CN" sz="1200" dirty="0">
                <a:solidFill>
                  <a:srgbClr val="7030A0"/>
                </a:solidFill>
              </a:rPr>
              <a:t>flush</a:t>
            </a:r>
            <a:r>
              <a:rPr lang="zh-CN" altLang="en-US" sz="1200" dirty="0">
                <a:solidFill>
                  <a:srgbClr val="7030A0"/>
                </a:solidFill>
              </a:rPr>
              <a:t>到</a:t>
            </a:r>
            <a:r>
              <a:rPr lang="en-US" altLang="zh-CN" sz="1200" dirty="0">
                <a:solidFill>
                  <a:srgbClr val="7030A0"/>
                </a:solidFill>
              </a:rPr>
              <a:t>HDFS</a:t>
            </a:r>
            <a:r>
              <a:rPr lang="zh-CN" altLang="en-US" sz="1200" dirty="0">
                <a:solidFill>
                  <a:srgbClr val="7030A0"/>
                </a:solidFill>
              </a:rPr>
              <a:t>一次</a:t>
            </a:r>
            <a:endParaRPr lang="zh-CN" altLang="zh-CN" sz="1200" dirty="0">
              <a:solidFill>
                <a:srgbClr val="7030A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17237" y="4108087"/>
            <a:ext cx="2108269" cy="235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100"/>
              </a:lnSpc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dirty="0">
                <a:solidFill>
                  <a:srgbClr val="7030A0"/>
                </a:solidFill>
              </a:rPr>
              <a:t>设置文件类型，可支持压缩</a:t>
            </a:r>
            <a:endParaRPr lang="zh-CN" altLang="zh-CN" sz="1200" dirty="0">
              <a:solidFill>
                <a:srgbClr val="7030A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30659" y="4280098"/>
            <a:ext cx="1800493" cy="235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100"/>
              </a:lnSpc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dirty="0">
                <a:solidFill>
                  <a:srgbClr val="7030A0"/>
                </a:solidFill>
              </a:rPr>
              <a:t>多久生成一个新的文件</a:t>
            </a:r>
            <a:endParaRPr lang="zh-CN" altLang="zh-CN" sz="1200" dirty="0">
              <a:solidFill>
                <a:srgbClr val="7030A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17237" y="4439535"/>
            <a:ext cx="1954381" cy="235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100"/>
              </a:lnSpc>
            </a:pPr>
            <a:r>
              <a:rPr lang="en-US" altLang="zh-CN" sz="1200" kern="10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smtClean="0">
                <a:solidFill>
                  <a:srgbClr val="7030A0"/>
                </a:solidFill>
              </a:rPr>
              <a:t>设置每个文件的滚动大小</a:t>
            </a:r>
            <a:endParaRPr lang="zh-CN" altLang="zh-CN" sz="1200" dirty="0">
              <a:solidFill>
                <a:srgbClr val="7030A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15648" y="4641803"/>
            <a:ext cx="2146678" cy="235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100"/>
              </a:lnSpc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dirty="0">
                <a:solidFill>
                  <a:srgbClr val="7030A0"/>
                </a:solidFill>
              </a:rPr>
              <a:t>文件的滚动与</a:t>
            </a:r>
            <a:r>
              <a:rPr lang="en-US" altLang="zh-CN" sz="1200" dirty="0">
                <a:solidFill>
                  <a:srgbClr val="7030A0"/>
                </a:solidFill>
              </a:rPr>
              <a:t>Event</a:t>
            </a:r>
            <a:r>
              <a:rPr lang="zh-CN" altLang="en-US" sz="1200" dirty="0">
                <a:solidFill>
                  <a:srgbClr val="7030A0"/>
                </a:solidFill>
              </a:rPr>
              <a:t>数量无关</a:t>
            </a:r>
            <a:endParaRPr lang="zh-CN" altLang="zh-CN" sz="1200" dirty="0">
              <a:solidFill>
                <a:srgbClr val="7030A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04407" y="4847537"/>
            <a:ext cx="1031051" cy="235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100"/>
              </a:lnSpc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dirty="0">
                <a:solidFill>
                  <a:srgbClr val="7030A0"/>
                </a:solidFill>
              </a:rPr>
              <a:t>最小冗余数</a:t>
            </a:r>
            <a:endParaRPr lang="zh-CN" altLang="zh-CN" sz="1200" dirty="0">
              <a:solidFill>
                <a:srgbClr val="7030A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99608" y="952031"/>
            <a:ext cx="1031051" cy="23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1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定义</a:t>
            </a: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source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99608" y="1136679"/>
            <a:ext cx="877163" cy="23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1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定义</a:t>
            </a: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sink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299608" y="1347420"/>
            <a:ext cx="1107996" cy="23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1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定义</a:t>
            </a: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channel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99608" y="1683769"/>
            <a:ext cx="2723823" cy="23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1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定义</a:t>
            </a: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source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类型为</a:t>
            </a: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exec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可执行命令的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45939" y="2085292"/>
            <a:ext cx="2031325" cy="23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1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执行</a:t>
            </a:r>
            <a:r>
              <a:rPr lang="en-US" altLang="zh-CN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shell</a:t>
            </a:r>
            <a:r>
              <a:rPr lang="zh-CN" altLang="en-US" sz="1200" kern="100" dirty="0" smtClean="0">
                <a:solidFill>
                  <a:srgbClr val="7030A0"/>
                </a:solidFill>
                <a:latin typeface="+mn-ea"/>
                <a:cs typeface="Arial" panose="020B0604020202020204" pitchFamily="34" charset="0"/>
              </a:rPr>
              <a:t>脚本的绝对路径</a:t>
            </a:r>
            <a:endParaRPr lang="zh-CN" altLang="zh-CN" sz="1200" kern="100" dirty="0">
              <a:solidFill>
                <a:srgbClr val="7030A0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1" grpId="0"/>
      <p:bldP spid="22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59832" y="55552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实时读取目录文件到</a:t>
            </a:r>
            <a:r>
              <a:rPr lang="en-US" altLang="zh-CN" dirty="0">
                <a:solidFill>
                  <a:srgbClr val="FF0000"/>
                </a:solidFill>
              </a:rPr>
              <a:t>HDFS</a:t>
            </a:r>
            <a:r>
              <a:rPr lang="zh-CN" altLang="en-US" dirty="0">
                <a:solidFill>
                  <a:srgbClr val="FF0000"/>
                </a:solidFill>
              </a:rPr>
              <a:t>案例</a:t>
            </a:r>
          </a:p>
        </p:txBody>
      </p:sp>
      <p:sp>
        <p:nvSpPr>
          <p:cNvPr id="43" name="矩形 42"/>
          <p:cNvSpPr/>
          <p:nvPr/>
        </p:nvSpPr>
        <p:spPr>
          <a:xfrm>
            <a:off x="521543" y="3592636"/>
            <a:ext cx="217824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被监控的目录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/>
              <a:t>opt/module/flume/upload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24209" y="1263634"/>
            <a:ext cx="2973119" cy="13081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Flume</a:t>
            </a:r>
            <a:r>
              <a:rPr lang="zh-CN" altLang="en-US" dirty="0" smtClean="0"/>
              <a:t>监控目录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20272" y="3579862"/>
            <a:ext cx="1944216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1542" y="1251576"/>
            <a:ext cx="2178249" cy="1305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待上传的文件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12" idx="2"/>
            <a:endCxn id="43" idx="0"/>
          </p:cNvCxnSpPr>
          <p:nvPr/>
        </p:nvCxnSpPr>
        <p:spPr>
          <a:xfrm>
            <a:off x="1610667" y="2557012"/>
            <a:ext cx="1" cy="103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1"/>
            <a:endCxn id="43" idx="0"/>
          </p:cNvCxnSpPr>
          <p:nvPr/>
        </p:nvCxnSpPr>
        <p:spPr>
          <a:xfrm flipH="1">
            <a:off x="1610668" y="1917692"/>
            <a:ext cx="2313541" cy="167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3"/>
            <a:endCxn id="11" idx="0"/>
          </p:cNvCxnSpPr>
          <p:nvPr/>
        </p:nvCxnSpPr>
        <p:spPr>
          <a:xfrm>
            <a:off x="6897328" y="1917692"/>
            <a:ext cx="1095052" cy="166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856710" y="1407209"/>
            <a:ext cx="165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Spooldir</a:t>
            </a:r>
            <a:r>
              <a:rPr lang="en-US" altLang="zh-CN" dirty="0" smtClean="0">
                <a:solidFill>
                  <a:srgbClr val="FF0000"/>
                </a:solidFill>
              </a:rPr>
              <a:t> Source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79778" y="1466171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HDFS Sink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12348" y="2187680"/>
            <a:ext cx="179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Memory Channel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81509" y="2692806"/>
            <a:ext cx="3438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1 </a:t>
            </a:r>
            <a:r>
              <a:rPr lang="zh-CN" altLang="en-US" dirty="0" smtClean="0"/>
              <a:t>创建符合条件的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581509" y="3142172"/>
            <a:ext cx="2893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2 </a:t>
            </a:r>
            <a:r>
              <a:rPr lang="zh-CN" altLang="en-US" dirty="0" smtClean="0"/>
              <a:t>执行配置文件，开启监控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29894" y="2705244"/>
            <a:ext cx="1561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3 </a:t>
            </a:r>
            <a:r>
              <a:rPr lang="zh-CN" altLang="en-US" dirty="0" smtClean="0"/>
              <a:t>向</a:t>
            </a:r>
            <a:r>
              <a:rPr lang="en-US" altLang="zh-CN" dirty="0" smtClean="0"/>
              <a:t>upload</a:t>
            </a:r>
            <a:r>
              <a:rPr lang="zh-CN" altLang="en-US" dirty="0" smtClean="0"/>
              <a:t>目录中添加文件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485468" y="2495841"/>
            <a:ext cx="1431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4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上数据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79824" y="3862433"/>
            <a:ext cx="35103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5 </a:t>
            </a:r>
            <a:r>
              <a:rPr lang="zh-CN" altLang="en-US" dirty="0" smtClean="0"/>
              <a:t>查看</a:t>
            </a:r>
            <a:r>
              <a:rPr lang="en-US" altLang="zh-CN" dirty="0"/>
              <a:t>/</a:t>
            </a:r>
            <a:r>
              <a:rPr lang="en-US" altLang="zh-CN" dirty="0" smtClean="0"/>
              <a:t>opt/module/flume/upload</a:t>
            </a:r>
            <a:r>
              <a:rPr lang="zh-CN" altLang="en-US" dirty="0" smtClean="0"/>
              <a:t>目录中上传的文件是否已经标记为</a:t>
            </a:r>
            <a:r>
              <a:rPr lang="en-US" altLang="zh-CN" dirty="0"/>
              <a:t>.COMPLETED</a:t>
            </a:r>
            <a:r>
              <a:rPr lang="zh-CN" altLang="zh-CN" dirty="0" smtClean="0"/>
              <a:t>结尾</a:t>
            </a:r>
            <a:r>
              <a:rPr lang="zh-CN" altLang="en-US" dirty="0" smtClean="0"/>
              <a:t>；</a:t>
            </a:r>
            <a:r>
              <a:rPr lang="en-US" altLang="zh-CN" dirty="0"/>
              <a:t>.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后缀结尾文件没有上传。</a:t>
            </a:r>
            <a:endParaRPr lang="zh-CN" altLang="en-US" dirty="0">
              <a:solidFill>
                <a:srgbClr val="FF0000"/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7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 animBg="1"/>
      <p:bldP spid="11" grpId="0" animBg="1"/>
      <p:bldP spid="12" grpId="0" animBg="1"/>
      <p:bldP spid="23" grpId="0"/>
      <p:bldP spid="24" grpId="0"/>
      <p:bldP spid="26" grpId="0"/>
      <p:bldP spid="35" grpId="0"/>
      <p:bldP spid="37" grpId="0"/>
      <p:bldP spid="38" grpId="0"/>
      <p:bldP spid="39" grpId="0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1082</Words>
  <Application>Microsoft Office PowerPoint</Application>
  <PresentationFormat>全屏显示(16:9)</PresentationFormat>
  <Paragraphs>276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华文新魏</vt:lpstr>
      <vt:lpstr>宋体</vt:lpstr>
      <vt:lpstr>微软雅黑</vt:lpstr>
      <vt:lpstr>Arial</vt:lpstr>
      <vt:lpstr>Calibri</vt:lpstr>
      <vt:lpstr>Courier New</vt:lpstr>
      <vt:lpstr>Times New Roman</vt:lpstr>
      <vt:lpstr>Office 主题</vt:lpstr>
      <vt:lpstr>大数据技术图解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62</cp:revision>
  <dcterms:created xsi:type="dcterms:W3CDTF">2013-03-04T07:19:04Z</dcterms:created>
  <dcterms:modified xsi:type="dcterms:W3CDTF">2018-05-21T16:27:16Z</dcterms:modified>
</cp:coreProperties>
</file>