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7" r:id="rId2"/>
    <p:sldId id="278" r:id="rId3"/>
    <p:sldId id="257" r:id="rId4"/>
    <p:sldId id="258" r:id="rId5"/>
    <p:sldId id="259" r:id="rId6"/>
    <p:sldId id="260" r:id="rId7"/>
    <p:sldId id="261" r:id="rId8"/>
    <p:sldId id="270" r:id="rId9"/>
    <p:sldId id="272" r:id="rId10"/>
    <p:sldId id="276" r:id="rId11"/>
    <p:sldId id="273" r:id="rId12"/>
    <p:sldId id="282" r:id="rId13"/>
    <p:sldId id="262" r:id="rId14"/>
    <p:sldId id="263" r:id="rId15"/>
    <p:sldId id="264" r:id="rId16"/>
    <p:sldId id="265" r:id="rId17"/>
    <p:sldId id="266" r:id="rId18"/>
    <p:sldId id="267" r:id="rId19"/>
    <p:sldId id="268" r:id="rId20"/>
    <p:sldId id="269" r:id="rId21"/>
    <p:sldId id="283" r:id="rId22"/>
    <p:sldId id="284" r:id="rId23"/>
    <p:sldId id="289" r:id="rId24"/>
    <p:sldId id="29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65" d="100"/>
          <a:sy n="65" d="100"/>
        </p:scale>
        <p:origin x="57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AE82A-CD7A-49D1-AE1E-1B1671A47B2F}" type="datetimeFigureOut">
              <a:rPr lang="en-US" smtClean="0"/>
              <a:t>10/15/2019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9B4C7-F498-4D87-9886-9A86CAC1A0E5}" type="slidenum">
              <a:rPr lang="en-US" smtClean="0"/>
              <a:t>‹#›</a:t>
            </a:fld>
            <a:endParaRPr lang="en-US"/>
          </a:p>
        </p:txBody>
      </p:sp>
    </p:spTree>
    <p:extLst>
      <p:ext uri="{BB962C8B-B14F-4D97-AF65-F5344CB8AC3E}">
        <p14:creationId xmlns:p14="http://schemas.microsoft.com/office/powerpoint/2010/main" val="159636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1425575" y="920750"/>
            <a:ext cx="4127500" cy="31591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026" tIns="41513" rIns="83026" bIns="41513"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en-US" altLang="en-US" sz="1800"/>
          </a:p>
        </p:txBody>
      </p:sp>
      <p:sp>
        <p:nvSpPr>
          <p:cNvPr id="91139" name="Text Box 2"/>
          <p:cNvSpPr>
            <a:spLocks noGrp="1" noChangeArrowheads="1"/>
          </p:cNvSpPr>
          <p:nvPr>
            <p:ph type="body"/>
          </p:nvPr>
        </p:nvSpPr>
        <p:spPr bwMode="auto">
          <a:xfrm>
            <a:off x="1065213" y="4384675"/>
            <a:ext cx="4854575" cy="3503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marL="76200" indent="-76200" eaLnBrk="1" hangingPunct="1">
              <a:lnSpc>
                <a:spcPct val="93000"/>
              </a:lnSpc>
              <a:spcBef>
                <a:spcPct val="0"/>
              </a:spcBef>
              <a:buSzPct val="45000"/>
              <a:tabLst>
                <a:tab pos="655638" algn="l"/>
                <a:tab pos="1312863" algn="l"/>
                <a:tab pos="1970088" algn="l"/>
                <a:tab pos="2627313" algn="l"/>
                <a:tab pos="3286125" algn="l"/>
                <a:tab pos="3941763" algn="l"/>
                <a:tab pos="4598988" algn="l"/>
              </a:tabLst>
            </a:pPr>
            <a:endParaRPr lang="en-GB" altLang="en-US">
              <a:latin typeface="Arial" panose="020B0604020202020204" pitchFamily="34" charset="0"/>
              <a:ea typeface="msgothic"/>
              <a:cs typeface="msgothic"/>
            </a:endParaRPr>
          </a:p>
        </p:txBody>
      </p:sp>
    </p:spTree>
    <p:extLst>
      <p:ext uri="{BB962C8B-B14F-4D97-AF65-F5344CB8AC3E}">
        <p14:creationId xmlns:p14="http://schemas.microsoft.com/office/powerpoint/2010/main" val="261269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0888" indent="-288925">
              <a:spcBef>
                <a:spcPct val="30000"/>
              </a:spcBef>
              <a:defRPr sz="1200">
                <a:solidFill>
                  <a:schemeClr val="tx1"/>
                </a:solidFill>
                <a:latin typeface="Calibri" panose="020F0502020204030204" pitchFamily="34" charset="0"/>
              </a:defRPr>
            </a:lvl2pPr>
            <a:lvl3pPr marL="1155700" indent="-230188">
              <a:spcBef>
                <a:spcPct val="30000"/>
              </a:spcBef>
              <a:defRPr sz="1200">
                <a:solidFill>
                  <a:schemeClr val="tx1"/>
                </a:solidFill>
                <a:latin typeface="Calibri" panose="020F0502020204030204" pitchFamily="34" charset="0"/>
              </a:defRPr>
            </a:lvl3pPr>
            <a:lvl4pPr marL="1617663" indent="-230188">
              <a:spcBef>
                <a:spcPct val="30000"/>
              </a:spcBef>
              <a:defRPr sz="1200">
                <a:solidFill>
                  <a:schemeClr val="tx1"/>
                </a:solidFill>
                <a:latin typeface="Calibri" panose="020F0502020204030204" pitchFamily="34" charset="0"/>
              </a:defRPr>
            </a:lvl4pPr>
            <a:lvl5pPr marL="2081213" indent="-230188">
              <a:spcBef>
                <a:spcPct val="30000"/>
              </a:spcBef>
              <a:defRPr sz="1200">
                <a:solidFill>
                  <a:schemeClr val="tx1"/>
                </a:solidFill>
                <a:latin typeface="Calibri" panose="020F0502020204030204" pitchFamily="34" charset="0"/>
              </a:defRPr>
            </a:lvl5pPr>
            <a:lvl6pPr marL="2538413" indent="-230188" eaLnBrk="0" fontAlgn="base" hangingPunct="0">
              <a:spcBef>
                <a:spcPct val="30000"/>
              </a:spcBef>
              <a:spcAft>
                <a:spcPct val="0"/>
              </a:spcAft>
              <a:defRPr sz="1200">
                <a:solidFill>
                  <a:schemeClr val="tx1"/>
                </a:solidFill>
                <a:latin typeface="Calibri" panose="020F0502020204030204" pitchFamily="34" charset="0"/>
              </a:defRPr>
            </a:lvl6pPr>
            <a:lvl7pPr marL="2995613" indent="-230188" eaLnBrk="0" fontAlgn="base" hangingPunct="0">
              <a:spcBef>
                <a:spcPct val="30000"/>
              </a:spcBef>
              <a:spcAft>
                <a:spcPct val="0"/>
              </a:spcAft>
              <a:defRPr sz="1200">
                <a:solidFill>
                  <a:schemeClr val="tx1"/>
                </a:solidFill>
                <a:latin typeface="Calibri" panose="020F0502020204030204" pitchFamily="34" charset="0"/>
              </a:defRPr>
            </a:lvl7pPr>
            <a:lvl8pPr marL="3452813" indent="-230188" eaLnBrk="0" fontAlgn="base" hangingPunct="0">
              <a:spcBef>
                <a:spcPct val="30000"/>
              </a:spcBef>
              <a:spcAft>
                <a:spcPct val="0"/>
              </a:spcAft>
              <a:defRPr sz="1200">
                <a:solidFill>
                  <a:schemeClr val="tx1"/>
                </a:solidFill>
                <a:latin typeface="Calibri" panose="020F0502020204030204" pitchFamily="34" charset="0"/>
              </a:defRPr>
            </a:lvl8pPr>
            <a:lvl9pPr marL="3910013" indent="-2301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47BB19-EBC6-49A7-9DF9-B937EA5FAA36}" type="slidenum">
              <a:rPr lang="en-US" altLang="en-US" smtClean="0"/>
              <a:pPr>
                <a:spcBef>
                  <a:spcPct val="0"/>
                </a:spcBef>
              </a:pPr>
              <a:t>5</a:t>
            </a:fld>
            <a:endParaRPr lang="en-US" altLang="en-US"/>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8950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0888" indent="-288925">
              <a:spcBef>
                <a:spcPct val="30000"/>
              </a:spcBef>
              <a:defRPr sz="1200">
                <a:solidFill>
                  <a:schemeClr val="tx1"/>
                </a:solidFill>
                <a:latin typeface="Calibri" panose="020F0502020204030204" pitchFamily="34" charset="0"/>
              </a:defRPr>
            </a:lvl2pPr>
            <a:lvl3pPr marL="1155700" indent="-230188">
              <a:spcBef>
                <a:spcPct val="30000"/>
              </a:spcBef>
              <a:defRPr sz="1200">
                <a:solidFill>
                  <a:schemeClr val="tx1"/>
                </a:solidFill>
                <a:latin typeface="Calibri" panose="020F0502020204030204" pitchFamily="34" charset="0"/>
              </a:defRPr>
            </a:lvl3pPr>
            <a:lvl4pPr marL="1617663" indent="-230188">
              <a:spcBef>
                <a:spcPct val="30000"/>
              </a:spcBef>
              <a:defRPr sz="1200">
                <a:solidFill>
                  <a:schemeClr val="tx1"/>
                </a:solidFill>
                <a:latin typeface="Calibri" panose="020F0502020204030204" pitchFamily="34" charset="0"/>
              </a:defRPr>
            </a:lvl4pPr>
            <a:lvl5pPr marL="2081213" indent="-230188">
              <a:spcBef>
                <a:spcPct val="30000"/>
              </a:spcBef>
              <a:defRPr sz="1200">
                <a:solidFill>
                  <a:schemeClr val="tx1"/>
                </a:solidFill>
                <a:latin typeface="Calibri" panose="020F0502020204030204" pitchFamily="34" charset="0"/>
              </a:defRPr>
            </a:lvl5pPr>
            <a:lvl6pPr marL="2538413" indent="-230188" eaLnBrk="0" fontAlgn="base" hangingPunct="0">
              <a:spcBef>
                <a:spcPct val="30000"/>
              </a:spcBef>
              <a:spcAft>
                <a:spcPct val="0"/>
              </a:spcAft>
              <a:defRPr sz="1200">
                <a:solidFill>
                  <a:schemeClr val="tx1"/>
                </a:solidFill>
                <a:latin typeface="Calibri" panose="020F0502020204030204" pitchFamily="34" charset="0"/>
              </a:defRPr>
            </a:lvl6pPr>
            <a:lvl7pPr marL="2995613" indent="-230188" eaLnBrk="0" fontAlgn="base" hangingPunct="0">
              <a:spcBef>
                <a:spcPct val="30000"/>
              </a:spcBef>
              <a:spcAft>
                <a:spcPct val="0"/>
              </a:spcAft>
              <a:defRPr sz="1200">
                <a:solidFill>
                  <a:schemeClr val="tx1"/>
                </a:solidFill>
                <a:latin typeface="Calibri" panose="020F0502020204030204" pitchFamily="34" charset="0"/>
              </a:defRPr>
            </a:lvl7pPr>
            <a:lvl8pPr marL="3452813" indent="-230188" eaLnBrk="0" fontAlgn="base" hangingPunct="0">
              <a:spcBef>
                <a:spcPct val="30000"/>
              </a:spcBef>
              <a:spcAft>
                <a:spcPct val="0"/>
              </a:spcAft>
              <a:defRPr sz="1200">
                <a:solidFill>
                  <a:schemeClr val="tx1"/>
                </a:solidFill>
                <a:latin typeface="Calibri" panose="020F0502020204030204" pitchFamily="34" charset="0"/>
              </a:defRPr>
            </a:lvl8pPr>
            <a:lvl9pPr marL="3910013" indent="-2301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D267E7-C504-423E-A313-4D1285420D3C}" type="slidenum">
              <a:rPr lang="en-US" altLang="en-US" smtClean="0"/>
              <a:pPr>
                <a:spcBef>
                  <a:spcPct val="0"/>
                </a:spcBef>
              </a:pPr>
              <a:t>6</a:t>
            </a:fld>
            <a:endParaRPr lang="en-US" altLang="en-US"/>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8936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5A2E76-6273-49D8-A5CE-2F03AF6BDC1F}" type="slidenum">
              <a:rPr lang="en-US" altLang="en-US" smtClean="0"/>
              <a:pPr>
                <a:defRPr/>
              </a:pPr>
              <a:t>14</a:t>
            </a:fld>
            <a:endParaRPr lang="en-US" altLang="en-US"/>
          </a:p>
        </p:txBody>
      </p:sp>
    </p:spTree>
    <p:extLst>
      <p:ext uri="{BB962C8B-B14F-4D97-AF65-F5344CB8AC3E}">
        <p14:creationId xmlns:p14="http://schemas.microsoft.com/office/powerpoint/2010/main" val="2739832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5A2E76-6273-49D8-A5CE-2F03AF6BDC1F}" type="slidenum">
              <a:rPr lang="en-US" altLang="en-US" smtClean="0"/>
              <a:pPr>
                <a:defRPr/>
              </a:pPr>
              <a:t>15</a:t>
            </a:fld>
            <a:endParaRPr lang="en-US" altLang="en-US"/>
          </a:p>
        </p:txBody>
      </p:sp>
    </p:spTree>
    <p:extLst>
      <p:ext uri="{BB962C8B-B14F-4D97-AF65-F5344CB8AC3E}">
        <p14:creationId xmlns:p14="http://schemas.microsoft.com/office/powerpoint/2010/main" val="115662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3068CF-C961-4B13-9BB3-E27C38DBCFE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53947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3068CF-C961-4B13-9BB3-E27C38DBCFE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95056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3068CF-C961-4B13-9BB3-E27C38DBCFE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179929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3068CF-C961-4B13-9BB3-E27C38DBCFE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313256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3068CF-C961-4B13-9BB3-E27C38DBCFE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114525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3068CF-C961-4B13-9BB3-E27C38DBCFE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238592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3068CF-C961-4B13-9BB3-E27C38DBCFE8}"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12347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3068CF-C961-4B13-9BB3-E27C38DBCFE8}"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398066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068CF-C961-4B13-9BB3-E27C38DBCFE8}"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202812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3068CF-C961-4B13-9BB3-E27C38DBCFE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197921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3068CF-C961-4B13-9BB3-E27C38DBCFE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A4E81-2A69-419E-85E2-F478ADD62ED8}" type="slidenum">
              <a:rPr lang="en-US" smtClean="0"/>
              <a:t>‹#›</a:t>
            </a:fld>
            <a:endParaRPr lang="en-US"/>
          </a:p>
        </p:txBody>
      </p:sp>
    </p:spTree>
    <p:extLst>
      <p:ext uri="{BB962C8B-B14F-4D97-AF65-F5344CB8AC3E}">
        <p14:creationId xmlns:p14="http://schemas.microsoft.com/office/powerpoint/2010/main" val="53260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068CF-C961-4B13-9BB3-E27C38DBCFE8}" type="datetimeFigureOut">
              <a:rPr lang="en-US" smtClean="0"/>
              <a:t>10/15/2019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A4E81-2A69-419E-85E2-F478ADD62ED8}" type="slidenum">
              <a:rPr lang="en-US" smtClean="0"/>
              <a:t>‹#›</a:t>
            </a:fld>
            <a:endParaRPr lang="en-US"/>
          </a:p>
        </p:txBody>
      </p:sp>
    </p:spTree>
    <p:extLst>
      <p:ext uri="{BB962C8B-B14F-4D97-AF65-F5344CB8AC3E}">
        <p14:creationId xmlns:p14="http://schemas.microsoft.com/office/powerpoint/2010/main" val="3246132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1522" y="1320256"/>
            <a:ext cx="2657972" cy="954107"/>
          </a:xfrm>
          <a:prstGeom prst="rect">
            <a:avLst/>
          </a:prstGeom>
          <a:noFill/>
        </p:spPr>
        <p:txBody>
          <a:bodyPr wrap="none" rtlCol="0">
            <a:spAutoFit/>
          </a:bodyPr>
          <a:lstStyle/>
          <a:p>
            <a:r>
              <a:rPr lang="en-US" sz="2800" dirty="0" smtClean="0"/>
              <a:t>Review Session 1</a:t>
            </a:r>
          </a:p>
          <a:p>
            <a:endParaRPr lang="en-US" sz="2800" dirty="0"/>
          </a:p>
        </p:txBody>
      </p:sp>
      <p:sp>
        <p:nvSpPr>
          <p:cNvPr id="3" name="TextBox 2"/>
          <p:cNvSpPr txBox="1"/>
          <p:nvPr/>
        </p:nvSpPr>
        <p:spPr>
          <a:xfrm>
            <a:off x="3568979" y="3227293"/>
            <a:ext cx="2350515" cy="1200329"/>
          </a:xfrm>
          <a:prstGeom prst="rect">
            <a:avLst/>
          </a:prstGeom>
          <a:noFill/>
        </p:spPr>
        <p:txBody>
          <a:bodyPr wrap="none" rtlCol="0">
            <a:spAutoFit/>
          </a:bodyPr>
          <a:lstStyle/>
          <a:p>
            <a:r>
              <a:rPr lang="en-US" sz="2400" dirty="0" smtClean="0"/>
              <a:t>Kathleen Torkko</a:t>
            </a:r>
          </a:p>
          <a:p>
            <a:endParaRPr lang="en-US" sz="2400" dirty="0"/>
          </a:p>
          <a:p>
            <a:r>
              <a:rPr lang="en-US" sz="2400" dirty="0" smtClean="0"/>
              <a:t>October 16, 2019</a:t>
            </a:r>
            <a:endParaRPr lang="en-US" sz="2400" dirty="0"/>
          </a:p>
        </p:txBody>
      </p:sp>
    </p:spTree>
    <p:extLst>
      <p:ext uri="{BB962C8B-B14F-4D97-AF65-F5344CB8AC3E}">
        <p14:creationId xmlns:p14="http://schemas.microsoft.com/office/powerpoint/2010/main" val="140512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jcb.rupress.org/content/jcb/177/1/7/F5.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8304" y="604250"/>
            <a:ext cx="4784148" cy="33861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88078" y="4282306"/>
            <a:ext cx="7426851" cy="1815882"/>
          </a:xfrm>
          <a:prstGeom prst="rect">
            <a:avLst/>
          </a:prstGeom>
        </p:spPr>
        <p:txBody>
          <a:bodyPr wrap="square">
            <a:spAutoFit/>
          </a:bodyPr>
          <a:lstStyle/>
          <a:p>
            <a:r>
              <a:rPr lang="en-US" sz="1400" dirty="0"/>
              <a:t>Estimating statistical significance using the overlap rule for SE bars. Here, SE bars are shown on two separate means, for control results C and experimental results E, when n is 3 (left) or n is 10 or more (right). “Gap” refers to the number of error bar arms that would fit between the bottom of the error bars on the controls and the top of the bars on the experimental results; i.e., a gap of 2 means the distance between the C and E error bars is equal to twice the average of the SEs for the two samples. When n = 3, and double the length of the SE error bars just touch (i.e., the gap is 2 SEs), P is ∼0.05 (we don't recommend using error bars where n = 3 or some other very small value, but we include rules to help the reader interpret such figures, which are common in experimental biology).</a:t>
            </a:r>
          </a:p>
        </p:txBody>
      </p:sp>
      <p:sp>
        <p:nvSpPr>
          <p:cNvPr id="5" name="Rectangle 4"/>
          <p:cNvSpPr/>
          <p:nvPr/>
        </p:nvSpPr>
        <p:spPr>
          <a:xfrm>
            <a:off x="498385" y="6346122"/>
            <a:ext cx="1954381" cy="230832"/>
          </a:xfrm>
          <a:prstGeom prst="rect">
            <a:avLst/>
          </a:prstGeom>
        </p:spPr>
        <p:txBody>
          <a:bodyPr wrap="none">
            <a:spAutoFit/>
          </a:bodyPr>
          <a:lstStyle/>
          <a:p>
            <a:r>
              <a:rPr lang="en-US" sz="900" dirty="0">
                <a:solidFill>
                  <a:srgbClr val="000000"/>
                </a:solidFill>
                <a:latin typeface="arial" panose="020B0604020202020204" pitchFamily="34" charset="0"/>
              </a:rPr>
              <a:t>J Cell Biol. 2007 Apr 9;177(1):7-11</a:t>
            </a:r>
            <a:endParaRPr lang="en-US" sz="900" dirty="0"/>
          </a:p>
        </p:txBody>
      </p:sp>
    </p:spTree>
    <p:extLst>
      <p:ext uri="{BB962C8B-B14F-4D97-AF65-F5344CB8AC3E}">
        <p14:creationId xmlns:p14="http://schemas.microsoft.com/office/powerpoint/2010/main" val="414440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jcb.rupress.org/content/jcb/177/1/7/F6.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4472" y="791725"/>
            <a:ext cx="5053431" cy="36384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97528" y="4666467"/>
            <a:ext cx="7276081" cy="1169551"/>
          </a:xfrm>
          <a:prstGeom prst="rect">
            <a:avLst/>
          </a:prstGeom>
        </p:spPr>
        <p:txBody>
          <a:bodyPr wrap="square">
            <a:spAutoFit/>
          </a:bodyPr>
          <a:lstStyle/>
          <a:p>
            <a:r>
              <a:rPr lang="en-US" sz="1400" dirty="0"/>
              <a:t>Estimating statistical significance using the overlap rule for 95% CI bars. Here, 95% CI bars are shown on two separate means, for control results C and experimental results E, when n is 3 (left) or n is 10 or more (right). “Overlap” refers to the fraction of the average CI error bar arm, i.e., the average of the control (C) and experimental (E) arms. When n ≥ 10, if CI error bars overlap by half the average arm length, P ≈ 0.05. If the tips of the error bars just touch, P ≈ 0.01.</a:t>
            </a:r>
          </a:p>
        </p:txBody>
      </p:sp>
      <p:sp>
        <p:nvSpPr>
          <p:cNvPr id="4" name="Rectangle 3"/>
          <p:cNvSpPr/>
          <p:nvPr/>
        </p:nvSpPr>
        <p:spPr>
          <a:xfrm>
            <a:off x="493495" y="6287443"/>
            <a:ext cx="1954381" cy="230832"/>
          </a:xfrm>
          <a:prstGeom prst="rect">
            <a:avLst/>
          </a:prstGeom>
        </p:spPr>
        <p:txBody>
          <a:bodyPr wrap="none">
            <a:spAutoFit/>
          </a:bodyPr>
          <a:lstStyle/>
          <a:p>
            <a:r>
              <a:rPr lang="en-US" sz="900" dirty="0">
                <a:solidFill>
                  <a:srgbClr val="000000"/>
                </a:solidFill>
                <a:latin typeface="arial" panose="020B0604020202020204" pitchFamily="34" charset="0"/>
              </a:rPr>
              <a:t>J Cell Biol. 2007 Apr 9;177(1):7-11</a:t>
            </a:r>
            <a:endParaRPr lang="en-US" sz="900" dirty="0"/>
          </a:p>
        </p:txBody>
      </p:sp>
    </p:spTree>
    <p:extLst>
      <p:ext uri="{BB962C8B-B14F-4D97-AF65-F5344CB8AC3E}">
        <p14:creationId xmlns:p14="http://schemas.microsoft.com/office/powerpoint/2010/main" val="220509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4352" y="2122190"/>
            <a:ext cx="5892575" cy="1631216"/>
          </a:xfrm>
          <a:prstGeom prst="rect">
            <a:avLst/>
          </a:prstGeom>
          <a:noFill/>
        </p:spPr>
        <p:txBody>
          <a:bodyPr wrap="none" rtlCol="0">
            <a:spAutoFit/>
          </a:bodyPr>
          <a:lstStyle/>
          <a:p>
            <a:r>
              <a:rPr lang="en-US" sz="2000" dirty="0" smtClean="0"/>
              <a:t>In order to interpret p&lt;0.05 from two bars:</a:t>
            </a:r>
          </a:p>
          <a:p>
            <a:endParaRPr lang="en-US" sz="2000" dirty="0"/>
          </a:p>
          <a:p>
            <a:r>
              <a:rPr lang="en-US" sz="2000" dirty="0" smtClean="0"/>
              <a:t>You need to know the bar type and the sample sizes.</a:t>
            </a:r>
          </a:p>
          <a:p>
            <a:endParaRPr lang="en-US" sz="2000" dirty="0"/>
          </a:p>
          <a:p>
            <a:r>
              <a:rPr lang="en-US" sz="2000" dirty="0" smtClean="0"/>
              <a:t>Be sure to include this information in your own graphs.</a:t>
            </a:r>
            <a:endParaRPr lang="en-US" sz="2000" dirty="0"/>
          </a:p>
        </p:txBody>
      </p:sp>
    </p:spTree>
    <p:extLst>
      <p:ext uri="{BB962C8B-B14F-4D97-AF65-F5344CB8AC3E}">
        <p14:creationId xmlns:p14="http://schemas.microsoft.com/office/powerpoint/2010/main" val="254455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B375DB-2C6D-4A0E-916E-4EA222C5B0B9}"/>
              </a:ext>
            </a:extLst>
          </p:cNvPr>
          <p:cNvSpPr txBox="1"/>
          <p:nvPr/>
        </p:nvSpPr>
        <p:spPr>
          <a:xfrm>
            <a:off x="3324206" y="914400"/>
            <a:ext cx="1418402" cy="461665"/>
          </a:xfrm>
          <a:prstGeom prst="rect">
            <a:avLst/>
          </a:prstGeom>
          <a:noFill/>
        </p:spPr>
        <p:txBody>
          <a:bodyPr wrap="none" rtlCol="0">
            <a:spAutoFit/>
          </a:bodyPr>
          <a:lstStyle/>
          <a:p>
            <a:r>
              <a:rPr lang="en-US" sz="2400" dirty="0" smtClean="0"/>
              <a:t>“Outliers”</a:t>
            </a:r>
            <a:endParaRPr lang="en-US" sz="2400" dirty="0"/>
          </a:p>
        </p:txBody>
      </p:sp>
      <p:sp>
        <p:nvSpPr>
          <p:cNvPr id="3" name="Rectangle 2">
            <a:extLst>
              <a:ext uri="{FF2B5EF4-FFF2-40B4-BE49-F238E27FC236}">
                <a16:creationId xmlns:a16="http://schemas.microsoft.com/office/drawing/2014/main" id="{BCE7F21B-79F1-4D18-8594-269587EB7297}"/>
              </a:ext>
            </a:extLst>
          </p:cNvPr>
          <p:cNvSpPr/>
          <p:nvPr/>
        </p:nvSpPr>
        <p:spPr>
          <a:xfrm>
            <a:off x="1828800" y="1997839"/>
            <a:ext cx="6096000" cy="2862322"/>
          </a:xfrm>
          <a:prstGeom prst="rect">
            <a:avLst/>
          </a:prstGeom>
        </p:spPr>
        <p:txBody>
          <a:bodyPr wrap="square">
            <a:spAutoFit/>
          </a:bodyPr>
          <a:lstStyle/>
          <a:p>
            <a:r>
              <a:rPr lang="en-US" sz="2000" dirty="0"/>
              <a:t>An outlier is a data point that is outside the range of other values in the dataset</a:t>
            </a:r>
          </a:p>
          <a:p>
            <a:r>
              <a:rPr lang="en-US" sz="2000" dirty="0"/>
              <a:t>	Can be subjective</a:t>
            </a:r>
          </a:p>
          <a:p>
            <a:endParaRPr lang="en-US" sz="2000" dirty="0"/>
          </a:p>
          <a:p>
            <a:r>
              <a:rPr lang="en-US" sz="2000" dirty="0"/>
              <a:t>May be due to </a:t>
            </a:r>
          </a:p>
          <a:p>
            <a:r>
              <a:rPr lang="en-US" sz="2000" dirty="0"/>
              <a:t>	biological variability</a:t>
            </a:r>
          </a:p>
          <a:p>
            <a:r>
              <a:rPr lang="en-US" sz="2000" dirty="0"/>
              <a:t>	experimental or measurement error</a:t>
            </a:r>
          </a:p>
          <a:p>
            <a:endParaRPr lang="en-US" sz="2000" dirty="0"/>
          </a:p>
          <a:p>
            <a:r>
              <a:rPr lang="en-US" sz="2000" dirty="0"/>
              <a:t>If they are real data, do not delete</a:t>
            </a:r>
          </a:p>
        </p:txBody>
      </p:sp>
    </p:spTree>
    <p:extLst>
      <p:ext uri="{BB962C8B-B14F-4D97-AF65-F5344CB8AC3E}">
        <p14:creationId xmlns:p14="http://schemas.microsoft.com/office/powerpoint/2010/main" val="575974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ChangeArrowheads="1"/>
          </p:cNvSpPr>
          <p:nvPr/>
        </p:nvSpPr>
        <p:spPr bwMode="auto">
          <a:xfrm>
            <a:off x="2637661" y="719435"/>
            <a:ext cx="25760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t>Identifying Outliers</a:t>
            </a:r>
          </a:p>
        </p:txBody>
      </p:sp>
      <p:sp>
        <p:nvSpPr>
          <p:cNvPr id="79875" name="Rectangle 2"/>
          <p:cNvSpPr>
            <a:spLocks noChangeArrowheads="1"/>
          </p:cNvSpPr>
          <p:nvPr/>
        </p:nvSpPr>
        <p:spPr bwMode="auto">
          <a:xfrm>
            <a:off x="1447800" y="1600200"/>
            <a:ext cx="6400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t>Graph the data and eyeball it</a:t>
            </a:r>
          </a:p>
          <a:p>
            <a:pPr eaLnBrk="1" hangingPunct="1">
              <a:spcBef>
                <a:spcPct val="0"/>
              </a:spcBef>
              <a:buFontTx/>
              <a:buNone/>
            </a:pPr>
            <a:r>
              <a:rPr lang="en-US" altLang="en-US" sz="2000" dirty="0"/>
              <a:t>	Frequency distribution, scatter, box plots</a:t>
            </a:r>
          </a:p>
          <a:p>
            <a:pPr eaLnBrk="1" hangingPunct="1">
              <a:spcBef>
                <a:spcPct val="0"/>
              </a:spcBef>
              <a:buFontTx/>
              <a:buNone/>
            </a:pPr>
            <a:endParaRPr lang="en-US" altLang="en-US" sz="2000" dirty="0"/>
          </a:p>
          <a:p>
            <a:pPr eaLnBrk="1" hangingPunct="1">
              <a:spcBef>
                <a:spcPct val="0"/>
              </a:spcBef>
              <a:buFontTx/>
              <a:buNone/>
            </a:pPr>
            <a:endParaRPr lang="en-US" altLang="en-US" sz="2000" dirty="0"/>
          </a:p>
          <a:p>
            <a:pPr eaLnBrk="1" hangingPunct="1">
              <a:spcBef>
                <a:spcPct val="0"/>
              </a:spcBef>
              <a:buFontTx/>
              <a:buNone/>
            </a:pPr>
            <a:endParaRPr lang="en-US" altLang="en-US" sz="2000" dirty="0"/>
          </a:p>
          <a:p>
            <a:pPr eaLnBrk="1" hangingPunct="1">
              <a:spcBef>
                <a:spcPct val="0"/>
              </a:spcBef>
              <a:buFontTx/>
              <a:buNone/>
            </a:pPr>
            <a:endParaRPr lang="en-US" altLang="en-US" sz="2000" dirty="0"/>
          </a:p>
          <a:p>
            <a:pPr eaLnBrk="1" hangingPunct="1">
              <a:spcBef>
                <a:spcPct val="0"/>
              </a:spcBef>
              <a:buFontTx/>
              <a:buNone/>
            </a:pPr>
            <a:endParaRPr lang="en-US" altLang="en-US" sz="2000" dirty="0"/>
          </a:p>
          <a:p>
            <a:pPr eaLnBrk="1" hangingPunct="1">
              <a:spcBef>
                <a:spcPct val="0"/>
              </a:spcBef>
              <a:buFontTx/>
              <a:buNone/>
            </a:pPr>
            <a:endParaRPr lang="en-US" altLang="en-US" sz="2000" dirty="0"/>
          </a:p>
          <a:p>
            <a:pPr eaLnBrk="1" hangingPunct="1">
              <a:spcBef>
                <a:spcPct val="0"/>
              </a:spcBef>
              <a:buFontTx/>
              <a:buNone/>
            </a:pPr>
            <a:endParaRPr lang="en-US" altLang="en-US" sz="2000" dirty="0"/>
          </a:p>
          <a:p>
            <a:pPr eaLnBrk="1" hangingPunct="1">
              <a:spcBef>
                <a:spcPct val="0"/>
              </a:spcBef>
              <a:buFontTx/>
              <a:buNone/>
            </a:pPr>
            <a:r>
              <a:rPr lang="en-US" altLang="en-US" sz="2000" dirty="0"/>
              <a:t>Two different methods for identifying outliers for a normally distributed dataset: </a:t>
            </a:r>
          </a:p>
          <a:p>
            <a:pPr eaLnBrk="1" hangingPunct="1">
              <a:spcBef>
                <a:spcPct val="0"/>
              </a:spcBef>
              <a:buNone/>
            </a:pPr>
            <a:r>
              <a:rPr lang="en-US" altLang="en-US" sz="2000" dirty="0"/>
              <a:t>	Interquartile range (IQR) method </a:t>
            </a:r>
          </a:p>
          <a:p>
            <a:pPr eaLnBrk="1" hangingPunct="1">
              <a:spcBef>
                <a:spcPct val="0"/>
              </a:spcBef>
              <a:buNone/>
            </a:pPr>
            <a:r>
              <a:rPr lang="en-US" altLang="en-US" sz="2000" dirty="0"/>
              <a:t>	Z-score method</a:t>
            </a:r>
          </a:p>
        </p:txBody>
      </p:sp>
      <p:pic>
        <p:nvPicPr>
          <p:cNvPr id="4" name="Picture 3">
            <a:extLst>
              <a:ext uri="{FF2B5EF4-FFF2-40B4-BE49-F238E27FC236}">
                <a16:creationId xmlns:a16="http://schemas.microsoft.com/office/drawing/2014/main" id="{22CBA76A-201C-4D53-9785-567427D31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438400"/>
            <a:ext cx="3162300" cy="1606248"/>
          </a:xfrm>
          <a:prstGeom prst="rect">
            <a:avLst/>
          </a:prstGeom>
        </p:spPr>
      </p:pic>
    </p:spTree>
    <p:extLst>
      <p:ext uri="{BB962C8B-B14F-4D97-AF65-F5344CB8AC3E}">
        <p14:creationId xmlns:p14="http://schemas.microsoft.com/office/powerpoint/2010/main" val="1853701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ChangeArrowheads="1"/>
          </p:cNvSpPr>
          <p:nvPr/>
        </p:nvSpPr>
        <p:spPr bwMode="auto">
          <a:xfrm>
            <a:off x="1598231" y="457200"/>
            <a:ext cx="554837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dirty="0"/>
              <a:t>Identifying Outliers:</a:t>
            </a:r>
          </a:p>
          <a:p>
            <a:pPr algn="ctr">
              <a:spcBef>
                <a:spcPct val="0"/>
              </a:spcBef>
              <a:buNone/>
            </a:pPr>
            <a:r>
              <a:rPr lang="en-US" altLang="en-US" sz="2400" dirty="0"/>
              <a:t>Interquartile Range (IQR) Method</a:t>
            </a:r>
          </a:p>
          <a:p>
            <a:pPr algn="ctr">
              <a:spcBef>
                <a:spcPct val="0"/>
              </a:spcBef>
              <a:buNone/>
            </a:pPr>
            <a:r>
              <a:rPr lang="en-US" altLang="en-US" sz="2400" dirty="0"/>
              <a:t>Remember the Tukey whiskers for boxplots</a:t>
            </a:r>
          </a:p>
          <a:p>
            <a:pPr algn="ctr" eaLnBrk="1" hangingPunct="1">
              <a:spcBef>
                <a:spcPct val="0"/>
              </a:spcBef>
              <a:buFontTx/>
              <a:buNone/>
            </a:pPr>
            <a:endParaRPr lang="en-US" altLang="en-US" sz="2400" dirty="0"/>
          </a:p>
        </p:txBody>
      </p:sp>
      <p:sp>
        <p:nvSpPr>
          <p:cNvPr id="79876" name="Rectangle 3"/>
          <p:cNvSpPr>
            <a:spLocks noChangeArrowheads="1"/>
          </p:cNvSpPr>
          <p:nvPr/>
        </p:nvSpPr>
        <p:spPr bwMode="auto">
          <a:xfrm>
            <a:off x="762000" y="1828800"/>
            <a:ext cx="7543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t>set up a “fence” utilizing Q1 and Q3. Any values that fall outside of this fence are considered outliers. </a:t>
            </a:r>
          </a:p>
          <a:p>
            <a:pPr eaLnBrk="1" hangingPunct="1">
              <a:spcBef>
                <a:spcPct val="0"/>
              </a:spcBef>
              <a:buFontTx/>
              <a:buNone/>
            </a:pPr>
            <a:endParaRPr lang="en-US" altLang="en-US" sz="2000" dirty="0"/>
          </a:p>
          <a:p>
            <a:pPr eaLnBrk="1" hangingPunct="1">
              <a:spcBef>
                <a:spcPct val="0"/>
              </a:spcBef>
              <a:buFontTx/>
              <a:buNone/>
            </a:pPr>
            <a:r>
              <a:rPr lang="en-US" altLang="en-US" sz="2000" dirty="0"/>
              <a:t>To build this fence take 1.5 times the IQR and then subtract this value from Q1 and add this value to Q3: </a:t>
            </a:r>
          </a:p>
          <a:p>
            <a:pPr eaLnBrk="1" hangingPunct="1">
              <a:spcBef>
                <a:spcPct val="0"/>
              </a:spcBef>
              <a:buFontTx/>
              <a:buNone/>
            </a:pPr>
            <a:endParaRPr lang="en-US" altLang="en-US" sz="2000" dirty="0"/>
          </a:p>
          <a:p>
            <a:pPr eaLnBrk="1" hangingPunct="1">
              <a:spcBef>
                <a:spcPct val="0"/>
              </a:spcBef>
              <a:buFontTx/>
              <a:buNone/>
            </a:pPr>
            <a:r>
              <a:rPr lang="en-US" altLang="en-US" sz="2000" dirty="0"/>
              <a:t>	Lower Fence = Q1 – 1.5(IQR);  Upper Fence = Q3 + 1.5(IQR)</a:t>
            </a:r>
          </a:p>
          <a:p>
            <a:pPr eaLnBrk="1" hangingPunct="1">
              <a:spcBef>
                <a:spcPct val="0"/>
              </a:spcBef>
              <a:buFontTx/>
              <a:buNone/>
            </a:pPr>
            <a:endParaRPr lang="en-US" altLang="en-US" sz="2000" dirty="0"/>
          </a:p>
          <a:p>
            <a:pPr eaLnBrk="1" hangingPunct="1">
              <a:spcBef>
                <a:spcPct val="0"/>
              </a:spcBef>
              <a:buFontTx/>
              <a:buNone/>
            </a:pPr>
            <a:r>
              <a:rPr lang="en-US" altLang="en-US" sz="2000" dirty="0"/>
              <a:t>Observations more than 1.5 IQR below Q1 or more than 1.5 IQR above Q3 are considered outliers. </a:t>
            </a:r>
          </a:p>
          <a:p>
            <a:pPr eaLnBrk="1" hangingPunct="1">
              <a:spcBef>
                <a:spcPct val="0"/>
              </a:spcBef>
              <a:buFontTx/>
              <a:buNone/>
            </a:pPr>
            <a:endParaRPr lang="en-US" altLang="en-US" sz="2000" dirty="0"/>
          </a:p>
          <a:p>
            <a:pPr eaLnBrk="1" hangingPunct="1">
              <a:spcBef>
                <a:spcPct val="0"/>
              </a:spcBef>
              <a:buFontTx/>
              <a:buNone/>
            </a:pPr>
            <a:r>
              <a:rPr lang="en-US" altLang="en-US" sz="2000" dirty="0"/>
              <a:t>This is the method that Prism uses to identify </a:t>
            </a:r>
            <a:r>
              <a:rPr lang="en-US" altLang="en-US" sz="2000" dirty="0" smtClean="0"/>
              <a:t>“outliers.”</a:t>
            </a:r>
            <a:endParaRPr lang="en-US" altLang="en-US" sz="2000" dirty="0"/>
          </a:p>
        </p:txBody>
      </p:sp>
      <p:sp>
        <p:nvSpPr>
          <p:cNvPr id="2" name="Rectangle 1"/>
          <p:cNvSpPr/>
          <p:nvPr/>
        </p:nvSpPr>
        <p:spPr>
          <a:xfrm>
            <a:off x="1123950" y="5715000"/>
            <a:ext cx="6819900" cy="646113"/>
          </a:xfrm>
          <a:prstGeom prst="rect">
            <a:avLst/>
          </a:prstGeom>
          <a:solidFill>
            <a:schemeClr val="bg1">
              <a:lumMod val="95000"/>
            </a:schemeClr>
          </a:solidFill>
          <a:ln w="15875">
            <a:solidFill>
              <a:schemeClr val="tx1"/>
            </a:solidFill>
          </a:ln>
        </p:spPr>
        <p:txBody>
          <a:bodyPr>
            <a:spAutoFit/>
          </a:bodyPr>
          <a:lstStyle/>
          <a:p>
            <a:pPr>
              <a:defRPr/>
            </a:pPr>
            <a:r>
              <a:rPr lang="en-US" dirty="0">
                <a:ea typeface="Calibri" panose="020F0502020204030204" pitchFamily="34" charset="0"/>
                <a:cs typeface="Times New Roman" panose="02020603050405020304" pitchFamily="18" charset="0"/>
              </a:rPr>
              <a:t>Why 1.5IQR? There is no statistical rationale; it is simply how Tukey decided to do it, and he invented the idea of box-and-whisker plots.</a:t>
            </a:r>
            <a:endParaRPr lang="en-US" dirty="0"/>
          </a:p>
        </p:txBody>
      </p:sp>
    </p:spTree>
    <p:extLst>
      <p:ext uri="{BB962C8B-B14F-4D97-AF65-F5344CB8AC3E}">
        <p14:creationId xmlns:p14="http://schemas.microsoft.com/office/powerpoint/2010/main" val="624804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EA663-095A-447E-9CA4-129E09B87E09}"/>
              </a:ext>
            </a:extLst>
          </p:cNvPr>
          <p:cNvPicPr>
            <a:picLocks noChangeAspect="1"/>
          </p:cNvPicPr>
          <p:nvPr/>
        </p:nvPicPr>
        <p:blipFill>
          <a:blip r:embed="rId2"/>
          <a:stretch>
            <a:fillRect/>
          </a:stretch>
        </p:blipFill>
        <p:spPr>
          <a:xfrm>
            <a:off x="4828717" y="3290399"/>
            <a:ext cx="4059237" cy="3555332"/>
          </a:xfrm>
          <a:prstGeom prst="rect">
            <a:avLst/>
          </a:prstGeom>
        </p:spPr>
      </p:pic>
      <p:pic>
        <p:nvPicPr>
          <p:cNvPr id="4" name="Picture 3">
            <a:extLst>
              <a:ext uri="{FF2B5EF4-FFF2-40B4-BE49-F238E27FC236}">
                <a16:creationId xmlns:a16="http://schemas.microsoft.com/office/drawing/2014/main" id="{BBAC7540-8D4B-4D71-A165-F7986DAE3C01}"/>
              </a:ext>
            </a:extLst>
          </p:cNvPr>
          <p:cNvPicPr>
            <a:picLocks noChangeAspect="1"/>
          </p:cNvPicPr>
          <p:nvPr/>
        </p:nvPicPr>
        <p:blipFill>
          <a:blip r:embed="rId3"/>
          <a:stretch>
            <a:fillRect/>
          </a:stretch>
        </p:blipFill>
        <p:spPr>
          <a:xfrm>
            <a:off x="256046" y="3302669"/>
            <a:ext cx="4031219" cy="3530792"/>
          </a:xfrm>
          <a:prstGeom prst="rect">
            <a:avLst/>
          </a:prstGeom>
        </p:spPr>
      </p:pic>
      <p:pic>
        <p:nvPicPr>
          <p:cNvPr id="6" name="Picture 5"/>
          <p:cNvPicPr>
            <a:picLocks noChangeAspect="1"/>
          </p:cNvPicPr>
          <p:nvPr/>
        </p:nvPicPr>
        <p:blipFill>
          <a:blip r:embed="rId4"/>
          <a:stretch>
            <a:fillRect/>
          </a:stretch>
        </p:blipFill>
        <p:spPr>
          <a:xfrm>
            <a:off x="381000" y="228600"/>
            <a:ext cx="8056667" cy="2667000"/>
          </a:xfrm>
          <a:prstGeom prst="rect">
            <a:avLst/>
          </a:prstGeom>
        </p:spPr>
      </p:pic>
    </p:spTree>
    <p:extLst>
      <p:ext uri="{BB962C8B-B14F-4D97-AF65-F5344CB8AC3E}">
        <p14:creationId xmlns:p14="http://schemas.microsoft.com/office/powerpoint/2010/main" val="2846503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ChangeArrowheads="1"/>
          </p:cNvSpPr>
          <p:nvPr/>
        </p:nvSpPr>
        <p:spPr bwMode="auto">
          <a:xfrm>
            <a:off x="1524000" y="214312"/>
            <a:ext cx="5492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dirty="0"/>
              <a:t>Example: Test Scores, Are there “outliers”?</a:t>
            </a:r>
          </a:p>
          <a:p>
            <a:pPr algn="ctr" eaLnBrk="1" hangingPunct="1">
              <a:spcBef>
                <a:spcPct val="0"/>
              </a:spcBef>
              <a:buFontTx/>
              <a:buNone/>
            </a:pPr>
            <a:r>
              <a:rPr lang="en-US" altLang="en-US" sz="2400" dirty="0"/>
              <a:t>IQR Method by hand</a:t>
            </a:r>
          </a:p>
        </p:txBody>
      </p:sp>
      <p:grpSp>
        <p:nvGrpSpPr>
          <p:cNvPr id="80899" name="Group 3"/>
          <p:cNvGrpSpPr>
            <a:grpSpLocks/>
          </p:cNvGrpSpPr>
          <p:nvPr/>
        </p:nvGrpSpPr>
        <p:grpSpPr bwMode="auto">
          <a:xfrm>
            <a:off x="838199" y="1082227"/>
            <a:ext cx="7924393" cy="5324535"/>
            <a:chOff x="761999" y="1234584"/>
            <a:chExt cx="7924393" cy="5325328"/>
          </a:xfrm>
        </p:grpSpPr>
        <p:sp>
          <p:nvSpPr>
            <p:cNvPr id="90114" name="Rectangle 1"/>
            <p:cNvSpPr>
              <a:spLocks noChangeArrowheads="1"/>
            </p:cNvSpPr>
            <p:nvPr/>
          </p:nvSpPr>
          <p:spPr bwMode="auto">
            <a:xfrm>
              <a:off x="761999" y="1234584"/>
              <a:ext cx="7924393" cy="532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n-US" altLang="en-US" sz="2000" dirty="0"/>
                <a:t>A teacher wants to examine students’ test scores. Their scores are: </a:t>
              </a:r>
            </a:p>
            <a:p>
              <a:pPr eaLnBrk="1" hangingPunct="1">
                <a:spcBef>
                  <a:spcPct val="0"/>
                </a:spcBef>
                <a:buFontTx/>
                <a:buNone/>
                <a:defRPr/>
              </a:pPr>
              <a:r>
                <a:rPr lang="en-US" altLang="en-US" sz="2000" dirty="0"/>
                <a:t>74, 80, 80, 84, 88, 90, 90, 90, 90, 98</a:t>
              </a:r>
            </a:p>
            <a:p>
              <a:pPr marL="342900" indent="-342900" eaLnBrk="1" hangingPunct="1">
                <a:spcBef>
                  <a:spcPct val="0"/>
                </a:spcBef>
                <a:buFontTx/>
                <a:buAutoNum type="arabicPlain"/>
                <a:defRPr/>
              </a:pPr>
              <a:r>
                <a:rPr lang="en-US" altLang="en-US" sz="2000" dirty="0"/>
                <a:t>2     3    4    5     6    7     8    9    10</a:t>
              </a:r>
            </a:p>
            <a:p>
              <a:pPr eaLnBrk="1" hangingPunct="1">
                <a:spcBef>
                  <a:spcPct val="0"/>
                </a:spcBef>
                <a:buFont typeface="Arial" panose="020B0604020202020204" pitchFamily="34" charset="0"/>
                <a:buNone/>
                <a:defRPr/>
              </a:pPr>
              <a:endParaRPr lang="en-US" altLang="en-US" sz="2000" dirty="0"/>
            </a:p>
            <a:p>
              <a:pPr eaLnBrk="1" hangingPunct="1">
                <a:spcBef>
                  <a:spcPct val="0"/>
                </a:spcBef>
                <a:buFont typeface="Arial" panose="020B0604020202020204" pitchFamily="34" charset="0"/>
                <a:buNone/>
                <a:defRPr/>
              </a:pPr>
              <a:r>
                <a:rPr lang="en-US" altLang="en-US" sz="2000" dirty="0"/>
                <a:t>The median is 89 [(88 + 90)/2]</a:t>
              </a:r>
            </a:p>
            <a:p>
              <a:pPr eaLnBrk="1" hangingPunct="1">
                <a:spcBef>
                  <a:spcPct val="0"/>
                </a:spcBef>
                <a:buFont typeface="Arial" panose="020B0604020202020204" pitchFamily="34" charset="0"/>
                <a:buNone/>
                <a:defRPr/>
              </a:pPr>
              <a:r>
                <a:rPr lang="en-US" altLang="en-US" sz="2000" dirty="0"/>
                <a:t>Q1=80</a:t>
              </a:r>
            </a:p>
            <a:p>
              <a:pPr eaLnBrk="1" hangingPunct="1">
                <a:spcBef>
                  <a:spcPct val="0"/>
                </a:spcBef>
                <a:buFont typeface="Arial" panose="020B0604020202020204" pitchFamily="34" charset="0"/>
                <a:buNone/>
                <a:defRPr/>
              </a:pPr>
              <a:r>
                <a:rPr lang="en-US" altLang="en-US" sz="2000" dirty="0"/>
                <a:t>Q2=90</a:t>
              </a:r>
            </a:p>
            <a:p>
              <a:pPr eaLnBrk="1" hangingPunct="1">
                <a:spcBef>
                  <a:spcPct val="0"/>
                </a:spcBef>
                <a:buFontTx/>
                <a:buNone/>
                <a:defRPr/>
              </a:pPr>
              <a:r>
                <a:rPr lang="en-US" altLang="en-US" sz="2000" dirty="0"/>
                <a:t>IQR = 90 – 80 = 10</a:t>
              </a:r>
            </a:p>
            <a:p>
              <a:pPr eaLnBrk="1" hangingPunct="1">
                <a:spcBef>
                  <a:spcPct val="0"/>
                </a:spcBef>
                <a:buFontTx/>
                <a:buNone/>
                <a:defRPr/>
              </a:pPr>
              <a:r>
                <a:rPr lang="en-US" altLang="en-US" sz="2000" dirty="0"/>
                <a:t>1.5 (IQR) = 1.5 (10) = 15</a:t>
              </a:r>
            </a:p>
            <a:p>
              <a:pPr eaLnBrk="1" hangingPunct="1">
                <a:spcBef>
                  <a:spcPct val="0"/>
                </a:spcBef>
                <a:buFontTx/>
                <a:buNone/>
                <a:defRPr/>
              </a:pPr>
              <a:r>
                <a:rPr lang="en-US" altLang="en-US" sz="2000" dirty="0"/>
                <a:t>Our “fences” will be 15 points below Q1 and 15 points above Q3.</a:t>
              </a:r>
            </a:p>
            <a:p>
              <a:pPr eaLnBrk="1" hangingPunct="1">
                <a:spcBef>
                  <a:spcPct val="0"/>
                </a:spcBef>
                <a:buFontTx/>
                <a:buNone/>
                <a:defRPr/>
              </a:pPr>
              <a:r>
                <a:rPr lang="en-US" altLang="en-US" sz="2000" dirty="0"/>
                <a:t>Lower fence = 80 – 15 = 65</a:t>
              </a:r>
              <a:br>
                <a:rPr lang="en-US" altLang="en-US" sz="2000" dirty="0"/>
              </a:br>
              <a:r>
                <a:rPr lang="en-US" altLang="en-US" sz="2000" dirty="0"/>
                <a:t>Upper fence = 90 + 15 = 105</a:t>
              </a:r>
            </a:p>
            <a:p>
              <a:pPr eaLnBrk="1" hangingPunct="1">
                <a:spcBef>
                  <a:spcPct val="0"/>
                </a:spcBef>
                <a:buFontTx/>
                <a:buNone/>
                <a:defRPr/>
              </a:pPr>
              <a:r>
                <a:rPr lang="en-US" altLang="en-US" sz="2000" dirty="0"/>
                <a:t>Any scores that are less than 65 or greater than 105 are outliers. In this case, there are no outliers.</a:t>
              </a:r>
            </a:p>
            <a:p>
              <a:pPr eaLnBrk="1" hangingPunct="1">
                <a:spcBef>
                  <a:spcPct val="0"/>
                </a:spcBef>
                <a:buFontTx/>
                <a:buNone/>
                <a:defRPr/>
              </a:pPr>
              <a:endParaRPr lang="en-US" altLang="en-US" sz="2000" dirty="0"/>
            </a:p>
            <a:p>
              <a:pPr eaLnBrk="1" hangingPunct="1">
                <a:spcBef>
                  <a:spcPct val="0"/>
                </a:spcBef>
                <a:buFontTx/>
                <a:buNone/>
                <a:defRPr/>
              </a:pPr>
              <a:r>
                <a:rPr lang="en-US" altLang="en-US" sz="2000" dirty="0"/>
                <a:t>But </a:t>
              </a:r>
              <a:r>
                <a:rPr lang="en-US" altLang="en-US" sz="2000" dirty="0" smtClean="0"/>
                <a:t>be cautious, </a:t>
              </a:r>
              <a:r>
                <a:rPr lang="en-US" altLang="en-US" sz="2000" dirty="0"/>
                <a:t>because </a:t>
              </a:r>
              <a:r>
                <a:rPr lang="en-US" altLang="en-US" sz="2000" dirty="0" smtClean="0"/>
                <a:t>the </a:t>
              </a:r>
              <a:r>
                <a:rPr lang="en-US" altLang="en-US" sz="2000" dirty="0"/>
                <a:t>statistics say they are outliers, it doesn’t tell us the data may be real and evidence of important biological variation</a:t>
              </a:r>
            </a:p>
          </p:txBody>
        </p:sp>
        <p:sp>
          <p:nvSpPr>
            <p:cNvPr id="3" name="Rectangle 2"/>
            <p:cNvSpPr/>
            <p:nvPr/>
          </p:nvSpPr>
          <p:spPr>
            <a:xfrm>
              <a:off x="838200" y="1873302"/>
              <a:ext cx="3810000" cy="30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 name="TextBox 4"/>
          <p:cNvSpPr txBox="1"/>
          <p:nvPr/>
        </p:nvSpPr>
        <p:spPr>
          <a:xfrm>
            <a:off x="4800600" y="1720850"/>
            <a:ext cx="646113" cy="368300"/>
          </a:xfrm>
          <a:prstGeom prst="rect">
            <a:avLst/>
          </a:prstGeom>
          <a:noFill/>
        </p:spPr>
        <p:txBody>
          <a:bodyPr wrap="none">
            <a:spAutoFit/>
          </a:bodyPr>
          <a:lstStyle/>
          <a:p>
            <a:pPr>
              <a:defRPr/>
            </a:pPr>
            <a:r>
              <a:rPr lang="en-US" dirty="0">
                <a:solidFill>
                  <a:schemeClr val="tx2">
                    <a:lumMod val="75000"/>
                  </a:schemeClr>
                </a:solidFill>
              </a:rPr>
              <a:t>Rank</a:t>
            </a:r>
          </a:p>
        </p:txBody>
      </p:sp>
    </p:spTree>
    <p:extLst>
      <p:ext uri="{BB962C8B-B14F-4D97-AF65-F5344CB8AC3E}">
        <p14:creationId xmlns:p14="http://schemas.microsoft.com/office/powerpoint/2010/main" val="514777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ChangeArrowheads="1"/>
          </p:cNvSpPr>
          <p:nvPr/>
        </p:nvSpPr>
        <p:spPr bwMode="auto">
          <a:xfrm>
            <a:off x="1066800" y="1833849"/>
            <a:ext cx="7543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t>It is unusual for an observation to fall more than 3 standard deviations from the mean. Thus, any observation with a z score less than -3 or greater than +3 could be considered a potential outlier.</a:t>
            </a:r>
          </a:p>
        </p:txBody>
      </p:sp>
      <p:sp>
        <p:nvSpPr>
          <p:cNvPr id="81926" name="Rectangle 6"/>
          <p:cNvSpPr>
            <a:spLocks noChangeArrowheads="1"/>
          </p:cNvSpPr>
          <p:nvPr/>
        </p:nvSpPr>
        <p:spPr bwMode="auto">
          <a:xfrm>
            <a:off x="1620090" y="685800"/>
            <a:ext cx="54926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None/>
            </a:pPr>
            <a:r>
              <a:rPr lang="en-US" altLang="en-US" sz="2400" dirty="0"/>
              <a:t>z Score method</a:t>
            </a:r>
          </a:p>
          <a:p>
            <a:pPr algn="ctr" eaLnBrk="1" hangingPunct="1">
              <a:spcBef>
                <a:spcPct val="0"/>
              </a:spcBef>
              <a:buFontTx/>
              <a:buNone/>
            </a:pPr>
            <a:r>
              <a:rPr lang="en-US" altLang="en-US" sz="2400" dirty="0"/>
              <a:t>Example: Test Scores, Are there “outliers”?</a:t>
            </a:r>
          </a:p>
        </p:txBody>
      </p:sp>
      <p:sp>
        <p:nvSpPr>
          <p:cNvPr id="8" name="Rectangle 5"/>
          <p:cNvSpPr>
            <a:spLocks noChangeArrowheads="1"/>
          </p:cNvSpPr>
          <p:nvPr/>
        </p:nvSpPr>
        <p:spPr bwMode="auto">
          <a:xfrm>
            <a:off x="1905000" y="6096000"/>
            <a:ext cx="5487987" cy="369332"/>
          </a:xfrm>
          <a:prstGeom prst="rect">
            <a:avLst/>
          </a:prstGeom>
          <a:solidFill>
            <a:schemeClr val="bg1">
              <a:lumMod val="95000"/>
            </a:schemeClr>
          </a:solidFill>
          <a:ln w="12700">
            <a:solidFill>
              <a:schemeClr val="tx1"/>
            </a:solid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But remember, any statistical “outlier” may be real data</a:t>
            </a:r>
          </a:p>
        </p:txBody>
      </p:sp>
      <p:pic>
        <p:nvPicPr>
          <p:cNvPr id="9" name="Picture 8">
            <a:extLst>
              <a:ext uri="{FF2B5EF4-FFF2-40B4-BE49-F238E27FC236}">
                <a16:creationId xmlns:a16="http://schemas.microsoft.com/office/drawing/2014/main" id="{F48DCD34-6CCB-4045-ACCE-9D6672EE7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993" y="3165712"/>
            <a:ext cx="4572000" cy="2733368"/>
          </a:xfrm>
          <a:prstGeom prst="rect">
            <a:avLst/>
          </a:prstGeom>
        </p:spPr>
      </p:pic>
    </p:spTree>
    <p:extLst>
      <p:ext uri="{BB962C8B-B14F-4D97-AF65-F5344CB8AC3E}">
        <p14:creationId xmlns:p14="http://schemas.microsoft.com/office/powerpoint/2010/main" val="292112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ChangeArrowheads="1"/>
          </p:cNvSpPr>
          <p:nvPr/>
        </p:nvSpPr>
        <p:spPr bwMode="auto">
          <a:xfrm>
            <a:off x="655327" y="1507933"/>
            <a:ext cx="833627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dirty="0" smtClean="0"/>
              <a:t>Example: Test Scores</a:t>
            </a:r>
            <a:endParaRPr lang="en-US" altLang="en-US" sz="2000" dirty="0"/>
          </a:p>
          <a:p>
            <a:pPr eaLnBrk="1" hangingPunct="1">
              <a:spcBef>
                <a:spcPct val="0"/>
              </a:spcBef>
              <a:buFontTx/>
              <a:buNone/>
            </a:pPr>
            <a:r>
              <a:rPr lang="en-US" altLang="en-US" sz="2000" dirty="0"/>
              <a:t>A teacher wants to examine students’ test scores. Their scores are: 74, 88, 78, 90, 94, 90, 84, 90, 98, and 80</a:t>
            </a:r>
          </a:p>
          <a:p>
            <a:pPr eaLnBrk="1" hangingPunct="1">
              <a:spcBef>
                <a:spcPct val="0"/>
              </a:spcBef>
              <a:buFontTx/>
              <a:buNone/>
            </a:pPr>
            <a:r>
              <a:rPr lang="en-US" altLang="en-US" sz="2000" dirty="0"/>
              <a:t>First, must compute mean and SD. Prism gives us mean </a:t>
            </a:r>
            <a:r>
              <a:rPr lang="en-US" altLang="en-US" sz="2000" dirty="0" smtClean="0"/>
              <a:t>(</a:t>
            </a:r>
            <a:r>
              <a:rPr lang="en-US" altLang="en-US" sz="2000" dirty="0" err="1" smtClean="0"/>
              <a:t>xbar</a:t>
            </a:r>
            <a:r>
              <a:rPr lang="en-US" altLang="en-US" sz="2000" dirty="0"/>
              <a:t>)</a:t>
            </a:r>
            <a:r>
              <a:rPr lang="en-US" altLang="en-US" sz="2000" dirty="0" smtClean="0"/>
              <a:t>= </a:t>
            </a:r>
            <a:r>
              <a:rPr lang="en-US" altLang="en-US" sz="2000" dirty="0"/>
              <a:t>86.6, SD = 7.5</a:t>
            </a:r>
          </a:p>
        </p:txBody>
      </p:sp>
      <p:sp>
        <p:nvSpPr>
          <p:cNvPr id="81924" name="Rectangle 5"/>
          <p:cNvSpPr>
            <a:spLocks noChangeArrowheads="1"/>
          </p:cNvSpPr>
          <p:nvPr/>
        </p:nvSpPr>
        <p:spPr bwMode="auto">
          <a:xfrm>
            <a:off x="533400" y="4953000"/>
            <a:ext cx="43164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t>Any z scores less than -3 or greater than +3 are considered “outliers”. Again, there are no outliers in this distribution.</a:t>
            </a:r>
          </a:p>
        </p:txBody>
      </p:sp>
      <p:sp>
        <p:nvSpPr>
          <p:cNvPr id="81925" name="Rectangle 7"/>
          <p:cNvSpPr>
            <a:spLocks noChangeArrowheads="1"/>
          </p:cNvSpPr>
          <p:nvPr/>
        </p:nvSpPr>
        <p:spPr bwMode="auto">
          <a:xfrm>
            <a:off x="646860" y="3505200"/>
            <a:ext cx="42722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t>Now we can compute the z score for each student score using the formula </a:t>
            </a:r>
          </a:p>
          <a:p>
            <a:pPr eaLnBrk="1" hangingPunct="1">
              <a:spcBef>
                <a:spcPct val="0"/>
              </a:spcBef>
              <a:buFontTx/>
              <a:buNone/>
            </a:pPr>
            <a:r>
              <a:rPr lang="en-US" altLang="en-US" sz="2000" dirty="0"/>
              <a:t>“z” = (x-</a:t>
            </a:r>
            <a:r>
              <a:rPr lang="en-US" altLang="en-US" sz="2000" dirty="0" err="1"/>
              <a:t>xbar</a:t>
            </a:r>
            <a:r>
              <a:rPr lang="en-US" altLang="en-US" sz="2000" dirty="0"/>
              <a:t>)/s</a:t>
            </a:r>
          </a:p>
        </p:txBody>
      </p:sp>
      <p:sp>
        <p:nvSpPr>
          <p:cNvPr id="81926" name="Rectangle 6"/>
          <p:cNvSpPr>
            <a:spLocks noChangeArrowheads="1"/>
          </p:cNvSpPr>
          <p:nvPr/>
        </p:nvSpPr>
        <p:spPr bwMode="auto">
          <a:xfrm>
            <a:off x="1641475" y="252413"/>
            <a:ext cx="55324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dirty="0"/>
              <a:t>Example: Test Scores, Are there “outliers”?</a:t>
            </a:r>
          </a:p>
          <a:p>
            <a:pPr algn="ctr" eaLnBrk="1" hangingPunct="1">
              <a:spcBef>
                <a:spcPct val="0"/>
              </a:spcBef>
              <a:buFontTx/>
              <a:buNone/>
            </a:pPr>
            <a:r>
              <a:rPr lang="en-US" altLang="en-US" sz="2400" dirty="0"/>
              <a:t>“z” Score method</a:t>
            </a:r>
          </a:p>
        </p:txBody>
      </p:sp>
      <p:graphicFrame>
        <p:nvGraphicFramePr>
          <p:cNvPr id="2" name="Table 1"/>
          <p:cNvGraphicFramePr>
            <a:graphicFrameLocks noGrp="1"/>
          </p:cNvGraphicFramePr>
          <p:nvPr/>
        </p:nvGraphicFramePr>
        <p:xfrm>
          <a:off x="5286375" y="3455988"/>
          <a:ext cx="3248025" cy="2787653"/>
        </p:xfrm>
        <a:graphic>
          <a:graphicData uri="http://schemas.openxmlformats.org/drawingml/2006/table">
            <a:tbl>
              <a:tblPr>
                <a:tableStyleId>{5C22544A-7EE6-4342-B048-85BDC9FD1C3A}</a:tableStyleId>
              </a:tblPr>
              <a:tblGrid>
                <a:gridCol w="691595">
                  <a:extLst>
                    <a:ext uri="{9D8B030D-6E8A-4147-A177-3AD203B41FA5}">
                      <a16:colId xmlns:a16="http://schemas.microsoft.com/office/drawing/2014/main" val="20000"/>
                    </a:ext>
                  </a:extLst>
                </a:gridCol>
                <a:gridCol w="395198">
                  <a:extLst>
                    <a:ext uri="{9D8B030D-6E8A-4147-A177-3AD203B41FA5}">
                      <a16:colId xmlns:a16="http://schemas.microsoft.com/office/drawing/2014/main" val="20001"/>
                    </a:ext>
                  </a:extLst>
                </a:gridCol>
                <a:gridCol w="543396">
                  <a:extLst>
                    <a:ext uri="{9D8B030D-6E8A-4147-A177-3AD203B41FA5}">
                      <a16:colId xmlns:a16="http://schemas.microsoft.com/office/drawing/2014/main" val="20002"/>
                    </a:ext>
                  </a:extLst>
                </a:gridCol>
                <a:gridCol w="576330">
                  <a:extLst>
                    <a:ext uri="{9D8B030D-6E8A-4147-A177-3AD203B41FA5}">
                      <a16:colId xmlns:a16="http://schemas.microsoft.com/office/drawing/2014/main" val="20003"/>
                    </a:ext>
                  </a:extLst>
                </a:gridCol>
                <a:gridCol w="432245">
                  <a:extLst>
                    <a:ext uri="{9D8B030D-6E8A-4147-A177-3AD203B41FA5}">
                      <a16:colId xmlns:a16="http://schemas.microsoft.com/office/drawing/2014/main" val="20004"/>
                    </a:ext>
                  </a:extLst>
                </a:gridCol>
                <a:gridCol w="609261">
                  <a:extLst>
                    <a:ext uri="{9D8B030D-6E8A-4147-A177-3AD203B41FA5}">
                      <a16:colId xmlns:a16="http://schemas.microsoft.com/office/drawing/2014/main" val="20005"/>
                    </a:ext>
                  </a:extLst>
                </a:gridCol>
              </a:tblGrid>
              <a:tr h="253423">
                <a:tc>
                  <a:txBody>
                    <a:bodyPr/>
                    <a:lstStyle/>
                    <a:p>
                      <a:pPr algn="ctr" fontAlgn="ctr"/>
                      <a:r>
                        <a:rPr lang="en-US" sz="1600" u="none" strike="noStrike" dirty="0">
                          <a:effectLst/>
                        </a:rPr>
                        <a:t>Student</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X</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xbar</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x-</a:t>
                      </a:r>
                      <a:r>
                        <a:rPr lang="en-US" sz="1600" u="none" strike="noStrike" dirty="0" err="1">
                          <a:effectLst/>
                        </a:rPr>
                        <a:t>xbar</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SD</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z score</a:t>
                      </a:r>
                      <a:endParaRPr lang="en-US" sz="1600" b="0" i="0" u="none" strike="noStrike">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0"/>
                  </a:ext>
                </a:extLst>
              </a:tr>
              <a:tr h="253423">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74</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86.6</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-12.6</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1"/>
                  </a:ext>
                </a:extLst>
              </a:tr>
              <a:tr h="253423">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88</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7.5</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0.2</a:t>
                      </a:r>
                      <a:endParaRPr lang="en-US" sz="1600" b="0" i="0" u="none" strike="noStrike">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2"/>
                  </a:ext>
                </a:extLst>
              </a:tr>
              <a:tr h="253423">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78</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7.5</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-1.1</a:t>
                      </a:r>
                      <a:endParaRPr lang="en-US" sz="1600" b="0" i="0" u="none" strike="noStrike">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3"/>
                  </a:ext>
                </a:extLst>
              </a:tr>
              <a:tr h="253423">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3.4</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7.5</a:t>
                      </a:r>
                      <a:endParaRPr lang="en-US" sz="1600" b="0" i="0" u="none" strike="noStrike" dirty="0">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4"/>
                  </a:ext>
                </a:extLst>
              </a:tr>
              <a:tr h="253423">
                <a:tc>
                  <a:txBody>
                    <a:bodyPr/>
                    <a:lstStyle/>
                    <a:p>
                      <a:pPr algn="ctr" fontAlgn="ctr"/>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94</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7.4</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5"/>
                  </a:ext>
                </a:extLst>
              </a:tr>
              <a:tr h="253423">
                <a:tc>
                  <a:txBody>
                    <a:bodyPr/>
                    <a:lstStyle/>
                    <a:p>
                      <a:pPr algn="ctr" fontAlgn="ctr"/>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3.4</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6"/>
                  </a:ext>
                </a:extLst>
              </a:tr>
              <a:tr h="253423">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84</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7"/>
                  </a:ext>
                </a:extLst>
              </a:tr>
              <a:tr h="253423">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3.4</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8"/>
                  </a:ext>
                </a:extLst>
              </a:tr>
              <a:tr h="253423">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98</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11.4</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1.5</a:t>
                      </a:r>
                      <a:endParaRPr lang="en-US" sz="1600" b="0" i="0" u="none" strike="noStrike" dirty="0">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09"/>
                  </a:ext>
                </a:extLst>
              </a:tr>
              <a:tr h="253423">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80</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86.6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-6.6</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7" marR="9527" marT="9527" marB="0" anchor="ctr"/>
                </a:tc>
                <a:tc>
                  <a:txBody>
                    <a:bodyPr/>
                    <a:lstStyle/>
                    <a:p>
                      <a:pPr algn="ctr" fontAlgn="ctr"/>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7" marR="9527" marT="9527"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81412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1402" y="1765232"/>
            <a:ext cx="6702604" cy="2554545"/>
          </a:xfrm>
          <a:prstGeom prst="rect">
            <a:avLst/>
          </a:prstGeom>
          <a:noFill/>
        </p:spPr>
        <p:txBody>
          <a:bodyPr wrap="none" rtlCol="0">
            <a:spAutoFit/>
          </a:bodyPr>
          <a:lstStyle/>
          <a:p>
            <a:r>
              <a:rPr lang="en-US" sz="2000" dirty="0" smtClean="0"/>
              <a:t>Review:</a:t>
            </a:r>
          </a:p>
          <a:p>
            <a:endParaRPr lang="en-US" sz="2000" dirty="0"/>
          </a:p>
          <a:p>
            <a:r>
              <a:rPr lang="en-US" sz="2000" dirty="0" smtClean="0"/>
              <a:t>	p&lt;0.05 from SEM, CI</a:t>
            </a:r>
          </a:p>
          <a:p>
            <a:r>
              <a:rPr lang="en-US" sz="2000" dirty="0"/>
              <a:t>	</a:t>
            </a:r>
            <a:r>
              <a:rPr lang="en-US" sz="2000" dirty="0" smtClean="0"/>
              <a:t>Determining “outliers”</a:t>
            </a:r>
          </a:p>
          <a:p>
            <a:r>
              <a:rPr lang="en-US" sz="2000" dirty="0"/>
              <a:t>	</a:t>
            </a:r>
            <a:r>
              <a:rPr lang="en-US" sz="2000" dirty="0" smtClean="0"/>
              <a:t>Determining most skew from box plots</a:t>
            </a:r>
          </a:p>
          <a:p>
            <a:r>
              <a:rPr lang="en-US" sz="2000" dirty="0"/>
              <a:t>	</a:t>
            </a:r>
            <a:r>
              <a:rPr lang="en-US" sz="2000" dirty="0" smtClean="0"/>
              <a:t>Experimental unit, statistical unit</a:t>
            </a:r>
          </a:p>
          <a:p>
            <a:endParaRPr lang="en-US" sz="2000" dirty="0"/>
          </a:p>
          <a:p>
            <a:r>
              <a:rPr lang="en-US" sz="2000" dirty="0" smtClean="0"/>
              <a:t>Practice t-tests, chi-square, </a:t>
            </a:r>
            <a:r>
              <a:rPr lang="en-US" sz="2000" dirty="0" err="1" smtClean="0"/>
              <a:t>McNemar’s</a:t>
            </a:r>
            <a:r>
              <a:rPr lang="en-US" sz="2000" dirty="0" smtClean="0"/>
              <a:t> test etc. as time allows</a:t>
            </a:r>
            <a:endParaRPr lang="en-US" sz="2000" dirty="0"/>
          </a:p>
        </p:txBody>
      </p:sp>
    </p:spTree>
    <p:extLst>
      <p:ext uri="{BB962C8B-B14F-4D97-AF65-F5344CB8AC3E}">
        <p14:creationId xmlns:p14="http://schemas.microsoft.com/office/powerpoint/2010/main" val="3824043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19941-0FAC-4256-949E-314E990D2707}"/>
              </a:ext>
            </a:extLst>
          </p:cNvPr>
          <p:cNvSpPr txBox="1"/>
          <p:nvPr/>
        </p:nvSpPr>
        <p:spPr>
          <a:xfrm>
            <a:off x="2667000" y="914400"/>
            <a:ext cx="3786678" cy="461665"/>
          </a:xfrm>
          <a:prstGeom prst="rect">
            <a:avLst/>
          </a:prstGeom>
          <a:noFill/>
        </p:spPr>
        <p:txBody>
          <a:bodyPr wrap="none" rtlCol="0">
            <a:spAutoFit/>
          </a:bodyPr>
          <a:lstStyle/>
          <a:p>
            <a:r>
              <a:rPr lang="en-US" sz="2400" dirty="0"/>
              <a:t>What to do about an outlier</a:t>
            </a:r>
          </a:p>
        </p:txBody>
      </p:sp>
      <p:sp>
        <p:nvSpPr>
          <p:cNvPr id="3" name="TextBox 2">
            <a:extLst>
              <a:ext uri="{FF2B5EF4-FFF2-40B4-BE49-F238E27FC236}">
                <a16:creationId xmlns:a16="http://schemas.microsoft.com/office/drawing/2014/main" id="{1891AC04-2866-4E51-A444-3092AB9A230A}"/>
              </a:ext>
            </a:extLst>
          </p:cNvPr>
          <p:cNvSpPr txBox="1"/>
          <p:nvPr/>
        </p:nvSpPr>
        <p:spPr>
          <a:xfrm>
            <a:off x="1295400" y="1905000"/>
            <a:ext cx="6846811" cy="3477875"/>
          </a:xfrm>
          <a:prstGeom prst="rect">
            <a:avLst/>
          </a:prstGeom>
          <a:noFill/>
        </p:spPr>
        <p:txBody>
          <a:bodyPr wrap="none" rtlCol="0">
            <a:spAutoFit/>
          </a:bodyPr>
          <a:lstStyle/>
          <a:p>
            <a:pPr defTabSz="457200"/>
            <a:r>
              <a:rPr lang="en-US" sz="2000" dirty="0"/>
              <a:t>First, make sure that the data point is not an error</a:t>
            </a:r>
          </a:p>
          <a:p>
            <a:pPr defTabSz="457200"/>
            <a:r>
              <a:rPr lang="en-US" sz="2000" dirty="0"/>
              <a:t>	Measurement error</a:t>
            </a:r>
          </a:p>
          <a:p>
            <a:pPr defTabSz="457200"/>
            <a:r>
              <a:rPr lang="en-US" sz="2000" dirty="0"/>
              <a:t>	Data entry error</a:t>
            </a:r>
          </a:p>
          <a:p>
            <a:pPr defTabSz="457200"/>
            <a:endParaRPr lang="en-US" sz="2000" dirty="0"/>
          </a:p>
          <a:p>
            <a:pPr defTabSz="457200"/>
            <a:r>
              <a:rPr lang="en-US" sz="2000" dirty="0"/>
              <a:t>If it is real</a:t>
            </a:r>
          </a:p>
          <a:p>
            <a:pPr defTabSz="457200"/>
            <a:r>
              <a:rPr lang="en-US" sz="2000" dirty="0"/>
              <a:t>	Do not automatically delete it despite what formal tests say</a:t>
            </a:r>
          </a:p>
          <a:p>
            <a:pPr defTabSz="457200"/>
            <a:r>
              <a:rPr lang="en-US" sz="2000" dirty="0"/>
              <a:t>		Could be a rare but important variation in your data</a:t>
            </a:r>
          </a:p>
          <a:p>
            <a:pPr defTabSz="457200"/>
            <a:endParaRPr lang="en-US" sz="2000" dirty="0"/>
          </a:p>
          <a:p>
            <a:pPr defTabSz="457200"/>
            <a:r>
              <a:rPr lang="en-US" sz="2000" dirty="0"/>
              <a:t>	Data transformation may help</a:t>
            </a:r>
          </a:p>
          <a:p>
            <a:pPr defTabSz="457200"/>
            <a:r>
              <a:rPr lang="en-US" sz="2000" dirty="0"/>
              <a:t>	Use a non-parametric test</a:t>
            </a:r>
          </a:p>
          <a:p>
            <a:pPr defTabSz="457200"/>
            <a:endParaRPr lang="en-US" sz="2000" dirty="0"/>
          </a:p>
        </p:txBody>
      </p:sp>
    </p:spTree>
    <p:extLst>
      <p:ext uri="{BB962C8B-B14F-4D97-AF65-F5344CB8AC3E}">
        <p14:creationId xmlns:p14="http://schemas.microsoft.com/office/powerpoint/2010/main" val="1807830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853251" y="1364266"/>
            <a:ext cx="4832816" cy="3655231"/>
          </a:xfrm>
          <a:prstGeom prst="rect">
            <a:avLst/>
          </a:prstGeom>
          <a:noFill/>
          <a:ln>
            <a:noFill/>
          </a:ln>
        </p:spPr>
      </p:pic>
      <p:sp>
        <p:nvSpPr>
          <p:cNvPr id="3" name="TextBox 2"/>
          <p:cNvSpPr txBox="1"/>
          <p:nvPr/>
        </p:nvSpPr>
        <p:spPr>
          <a:xfrm>
            <a:off x="1677215" y="713917"/>
            <a:ext cx="2148986" cy="369332"/>
          </a:xfrm>
          <a:prstGeom prst="rect">
            <a:avLst/>
          </a:prstGeom>
          <a:noFill/>
        </p:spPr>
        <p:txBody>
          <a:bodyPr wrap="none" rtlCol="0">
            <a:spAutoFit/>
          </a:bodyPr>
          <a:lstStyle/>
          <a:p>
            <a:r>
              <a:rPr lang="en-US" dirty="0" smtClean="0"/>
              <a:t>Week 05 Assignment</a:t>
            </a:r>
            <a:endParaRPr lang="en-US" dirty="0"/>
          </a:p>
        </p:txBody>
      </p:sp>
      <p:sp>
        <p:nvSpPr>
          <p:cNvPr id="4" name="Rectangle 3"/>
          <p:cNvSpPr/>
          <p:nvPr/>
        </p:nvSpPr>
        <p:spPr>
          <a:xfrm>
            <a:off x="1396049" y="5300514"/>
            <a:ext cx="6809101" cy="369332"/>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Based </a:t>
            </a:r>
            <a:r>
              <a:rPr lang="en-US" dirty="0">
                <a:latin typeface="Calibri" panose="020F0502020204030204" pitchFamily="34" charset="0"/>
                <a:ea typeface="Calibri" panose="020F0502020204030204" pitchFamily="34" charset="0"/>
                <a:cs typeface="Times New Roman" panose="02020603050405020304" pitchFamily="18" charset="0"/>
              </a:rPr>
              <a:t>on the box plots, which group looks to be the least </a:t>
            </a:r>
            <a:r>
              <a:rPr lang="en-US" dirty="0" smtClean="0">
                <a:latin typeface="Calibri" panose="020F0502020204030204" pitchFamily="34" charset="0"/>
                <a:ea typeface="Calibri" panose="020F0502020204030204" pitchFamily="34" charset="0"/>
                <a:cs typeface="Times New Roman" panose="02020603050405020304" pitchFamily="18" charset="0"/>
              </a:rPr>
              <a:t>symmetrical?</a:t>
            </a:r>
            <a:endParaRPr lang="en-US" dirty="0"/>
          </a:p>
        </p:txBody>
      </p:sp>
    </p:spTree>
    <p:extLst>
      <p:ext uri="{BB962C8B-B14F-4D97-AF65-F5344CB8AC3E}">
        <p14:creationId xmlns:p14="http://schemas.microsoft.com/office/powerpoint/2010/main" val="186298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6383" y="1325315"/>
            <a:ext cx="7804184" cy="4247317"/>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Q16a-d. An experiment was done where cells from the same breast cancer cell line were injected into two mammary pads (one on the right side, one on the left side) of each of 46 mice. The mice were randomized into either placebo or treatment group. The mice were studied for four weeks. At the end of the 4 week period, the volume for each tumor in each animal was measured using calipers. Total tumor burden was calculated as the sum of volumes of the tumors on the right and left sides. </a:t>
            </a:r>
          </a:p>
          <a:p>
            <a:r>
              <a:rPr lang="en-US" dirty="0">
                <a:latin typeface="Calibri" panose="020F0502020204030204" pitchFamily="34" charset="0"/>
                <a:ea typeface="Calibri" panose="020F0502020204030204" pitchFamily="34" charset="0"/>
                <a:cs typeface="Times New Roman" panose="02020603050405020304" pitchFamily="18" charset="0"/>
              </a:rPr>
              <a:t> </a:t>
            </a:r>
          </a:p>
          <a:p>
            <a:r>
              <a:rPr lang="en-US" dirty="0">
                <a:latin typeface="Calibri" panose="020F0502020204030204" pitchFamily="34" charset="0"/>
                <a:ea typeface="Calibri" panose="020F0502020204030204" pitchFamily="34" charset="0"/>
                <a:cs typeface="Times New Roman" panose="02020603050405020304" pitchFamily="18" charset="0"/>
              </a:rPr>
              <a:t>Q16a. What is the total n for this experiment? (1 </a:t>
            </a:r>
            <a:r>
              <a:rPr lang="en-US" dirty="0" err="1">
                <a:latin typeface="Calibri" panose="020F0502020204030204" pitchFamily="34" charset="0"/>
                <a:ea typeface="Calibri" panose="020F0502020204030204" pitchFamily="34" charset="0"/>
                <a:cs typeface="Times New Roman" panose="02020603050405020304" pitchFamily="18" charset="0"/>
              </a:rPr>
              <a:t>pt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46</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a:t>
            </a:r>
          </a:p>
          <a:p>
            <a:r>
              <a:rPr lang="en-US" dirty="0">
                <a:latin typeface="Calibri" panose="020F0502020204030204" pitchFamily="34" charset="0"/>
                <a:ea typeface="Calibri" panose="020F0502020204030204" pitchFamily="34" charset="0"/>
                <a:cs typeface="Times New Roman" panose="02020603050405020304" pitchFamily="18" charset="0"/>
              </a:rPr>
              <a:t>Q16b. What is the experimental unit? (1 </a:t>
            </a:r>
            <a:r>
              <a:rPr lang="en-US" dirty="0" err="1">
                <a:latin typeface="Calibri" panose="020F0502020204030204" pitchFamily="34" charset="0"/>
                <a:ea typeface="Calibri" panose="020F0502020204030204" pitchFamily="34" charset="0"/>
                <a:cs typeface="Times New Roman" panose="02020603050405020304" pitchFamily="18" charset="0"/>
              </a:rPr>
              <a:t>pt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mouse</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a:t>
            </a:r>
          </a:p>
          <a:p>
            <a:r>
              <a:rPr lang="en-US" dirty="0">
                <a:latin typeface="Calibri" panose="020F0502020204030204" pitchFamily="34" charset="0"/>
                <a:ea typeface="Calibri" panose="020F0502020204030204" pitchFamily="34" charset="0"/>
                <a:cs typeface="Times New Roman" panose="02020603050405020304" pitchFamily="18" charset="0"/>
              </a:rPr>
              <a:t>Q16c. What is the observational unit? (1 </a:t>
            </a:r>
            <a:r>
              <a:rPr lang="en-US" dirty="0" err="1">
                <a:latin typeface="Calibri" panose="020F0502020204030204" pitchFamily="34" charset="0"/>
                <a:ea typeface="Calibri" panose="020F0502020204030204" pitchFamily="34" charset="0"/>
                <a:cs typeface="Times New Roman" panose="02020603050405020304" pitchFamily="18" charset="0"/>
              </a:rPr>
              <a:t>pt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tumor</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a:t>
            </a:r>
          </a:p>
          <a:p>
            <a:r>
              <a:rPr lang="en-US" dirty="0">
                <a:latin typeface="Calibri" panose="020F0502020204030204" pitchFamily="34" charset="0"/>
                <a:ea typeface="Calibri" panose="020F0502020204030204" pitchFamily="34" charset="0"/>
                <a:cs typeface="Times New Roman" panose="02020603050405020304" pitchFamily="18" charset="0"/>
              </a:rPr>
              <a:t>Q16d. What is the statistical unit? (1 </a:t>
            </a:r>
            <a:r>
              <a:rPr lang="en-US" dirty="0" err="1">
                <a:latin typeface="Calibri" panose="020F0502020204030204" pitchFamily="34" charset="0"/>
                <a:ea typeface="Calibri" panose="020F0502020204030204" pitchFamily="34" charset="0"/>
                <a:cs typeface="Times New Roman" panose="02020603050405020304" pitchFamily="18" charset="0"/>
              </a:rPr>
              <a:t>pt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mouse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472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2475" y="1817079"/>
            <a:ext cx="6417128" cy="2862322"/>
          </a:xfrm>
          <a:prstGeom prst="rect">
            <a:avLst/>
          </a:prstGeom>
        </p:spPr>
        <p:txBody>
          <a:bodyPr wrap="square">
            <a:spAutoFit/>
          </a:bodyPr>
          <a:lstStyle/>
          <a:p>
            <a:r>
              <a:rPr lang="en-US" sz="2000" dirty="0"/>
              <a:t>The experimental unit is </a:t>
            </a:r>
            <a:r>
              <a:rPr lang="en-US" sz="2000" i="1" dirty="0"/>
              <a:t>the physical entity which can be assigned, at random, to a treatment</a:t>
            </a:r>
            <a:r>
              <a:rPr lang="en-US" sz="2000" dirty="0"/>
              <a:t>. </a:t>
            </a:r>
          </a:p>
          <a:p>
            <a:endParaRPr lang="en-US" sz="2000" dirty="0"/>
          </a:p>
          <a:p>
            <a:r>
              <a:rPr lang="en-US" sz="2000" dirty="0"/>
              <a:t>	Commonly it is an individual human, animal </a:t>
            </a:r>
          </a:p>
          <a:p>
            <a:endParaRPr lang="en-US" sz="2000" dirty="0"/>
          </a:p>
          <a:p>
            <a:endParaRPr lang="en-US" sz="2000" dirty="0"/>
          </a:p>
          <a:p>
            <a:r>
              <a:rPr lang="en-US" sz="2000" dirty="0"/>
              <a:t>The experimental unit is also usually the unit of statistical analysis. </a:t>
            </a:r>
          </a:p>
          <a:p>
            <a:endParaRPr lang="en-US" sz="2000" dirty="0"/>
          </a:p>
        </p:txBody>
      </p:sp>
      <p:sp>
        <p:nvSpPr>
          <p:cNvPr id="3" name="TextBox 2"/>
          <p:cNvSpPr txBox="1"/>
          <p:nvPr/>
        </p:nvSpPr>
        <p:spPr>
          <a:xfrm>
            <a:off x="1616577" y="817030"/>
            <a:ext cx="5668924" cy="461665"/>
          </a:xfrm>
          <a:prstGeom prst="rect">
            <a:avLst/>
          </a:prstGeom>
          <a:noFill/>
        </p:spPr>
        <p:txBody>
          <a:bodyPr wrap="none" rtlCol="0">
            <a:spAutoFit/>
          </a:bodyPr>
          <a:lstStyle/>
          <a:p>
            <a:r>
              <a:rPr lang="en-US" sz="2400" dirty="0"/>
              <a:t>The Experimental Unit of Biological Samples</a:t>
            </a:r>
          </a:p>
        </p:txBody>
      </p:sp>
      <p:pic>
        <p:nvPicPr>
          <p:cNvPr id="5" name="Picture 4" descr="Image result for litter mouse pups">
            <a:extLst>
              <a:ext uri="{FF2B5EF4-FFF2-40B4-BE49-F238E27FC236}">
                <a16:creationId xmlns:a16="http://schemas.microsoft.com/office/drawing/2014/main" id="{71599A23-58BD-4491-B60B-00C9BB730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156" y="4679401"/>
            <a:ext cx="2504855" cy="1669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513EFBB-335E-420E-89BF-E85E36C69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330" y="4679402"/>
            <a:ext cx="2471039" cy="1669903"/>
          </a:xfrm>
          <a:prstGeom prst="rect">
            <a:avLst/>
          </a:prstGeom>
        </p:spPr>
      </p:pic>
    </p:spTree>
    <p:extLst>
      <p:ext uri="{BB962C8B-B14F-4D97-AF65-F5344CB8AC3E}">
        <p14:creationId xmlns:p14="http://schemas.microsoft.com/office/powerpoint/2010/main" val="50557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467" y="714996"/>
            <a:ext cx="7380514" cy="5324535"/>
          </a:xfrm>
          <a:prstGeom prst="rect">
            <a:avLst/>
          </a:prstGeom>
        </p:spPr>
        <p:txBody>
          <a:bodyPr wrap="square">
            <a:spAutoFit/>
          </a:bodyPr>
          <a:lstStyle/>
          <a:p>
            <a:r>
              <a:rPr lang="en-US" sz="2000" dirty="0"/>
              <a:t>Example – An agricultural experimental station is going to test two varieties of </a:t>
            </a:r>
            <a:r>
              <a:rPr lang="en-US" sz="2000" dirty="0" smtClean="0"/>
              <a:t>wheat each grown on two plots of land chosen randomly. The grain yield </a:t>
            </a:r>
            <a:r>
              <a:rPr lang="en-US" sz="2000" dirty="0"/>
              <a:t>will be measured for each </a:t>
            </a:r>
            <a:r>
              <a:rPr lang="en-US" sz="2000" dirty="0" smtClean="0"/>
              <a:t>plot at the end of a fixed growth period. </a:t>
            </a:r>
            <a:endParaRPr lang="en-US" sz="2000" dirty="0"/>
          </a:p>
          <a:p>
            <a:endParaRPr lang="en-US" sz="2000" dirty="0"/>
          </a:p>
          <a:p>
            <a:r>
              <a:rPr lang="en-US" sz="2000" dirty="0"/>
              <a:t>2 plots x </a:t>
            </a:r>
            <a:r>
              <a:rPr lang="en-US" sz="2000" dirty="0" smtClean="0"/>
              <a:t>2 </a:t>
            </a:r>
            <a:r>
              <a:rPr lang="en-US" sz="2000" dirty="0"/>
              <a:t>wheat varieties = </a:t>
            </a:r>
            <a:r>
              <a:rPr lang="en-US" sz="2000" dirty="0" smtClean="0"/>
              <a:t>4 </a:t>
            </a:r>
            <a:r>
              <a:rPr lang="en-US" sz="2000" dirty="0"/>
              <a:t>plots total (n = </a:t>
            </a:r>
            <a:r>
              <a:rPr lang="en-US" sz="2000" dirty="0" smtClean="0"/>
              <a:t>4)</a:t>
            </a:r>
            <a:endParaRPr lang="en-US" sz="2000" dirty="0"/>
          </a:p>
          <a:p>
            <a:endParaRPr lang="en-US" sz="2000" dirty="0"/>
          </a:p>
          <a:p>
            <a:endParaRPr lang="en-US" sz="2000" dirty="0"/>
          </a:p>
          <a:p>
            <a:endParaRPr lang="en-US" sz="2000" dirty="0"/>
          </a:p>
          <a:p>
            <a:r>
              <a:rPr lang="en-US" sz="2000" dirty="0" smtClean="0"/>
              <a:t>“Treatment”: </a:t>
            </a:r>
            <a:endParaRPr lang="en-US" sz="2000" dirty="0"/>
          </a:p>
          <a:p>
            <a:r>
              <a:rPr lang="en-US" sz="2000" dirty="0"/>
              <a:t>	Varieties of </a:t>
            </a:r>
            <a:r>
              <a:rPr lang="en-US" sz="2000" dirty="0" smtClean="0"/>
              <a:t>wheat</a:t>
            </a:r>
            <a:endParaRPr lang="en-US" sz="2000" dirty="0"/>
          </a:p>
          <a:p>
            <a:r>
              <a:rPr lang="en-US" sz="2000" dirty="0" smtClean="0"/>
              <a:t>Outcome: </a:t>
            </a:r>
            <a:endParaRPr lang="en-US" sz="2000" dirty="0"/>
          </a:p>
          <a:p>
            <a:r>
              <a:rPr lang="en-US" sz="2000" dirty="0"/>
              <a:t>	</a:t>
            </a:r>
            <a:r>
              <a:rPr lang="en-US" sz="2000" dirty="0" smtClean="0"/>
              <a:t>grain yield</a:t>
            </a:r>
            <a:endParaRPr lang="en-US" sz="2000" dirty="0"/>
          </a:p>
          <a:p>
            <a:r>
              <a:rPr lang="en-US" sz="2000" dirty="0"/>
              <a:t>Experimental unit: </a:t>
            </a:r>
          </a:p>
          <a:p>
            <a:r>
              <a:rPr lang="en-US" sz="2000" dirty="0"/>
              <a:t>	plots </a:t>
            </a:r>
          </a:p>
          <a:p>
            <a:r>
              <a:rPr lang="en-US" sz="2000" dirty="0"/>
              <a:t>Observational unit: </a:t>
            </a:r>
          </a:p>
          <a:p>
            <a:r>
              <a:rPr lang="en-US" sz="2000" dirty="0"/>
              <a:t>	plots</a:t>
            </a:r>
          </a:p>
        </p:txBody>
      </p:sp>
      <p:pic>
        <p:nvPicPr>
          <p:cNvPr id="14338" name="Picture 2" descr="Image result for wheat plo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6919" y="4245428"/>
            <a:ext cx="2984952" cy="223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47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8884" y="381000"/>
            <a:ext cx="8627680" cy="6016275"/>
          </a:xfrm>
          <a:prstGeom prst="rect">
            <a:avLst/>
          </a:prstGeom>
        </p:spPr>
      </p:pic>
      <p:sp>
        <p:nvSpPr>
          <p:cNvPr id="2" name="TextBox 1"/>
          <p:cNvSpPr txBox="1"/>
          <p:nvPr/>
        </p:nvSpPr>
        <p:spPr>
          <a:xfrm>
            <a:off x="304800" y="4038600"/>
            <a:ext cx="1586344" cy="1815882"/>
          </a:xfrm>
          <a:prstGeom prst="rect">
            <a:avLst/>
          </a:prstGeom>
          <a:noFill/>
          <a:ln>
            <a:solidFill>
              <a:schemeClr val="accent1"/>
            </a:solidFill>
          </a:ln>
        </p:spPr>
        <p:txBody>
          <a:bodyPr wrap="square" rtlCol="0">
            <a:spAutoFit/>
          </a:bodyPr>
          <a:lstStyle/>
          <a:p>
            <a:r>
              <a:rPr lang="en-US" sz="1600" dirty="0" smtClean="0"/>
              <a:t>95%CI are wider than SEM, but you are more likely to “capture” the true population value.</a:t>
            </a:r>
            <a:endParaRPr lang="en-US" sz="1600" dirty="0"/>
          </a:p>
        </p:txBody>
      </p:sp>
    </p:spTree>
    <p:extLst>
      <p:ext uri="{BB962C8B-B14F-4D97-AF65-F5344CB8AC3E}">
        <p14:creationId xmlns:p14="http://schemas.microsoft.com/office/powerpoint/2010/main" val="281524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314450" y="577850"/>
            <a:ext cx="63690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dirty="0">
                <a:latin typeface="+mn-lt"/>
                <a:ea typeface="msgothic"/>
                <a:cs typeface="msgothic"/>
              </a:rPr>
              <a:t>Descriptive (SD) and Inferential (CI, SEM) Error Bars </a:t>
            </a:r>
          </a:p>
        </p:txBody>
      </p:sp>
      <p:pic>
        <p:nvPicPr>
          <p:cNvPr id="90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820" y="1511801"/>
            <a:ext cx="3266763" cy="417019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4"/>
          <p:cNvSpPr txBox="1">
            <a:spLocks noChangeArrowheads="1"/>
          </p:cNvSpPr>
          <p:nvPr/>
        </p:nvSpPr>
        <p:spPr bwMode="auto">
          <a:xfrm>
            <a:off x="228600" y="6111875"/>
            <a:ext cx="345281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Lst>
              <a:defRPr sz="2400">
                <a:solidFill>
                  <a:srgbClr val="000000"/>
                </a:solidFill>
                <a:latin typeface="Times New Roman" pitchFamily="18" charset="0"/>
                <a:ea typeface="msgothic" charset="0"/>
                <a:cs typeface="msgothic" charset="0"/>
              </a:defRPr>
            </a:lvl9pPr>
          </a:lstStyle>
          <a:p>
            <a:pPr eaLnBrk="1" fontAlgn="auto" hangingPunct="1">
              <a:spcBef>
                <a:spcPts val="0"/>
              </a:spcBef>
              <a:spcAft>
                <a:spcPts val="0"/>
              </a:spcAft>
              <a:defRPr/>
            </a:pPr>
            <a:r>
              <a:rPr lang="en-GB" altLang="en-US" sz="1400" dirty="0">
                <a:solidFill>
                  <a:schemeClr val="tx1"/>
                </a:solidFill>
                <a:latin typeface="+mn-lt"/>
              </a:rPr>
              <a:t>Cumming G et al. J Cell </a:t>
            </a:r>
            <a:r>
              <a:rPr lang="en-GB" altLang="en-US" sz="1400" dirty="0" err="1">
                <a:solidFill>
                  <a:schemeClr val="tx1"/>
                </a:solidFill>
                <a:latin typeface="+mn-lt"/>
              </a:rPr>
              <a:t>Biol</a:t>
            </a:r>
            <a:r>
              <a:rPr lang="en-GB" altLang="en-US" sz="1400" dirty="0">
                <a:solidFill>
                  <a:schemeClr val="tx1"/>
                </a:solidFill>
                <a:latin typeface="+mn-lt"/>
              </a:rPr>
              <a:t> 2007;177:7-11</a:t>
            </a:r>
          </a:p>
        </p:txBody>
      </p:sp>
      <p:sp>
        <p:nvSpPr>
          <p:cNvPr id="80901" name="Rectangle 1"/>
          <p:cNvSpPr>
            <a:spLocks noChangeArrowheads="1"/>
          </p:cNvSpPr>
          <p:nvPr/>
        </p:nvSpPr>
        <p:spPr bwMode="auto">
          <a:xfrm>
            <a:off x="4972050" y="1859101"/>
            <a:ext cx="3657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n-US" altLang="en-US" sz="2000" dirty="0">
                <a:latin typeface="+mn-lt"/>
              </a:rPr>
              <a:t>SDs provide descriptive information, while SEMs and CIs are both relevant to inference and provide information about precision.</a:t>
            </a:r>
          </a:p>
          <a:p>
            <a:pPr eaLnBrk="1" hangingPunct="1">
              <a:spcBef>
                <a:spcPct val="0"/>
              </a:spcBef>
              <a:buFontTx/>
              <a:buNone/>
              <a:defRPr/>
            </a:pPr>
            <a:endParaRPr lang="en-US" altLang="en-US" sz="2000" dirty="0">
              <a:latin typeface="+mn-lt"/>
            </a:endParaRPr>
          </a:p>
          <a:p>
            <a:pPr eaLnBrk="1" hangingPunct="1">
              <a:spcBef>
                <a:spcPct val="0"/>
              </a:spcBef>
              <a:buFontTx/>
              <a:buNone/>
              <a:defRPr/>
            </a:pPr>
            <a:r>
              <a:rPr lang="en-US" altLang="en-US" sz="2000" dirty="0">
                <a:latin typeface="+mn-lt"/>
              </a:rPr>
              <a:t>Notice that with increasing sample size, SD remain about the same size, but CI and SEM (SE) get smaller.</a:t>
            </a:r>
          </a:p>
        </p:txBody>
      </p:sp>
      <p:sp>
        <p:nvSpPr>
          <p:cNvPr id="3" name="Rectangle 2"/>
          <p:cNvSpPr/>
          <p:nvPr/>
        </p:nvSpPr>
        <p:spPr>
          <a:xfrm>
            <a:off x="2686050" y="5029200"/>
            <a:ext cx="2286000" cy="400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Tree>
    <p:extLst>
      <p:ext uri="{BB962C8B-B14F-4D97-AF65-F5344CB8AC3E}">
        <p14:creationId xmlns:p14="http://schemas.microsoft.com/office/powerpoint/2010/main" val="7355535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0"/>
          <p:cNvSpPr>
            <a:spLocks noGrp="1" noChangeArrowheads="1"/>
          </p:cNvSpPr>
          <p:nvPr>
            <p:ph type="title"/>
          </p:nvPr>
        </p:nvSpPr>
        <p:spPr>
          <a:xfrm>
            <a:off x="457200" y="122238"/>
            <a:ext cx="7886700" cy="1325562"/>
          </a:xfrm>
        </p:spPr>
        <p:txBody>
          <a:bodyPr/>
          <a:lstStyle/>
          <a:p>
            <a:pPr eaLnBrk="1" hangingPunct="1"/>
            <a:r>
              <a:rPr lang="en-GB" sz="2400" dirty="0"/>
              <a:t>Which do I Use: SD or SEM (or 95%CI)?</a:t>
            </a:r>
            <a:endParaRPr lang="en-US" altLang="en-US" sz="2400" dirty="0"/>
          </a:p>
        </p:txBody>
      </p:sp>
      <p:sp>
        <p:nvSpPr>
          <p:cNvPr id="20483" name="Rectangle 31"/>
          <p:cNvSpPr>
            <a:spLocks noGrp="1" noChangeArrowheads="1"/>
          </p:cNvSpPr>
          <p:nvPr>
            <p:ph type="body" idx="1"/>
          </p:nvPr>
        </p:nvSpPr>
        <p:spPr>
          <a:xfrm>
            <a:off x="457200" y="1447800"/>
            <a:ext cx="8382000" cy="4608513"/>
          </a:xfrm>
        </p:spPr>
        <p:txBody>
          <a:bodyPr rtlCol="0">
            <a:normAutofit/>
          </a:bodyPr>
          <a:lstStyle/>
          <a:p>
            <a:pPr marL="0" indent="0" eaLnBrk="1" fontAlgn="auto" hangingPunct="1">
              <a:spcBef>
                <a:spcPts val="0"/>
              </a:spcBef>
              <a:spcAft>
                <a:spcPts val="0"/>
              </a:spcAft>
              <a:buFont typeface="Arial" panose="020B0604020202020204" pitchFamily="34" charset="0"/>
              <a:buNone/>
              <a:defRPr/>
            </a:pPr>
            <a:r>
              <a:rPr lang="en-US" altLang="en-US" sz="2000" dirty="0" smtClean="0"/>
              <a:t>It </a:t>
            </a:r>
            <a:r>
              <a:rPr lang="en-US" altLang="en-US" sz="2000" dirty="0"/>
              <a:t>depends what your questions </a:t>
            </a:r>
            <a:r>
              <a:rPr lang="en-US" altLang="en-US" sz="2000" dirty="0" smtClean="0"/>
              <a:t>are</a:t>
            </a:r>
          </a:p>
          <a:p>
            <a:pPr marL="0" indent="0" eaLnBrk="1" fontAlgn="auto" hangingPunct="1">
              <a:spcBef>
                <a:spcPts val="0"/>
              </a:spcBef>
              <a:spcAft>
                <a:spcPts val="0"/>
              </a:spcAft>
              <a:buFont typeface="Arial" panose="020B0604020202020204" pitchFamily="34" charset="0"/>
              <a:buNone/>
              <a:defRPr/>
            </a:pPr>
            <a:endParaRPr lang="en-US" altLang="en-US" sz="2000" dirty="0"/>
          </a:p>
          <a:p>
            <a:pPr marL="457200" lvl="1" indent="0" eaLnBrk="1" fontAlgn="auto" hangingPunct="1">
              <a:spcBef>
                <a:spcPts val="0"/>
              </a:spcBef>
              <a:spcAft>
                <a:spcPts val="0"/>
              </a:spcAft>
              <a:buFont typeface="Arial" panose="020B0604020202020204" pitchFamily="34" charset="0"/>
              <a:buNone/>
              <a:defRPr/>
            </a:pPr>
            <a:r>
              <a:rPr lang="en-US" altLang="en-US" sz="2000" dirty="0"/>
              <a:t>“What is the variability of my sample data?”</a:t>
            </a:r>
          </a:p>
          <a:p>
            <a:pPr marL="457200" lvl="1" indent="0" eaLnBrk="1" fontAlgn="auto" hangingPunct="1">
              <a:spcBef>
                <a:spcPts val="0"/>
              </a:spcBef>
              <a:spcAft>
                <a:spcPts val="0"/>
              </a:spcAft>
              <a:buFont typeface="Arial" panose="020B0604020202020204" pitchFamily="34" charset="0"/>
              <a:buNone/>
              <a:defRPr/>
            </a:pPr>
            <a:r>
              <a:rPr lang="en-US" altLang="en-US" sz="2000" dirty="0"/>
              <a:t>	</a:t>
            </a:r>
            <a:r>
              <a:rPr lang="en-US" altLang="en-US" sz="2000" dirty="0" smtClean="0"/>
              <a:t>use SD or just graph all data points if n is small (&lt;20)</a:t>
            </a:r>
          </a:p>
          <a:p>
            <a:pPr marL="457200" lvl="1" indent="0" eaLnBrk="1" fontAlgn="auto" hangingPunct="1">
              <a:spcBef>
                <a:spcPts val="0"/>
              </a:spcBef>
              <a:spcAft>
                <a:spcPts val="0"/>
              </a:spcAft>
              <a:buFont typeface="Arial" panose="020B0604020202020204" pitchFamily="34" charset="0"/>
              <a:buNone/>
              <a:defRPr/>
            </a:pPr>
            <a:endParaRPr lang="en-US" altLang="en-US" sz="2000" dirty="0"/>
          </a:p>
          <a:p>
            <a:pPr marL="457200" lvl="1" indent="0" eaLnBrk="1" fontAlgn="auto" hangingPunct="1">
              <a:spcBef>
                <a:spcPts val="0"/>
              </a:spcBef>
              <a:spcAft>
                <a:spcPts val="0"/>
              </a:spcAft>
              <a:buFont typeface="Arial" panose="020B0604020202020204" pitchFamily="34" charset="0"/>
              <a:buNone/>
              <a:defRPr/>
            </a:pPr>
            <a:r>
              <a:rPr lang="en-US" altLang="en-US" sz="2000" dirty="0"/>
              <a:t>“What is the likely mean of the population</a:t>
            </a:r>
            <a:r>
              <a:rPr lang="en-US" altLang="en-US" sz="2000" dirty="0" smtClean="0"/>
              <a:t>?”</a:t>
            </a:r>
            <a:endParaRPr lang="en-US" altLang="en-US" sz="2000" dirty="0"/>
          </a:p>
          <a:p>
            <a:pPr marL="914400" lvl="2" indent="0" eaLnBrk="1" fontAlgn="auto" hangingPunct="1">
              <a:spcBef>
                <a:spcPts val="0"/>
              </a:spcBef>
              <a:spcAft>
                <a:spcPts val="0"/>
              </a:spcAft>
              <a:buFont typeface="Arial" panose="020B0604020202020204" pitchFamily="34" charset="0"/>
              <a:buNone/>
              <a:defRPr/>
            </a:pPr>
            <a:r>
              <a:rPr lang="en-US" altLang="en-US" sz="2000" dirty="0"/>
              <a:t>95%CI are </a:t>
            </a:r>
            <a:r>
              <a:rPr lang="en-US" altLang="en-US" sz="2000" dirty="0" smtClean="0"/>
              <a:t>valuable</a:t>
            </a:r>
          </a:p>
          <a:p>
            <a:pPr marL="914400" lvl="2" indent="0" eaLnBrk="1" fontAlgn="auto" hangingPunct="1">
              <a:spcBef>
                <a:spcPts val="0"/>
              </a:spcBef>
              <a:spcAft>
                <a:spcPts val="0"/>
              </a:spcAft>
              <a:buNone/>
              <a:defRPr/>
            </a:pPr>
            <a:r>
              <a:rPr lang="en-GB" sz="2000" dirty="0" smtClean="0"/>
              <a:t>	gives </a:t>
            </a:r>
            <a:r>
              <a:rPr lang="en-GB" sz="2000" dirty="0"/>
              <a:t>a sense of how accurately you have determined the </a:t>
            </a:r>
            <a:r>
              <a:rPr lang="en-GB" sz="2000" dirty="0" smtClean="0"/>
              <a:t>	population </a:t>
            </a:r>
            <a:r>
              <a:rPr lang="en-GB" sz="2000" dirty="0"/>
              <a:t>mean from your sample</a:t>
            </a:r>
          </a:p>
          <a:p>
            <a:pPr marL="914400" lvl="2" indent="0" eaLnBrk="1" fontAlgn="auto" hangingPunct="1">
              <a:spcBef>
                <a:spcPts val="0"/>
              </a:spcBef>
              <a:spcAft>
                <a:spcPts val="0"/>
              </a:spcAft>
              <a:buFont typeface="Arial" panose="020B0604020202020204" pitchFamily="34" charset="0"/>
              <a:buNone/>
              <a:defRPr/>
            </a:pPr>
            <a:endParaRPr lang="en-US" altLang="en-US" sz="2000" dirty="0"/>
          </a:p>
          <a:p>
            <a:pPr marL="457200" lvl="1" indent="0" eaLnBrk="1" fontAlgn="auto" hangingPunct="1">
              <a:spcBef>
                <a:spcPts val="0"/>
              </a:spcBef>
              <a:spcAft>
                <a:spcPts val="0"/>
              </a:spcAft>
              <a:buFont typeface="Arial" panose="020B0604020202020204" pitchFamily="34" charset="0"/>
              <a:buNone/>
              <a:defRPr/>
            </a:pPr>
            <a:r>
              <a:rPr lang="en-US" altLang="en-US" sz="2000" dirty="0"/>
              <a:t>“Are groups </a:t>
            </a:r>
            <a:r>
              <a:rPr lang="en-US" altLang="en-US" sz="2000" dirty="0" smtClean="0"/>
              <a:t>different determined by a statistical test (do bars overlap)?”</a:t>
            </a:r>
            <a:endParaRPr lang="en-US" altLang="en-US" sz="2000" dirty="0"/>
          </a:p>
          <a:p>
            <a:pPr marL="914400" lvl="2" indent="0" eaLnBrk="1" fontAlgn="auto" hangingPunct="1">
              <a:spcBef>
                <a:spcPts val="0"/>
              </a:spcBef>
              <a:spcAft>
                <a:spcPts val="0"/>
              </a:spcAft>
              <a:buFont typeface="Arial" panose="020B0604020202020204" pitchFamily="34" charset="0"/>
              <a:buNone/>
              <a:defRPr/>
            </a:pPr>
            <a:r>
              <a:rPr lang="en-US" altLang="en-US" sz="2000" dirty="0"/>
              <a:t>SEM and 95%CI can be informative if you know how to interpret them</a:t>
            </a:r>
          </a:p>
          <a:p>
            <a:pPr marL="914400" lvl="2" indent="0" eaLnBrk="1" fontAlgn="auto" hangingPunct="1">
              <a:spcBef>
                <a:spcPts val="0"/>
              </a:spcBef>
              <a:spcAft>
                <a:spcPts val="0"/>
              </a:spcAft>
              <a:buFont typeface="Arial" panose="020B0604020202020204" pitchFamily="34" charset="0"/>
              <a:buNone/>
              <a:defRPr/>
            </a:pPr>
            <a:r>
              <a:rPr lang="en-US" altLang="en-US" sz="2000" dirty="0"/>
              <a:t>	Depends on sample size</a:t>
            </a:r>
          </a:p>
        </p:txBody>
      </p:sp>
    </p:spTree>
    <p:extLst>
      <p:ext uri="{BB962C8B-B14F-4D97-AF65-F5344CB8AC3E}">
        <p14:creationId xmlns:p14="http://schemas.microsoft.com/office/powerpoint/2010/main" val="189242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Line 4"/>
          <p:cNvSpPr>
            <a:spLocks noChangeShapeType="1"/>
          </p:cNvSpPr>
          <p:nvPr/>
        </p:nvSpPr>
        <p:spPr bwMode="auto">
          <a:xfrm>
            <a:off x="1844675" y="1447800"/>
            <a:ext cx="0" cy="289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1" name="Line 5"/>
          <p:cNvSpPr>
            <a:spLocks noChangeShapeType="1"/>
          </p:cNvSpPr>
          <p:nvPr/>
        </p:nvSpPr>
        <p:spPr bwMode="auto">
          <a:xfrm rot="-5400000">
            <a:off x="3857625" y="2333625"/>
            <a:ext cx="0" cy="402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9332" name="Group 22"/>
          <p:cNvGrpSpPr>
            <a:grpSpLocks/>
          </p:cNvGrpSpPr>
          <p:nvPr/>
        </p:nvGrpSpPr>
        <p:grpSpPr bwMode="auto">
          <a:xfrm>
            <a:off x="2774950" y="2932112"/>
            <a:ext cx="214313" cy="946150"/>
            <a:chOff x="1202" y="2090"/>
            <a:chExt cx="94" cy="459"/>
          </a:xfrm>
        </p:grpSpPr>
        <p:sp>
          <p:nvSpPr>
            <p:cNvPr id="99346" name="Oval 7"/>
            <p:cNvSpPr>
              <a:spLocks noChangeArrowheads="1"/>
            </p:cNvSpPr>
            <p:nvPr/>
          </p:nvSpPr>
          <p:spPr bwMode="auto">
            <a:xfrm>
              <a:off x="1216" y="2294"/>
              <a:ext cx="80" cy="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000" i="1"/>
            </a:p>
          </p:txBody>
        </p:sp>
        <p:sp>
          <p:nvSpPr>
            <p:cNvPr id="99347" name="Line 8"/>
            <p:cNvSpPr>
              <a:spLocks noChangeShapeType="1"/>
            </p:cNvSpPr>
            <p:nvPr/>
          </p:nvSpPr>
          <p:spPr bwMode="auto">
            <a:xfrm>
              <a:off x="1248" y="2090"/>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8" name="Line 9"/>
            <p:cNvSpPr>
              <a:spLocks noChangeShapeType="1"/>
            </p:cNvSpPr>
            <p:nvPr/>
          </p:nvSpPr>
          <p:spPr bwMode="auto">
            <a:xfrm>
              <a:off x="1202" y="2090"/>
              <a:ext cx="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9" name="Line 10"/>
            <p:cNvSpPr>
              <a:spLocks noChangeShapeType="1"/>
            </p:cNvSpPr>
            <p:nvPr/>
          </p:nvSpPr>
          <p:spPr bwMode="auto">
            <a:xfrm>
              <a:off x="1202" y="2549"/>
              <a:ext cx="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9333" name="Text Box 11"/>
          <p:cNvSpPr txBox="1">
            <a:spLocks noChangeArrowheads="1"/>
          </p:cNvSpPr>
          <p:nvPr/>
        </p:nvSpPr>
        <p:spPr bwMode="auto">
          <a:xfrm>
            <a:off x="2311400" y="4319587"/>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Group 1</a:t>
            </a:r>
          </a:p>
        </p:txBody>
      </p:sp>
      <p:sp>
        <p:nvSpPr>
          <p:cNvPr id="99334" name="Text Box 12"/>
          <p:cNvSpPr txBox="1">
            <a:spLocks noChangeArrowheads="1"/>
          </p:cNvSpPr>
          <p:nvPr/>
        </p:nvSpPr>
        <p:spPr bwMode="auto">
          <a:xfrm>
            <a:off x="4257675" y="4319587"/>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Group 2</a:t>
            </a:r>
          </a:p>
        </p:txBody>
      </p:sp>
      <p:sp>
        <p:nvSpPr>
          <p:cNvPr id="99335" name="Text Box 13"/>
          <p:cNvSpPr txBox="1">
            <a:spLocks noChangeArrowheads="1"/>
          </p:cNvSpPr>
          <p:nvPr/>
        </p:nvSpPr>
        <p:spPr bwMode="auto">
          <a:xfrm>
            <a:off x="511175" y="2368550"/>
            <a:ext cx="118745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Expression</a:t>
            </a:r>
          </a:p>
          <a:p>
            <a:pPr algn="ctr" eaLnBrk="1" hangingPunct="1">
              <a:spcBef>
                <a:spcPct val="0"/>
              </a:spcBef>
              <a:buFontTx/>
              <a:buNone/>
            </a:pPr>
            <a:r>
              <a:rPr lang="en-US" altLang="en-US" sz="1800"/>
              <a:t>(%)</a:t>
            </a:r>
          </a:p>
        </p:txBody>
      </p:sp>
      <p:grpSp>
        <p:nvGrpSpPr>
          <p:cNvPr id="3095" name="Group 23"/>
          <p:cNvGrpSpPr>
            <a:grpSpLocks/>
          </p:cNvGrpSpPr>
          <p:nvPr/>
        </p:nvGrpSpPr>
        <p:grpSpPr bwMode="auto">
          <a:xfrm>
            <a:off x="4846638" y="1987550"/>
            <a:ext cx="214312" cy="947737"/>
            <a:chOff x="1202" y="2090"/>
            <a:chExt cx="94" cy="459"/>
          </a:xfrm>
        </p:grpSpPr>
        <p:sp>
          <p:nvSpPr>
            <p:cNvPr id="99342" name="Oval 24"/>
            <p:cNvSpPr>
              <a:spLocks noChangeArrowheads="1"/>
            </p:cNvSpPr>
            <p:nvPr/>
          </p:nvSpPr>
          <p:spPr bwMode="auto">
            <a:xfrm>
              <a:off x="1216" y="2294"/>
              <a:ext cx="80" cy="8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000" i="1"/>
            </a:p>
          </p:txBody>
        </p:sp>
        <p:sp>
          <p:nvSpPr>
            <p:cNvPr id="99343" name="Line 25"/>
            <p:cNvSpPr>
              <a:spLocks noChangeShapeType="1"/>
            </p:cNvSpPr>
            <p:nvPr/>
          </p:nvSpPr>
          <p:spPr bwMode="auto">
            <a:xfrm>
              <a:off x="1248" y="2090"/>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4" name="Line 26"/>
            <p:cNvSpPr>
              <a:spLocks noChangeShapeType="1"/>
            </p:cNvSpPr>
            <p:nvPr/>
          </p:nvSpPr>
          <p:spPr bwMode="auto">
            <a:xfrm>
              <a:off x="1202" y="2090"/>
              <a:ext cx="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45" name="Line 27"/>
            <p:cNvSpPr>
              <a:spLocks noChangeShapeType="1"/>
            </p:cNvSpPr>
            <p:nvPr/>
          </p:nvSpPr>
          <p:spPr bwMode="auto">
            <a:xfrm>
              <a:off x="1202" y="2549"/>
              <a:ext cx="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1" name="Line 29"/>
          <p:cNvSpPr>
            <a:spLocks noChangeShapeType="1"/>
          </p:cNvSpPr>
          <p:nvPr/>
        </p:nvSpPr>
        <p:spPr bwMode="auto">
          <a:xfrm>
            <a:off x="1828800" y="2924175"/>
            <a:ext cx="38862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2" name="Text Box 30"/>
          <p:cNvSpPr txBox="1">
            <a:spLocks noChangeArrowheads="1"/>
          </p:cNvSpPr>
          <p:nvPr/>
        </p:nvSpPr>
        <p:spPr bwMode="auto">
          <a:xfrm>
            <a:off x="6165918" y="2130222"/>
            <a:ext cx="2582963" cy="178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dirty="0"/>
              <a:t>Most scientists follow the just abutting rule regardless of what the error bars </a:t>
            </a:r>
            <a:r>
              <a:rPr lang="en-US" altLang="en-US" sz="2000" dirty="0" smtClean="0"/>
              <a:t>are.</a:t>
            </a:r>
          </a:p>
          <a:p>
            <a:pPr eaLnBrk="1" hangingPunct="1">
              <a:spcBef>
                <a:spcPct val="50000"/>
              </a:spcBef>
              <a:buFontTx/>
              <a:buNone/>
            </a:pPr>
            <a:r>
              <a:rPr lang="en-US" altLang="en-US" sz="2000" dirty="0" smtClean="0"/>
              <a:t>They conclude p&lt;0.05 </a:t>
            </a:r>
            <a:endParaRPr lang="en-US" altLang="en-US" sz="2000" dirty="0"/>
          </a:p>
        </p:txBody>
      </p:sp>
      <p:sp>
        <p:nvSpPr>
          <p:cNvPr id="3103" name="Rectangle 31"/>
          <p:cNvSpPr>
            <a:spLocks noGrp="1" noChangeArrowheads="1"/>
          </p:cNvSpPr>
          <p:nvPr>
            <p:ph type="title"/>
          </p:nvPr>
        </p:nvSpPr>
        <p:spPr>
          <a:xfrm>
            <a:off x="0" y="241300"/>
            <a:ext cx="9144000" cy="579438"/>
          </a:xfrm>
        </p:spPr>
        <p:txBody>
          <a:bodyPr rtlCol="0">
            <a:normAutofit/>
          </a:bodyPr>
          <a:lstStyle/>
          <a:p>
            <a:pPr eaLnBrk="1" fontAlgn="auto" hangingPunct="1">
              <a:spcAft>
                <a:spcPts val="0"/>
              </a:spcAft>
              <a:defRPr/>
            </a:pPr>
            <a:r>
              <a:rPr lang="en-US" altLang="en-US" sz="2400" dirty="0">
                <a:latin typeface="+mn-lt"/>
              </a:rPr>
              <a:t>What Do Scientists </a:t>
            </a:r>
            <a:r>
              <a:rPr lang="en-US" altLang="en-US" sz="2400" u="sng" dirty="0">
                <a:latin typeface="+mn-lt"/>
              </a:rPr>
              <a:t>Think</a:t>
            </a:r>
            <a:r>
              <a:rPr lang="en-US" altLang="en-US" sz="2400" dirty="0">
                <a:latin typeface="+mn-lt"/>
              </a:rPr>
              <a:t> Error Bars Tell Them?</a:t>
            </a:r>
          </a:p>
        </p:txBody>
      </p:sp>
      <p:sp>
        <p:nvSpPr>
          <p:cNvPr id="99341" name="Rectangle 1"/>
          <p:cNvSpPr>
            <a:spLocks noChangeArrowheads="1"/>
          </p:cNvSpPr>
          <p:nvPr/>
        </p:nvSpPr>
        <p:spPr bwMode="auto">
          <a:xfrm>
            <a:off x="285750" y="6427788"/>
            <a:ext cx="35567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err="1"/>
              <a:t>Belia</a:t>
            </a:r>
            <a:r>
              <a:rPr lang="en-US" altLang="en-US" sz="1600" dirty="0"/>
              <a:t> et al., 2005, Psychological Methods</a:t>
            </a:r>
          </a:p>
        </p:txBody>
      </p:sp>
    </p:spTree>
    <p:extLst>
      <p:ext uri="{BB962C8B-B14F-4D97-AF65-F5344CB8AC3E}">
        <p14:creationId xmlns:p14="http://schemas.microsoft.com/office/powerpoint/2010/main" val="141153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762000" y="1143000"/>
            <a:ext cx="7620000" cy="4933950"/>
          </a:xfrm>
        </p:spPr>
        <p:txBody>
          <a:bodyPr rtlCol="0">
            <a:normAutofit/>
          </a:bodyPr>
          <a:lstStyle/>
          <a:p>
            <a:pPr marL="0" indent="0" defTabSz="457200" eaLnBrk="1" fontAlgn="auto" hangingPunct="1">
              <a:spcBef>
                <a:spcPts val="0"/>
              </a:spcBef>
              <a:spcAft>
                <a:spcPts val="0"/>
              </a:spcAft>
              <a:buFont typeface="Arial" panose="020B0604020202020204" pitchFamily="34" charset="0"/>
              <a:buNone/>
              <a:defRPr/>
            </a:pPr>
            <a:r>
              <a:rPr lang="en-US" sz="1900" dirty="0"/>
              <a:t>SD</a:t>
            </a:r>
          </a:p>
          <a:p>
            <a:pPr marL="457200" lvl="1" indent="0" defTabSz="457200" eaLnBrk="1" fontAlgn="auto" hangingPunct="1">
              <a:spcBef>
                <a:spcPts val="0"/>
              </a:spcBef>
              <a:spcAft>
                <a:spcPts val="0"/>
              </a:spcAft>
              <a:buFont typeface="Arial" panose="020B0604020202020204" pitchFamily="34" charset="0"/>
              <a:buNone/>
              <a:defRPr/>
            </a:pPr>
            <a:r>
              <a:rPr lang="en-US" sz="1900" dirty="0"/>
              <a:t>Demonstrates data variability, but no comparison possible</a:t>
            </a:r>
          </a:p>
          <a:p>
            <a:pPr marL="457200" lvl="1" indent="0" defTabSz="457200" eaLnBrk="1" fontAlgn="auto" hangingPunct="1">
              <a:spcBef>
                <a:spcPts val="0"/>
              </a:spcBef>
              <a:spcAft>
                <a:spcPts val="0"/>
              </a:spcAft>
              <a:buFont typeface="Arial" panose="020B0604020202020204" pitchFamily="34" charset="0"/>
              <a:buNone/>
              <a:defRPr/>
            </a:pPr>
            <a:endParaRPr lang="en-US" sz="1900" dirty="0"/>
          </a:p>
          <a:p>
            <a:pPr marL="0" indent="0" defTabSz="457200" eaLnBrk="1" fontAlgn="auto" hangingPunct="1">
              <a:spcBef>
                <a:spcPts val="0"/>
              </a:spcBef>
              <a:spcAft>
                <a:spcPts val="0"/>
              </a:spcAft>
              <a:buFont typeface="Arial" panose="020B0604020202020204" pitchFamily="34" charset="0"/>
              <a:buNone/>
              <a:defRPr/>
            </a:pPr>
            <a:r>
              <a:rPr lang="en-US" sz="1900" dirty="0"/>
              <a:t>SEM</a:t>
            </a:r>
          </a:p>
          <a:p>
            <a:pPr marL="457200" lvl="1" indent="0" defTabSz="457200" eaLnBrk="1" fontAlgn="auto" hangingPunct="1">
              <a:spcBef>
                <a:spcPts val="0"/>
              </a:spcBef>
              <a:spcAft>
                <a:spcPts val="0"/>
              </a:spcAft>
              <a:buFont typeface="Arial" panose="020B0604020202020204" pitchFamily="34" charset="0"/>
              <a:buNone/>
              <a:defRPr/>
            </a:pPr>
            <a:r>
              <a:rPr lang="en-US" sz="1900" dirty="0"/>
              <a:t>If bars overlap, any difference in means p&gt;0.05</a:t>
            </a:r>
          </a:p>
          <a:p>
            <a:pPr marL="457200" lvl="1" indent="0" defTabSz="457200" eaLnBrk="1" fontAlgn="auto" hangingPunct="1">
              <a:spcBef>
                <a:spcPts val="0"/>
              </a:spcBef>
              <a:spcAft>
                <a:spcPts val="0"/>
              </a:spcAft>
              <a:buFont typeface="Arial" panose="020B0604020202020204" pitchFamily="34" charset="0"/>
              <a:buNone/>
              <a:defRPr/>
            </a:pPr>
            <a:endParaRPr lang="en-US" sz="1900" dirty="0"/>
          </a:p>
          <a:p>
            <a:pPr indent="0" defTabSz="457200" eaLnBrk="1" hangingPunct="1">
              <a:spcBef>
                <a:spcPts val="0"/>
              </a:spcBef>
              <a:spcAft>
                <a:spcPts val="0"/>
              </a:spcAft>
              <a:buFontTx/>
              <a:buNone/>
              <a:defRPr/>
            </a:pPr>
            <a:r>
              <a:rPr lang="en-US" altLang="en-US" sz="1900" dirty="0">
                <a:latin typeface="Arial" panose="020B0604020202020204" pitchFamily="34" charset="0"/>
              </a:rPr>
              <a:t>	</a:t>
            </a:r>
            <a:r>
              <a:rPr lang="en-US" altLang="en-US" sz="1900" dirty="0"/>
              <a:t>If they don’t overlap, the results might be p≤0.05 or they may not</a:t>
            </a:r>
          </a:p>
          <a:p>
            <a:pPr indent="0" defTabSz="457200" eaLnBrk="1" hangingPunct="1">
              <a:spcBef>
                <a:spcPts val="0"/>
              </a:spcBef>
              <a:spcAft>
                <a:spcPts val="0"/>
              </a:spcAft>
              <a:buFontTx/>
              <a:buNone/>
              <a:defRPr/>
            </a:pPr>
            <a:r>
              <a:rPr lang="en-US" altLang="en-US" sz="1900" dirty="0"/>
              <a:t>  </a:t>
            </a:r>
            <a:r>
              <a:rPr lang="en-US" altLang="en-US" sz="1900" dirty="0" smtClean="0"/>
              <a:t>  be </a:t>
            </a:r>
            <a:r>
              <a:rPr lang="en-US" altLang="en-US" sz="1900" dirty="0"/>
              <a:t>(depending on n and distance between bars)</a:t>
            </a:r>
          </a:p>
          <a:p>
            <a:pPr marL="457200" lvl="1" indent="0" defTabSz="457200" eaLnBrk="1" fontAlgn="auto" hangingPunct="1">
              <a:spcBef>
                <a:spcPts val="0"/>
              </a:spcBef>
              <a:spcAft>
                <a:spcPts val="0"/>
              </a:spcAft>
              <a:buFont typeface="Arial" panose="020B0604020202020204" pitchFamily="34" charset="0"/>
              <a:buNone/>
              <a:defRPr/>
            </a:pPr>
            <a:endParaRPr lang="en-US" sz="1900" dirty="0"/>
          </a:p>
          <a:p>
            <a:pPr marL="0" indent="0" defTabSz="457200" eaLnBrk="1" fontAlgn="auto" hangingPunct="1">
              <a:spcBef>
                <a:spcPts val="0"/>
              </a:spcBef>
              <a:spcAft>
                <a:spcPts val="0"/>
              </a:spcAft>
              <a:buFont typeface="Arial" panose="020B0604020202020204" pitchFamily="34" charset="0"/>
              <a:buNone/>
              <a:defRPr/>
            </a:pPr>
            <a:r>
              <a:rPr lang="en-US" sz="1900" dirty="0"/>
              <a:t>95% CI</a:t>
            </a:r>
          </a:p>
          <a:p>
            <a:pPr marL="457200" lvl="1" indent="0" defTabSz="457200" eaLnBrk="1" fontAlgn="auto" hangingPunct="1">
              <a:spcBef>
                <a:spcPts val="0"/>
              </a:spcBef>
              <a:spcAft>
                <a:spcPts val="0"/>
              </a:spcAft>
              <a:buFont typeface="Arial" panose="020B0604020202020204" pitchFamily="34" charset="0"/>
              <a:buNone/>
              <a:defRPr/>
            </a:pPr>
            <a:r>
              <a:rPr lang="en-US" sz="1900" dirty="0"/>
              <a:t>If bars overlap, p could be ≤0.05 or &gt;0.05</a:t>
            </a:r>
          </a:p>
          <a:p>
            <a:pPr indent="0" defTabSz="457200" eaLnBrk="1" hangingPunct="1">
              <a:spcBef>
                <a:spcPts val="0"/>
              </a:spcBef>
              <a:spcAft>
                <a:spcPts val="0"/>
              </a:spcAft>
              <a:buFont typeface="Arial" panose="020B0604020202020204" pitchFamily="34" charset="0"/>
              <a:buNone/>
              <a:defRPr/>
            </a:pPr>
            <a:r>
              <a:rPr lang="en-US" altLang="en-US" sz="1900" dirty="0"/>
              <a:t>	</a:t>
            </a:r>
          </a:p>
          <a:p>
            <a:pPr indent="0" defTabSz="457200" eaLnBrk="1" hangingPunct="1">
              <a:spcBef>
                <a:spcPts val="0"/>
              </a:spcBef>
              <a:spcAft>
                <a:spcPts val="0"/>
              </a:spcAft>
              <a:buFont typeface="Arial" panose="020B0604020202020204" pitchFamily="34" charset="0"/>
              <a:buNone/>
              <a:defRPr/>
            </a:pPr>
            <a:r>
              <a:rPr lang="en-US" altLang="en-US" sz="1900" dirty="0"/>
              <a:t>	Useful rule of thumb: If two 95% CI error bars do not overlap, and the</a:t>
            </a:r>
          </a:p>
          <a:p>
            <a:pPr indent="0" defTabSz="457200" eaLnBrk="1" hangingPunct="1">
              <a:spcBef>
                <a:spcPts val="0"/>
              </a:spcBef>
              <a:spcAft>
                <a:spcPts val="0"/>
              </a:spcAft>
              <a:buFont typeface="Arial" panose="020B0604020202020204" pitchFamily="34" charset="0"/>
              <a:buNone/>
              <a:defRPr/>
            </a:pPr>
            <a:r>
              <a:rPr lang="en-US" altLang="en-US" sz="1900" dirty="0"/>
              <a:t>	sample sizes are nearly equal, the difference is statistically significant 	with a </a:t>
            </a:r>
            <a:r>
              <a:rPr lang="en-US" altLang="en-US" sz="1900" dirty="0" smtClean="0"/>
              <a:t>p-value </a:t>
            </a:r>
            <a:r>
              <a:rPr lang="en-US" altLang="en-US" sz="1900" dirty="0"/>
              <a:t>much less than 0.05 </a:t>
            </a:r>
          </a:p>
          <a:p>
            <a:pPr marL="457200" lvl="1" indent="0" defTabSz="457200" eaLnBrk="1" fontAlgn="auto" hangingPunct="1">
              <a:spcBef>
                <a:spcPts val="0"/>
              </a:spcBef>
              <a:spcAft>
                <a:spcPts val="0"/>
              </a:spcAft>
              <a:buFont typeface="Arial" panose="020B0604020202020204" pitchFamily="34" charset="0"/>
              <a:buNone/>
              <a:defRPr/>
            </a:pPr>
            <a:endParaRPr lang="en-US" sz="1900" dirty="0"/>
          </a:p>
          <a:p>
            <a:pPr lvl="1" eaLnBrk="1" fontAlgn="auto" hangingPunct="1">
              <a:spcAft>
                <a:spcPts val="0"/>
              </a:spcAft>
              <a:buFontTx/>
              <a:buNone/>
              <a:defRPr/>
            </a:pPr>
            <a:endParaRPr lang="en-US" dirty="0">
              <a:solidFill>
                <a:srgbClr val="FFFF00"/>
              </a:solidFill>
            </a:endParaRPr>
          </a:p>
          <a:p>
            <a:pPr eaLnBrk="1" fontAlgn="auto" hangingPunct="1">
              <a:spcAft>
                <a:spcPts val="0"/>
              </a:spcAft>
              <a:defRPr/>
            </a:pPr>
            <a:endParaRPr lang="en-US" dirty="0"/>
          </a:p>
        </p:txBody>
      </p:sp>
      <p:sp>
        <p:nvSpPr>
          <p:cNvPr id="103427" name="Rectangle 1"/>
          <p:cNvSpPr>
            <a:spLocks noChangeArrowheads="1"/>
          </p:cNvSpPr>
          <p:nvPr/>
        </p:nvSpPr>
        <p:spPr bwMode="auto">
          <a:xfrm>
            <a:off x="1600200" y="381000"/>
            <a:ext cx="566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dirty="0"/>
              <a:t>Using Error Bars to Compare </a:t>
            </a:r>
            <a:r>
              <a:rPr lang="en-US" altLang="en-US" sz="2400" dirty="0" smtClean="0"/>
              <a:t>Groups of Data</a:t>
            </a:r>
            <a:endParaRPr lang="en-US" altLang="en-US" sz="2400" dirty="0"/>
          </a:p>
        </p:txBody>
      </p:sp>
    </p:spTree>
    <p:extLst>
      <p:ext uri="{BB962C8B-B14F-4D97-AF65-F5344CB8AC3E}">
        <p14:creationId xmlns:p14="http://schemas.microsoft.com/office/powerpoint/2010/main" val="301750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8357" y="1323974"/>
            <a:ext cx="6905561" cy="3844585"/>
          </a:xfrm>
          <a:prstGeom prst="rect">
            <a:avLst/>
          </a:prstGeom>
        </p:spPr>
      </p:pic>
      <p:sp>
        <p:nvSpPr>
          <p:cNvPr id="3" name="Rectangle 2"/>
          <p:cNvSpPr/>
          <p:nvPr/>
        </p:nvSpPr>
        <p:spPr>
          <a:xfrm>
            <a:off x="449417" y="6286901"/>
            <a:ext cx="2063385" cy="230832"/>
          </a:xfrm>
          <a:prstGeom prst="rect">
            <a:avLst/>
          </a:prstGeom>
        </p:spPr>
        <p:txBody>
          <a:bodyPr wrap="none">
            <a:spAutoFit/>
          </a:bodyPr>
          <a:lstStyle/>
          <a:p>
            <a:r>
              <a:rPr lang="en-US" sz="900" dirty="0">
                <a:solidFill>
                  <a:srgbClr val="000000"/>
                </a:solidFill>
                <a:latin typeface="arial" panose="020B0604020202020204" pitchFamily="34" charset="0"/>
              </a:rPr>
              <a:t>Nat Methods. 2013 Oct;10(10):921-2</a:t>
            </a:r>
            <a:endParaRPr lang="en-US" sz="900" dirty="0"/>
          </a:p>
        </p:txBody>
      </p:sp>
    </p:spTree>
    <p:extLst>
      <p:ext uri="{BB962C8B-B14F-4D97-AF65-F5344CB8AC3E}">
        <p14:creationId xmlns:p14="http://schemas.microsoft.com/office/powerpoint/2010/main" val="183125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8176" y="1398366"/>
            <a:ext cx="6911239" cy="4097814"/>
          </a:xfrm>
          <a:prstGeom prst="rect">
            <a:avLst/>
          </a:prstGeom>
        </p:spPr>
      </p:pic>
      <p:sp>
        <p:nvSpPr>
          <p:cNvPr id="3" name="Rectangle 2"/>
          <p:cNvSpPr/>
          <p:nvPr/>
        </p:nvSpPr>
        <p:spPr>
          <a:xfrm>
            <a:off x="477240" y="6091307"/>
            <a:ext cx="2063385" cy="230832"/>
          </a:xfrm>
          <a:prstGeom prst="rect">
            <a:avLst/>
          </a:prstGeom>
        </p:spPr>
        <p:txBody>
          <a:bodyPr wrap="none">
            <a:spAutoFit/>
          </a:bodyPr>
          <a:lstStyle/>
          <a:p>
            <a:r>
              <a:rPr lang="en-US" sz="900" dirty="0">
                <a:solidFill>
                  <a:srgbClr val="000000"/>
                </a:solidFill>
                <a:latin typeface="arial" panose="020B0604020202020204" pitchFamily="34" charset="0"/>
              </a:rPr>
              <a:t>Nat Methods. 2013 Oct;10(10):921-2</a:t>
            </a:r>
            <a:endParaRPr lang="en-US" sz="900" dirty="0"/>
          </a:p>
        </p:txBody>
      </p:sp>
    </p:spTree>
    <p:extLst>
      <p:ext uri="{BB962C8B-B14F-4D97-AF65-F5344CB8AC3E}">
        <p14:creationId xmlns:p14="http://schemas.microsoft.com/office/powerpoint/2010/main" val="3659988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1253</Words>
  <Application>Microsoft Office PowerPoint</Application>
  <PresentationFormat>On-screen Show (4:3)</PresentationFormat>
  <Paragraphs>243</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vt:lpstr>
      <vt:lpstr>Calibri</vt:lpstr>
      <vt:lpstr>Calibri Light</vt:lpstr>
      <vt:lpstr>msgothic</vt:lpstr>
      <vt:lpstr>Times New Roman</vt:lpstr>
      <vt:lpstr>Office Theme</vt:lpstr>
      <vt:lpstr>PowerPoint Presentation</vt:lpstr>
      <vt:lpstr>PowerPoint Presentation</vt:lpstr>
      <vt:lpstr>PowerPoint Presentation</vt:lpstr>
      <vt:lpstr>PowerPoint Presentation</vt:lpstr>
      <vt:lpstr>Which do I Use: SD or SEM (or 95%CI)?</vt:lpstr>
      <vt:lpstr>What Do Scientists Think Error Bars Tell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Kathleen Torkko</dc:creator>
  <cp:lastModifiedBy>Torkko, Kathleen</cp:lastModifiedBy>
  <cp:revision>12</cp:revision>
  <dcterms:created xsi:type="dcterms:W3CDTF">2019-10-16T00:29:19Z</dcterms:created>
  <dcterms:modified xsi:type="dcterms:W3CDTF">2019-10-16T04:57:42Z</dcterms:modified>
</cp:coreProperties>
</file>