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65" d="100"/>
          <a:sy n="65" d="100"/>
        </p:scale>
        <p:origin x="60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29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98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0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972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77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51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63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24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524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359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A87A34-81AB-432B-8DAE-1953F412C126}" type="datetimeFigureOut">
              <a:rPr lang="en-US" smtClean="0"/>
              <a:pPr/>
              <a:t>10/27/2019</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06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10/27/2019</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6636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Session2</a:t>
            </a:r>
            <a:endParaRPr lang="en-US" dirty="0"/>
          </a:p>
        </p:txBody>
      </p:sp>
      <p:sp>
        <p:nvSpPr>
          <p:cNvPr id="3" name="Subtitle 2"/>
          <p:cNvSpPr>
            <a:spLocks noGrp="1"/>
          </p:cNvSpPr>
          <p:nvPr>
            <p:ph type="subTitle" idx="1"/>
          </p:nvPr>
        </p:nvSpPr>
        <p:spPr/>
        <p:txBody>
          <a:bodyPr/>
          <a:lstStyle/>
          <a:p>
            <a:r>
              <a:rPr lang="en-US" dirty="0" smtClean="0"/>
              <a:t>October 28, 2019</a:t>
            </a:r>
            <a:endParaRPr lang="en-US" dirty="0"/>
          </a:p>
        </p:txBody>
      </p:sp>
    </p:spTree>
    <p:extLst>
      <p:ext uri="{BB962C8B-B14F-4D97-AF65-F5344CB8AC3E}">
        <p14:creationId xmlns:p14="http://schemas.microsoft.com/office/powerpoint/2010/main" val="141371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1166" y="2475109"/>
            <a:ext cx="5563985" cy="3545087"/>
          </a:xfrm>
          <a:prstGeom prst="rect">
            <a:avLst/>
          </a:prstGeom>
        </p:spPr>
      </p:pic>
      <p:pic>
        <p:nvPicPr>
          <p:cNvPr id="4" name="Picture 3"/>
          <p:cNvPicPr>
            <a:picLocks noChangeAspect="1"/>
          </p:cNvPicPr>
          <p:nvPr/>
        </p:nvPicPr>
        <p:blipFill>
          <a:blip r:embed="rId3"/>
          <a:stretch>
            <a:fillRect/>
          </a:stretch>
        </p:blipFill>
        <p:spPr>
          <a:xfrm>
            <a:off x="251235" y="800930"/>
            <a:ext cx="8794968" cy="1590655"/>
          </a:xfrm>
          <a:prstGeom prst="rect">
            <a:avLst/>
          </a:prstGeom>
        </p:spPr>
      </p:pic>
      <p:sp>
        <p:nvSpPr>
          <p:cNvPr id="5" name="TextBox 4"/>
          <p:cNvSpPr txBox="1"/>
          <p:nvPr/>
        </p:nvSpPr>
        <p:spPr>
          <a:xfrm>
            <a:off x="4012389" y="317296"/>
            <a:ext cx="1099981" cy="400110"/>
          </a:xfrm>
          <a:prstGeom prst="rect">
            <a:avLst/>
          </a:prstGeom>
          <a:noFill/>
        </p:spPr>
        <p:txBody>
          <a:bodyPr wrap="none" rtlCol="0">
            <a:spAutoFit/>
          </a:bodyPr>
          <a:lstStyle/>
          <a:p>
            <a:r>
              <a:rPr lang="en-US" sz="2000" dirty="0" smtClean="0"/>
              <a:t>XY Table</a:t>
            </a:r>
            <a:endParaRPr lang="en-US" sz="2000" dirty="0"/>
          </a:p>
        </p:txBody>
      </p:sp>
    </p:spTree>
    <p:extLst>
      <p:ext uri="{BB962C8B-B14F-4D97-AF65-F5344CB8AC3E}">
        <p14:creationId xmlns:p14="http://schemas.microsoft.com/office/powerpoint/2010/main" val="65035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44EA66-77E1-4F34-AA39-2CF307AF1302}"/>
              </a:ext>
            </a:extLst>
          </p:cNvPr>
          <p:cNvSpPr/>
          <p:nvPr/>
        </p:nvSpPr>
        <p:spPr>
          <a:xfrm>
            <a:off x="692728" y="922531"/>
            <a:ext cx="8153400" cy="4247317"/>
          </a:xfrm>
          <a:prstGeom prst="rect">
            <a:avLst/>
          </a:prstGeom>
        </p:spPr>
        <p:txBody>
          <a:bodyPr wrap="square">
            <a:spAutoFit/>
          </a:bodyPr>
          <a:lstStyle/>
          <a:p>
            <a:pPr>
              <a:lnSpc>
                <a:spcPct val="150000"/>
              </a:lnSpc>
            </a:pPr>
            <a:r>
              <a:rPr lang="en-GB" altLang="en-GB" sz="2000" dirty="0">
                <a:cs typeface="Arial" panose="020B0604020202020204" pitchFamily="34" charset="0"/>
              </a:rPr>
              <a:t>Dependent variable should be </a:t>
            </a:r>
            <a:r>
              <a:rPr lang="en-GB" altLang="en-GB" sz="2000" dirty="0" smtClean="0">
                <a:cs typeface="Arial" panose="020B0604020202020204" pitchFamily="34" charset="0"/>
              </a:rPr>
              <a:t>continuous </a:t>
            </a:r>
            <a:r>
              <a:rPr lang="en-GB" altLang="en-GB" sz="2000" dirty="0" smtClean="0">
                <a:cs typeface="Arial" panose="020B0604020202020204" pitchFamily="34" charset="0"/>
              </a:rPr>
              <a:t>(</a:t>
            </a:r>
            <a:r>
              <a:rPr lang="en-GB" altLang="en-GB" sz="2000" dirty="0" err="1" smtClean="0">
                <a:solidFill>
                  <a:srgbClr val="00B050"/>
                </a:solidFill>
                <a:cs typeface="Arial" panose="020B0604020202020204" pitchFamily="34" charset="0"/>
              </a:rPr>
              <a:t>tumor</a:t>
            </a:r>
            <a:r>
              <a:rPr lang="en-GB" altLang="en-GB" sz="2000" dirty="0" smtClean="0">
                <a:solidFill>
                  <a:srgbClr val="00B050"/>
                </a:solidFill>
                <a:cs typeface="Arial" panose="020B0604020202020204" pitchFamily="34" charset="0"/>
              </a:rPr>
              <a:t> volume</a:t>
            </a:r>
            <a:r>
              <a:rPr lang="en-GB" altLang="en-GB" sz="2000" dirty="0" smtClean="0">
                <a:cs typeface="Arial" panose="020B0604020202020204" pitchFamily="34" charset="0"/>
              </a:rPr>
              <a:t>)</a:t>
            </a:r>
            <a:endParaRPr lang="en-GB" altLang="en-GB" sz="2000" dirty="0">
              <a:cs typeface="Arial" panose="020B0604020202020204" pitchFamily="34" charset="0"/>
            </a:endParaRPr>
          </a:p>
          <a:p>
            <a:pPr>
              <a:lnSpc>
                <a:spcPct val="150000"/>
              </a:lnSpc>
            </a:pPr>
            <a:r>
              <a:rPr lang="en-GB" altLang="en-GB" sz="2000" dirty="0" smtClean="0">
                <a:cs typeface="Arial" panose="020B0604020202020204" pitchFamily="34" charset="0"/>
              </a:rPr>
              <a:t>Independent </a:t>
            </a:r>
            <a:r>
              <a:rPr lang="en-GB" altLang="en-GB" sz="2000" dirty="0">
                <a:cs typeface="Arial" panose="020B0604020202020204" pitchFamily="34" charset="0"/>
              </a:rPr>
              <a:t>variable(s) should be categorical with &gt;2 </a:t>
            </a:r>
            <a:r>
              <a:rPr lang="en-GB" altLang="en-GB" sz="2000" dirty="0" smtClean="0">
                <a:cs typeface="Arial" panose="020B0604020202020204" pitchFamily="34" charset="0"/>
              </a:rPr>
              <a:t>levels </a:t>
            </a:r>
            <a:r>
              <a:rPr lang="en-GB" altLang="en-GB" sz="2000" dirty="0" smtClean="0">
                <a:cs typeface="Arial" panose="020B0604020202020204" pitchFamily="34" charset="0"/>
              </a:rPr>
              <a:t>(</a:t>
            </a:r>
            <a:r>
              <a:rPr lang="en-GB" altLang="en-GB" sz="2000" dirty="0" smtClean="0">
                <a:solidFill>
                  <a:srgbClr val="00B050"/>
                </a:solidFill>
                <a:cs typeface="Arial" panose="020B0604020202020204" pitchFamily="34" charset="0"/>
              </a:rPr>
              <a:t>5x2</a:t>
            </a:r>
            <a:r>
              <a:rPr lang="en-GB" altLang="en-GB" sz="2000" dirty="0" smtClean="0">
                <a:cs typeface="Arial" panose="020B0604020202020204" pitchFamily="34" charset="0"/>
              </a:rPr>
              <a:t>)</a:t>
            </a:r>
            <a:endParaRPr lang="en-GB" altLang="en-GB" sz="2000" dirty="0" smtClean="0">
              <a:cs typeface="Arial" panose="020B0604020202020204" pitchFamily="34" charset="0"/>
            </a:endParaRPr>
          </a:p>
          <a:p>
            <a:pPr>
              <a:lnSpc>
                <a:spcPct val="150000"/>
              </a:lnSpc>
            </a:pPr>
            <a:r>
              <a:rPr lang="en-GB" altLang="en-GB" sz="2000" dirty="0" smtClean="0">
                <a:cs typeface="Arial" panose="020B0604020202020204" pitchFamily="34" charset="0"/>
              </a:rPr>
              <a:t>Time </a:t>
            </a:r>
            <a:r>
              <a:rPr lang="en-GB" altLang="en-GB" sz="2000" dirty="0">
                <a:cs typeface="Arial" panose="020B0604020202020204" pitchFamily="34" charset="0"/>
              </a:rPr>
              <a:t>intervals </a:t>
            </a:r>
            <a:r>
              <a:rPr lang="en-GB" altLang="en-GB" sz="2000" dirty="0" smtClean="0">
                <a:cs typeface="Arial" panose="020B0604020202020204" pitchFamily="34" charset="0"/>
              </a:rPr>
              <a:t>for repeated measures should </a:t>
            </a:r>
            <a:r>
              <a:rPr lang="en-GB" altLang="en-GB" sz="2000" dirty="0">
                <a:cs typeface="Arial" panose="020B0604020202020204" pitchFamily="34" charset="0"/>
              </a:rPr>
              <a:t>be </a:t>
            </a:r>
            <a:r>
              <a:rPr lang="en-GB" altLang="en-GB" sz="2000" dirty="0" smtClean="0">
                <a:cs typeface="Arial" panose="020B0604020202020204" pitchFamily="34" charset="0"/>
              </a:rPr>
              <a:t>equal (</a:t>
            </a:r>
            <a:r>
              <a:rPr lang="en-GB" altLang="en-GB" sz="2000" dirty="0" smtClean="0">
                <a:solidFill>
                  <a:srgbClr val="FF0000"/>
                </a:solidFill>
                <a:cs typeface="Arial" panose="020B0604020202020204" pitchFamily="34" charset="0"/>
              </a:rPr>
              <a:t>0, </a:t>
            </a:r>
            <a:r>
              <a:rPr lang="en-GB" altLang="en-GB" sz="2000" dirty="0" smtClean="0">
                <a:solidFill>
                  <a:srgbClr val="FF0000"/>
                </a:solidFill>
                <a:cs typeface="Arial" panose="020B0604020202020204" pitchFamily="34" charset="0"/>
              </a:rPr>
              <a:t>12, 14, 18, 20days</a:t>
            </a:r>
            <a:r>
              <a:rPr lang="en-GB" altLang="en-GB" sz="2000" dirty="0" smtClean="0">
                <a:cs typeface="Arial" panose="020B0604020202020204" pitchFamily="34" charset="0"/>
              </a:rPr>
              <a:t>)</a:t>
            </a:r>
            <a:endParaRPr lang="en-GB" altLang="en-GB" sz="2000" dirty="0">
              <a:cs typeface="Arial" panose="020B0604020202020204" pitchFamily="34" charset="0"/>
            </a:endParaRPr>
          </a:p>
          <a:p>
            <a:pPr>
              <a:lnSpc>
                <a:spcPct val="150000"/>
              </a:lnSpc>
            </a:pPr>
            <a:r>
              <a:rPr lang="en-US" sz="2000" dirty="0" smtClean="0"/>
              <a:t>Subjects </a:t>
            </a:r>
            <a:r>
              <a:rPr lang="en-US" sz="2000" dirty="0"/>
              <a:t>are </a:t>
            </a:r>
            <a:r>
              <a:rPr lang="en-US" sz="2000" dirty="0" smtClean="0"/>
              <a:t>independent </a:t>
            </a:r>
            <a:r>
              <a:rPr lang="en-US" sz="2000" dirty="0" smtClean="0"/>
              <a:t>(</a:t>
            </a:r>
            <a:r>
              <a:rPr lang="en-US" sz="2000" dirty="0" smtClean="0">
                <a:solidFill>
                  <a:srgbClr val="00B050"/>
                </a:solidFill>
              </a:rPr>
              <a:t>10 </a:t>
            </a:r>
            <a:r>
              <a:rPr lang="en-US" sz="2000" dirty="0" smtClean="0">
                <a:solidFill>
                  <a:srgbClr val="00B050"/>
                </a:solidFill>
              </a:rPr>
              <a:t>different </a:t>
            </a:r>
            <a:r>
              <a:rPr lang="en-US" sz="2000" dirty="0" smtClean="0">
                <a:solidFill>
                  <a:srgbClr val="00B050"/>
                </a:solidFill>
              </a:rPr>
              <a:t>mice</a:t>
            </a:r>
            <a:r>
              <a:rPr lang="en-US" sz="2000" dirty="0" smtClean="0"/>
              <a:t>)</a:t>
            </a:r>
            <a:endParaRPr lang="en-US" sz="2000" dirty="0"/>
          </a:p>
          <a:p>
            <a:pPr>
              <a:lnSpc>
                <a:spcPct val="150000"/>
              </a:lnSpc>
            </a:pPr>
            <a:r>
              <a:rPr lang="en-US" sz="2000" dirty="0" smtClean="0"/>
              <a:t>Data </a:t>
            </a:r>
            <a:r>
              <a:rPr lang="en-US" sz="2000" dirty="0"/>
              <a:t>should be normally distributed and with no outliers by </a:t>
            </a:r>
            <a:r>
              <a:rPr lang="en-US" sz="2000" dirty="0" smtClean="0"/>
              <a:t>group (see next slide</a:t>
            </a:r>
            <a:r>
              <a:rPr lang="en-US" sz="2000" dirty="0" smtClean="0"/>
              <a:t>) (</a:t>
            </a:r>
            <a:r>
              <a:rPr lang="en-US" sz="2000" dirty="0" smtClean="0">
                <a:solidFill>
                  <a:srgbClr val="FF0000"/>
                </a:solidFill>
              </a:rPr>
              <a:t>No, to can’t really tell</a:t>
            </a:r>
            <a:r>
              <a:rPr lang="en-US" sz="2000" dirty="0" smtClean="0"/>
              <a:t>)</a:t>
            </a:r>
            <a:endParaRPr lang="en-US" sz="2000" dirty="0"/>
          </a:p>
          <a:p>
            <a:pPr>
              <a:lnSpc>
                <a:spcPct val="150000"/>
              </a:lnSpc>
            </a:pPr>
            <a:r>
              <a:rPr lang="en-US" sz="2000" dirty="0" smtClean="0"/>
              <a:t>Homoscedasticity </a:t>
            </a:r>
            <a:r>
              <a:rPr lang="en-US" sz="2000" dirty="0"/>
              <a:t>by </a:t>
            </a:r>
            <a:r>
              <a:rPr lang="en-US" sz="2000" dirty="0" smtClean="0"/>
              <a:t>group </a:t>
            </a:r>
            <a:r>
              <a:rPr lang="en-US" sz="2000" dirty="0" smtClean="0"/>
              <a:t>(</a:t>
            </a:r>
            <a:r>
              <a:rPr lang="en-US" sz="2000" dirty="0" smtClean="0">
                <a:solidFill>
                  <a:srgbClr val="FF0000"/>
                </a:solidFill>
              </a:rPr>
              <a:t>No</a:t>
            </a:r>
            <a:r>
              <a:rPr lang="en-US" sz="2000" dirty="0" smtClean="0"/>
              <a:t>)</a:t>
            </a:r>
            <a:endParaRPr lang="en-US" sz="2000" dirty="0"/>
          </a:p>
          <a:p>
            <a:pPr>
              <a:lnSpc>
                <a:spcPct val="150000"/>
              </a:lnSpc>
            </a:pPr>
            <a:r>
              <a:rPr lang="en-US" sz="2000" dirty="0" smtClean="0"/>
              <a:t>The </a:t>
            </a:r>
            <a:r>
              <a:rPr lang="en-US" sz="2000" dirty="0"/>
              <a:t>data should show ‘sphericity’ across </a:t>
            </a:r>
            <a:r>
              <a:rPr lang="en-US" sz="2000" dirty="0" smtClean="0"/>
              <a:t>groups </a:t>
            </a:r>
            <a:r>
              <a:rPr lang="en-US" sz="2000" dirty="0" smtClean="0"/>
              <a:t>(will not look at)</a:t>
            </a:r>
            <a:endParaRPr lang="en-US" sz="2000" dirty="0"/>
          </a:p>
          <a:p>
            <a:pPr>
              <a:lnSpc>
                <a:spcPct val="150000"/>
              </a:lnSpc>
            </a:pPr>
            <a:r>
              <a:rPr lang="en-US" sz="2000" dirty="0" smtClean="0"/>
              <a:t>There </a:t>
            </a:r>
            <a:r>
              <a:rPr lang="en-US" sz="2000" dirty="0"/>
              <a:t>should be no missing </a:t>
            </a:r>
            <a:r>
              <a:rPr lang="en-US" sz="2000" dirty="0" smtClean="0"/>
              <a:t>data </a:t>
            </a:r>
            <a:r>
              <a:rPr lang="en-US" sz="2000" dirty="0" smtClean="0"/>
              <a:t>(</a:t>
            </a:r>
            <a:r>
              <a:rPr lang="en-US" sz="2000" dirty="0" smtClean="0">
                <a:solidFill>
                  <a:srgbClr val="FF0000"/>
                </a:solidFill>
              </a:rPr>
              <a:t>Yes there are</a:t>
            </a:r>
            <a:r>
              <a:rPr lang="en-US" sz="2000" dirty="0" smtClean="0"/>
              <a:t>)</a:t>
            </a:r>
            <a:endParaRPr lang="en-US" sz="2000" dirty="0"/>
          </a:p>
        </p:txBody>
      </p:sp>
      <p:sp>
        <p:nvSpPr>
          <p:cNvPr id="3" name="Rectangle 2">
            <a:extLst>
              <a:ext uri="{FF2B5EF4-FFF2-40B4-BE49-F238E27FC236}">
                <a16:creationId xmlns:a16="http://schemas.microsoft.com/office/drawing/2014/main" id="{B3A76B82-C971-4E60-8E8D-E5DFAFAA8B7F}"/>
              </a:ext>
            </a:extLst>
          </p:cNvPr>
          <p:cNvSpPr/>
          <p:nvPr/>
        </p:nvSpPr>
        <p:spPr>
          <a:xfrm>
            <a:off x="2889081" y="343511"/>
            <a:ext cx="3239669" cy="461665"/>
          </a:xfrm>
          <a:prstGeom prst="rect">
            <a:avLst/>
          </a:prstGeom>
        </p:spPr>
        <p:txBody>
          <a:bodyPr wrap="none">
            <a:spAutoFit/>
          </a:bodyPr>
          <a:lstStyle/>
          <a:p>
            <a:r>
              <a:rPr lang="en-US" sz="2400" dirty="0"/>
              <a:t>RM ANOVA assumptions</a:t>
            </a:r>
          </a:p>
        </p:txBody>
      </p:sp>
    </p:spTree>
    <p:extLst>
      <p:ext uri="{BB962C8B-B14F-4D97-AF65-F5344CB8AC3E}">
        <p14:creationId xmlns:p14="http://schemas.microsoft.com/office/powerpoint/2010/main" val="330686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93104"/>
            <a:ext cx="9075542" cy="3323611"/>
          </a:xfrm>
          <a:prstGeom prst="rect">
            <a:avLst/>
          </a:prstGeom>
        </p:spPr>
      </p:pic>
      <p:sp>
        <p:nvSpPr>
          <p:cNvPr id="5" name="TextBox 4"/>
          <p:cNvSpPr txBox="1"/>
          <p:nvPr/>
        </p:nvSpPr>
        <p:spPr>
          <a:xfrm>
            <a:off x="3799405" y="591671"/>
            <a:ext cx="1399294" cy="369332"/>
          </a:xfrm>
          <a:prstGeom prst="rect">
            <a:avLst/>
          </a:prstGeom>
          <a:noFill/>
        </p:spPr>
        <p:txBody>
          <a:bodyPr wrap="none" rtlCol="0">
            <a:spAutoFit/>
          </a:bodyPr>
          <a:lstStyle/>
          <a:p>
            <a:r>
              <a:rPr lang="en-US" dirty="0" smtClean="0"/>
              <a:t>Mixed model</a:t>
            </a:r>
            <a:endParaRPr lang="en-US" dirty="0"/>
          </a:p>
        </p:txBody>
      </p:sp>
    </p:spTree>
    <p:extLst>
      <p:ext uri="{BB962C8B-B14F-4D97-AF65-F5344CB8AC3E}">
        <p14:creationId xmlns:p14="http://schemas.microsoft.com/office/powerpoint/2010/main" val="347664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678" y="180264"/>
            <a:ext cx="8897322" cy="3350165"/>
          </a:xfrm>
          <a:prstGeom prst="rect">
            <a:avLst/>
          </a:prstGeom>
        </p:spPr>
      </p:pic>
      <p:pic>
        <p:nvPicPr>
          <p:cNvPr id="3" name="Picture 2"/>
          <p:cNvPicPr>
            <a:picLocks noChangeAspect="1"/>
          </p:cNvPicPr>
          <p:nvPr/>
        </p:nvPicPr>
        <p:blipFill>
          <a:blip r:embed="rId3"/>
          <a:stretch>
            <a:fillRect/>
          </a:stretch>
        </p:blipFill>
        <p:spPr>
          <a:xfrm>
            <a:off x="415691" y="3663111"/>
            <a:ext cx="4833269" cy="3079512"/>
          </a:xfrm>
          <a:prstGeom prst="rect">
            <a:avLst/>
          </a:prstGeom>
        </p:spPr>
      </p:pic>
    </p:spTree>
    <p:extLst>
      <p:ext uri="{BB962C8B-B14F-4D97-AF65-F5344CB8AC3E}">
        <p14:creationId xmlns:p14="http://schemas.microsoft.com/office/powerpoint/2010/main" val="90615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30" y="251390"/>
            <a:ext cx="6122454" cy="1445404"/>
          </a:xfrm>
          <a:prstGeom prst="rect">
            <a:avLst/>
          </a:prstGeom>
        </p:spPr>
      </p:pic>
      <p:sp>
        <p:nvSpPr>
          <p:cNvPr id="3" name="Rectangle 2"/>
          <p:cNvSpPr/>
          <p:nvPr/>
        </p:nvSpPr>
        <p:spPr>
          <a:xfrm>
            <a:off x="141430" y="1747466"/>
            <a:ext cx="2551404" cy="307777"/>
          </a:xfrm>
          <a:prstGeom prst="rect">
            <a:avLst/>
          </a:prstGeom>
        </p:spPr>
        <p:txBody>
          <a:bodyPr wrap="none">
            <a:spAutoFit/>
          </a:bodyPr>
          <a:lstStyle/>
          <a:p>
            <a:r>
              <a:rPr lang="en-US" sz="1400" dirty="0"/>
              <a:t>2 MAY 2019 | </a:t>
            </a:r>
            <a:r>
              <a:rPr lang="en-US" sz="1400" dirty="0" err="1"/>
              <a:t>Voll</a:t>
            </a:r>
            <a:r>
              <a:rPr lang="en-US" sz="1400" dirty="0"/>
              <a:t> 569 | Nature |</a:t>
            </a:r>
          </a:p>
        </p:txBody>
      </p:sp>
      <p:pic>
        <p:nvPicPr>
          <p:cNvPr id="4" name="Picture 3"/>
          <p:cNvPicPr>
            <a:picLocks noChangeAspect="1"/>
          </p:cNvPicPr>
          <p:nvPr/>
        </p:nvPicPr>
        <p:blipFill>
          <a:blip r:embed="rId3"/>
          <a:stretch>
            <a:fillRect/>
          </a:stretch>
        </p:blipFill>
        <p:spPr>
          <a:xfrm>
            <a:off x="516105" y="2165961"/>
            <a:ext cx="3647868" cy="3771857"/>
          </a:xfrm>
          <a:prstGeom prst="rect">
            <a:avLst/>
          </a:prstGeom>
        </p:spPr>
      </p:pic>
      <p:sp>
        <p:nvSpPr>
          <p:cNvPr id="5" name="Rectangle 4"/>
          <p:cNvSpPr/>
          <p:nvPr/>
        </p:nvSpPr>
        <p:spPr>
          <a:xfrm>
            <a:off x="4268775" y="2315897"/>
            <a:ext cx="4699191" cy="2585323"/>
          </a:xfrm>
          <a:prstGeom prst="rect">
            <a:avLst/>
          </a:prstGeom>
        </p:spPr>
        <p:txBody>
          <a:bodyPr wrap="square">
            <a:spAutoFit/>
          </a:bodyPr>
          <a:lstStyle/>
          <a:p>
            <a:r>
              <a:rPr lang="en-US" sz="1600" b="1" dirty="0"/>
              <a:t>Fig. 1 </a:t>
            </a:r>
            <a:r>
              <a:rPr lang="en-US" sz="1600" dirty="0"/>
              <a:t>| The effect of FATP2 deletion on </a:t>
            </a:r>
            <a:r>
              <a:rPr lang="en-US" sz="1600" dirty="0" err="1"/>
              <a:t>tumour</a:t>
            </a:r>
            <a:r>
              <a:rPr lang="en-US" sz="1600" dirty="0"/>
              <a:t> growth and PMNMDSC function.</a:t>
            </a:r>
          </a:p>
          <a:p>
            <a:r>
              <a:rPr lang="en-US" sz="1600" dirty="0"/>
              <a:t> </a:t>
            </a:r>
            <a:r>
              <a:rPr lang="en-US" sz="1600" b="1" dirty="0"/>
              <a:t>g</a:t>
            </a:r>
            <a:r>
              <a:rPr lang="en-US" sz="1600" dirty="0"/>
              <a:t>, LLC </a:t>
            </a:r>
            <a:r>
              <a:rPr lang="en-US" sz="1600" dirty="0" err="1"/>
              <a:t>tumours</a:t>
            </a:r>
            <a:r>
              <a:rPr lang="en-US" sz="1600" dirty="0"/>
              <a:t> in Slc27a2fl/</a:t>
            </a:r>
            <a:r>
              <a:rPr lang="en-US" sz="1600" dirty="0" err="1"/>
              <a:t>fl</a:t>
            </a:r>
            <a:r>
              <a:rPr lang="en-US" sz="1600" dirty="0"/>
              <a:t> mice crossed  with S100a8-cre mice, to target the FATP2 depletion to PMNs (n = 4). </a:t>
            </a:r>
          </a:p>
          <a:p>
            <a:r>
              <a:rPr lang="en-US" sz="1600" dirty="0"/>
              <a:t>*P &lt; 0.05, **P &lt; 0.01, ***P &lt; 0.001, ****P &lt; 0.0001 (between control and test samples), unpaired two-sided Student’s t-test (a–c) or two-way analysis of variance (ANOVA) (d–g).</a:t>
            </a:r>
          </a:p>
          <a:p>
            <a:endParaRPr lang="en-US" sz="1600" dirty="0"/>
          </a:p>
        </p:txBody>
      </p:sp>
      <p:sp>
        <p:nvSpPr>
          <p:cNvPr id="6" name="TextBox 5"/>
          <p:cNvSpPr txBox="1"/>
          <p:nvPr/>
        </p:nvSpPr>
        <p:spPr>
          <a:xfrm>
            <a:off x="4635568" y="5237018"/>
            <a:ext cx="4087906" cy="646331"/>
          </a:xfrm>
          <a:prstGeom prst="rect">
            <a:avLst/>
          </a:prstGeom>
          <a:noFill/>
        </p:spPr>
        <p:txBody>
          <a:bodyPr wrap="square" rtlCol="0">
            <a:spAutoFit/>
          </a:bodyPr>
          <a:lstStyle/>
          <a:p>
            <a:r>
              <a:rPr lang="en-US" dirty="0" smtClean="0"/>
              <a:t>Did the authors do the correct data analysis and the best data presentation?</a:t>
            </a:r>
            <a:endParaRPr lang="en-US" dirty="0"/>
          </a:p>
        </p:txBody>
      </p:sp>
    </p:spTree>
    <p:extLst>
      <p:ext uri="{BB962C8B-B14F-4D97-AF65-F5344CB8AC3E}">
        <p14:creationId xmlns:p14="http://schemas.microsoft.com/office/powerpoint/2010/main" val="87291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781" y="689467"/>
            <a:ext cx="7716167" cy="3970318"/>
          </a:xfrm>
          <a:prstGeom prst="rect">
            <a:avLst/>
          </a:prstGeom>
          <a:noFill/>
        </p:spPr>
        <p:txBody>
          <a:bodyPr wrap="square" rtlCol="0">
            <a:spAutoFit/>
          </a:bodyPr>
          <a:lstStyle/>
          <a:p>
            <a:r>
              <a:rPr lang="en-US" b="1" dirty="0" smtClean="0"/>
              <a:t>Midterm hints:</a:t>
            </a:r>
          </a:p>
          <a:p>
            <a:endParaRPr lang="en-US" dirty="0"/>
          </a:p>
          <a:p>
            <a:r>
              <a:rPr lang="en-US" dirty="0" smtClean="0"/>
              <a:t>For all null and alternative hypotheses remember that they are about the </a:t>
            </a:r>
            <a:r>
              <a:rPr lang="en-US" i="1" dirty="0" smtClean="0"/>
              <a:t>population</a:t>
            </a:r>
            <a:r>
              <a:rPr lang="en-US" dirty="0" smtClean="0"/>
              <a:t>, so either use Greek letters or state something about the population if you write it out.</a:t>
            </a:r>
          </a:p>
          <a:p>
            <a:endParaRPr lang="en-US" dirty="0"/>
          </a:p>
          <a:p>
            <a:r>
              <a:rPr lang="en-US" dirty="0" smtClean="0"/>
              <a:t>For tests that use ranks (i.e., Mann Whitney), remember the test is looking at differences in the distribution of ranks of the data. Many people say that the test is looking a the differences in medians of the raw data. But you can get a p&lt;0.05 for a Mann Whitney test even if the medians are the same. The underlying rank distribution is different. If you need to state a null hypothesis for a non-parametric test for the midterm, say the medians of the population are equal but also include a statement that the distribution of the ranks in the population are the same.</a:t>
            </a:r>
            <a:endParaRPr lang="en-US" dirty="0"/>
          </a:p>
        </p:txBody>
      </p:sp>
    </p:spTree>
    <p:extLst>
      <p:ext uri="{BB962C8B-B14F-4D97-AF65-F5344CB8AC3E}">
        <p14:creationId xmlns:p14="http://schemas.microsoft.com/office/powerpoint/2010/main" val="21506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424" y="1232241"/>
            <a:ext cx="8364854" cy="1754326"/>
          </a:xfrm>
          <a:prstGeom prst="rect">
            <a:avLst/>
          </a:prstGeom>
          <a:noFill/>
        </p:spPr>
        <p:txBody>
          <a:bodyPr wrap="none" rtlCol="0">
            <a:spAutoFit/>
          </a:bodyPr>
          <a:lstStyle/>
          <a:p>
            <a:r>
              <a:rPr lang="en-US" dirty="0" smtClean="0"/>
              <a:t>Remember:</a:t>
            </a:r>
          </a:p>
          <a:p>
            <a:endParaRPr lang="en-US" dirty="0"/>
          </a:p>
          <a:p>
            <a:r>
              <a:rPr lang="en-US" dirty="0" smtClean="0"/>
              <a:t>Bring only your study guide plus one blank sheet of paper for calculations if you need it.</a:t>
            </a:r>
          </a:p>
          <a:p>
            <a:r>
              <a:rPr lang="en-US" dirty="0"/>
              <a:t>	</a:t>
            </a:r>
            <a:r>
              <a:rPr lang="en-US" dirty="0" smtClean="0"/>
              <a:t>3 pages front and back</a:t>
            </a:r>
          </a:p>
          <a:p>
            <a:endParaRPr lang="en-US" dirty="0"/>
          </a:p>
          <a:p>
            <a:r>
              <a:rPr lang="en-US" dirty="0" smtClean="0"/>
              <a:t>The only electronic device you can use is a calculator.</a:t>
            </a:r>
            <a:endParaRPr lang="en-US" dirty="0"/>
          </a:p>
        </p:txBody>
      </p:sp>
      <p:sp>
        <p:nvSpPr>
          <p:cNvPr id="3" name="TextBox 2"/>
          <p:cNvSpPr txBox="1"/>
          <p:nvPr/>
        </p:nvSpPr>
        <p:spPr>
          <a:xfrm>
            <a:off x="3462007" y="3823855"/>
            <a:ext cx="1749197" cy="646331"/>
          </a:xfrm>
          <a:prstGeom prst="rect">
            <a:avLst/>
          </a:prstGeom>
          <a:noFill/>
        </p:spPr>
        <p:txBody>
          <a:bodyPr wrap="none" rtlCol="0">
            <a:spAutoFit/>
          </a:bodyPr>
          <a:lstStyle/>
          <a:p>
            <a:r>
              <a:rPr lang="en-US" dirty="0" smtClean="0"/>
              <a:t>Questions?</a:t>
            </a:r>
          </a:p>
          <a:p>
            <a:r>
              <a:rPr lang="en-US" dirty="0" smtClean="0"/>
              <a:t>Practice datasets</a:t>
            </a:r>
            <a:endParaRPr lang="en-US" dirty="0"/>
          </a:p>
        </p:txBody>
      </p:sp>
    </p:spTree>
    <p:extLst>
      <p:ext uri="{BB962C8B-B14F-4D97-AF65-F5344CB8AC3E}">
        <p14:creationId xmlns:p14="http://schemas.microsoft.com/office/powerpoint/2010/main" val="112464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30" y="251390"/>
            <a:ext cx="6122454" cy="1445404"/>
          </a:xfrm>
          <a:prstGeom prst="rect">
            <a:avLst/>
          </a:prstGeom>
        </p:spPr>
      </p:pic>
      <p:sp>
        <p:nvSpPr>
          <p:cNvPr id="3" name="Rectangle 2"/>
          <p:cNvSpPr/>
          <p:nvPr/>
        </p:nvSpPr>
        <p:spPr>
          <a:xfrm>
            <a:off x="141430" y="1747466"/>
            <a:ext cx="2551404" cy="307777"/>
          </a:xfrm>
          <a:prstGeom prst="rect">
            <a:avLst/>
          </a:prstGeom>
        </p:spPr>
        <p:txBody>
          <a:bodyPr wrap="none">
            <a:spAutoFit/>
          </a:bodyPr>
          <a:lstStyle/>
          <a:p>
            <a:r>
              <a:rPr lang="en-US" sz="1400" dirty="0"/>
              <a:t>2 MAY 2019 | </a:t>
            </a:r>
            <a:r>
              <a:rPr lang="en-US" sz="1400" dirty="0" err="1"/>
              <a:t>Voll</a:t>
            </a:r>
            <a:r>
              <a:rPr lang="en-US" sz="1400" dirty="0"/>
              <a:t> 569 | Nature |</a:t>
            </a:r>
          </a:p>
        </p:txBody>
      </p:sp>
      <p:pic>
        <p:nvPicPr>
          <p:cNvPr id="4" name="Picture 3"/>
          <p:cNvPicPr>
            <a:picLocks noChangeAspect="1"/>
          </p:cNvPicPr>
          <p:nvPr/>
        </p:nvPicPr>
        <p:blipFill>
          <a:blip r:embed="rId3"/>
          <a:stretch>
            <a:fillRect/>
          </a:stretch>
        </p:blipFill>
        <p:spPr>
          <a:xfrm>
            <a:off x="516105" y="2165961"/>
            <a:ext cx="3647868" cy="3771857"/>
          </a:xfrm>
          <a:prstGeom prst="rect">
            <a:avLst/>
          </a:prstGeom>
        </p:spPr>
      </p:pic>
      <p:sp>
        <p:nvSpPr>
          <p:cNvPr id="5" name="Rectangle 4"/>
          <p:cNvSpPr/>
          <p:nvPr/>
        </p:nvSpPr>
        <p:spPr>
          <a:xfrm>
            <a:off x="4263885" y="2653296"/>
            <a:ext cx="4699191" cy="2585323"/>
          </a:xfrm>
          <a:prstGeom prst="rect">
            <a:avLst/>
          </a:prstGeom>
        </p:spPr>
        <p:txBody>
          <a:bodyPr wrap="square">
            <a:spAutoFit/>
          </a:bodyPr>
          <a:lstStyle/>
          <a:p>
            <a:r>
              <a:rPr lang="en-US" sz="1600" b="1" dirty="0"/>
              <a:t>Fig. 1 </a:t>
            </a:r>
            <a:r>
              <a:rPr lang="en-US" sz="1600" dirty="0"/>
              <a:t>| The effect of FATP2 deletion on </a:t>
            </a:r>
            <a:r>
              <a:rPr lang="en-US" sz="1600" dirty="0" err="1"/>
              <a:t>tumour</a:t>
            </a:r>
            <a:r>
              <a:rPr lang="en-US" sz="1600" dirty="0"/>
              <a:t> growth and PMNMDSC function.</a:t>
            </a:r>
          </a:p>
          <a:p>
            <a:r>
              <a:rPr lang="en-US" sz="1600" dirty="0"/>
              <a:t> </a:t>
            </a:r>
            <a:r>
              <a:rPr lang="en-US" sz="1600" b="1" dirty="0"/>
              <a:t>g</a:t>
            </a:r>
            <a:r>
              <a:rPr lang="en-US" sz="1600" dirty="0"/>
              <a:t>, LLC </a:t>
            </a:r>
            <a:r>
              <a:rPr lang="en-US" sz="1600" dirty="0" err="1"/>
              <a:t>tumours</a:t>
            </a:r>
            <a:r>
              <a:rPr lang="en-US" sz="1600" dirty="0"/>
              <a:t> in Slc27a2fl/</a:t>
            </a:r>
            <a:r>
              <a:rPr lang="en-US" sz="1600" dirty="0" err="1"/>
              <a:t>fl</a:t>
            </a:r>
            <a:r>
              <a:rPr lang="en-US" sz="1600" dirty="0"/>
              <a:t> mice crossed  with S100a8-cre mice, to target the FATP2 depletion to PMNs (n = 4). </a:t>
            </a:r>
          </a:p>
          <a:p>
            <a:r>
              <a:rPr lang="en-US" sz="1600" dirty="0"/>
              <a:t>*P &lt; 0.05, **P &lt; 0.01, ***P &lt; 0.001, ****P &lt; 0.0001 (between control and test samples), unpaired two-sided Student’s t-test (a–c) or two-way analysis of variance (ANOVA) (d–g).</a:t>
            </a:r>
          </a:p>
          <a:p>
            <a:endParaRPr lang="en-US" sz="1600" dirty="0"/>
          </a:p>
        </p:txBody>
      </p:sp>
    </p:spTree>
    <p:extLst>
      <p:ext uri="{BB962C8B-B14F-4D97-AF65-F5344CB8AC3E}">
        <p14:creationId xmlns:p14="http://schemas.microsoft.com/office/powerpoint/2010/main" val="226704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470" y="1281720"/>
            <a:ext cx="2813743" cy="2909381"/>
          </a:xfrm>
          <a:prstGeom prst="rect">
            <a:avLst/>
          </a:prstGeom>
        </p:spPr>
      </p:pic>
      <p:pic>
        <p:nvPicPr>
          <p:cNvPr id="3" name="Picture 2"/>
          <p:cNvPicPr>
            <a:picLocks noChangeAspect="1"/>
          </p:cNvPicPr>
          <p:nvPr/>
        </p:nvPicPr>
        <p:blipFill>
          <a:blip r:embed="rId3"/>
          <a:stretch>
            <a:fillRect/>
          </a:stretch>
        </p:blipFill>
        <p:spPr>
          <a:xfrm>
            <a:off x="3104019" y="1140089"/>
            <a:ext cx="5937294" cy="1687829"/>
          </a:xfrm>
          <a:prstGeom prst="rect">
            <a:avLst/>
          </a:prstGeom>
        </p:spPr>
      </p:pic>
      <p:sp>
        <p:nvSpPr>
          <p:cNvPr id="4" name="Rectangle 3"/>
          <p:cNvSpPr/>
          <p:nvPr/>
        </p:nvSpPr>
        <p:spPr>
          <a:xfrm>
            <a:off x="3050253" y="3221903"/>
            <a:ext cx="5903043" cy="1477328"/>
          </a:xfrm>
          <a:prstGeom prst="rect">
            <a:avLst/>
          </a:prstGeom>
        </p:spPr>
        <p:txBody>
          <a:bodyPr wrap="square">
            <a:spAutoFit/>
          </a:bodyPr>
          <a:lstStyle/>
          <a:p>
            <a:r>
              <a:rPr lang="en-US" dirty="0"/>
              <a:t>two-way ANOVA?</a:t>
            </a:r>
          </a:p>
          <a:p>
            <a:r>
              <a:rPr lang="en-US" dirty="0" err="1"/>
              <a:t>Tumour</a:t>
            </a:r>
            <a:r>
              <a:rPr lang="en-US" dirty="0"/>
              <a:t> growth was evaluated using a two-way ANOVA test with </a:t>
            </a:r>
            <a:r>
              <a:rPr lang="en-US" dirty="0" err="1"/>
              <a:t>Bonferroni</a:t>
            </a:r>
            <a:r>
              <a:rPr lang="en-US" dirty="0"/>
              <a:t> correction for multiple comparisons.  </a:t>
            </a:r>
          </a:p>
          <a:p>
            <a:endParaRPr lang="en-US" dirty="0"/>
          </a:p>
          <a:p>
            <a:endParaRPr lang="en-US" dirty="0"/>
          </a:p>
        </p:txBody>
      </p:sp>
    </p:spTree>
    <p:extLst>
      <p:ext uri="{BB962C8B-B14F-4D97-AF65-F5344CB8AC3E}">
        <p14:creationId xmlns:p14="http://schemas.microsoft.com/office/powerpoint/2010/main" val="167163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58" y="1177214"/>
            <a:ext cx="8028886" cy="3139321"/>
          </a:xfrm>
          <a:prstGeom prst="rect">
            <a:avLst/>
          </a:prstGeom>
        </p:spPr>
        <p:txBody>
          <a:bodyPr wrap="square">
            <a:spAutoFit/>
          </a:bodyPr>
          <a:lstStyle/>
          <a:p>
            <a:r>
              <a:rPr lang="en-US" b="1" dirty="0" err="1"/>
              <a:t>Tumour</a:t>
            </a:r>
            <a:r>
              <a:rPr lang="en-US" b="1" dirty="0"/>
              <a:t> cell injections and treatment.  </a:t>
            </a:r>
            <a:r>
              <a:rPr lang="en-US" dirty="0"/>
              <a:t>Approximately 5 × 105 </a:t>
            </a:r>
            <a:r>
              <a:rPr lang="en-US" dirty="0" err="1"/>
              <a:t>tumour</a:t>
            </a:r>
            <a:r>
              <a:rPr lang="en-US" dirty="0"/>
              <a:t> cells were injected subcutaneously into mice, which formed </a:t>
            </a:r>
            <a:r>
              <a:rPr lang="en-US" dirty="0" err="1"/>
              <a:t>tumours</a:t>
            </a:r>
            <a:r>
              <a:rPr lang="en-US" dirty="0"/>
              <a:t> with a 1.5-cm diameter within 2–3 weeks of injection. </a:t>
            </a:r>
            <a:r>
              <a:rPr lang="en-US" dirty="0" err="1"/>
              <a:t>Lipofermata</a:t>
            </a:r>
            <a:r>
              <a:rPr lang="en-US" dirty="0"/>
              <a:t> was administrated subcutaneously at a dose of 2 mg kg−1 twice a day. As a control, mice were treated with vehicle alone (DMSO plus 30% (v/v) </a:t>
            </a:r>
            <a:r>
              <a:rPr lang="en-US" dirty="0" err="1"/>
              <a:t>Kolliphor</a:t>
            </a:r>
            <a:r>
              <a:rPr lang="en-US" dirty="0"/>
              <a:t>). Treatments with </a:t>
            </a:r>
            <a:r>
              <a:rPr lang="en-US" dirty="0" err="1"/>
              <a:t>lipofermata</a:t>
            </a:r>
            <a:r>
              <a:rPr lang="en-US" dirty="0"/>
              <a:t> started 8–10 days after </a:t>
            </a:r>
            <a:r>
              <a:rPr lang="en-US" dirty="0" err="1"/>
              <a:t>tumour</a:t>
            </a:r>
            <a:r>
              <a:rPr lang="en-US" dirty="0"/>
              <a:t> injections. CSF1R antibody (</a:t>
            </a:r>
            <a:r>
              <a:rPr lang="en-US" dirty="0" err="1"/>
              <a:t>BioXcell</a:t>
            </a:r>
            <a:r>
              <a:rPr lang="en-US" dirty="0"/>
              <a:t>, 300 µg per mouse) was administered every other day starting the day after </a:t>
            </a:r>
            <a:r>
              <a:rPr lang="en-US" dirty="0" err="1"/>
              <a:t>tumour</a:t>
            </a:r>
            <a:r>
              <a:rPr lang="en-US" dirty="0"/>
              <a:t> injection, and continued until the mice were euthanized. PD-1 antibody (clone RMP1-14, </a:t>
            </a:r>
            <a:r>
              <a:rPr lang="en-US" dirty="0" err="1"/>
              <a:t>BioXcell</a:t>
            </a:r>
            <a:r>
              <a:rPr lang="en-US" dirty="0"/>
              <a:t>, 200 µg per mouse) was administered twice a week started 10–12 days after </a:t>
            </a:r>
            <a:r>
              <a:rPr lang="en-US" dirty="0" err="1"/>
              <a:t>tumour</a:t>
            </a:r>
            <a:r>
              <a:rPr lang="en-US" dirty="0"/>
              <a:t> injection. CTLA4-IgG2a (</a:t>
            </a:r>
            <a:r>
              <a:rPr lang="en-US" dirty="0" err="1"/>
              <a:t>BioXcell</a:t>
            </a:r>
            <a:r>
              <a:rPr lang="en-US" dirty="0"/>
              <a:t>, 200 µg per mouse) was administered at days 7 and 11. </a:t>
            </a:r>
          </a:p>
        </p:txBody>
      </p:sp>
    </p:spTree>
    <p:extLst>
      <p:ext uri="{BB962C8B-B14F-4D97-AF65-F5344CB8AC3E}">
        <p14:creationId xmlns:p14="http://schemas.microsoft.com/office/powerpoint/2010/main" val="356099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133603"/>
            <a:ext cx="8077200" cy="3170099"/>
          </a:xfrm>
          <a:prstGeom prst="rect">
            <a:avLst/>
          </a:prstGeom>
        </p:spPr>
        <p:txBody>
          <a:bodyPr wrap="square">
            <a:spAutoFit/>
          </a:bodyPr>
          <a:lstStyle/>
          <a:p>
            <a:r>
              <a:rPr lang="en-US" sz="2000" dirty="0">
                <a:solidFill>
                  <a:srgbClr val="000000"/>
                </a:solidFill>
              </a:rPr>
              <a:t>All </a:t>
            </a:r>
            <a:r>
              <a:rPr lang="en-US" sz="2000" dirty="0">
                <a:solidFill>
                  <a:srgbClr val="000000"/>
                </a:solidFill>
              </a:rPr>
              <a:t>cells (groups) of the study design should be normal</a:t>
            </a:r>
          </a:p>
          <a:p>
            <a:r>
              <a:rPr lang="en-US" sz="2000" dirty="0">
                <a:solidFill>
                  <a:srgbClr val="000000"/>
                </a:solidFill>
              </a:rPr>
              <a:t>	Less important for large sample sizes</a:t>
            </a:r>
          </a:p>
          <a:p>
            <a:endParaRPr lang="en-US" sz="2000" dirty="0">
              <a:solidFill>
                <a:srgbClr val="000000"/>
              </a:solidFill>
            </a:endParaRPr>
          </a:p>
          <a:p>
            <a:r>
              <a:rPr lang="en-US" sz="2000" dirty="0">
                <a:solidFill>
                  <a:srgbClr val="000000"/>
                </a:solidFill>
              </a:rPr>
              <a:t>The samples must be independent</a:t>
            </a:r>
          </a:p>
          <a:p>
            <a:r>
              <a:rPr lang="en-US" sz="2000" dirty="0">
                <a:solidFill>
                  <a:srgbClr val="000000"/>
                </a:solidFill>
              </a:rPr>
              <a:t>	Observations or participants must be independent</a:t>
            </a:r>
          </a:p>
          <a:p>
            <a:r>
              <a:rPr lang="en-US" sz="2000" dirty="0">
                <a:solidFill>
                  <a:srgbClr val="000000"/>
                </a:solidFill>
              </a:rPr>
              <a:t>	Participants in one group cannot influence participants in another	</a:t>
            </a:r>
          </a:p>
          <a:p>
            <a:r>
              <a:rPr lang="en-US" sz="2000" dirty="0"/>
              <a:t>	</a:t>
            </a:r>
            <a:endParaRPr lang="en-US" sz="2000" dirty="0">
              <a:solidFill>
                <a:srgbClr val="000000"/>
              </a:solidFill>
            </a:endParaRPr>
          </a:p>
          <a:p>
            <a:r>
              <a:rPr lang="en-US" sz="2000" dirty="0">
                <a:solidFill>
                  <a:srgbClr val="000000"/>
                </a:solidFill>
              </a:rPr>
              <a:t>Homoscedasticity in every cell.</a:t>
            </a:r>
          </a:p>
          <a:p>
            <a:endParaRPr lang="en-US" sz="2000" dirty="0">
              <a:solidFill>
                <a:srgbClr val="000000"/>
              </a:solidFill>
            </a:endParaRPr>
          </a:p>
          <a:p>
            <a:r>
              <a:rPr lang="en-US" sz="2000" dirty="0">
                <a:solidFill>
                  <a:srgbClr val="000000"/>
                </a:solidFill>
              </a:rPr>
              <a:t>The cells should have the same sample size</a:t>
            </a:r>
          </a:p>
        </p:txBody>
      </p:sp>
      <p:sp>
        <p:nvSpPr>
          <p:cNvPr id="3" name="Rectangle 2"/>
          <p:cNvSpPr/>
          <p:nvPr/>
        </p:nvSpPr>
        <p:spPr>
          <a:xfrm>
            <a:off x="3449439" y="457203"/>
            <a:ext cx="1784463" cy="461665"/>
          </a:xfrm>
          <a:prstGeom prst="rect">
            <a:avLst/>
          </a:prstGeom>
        </p:spPr>
        <p:txBody>
          <a:bodyPr wrap="none">
            <a:spAutoFit/>
          </a:bodyPr>
          <a:lstStyle/>
          <a:p>
            <a:r>
              <a:rPr lang="en-US" sz="2400" dirty="0">
                <a:solidFill>
                  <a:srgbClr val="000000"/>
                </a:solidFill>
              </a:rPr>
              <a:t>Assumptions</a:t>
            </a:r>
          </a:p>
        </p:txBody>
      </p:sp>
      <p:graphicFrame>
        <p:nvGraphicFramePr>
          <p:cNvPr id="4" name="Table 3"/>
          <p:cNvGraphicFramePr>
            <a:graphicFrameLocks noGrp="1"/>
          </p:cNvGraphicFramePr>
          <p:nvPr>
            <p:extLst/>
          </p:nvPr>
        </p:nvGraphicFramePr>
        <p:xfrm>
          <a:off x="6324600" y="1143002"/>
          <a:ext cx="2209800" cy="760095"/>
        </p:xfrm>
        <a:graphic>
          <a:graphicData uri="http://schemas.openxmlformats.org/drawingml/2006/table">
            <a:tbl>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253365">
                <a:tc>
                  <a:txBody>
                    <a:bodyPr/>
                    <a:lstStyle/>
                    <a:p>
                      <a:pPr algn="l" fontAlgn="b"/>
                      <a:r>
                        <a:rPr lang="en-US" sz="1600" b="0" i="0" u="none" strike="noStrike" dirty="0">
                          <a:solidFill>
                            <a:srgbClr val="000000"/>
                          </a:solidFill>
                          <a:effectLst/>
                          <a:latin typeface="Calibri"/>
                        </a:rPr>
                        <a:t> Means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365">
                <a:tc>
                  <a:txBody>
                    <a:bodyPr/>
                    <a:lstStyle/>
                    <a:p>
                      <a:pPr algn="l" fontAlgn="b"/>
                      <a:r>
                        <a:rPr lang="en-US" sz="1600" b="0" i="0" u="none" strike="noStrike">
                          <a:solidFill>
                            <a:srgbClr val="000000"/>
                          </a:solidFill>
                          <a:effectLst/>
                          <a:latin typeface="Calibri"/>
                        </a:rPr>
                        <a:t>Diet1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3365">
                <a:tc>
                  <a:txBody>
                    <a:bodyPr/>
                    <a:lstStyle/>
                    <a:p>
                      <a:pPr algn="l" fontAlgn="b"/>
                      <a:r>
                        <a:rPr lang="en-US" sz="1600" b="0" i="0" u="none" strike="noStrike">
                          <a:solidFill>
                            <a:srgbClr val="000000"/>
                          </a:solidFill>
                          <a:effectLst/>
                          <a:latin typeface="Calibri"/>
                        </a:rPr>
                        <a:t>Diet2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8688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3233" y="607772"/>
            <a:ext cx="7109964" cy="2021191"/>
          </a:xfrm>
          <a:prstGeom prst="rect">
            <a:avLst/>
          </a:prstGeom>
        </p:spPr>
      </p:pic>
      <p:pic>
        <p:nvPicPr>
          <p:cNvPr id="3" name="Picture 2"/>
          <p:cNvPicPr>
            <a:picLocks noChangeAspect="1"/>
          </p:cNvPicPr>
          <p:nvPr/>
        </p:nvPicPr>
        <p:blipFill>
          <a:blip r:embed="rId3"/>
          <a:stretch>
            <a:fillRect/>
          </a:stretch>
        </p:blipFill>
        <p:spPr>
          <a:xfrm>
            <a:off x="345110" y="2907201"/>
            <a:ext cx="8386210" cy="2248218"/>
          </a:xfrm>
          <a:prstGeom prst="rect">
            <a:avLst/>
          </a:prstGeom>
        </p:spPr>
      </p:pic>
    </p:spTree>
    <p:extLst>
      <p:ext uri="{BB962C8B-B14F-4D97-AF65-F5344CB8AC3E}">
        <p14:creationId xmlns:p14="http://schemas.microsoft.com/office/powerpoint/2010/main" val="323871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857" y="260760"/>
            <a:ext cx="8646958" cy="3827146"/>
          </a:xfrm>
          <a:prstGeom prst="rect">
            <a:avLst/>
          </a:prstGeom>
        </p:spPr>
      </p:pic>
      <p:sp>
        <p:nvSpPr>
          <p:cNvPr id="3" name="TextBox 2"/>
          <p:cNvSpPr txBox="1"/>
          <p:nvPr/>
        </p:nvSpPr>
        <p:spPr>
          <a:xfrm>
            <a:off x="446974" y="4349851"/>
            <a:ext cx="2159566" cy="1323439"/>
          </a:xfrm>
          <a:prstGeom prst="rect">
            <a:avLst/>
          </a:prstGeom>
          <a:noFill/>
        </p:spPr>
        <p:txBody>
          <a:bodyPr wrap="none" rtlCol="0">
            <a:spAutoFit/>
          </a:bodyPr>
          <a:lstStyle/>
          <a:p>
            <a:r>
              <a:rPr lang="en-US" sz="2000" dirty="0" smtClean="0"/>
              <a:t>Normal?</a:t>
            </a:r>
          </a:p>
          <a:p>
            <a:r>
              <a:rPr lang="en-US" sz="2000" dirty="0" smtClean="0"/>
              <a:t>Homoscedastic?</a:t>
            </a:r>
          </a:p>
          <a:p>
            <a:r>
              <a:rPr lang="en-US" sz="2000" dirty="0" smtClean="0"/>
              <a:t>Independent?</a:t>
            </a:r>
          </a:p>
          <a:p>
            <a:r>
              <a:rPr lang="en-US" sz="2000" dirty="0" smtClean="0"/>
              <a:t>Equal sample sizes?</a:t>
            </a:r>
            <a:endParaRPr lang="en-US" sz="2000" dirty="0"/>
          </a:p>
        </p:txBody>
      </p:sp>
      <p:sp>
        <p:nvSpPr>
          <p:cNvPr id="4" name="Rectangle 3"/>
          <p:cNvSpPr/>
          <p:nvPr/>
        </p:nvSpPr>
        <p:spPr>
          <a:xfrm>
            <a:off x="3112383" y="4349851"/>
            <a:ext cx="5523074" cy="2308324"/>
          </a:xfrm>
          <a:prstGeom prst="rect">
            <a:avLst/>
          </a:prstGeom>
          <a:solidFill>
            <a:schemeClr val="bg1">
              <a:lumMod val="95000"/>
            </a:schemeClr>
          </a:solidFill>
        </p:spPr>
        <p:txBody>
          <a:bodyPr wrap="square">
            <a:spAutoFit/>
          </a:bodyPr>
          <a:lstStyle/>
          <a:p>
            <a:r>
              <a:rPr lang="en-US" b="1" dirty="0"/>
              <a:t>Statistical analysis</a:t>
            </a:r>
            <a:r>
              <a:rPr lang="en-US" dirty="0"/>
              <a:t>. Statistical analysis was performed using an unpaired two-tailed Student’s t-test with significance determined at P = 0.05. </a:t>
            </a:r>
            <a:r>
              <a:rPr lang="en-US" i="1" dirty="0"/>
              <a:t>Estimation of variation within each group of data was performed and variance was similar between groups that were compared.</a:t>
            </a:r>
            <a:r>
              <a:rPr lang="en-US" dirty="0"/>
              <a:t> Animal experiments were not blinded. </a:t>
            </a:r>
            <a:r>
              <a:rPr lang="en-US" dirty="0" err="1"/>
              <a:t>Tumour</a:t>
            </a:r>
            <a:r>
              <a:rPr lang="en-US" dirty="0"/>
              <a:t> growth was evaluated using a two-way ANOVA test with </a:t>
            </a:r>
            <a:r>
              <a:rPr lang="en-US" dirty="0" err="1"/>
              <a:t>Bonferroni</a:t>
            </a:r>
            <a:r>
              <a:rPr lang="en-US" dirty="0"/>
              <a:t> correction for multiple comparisons. </a:t>
            </a:r>
          </a:p>
        </p:txBody>
      </p:sp>
    </p:spTree>
    <p:extLst>
      <p:ext uri="{BB962C8B-B14F-4D97-AF65-F5344CB8AC3E}">
        <p14:creationId xmlns:p14="http://schemas.microsoft.com/office/powerpoint/2010/main" val="137975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396" y="255316"/>
            <a:ext cx="8945816" cy="3606953"/>
          </a:xfrm>
          <a:prstGeom prst="rect">
            <a:avLst/>
          </a:prstGeom>
        </p:spPr>
      </p:pic>
      <p:pic>
        <p:nvPicPr>
          <p:cNvPr id="3" name="Picture 2"/>
          <p:cNvPicPr>
            <a:picLocks noChangeAspect="1"/>
          </p:cNvPicPr>
          <p:nvPr/>
        </p:nvPicPr>
        <p:blipFill>
          <a:blip r:embed="rId3"/>
          <a:stretch>
            <a:fillRect/>
          </a:stretch>
        </p:blipFill>
        <p:spPr>
          <a:xfrm>
            <a:off x="545984" y="4334490"/>
            <a:ext cx="3776634" cy="2207921"/>
          </a:xfrm>
          <a:prstGeom prst="rect">
            <a:avLst/>
          </a:prstGeom>
        </p:spPr>
      </p:pic>
      <p:pic>
        <p:nvPicPr>
          <p:cNvPr id="4" name="Picture 3"/>
          <p:cNvPicPr>
            <a:picLocks noChangeAspect="1"/>
          </p:cNvPicPr>
          <p:nvPr/>
        </p:nvPicPr>
        <p:blipFill>
          <a:blip r:embed="rId4"/>
          <a:stretch>
            <a:fillRect/>
          </a:stretch>
        </p:blipFill>
        <p:spPr>
          <a:xfrm>
            <a:off x="5371716" y="4050047"/>
            <a:ext cx="2613393" cy="2702220"/>
          </a:xfrm>
          <a:prstGeom prst="rect">
            <a:avLst/>
          </a:prstGeom>
        </p:spPr>
      </p:pic>
    </p:spTree>
    <p:extLst>
      <p:ext uri="{BB962C8B-B14F-4D97-AF65-F5344CB8AC3E}">
        <p14:creationId xmlns:p14="http://schemas.microsoft.com/office/powerpoint/2010/main" val="207767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6821" y="456021"/>
            <a:ext cx="7702884" cy="3407681"/>
          </a:xfrm>
          <a:prstGeom prst="rect">
            <a:avLst/>
          </a:prstGeom>
        </p:spPr>
      </p:pic>
      <p:pic>
        <p:nvPicPr>
          <p:cNvPr id="3" name="Picture 2"/>
          <p:cNvPicPr>
            <a:picLocks noChangeAspect="1"/>
          </p:cNvPicPr>
          <p:nvPr/>
        </p:nvPicPr>
        <p:blipFill>
          <a:blip r:embed="rId3"/>
          <a:stretch>
            <a:fillRect/>
          </a:stretch>
        </p:blipFill>
        <p:spPr>
          <a:xfrm>
            <a:off x="1722256" y="4006872"/>
            <a:ext cx="3776634" cy="2207921"/>
          </a:xfrm>
          <a:prstGeom prst="rect">
            <a:avLst/>
          </a:prstGeom>
        </p:spPr>
      </p:pic>
      <p:sp>
        <p:nvSpPr>
          <p:cNvPr id="4" name="TextBox 3"/>
          <p:cNvSpPr txBox="1"/>
          <p:nvPr/>
        </p:nvSpPr>
        <p:spPr>
          <a:xfrm>
            <a:off x="5498890" y="5701554"/>
            <a:ext cx="2740815" cy="369332"/>
          </a:xfrm>
          <a:prstGeom prst="rect">
            <a:avLst/>
          </a:prstGeom>
          <a:noFill/>
        </p:spPr>
        <p:txBody>
          <a:bodyPr wrap="none" rtlCol="0">
            <a:spAutoFit/>
          </a:bodyPr>
          <a:lstStyle/>
          <a:p>
            <a:r>
              <a:rPr lang="en-US" dirty="0" smtClean="0"/>
              <a:t>Does the x –axis look odd?</a:t>
            </a:r>
            <a:endParaRPr lang="en-US" dirty="0"/>
          </a:p>
        </p:txBody>
      </p:sp>
    </p:spTree>
    <p:extLst>
      <p:ext uri="{BB962C8B-B14F-4D97-AF65-F5344CB8AC3E}">
        <p14:creationId xmlns:p14="http://schemas.microsoft.com/office/powerpoint/2010/main" val="4089300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172</TotalTime>
  <Words>481</Words>
  <Application>Microsoft Office PowerPoint</Application>
  <PresentationFormat>On-screen Show (4:3)</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Review Session2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Torkko, Kathleen</dc:creator>
  <cp:lastModifiedBy>Torkko, Kathleen</cp:lastModifiedBy>
  <cp:revision>18</cp:revision>
  <dcterms:created xsi:type="dcterms:W3CDTF">2019-10-27T22:51:55Z</dcterms:created>
  <dcterms:modified xsi:type="dcterms:W3CDTF">2019-10-28T01:44:27Z</dcterms:modified>
</cp:coreProperties>
</file>