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47" r:id="rId3"/>
    <p:sldId id="448" r:id="rId4"/>
    <p:sldId id="451" r:id="rId5"/>
    <p:sldId id="449" r:id="rId6"/>
    <p:sldId id="379" r:id="rId7"/>
    <p:sldId id="4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0E7A2-156F-40D8-9042-B328BD19A520}">
          <p14:sldIdLst>
            <p14:sldId id="258"/>
            <p14:sldId id="447"/>
            <p14:sldId id="448"/>
            <p14:sldId id="451"/>
            <p14:sldId id="449"/>
            <p14:sldId id="379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9" autoAdjust="0"/>
    <p:restoredTop sz="81156"/>
  </p:normalViewPr>
  <p:slideViewPr>
    <p:cSldViewPr snapToGrid="0">
      <p:cViewPr varScale="1">
        <p:scale>
          <a:sx n="95" d="100"/>
          <a:sy n="95" d="100"/>
        </p:scale>
        <p:origin x="216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6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F325-4E3A-4A07-9D27-CCF5150B338E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EE41-A4DF-4714-A5A0-DF34E98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89C18-771D-504B-838B-A3E21ADBE8F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0A091-F48E-6D44-9C7E-400324AB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7"/>
            <a:ext cx="10515600" cy="10186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060569"/>
          </a:xfrm>
        </p:spPr>
        <p:txBody>
          <a:bodyPr/>
          <a:lstStyle>
            <a:lvl1pPr>
              <a:defRPr sz="260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5606"/>
            <a:ext cx="10515600" cy="7850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9652"/>
            <a:ext cx="3932237" cy="11577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3CDC-4BF4-4A7B-8405-F14DEC6DE77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ABFF-207A-4E17-BB6B-068052E13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115"/>
            <a:ext cx="5156873" cy="67263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85602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4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22" y="2474259"/>
            <a:ext cx="10775852" cy="11443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1007"/>
                </a:solidFill>
                <a:latin typeface="Arial Black" panose="020B0A04020102020204" pitchFamily="34" charset="0"/>
              </a:rPr>
              <a:t>Reading Data from the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8418"/>
            <a:ext cx="9144000" cy="1655762"/>
          </a:xfrm>
        </p:spPr>
        <p:txBody>
          <a:bodyPr/>
          <a:lstStyle/>
          <a:p>
            <a:r>
              <a:rPr lang="en-US" sz="3200" dirty="0">
                <a:solidFill>
                  <a:srgbClr val="001007"/>
                </a:solidFill>
              </a:rPr>
              <a:t>Part I: Web APIs</a:t>
            </a:r>
          </a:p>
        </p:txBody>
      </p:sp>
    </p:spTree>
    <p:extLst>
      <p:ext uri="{BB962C8B-B14F-4D97-AF65-F5344CB8AC3E}">
        <p14:creationId xmlns:p14="http://schemas.microsoft.com/office/powerpoint/2010/main" val="15820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CC13C-EDA9-834A-9A65-080A45222E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There’s a dedicated server holding data in a relatively usable form, and you want to “ask” for those data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Colorado information marketplace</a:t>
            </a:r>
          </a:p>
          <a:p>
            <a:pPr lvl="1"/>
            <a:r>
              <a:rPr lang="en-US" dirty="0" err="1">
                <a:latin typeface="Avenir Roman" panose="02000503020000020003" pitchFamily="2" charset="0"/>
              </a:rPr>
              <a:t>Data.gov</a:t>
            </a:r>
            <a:endParaRPr lang="en-US" dirty="0">
              <a:latin typeface="Avenir Roman" panose="02000503020000020003" pitchFamily="2" charset="0"/>
            </a:endParaRPr>
          </a:p>
          <a:p>
            <a:pPr lvl="1"/>
            <a:r>
              <a:rPr lang="en-US" dirty="0">
                <a:latin typeface="Avenir Roman" panose="02000503020000020003" pitchFamily="2" charset="0"/>
              </a:rPr>
              <a:t>Star Wars API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There’s data included as content on a webpage, and you want to “scrape” those data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Table from Wikipedia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Reviews from Amazon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Cast and characters on IMDB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0984-ED59-0F46-8DE0-95D1080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53"/>
            <a:ext cx="10515600" cy="1014984"/>
          </a:xfrm>
        </p:spPr>
        <p:txBody>
          <a:bodyPr/>
          <a:lstStyle/>
          <a:p>
            <a:r>
              <a:rPr lang="en-US" dirty="0"/>
              <a:t>Two major paths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7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CC13C-EDA9-834A-9A65-080A45222E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nterfaces provide a way to communicate with software. Can provide interface to:</a:t>
            </a:r>
          </a:p>
          <a:p>
            <a:pPr lvl="1"/>
            <a:r>
              <a:rPr lang="en-US" dirty="0"/>
              <a:t>A software package in R/Python/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 database</a:t>
            </a:r>
          </a:p>
          <a:p>
            <a:pPr lvl="1"/>
            <a:r>
              <a:rPr lang="en-US" dirty="0"/>
              <a:t>A public web API 	</a:t>
            </a:r>
          </a:p>
          <a:p>
            <a:pPr lvl="1"/>
            <a:endParaRPr lang="en-US" dirty="0"/>
          </a:p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 is a set of rules for transferring data files, such as text, images, audio, etc.</a:t>
            </a:r>
          </a:p>
          <a:p>
            <a:pPr lvl="1"/>
            <a:r>
              <a:rPr lang="en-US" dirty="0"/>
              <a:t>Most APIs use HTTP for data transfer</a:t>
            </a:r>
          </a:p>
          <a:p>
            <a:pPr lvl="1"/>
            <a:r>
              <a:rPr lang="en-US" dirty="0"/>
              <a:t>Has verbs for different actions (GET, POST, DELETE)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0984-ED59-0F46-8DE0-95D1080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53"/>
            <a:ext cx="10515600" cy="1014984"/>
          </a:xfrm>
        </p:spPr>
        <p:txBody>
          <a:bodyPr/>
          <a:lstStyle/>
          <a:p>
            <a:r>
              <a:rPr lang="en-US" dirty="0"/>
              <a:t>What even is an API? What about HTTP?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CC13C-EDA9-834A-9A65-080A45222E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In contrast to scraping,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pplication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rogramming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Roman" panose="02000503020000020003" pitchFamily="2" charset="0"/>
              </a:rPr>
              <a:t>nterfaces provide a way to communicate with software</a:t>
            </a:r>
          </a:p>
          <a:p>
            <a:r>
              <a:rPr lang="en-US" dirty="0">
                <a:latin typeface="Avenir Roman" panose="02000503020000020003" pitchFamily="2" charset="0"/>
              </a:rPr>
              <a:t>Web APIs may give you a way to request specific data from a server</a:t>
            </a:r>
          </a:p>
          <a:p>
            <a:endParaRPr lang="en-US" dirty="0">
              <a:latin typeface="Avenir Roman" panose="02000503020000020003" pitchFamily="2" charset="0"/>
            </a:endParaRPr>
          </a:p>
          <a:p>
            <a:r>
              <a:rPr lang="en-US" dirty="0">
                <a:latin typeface="Avenir Roman" panose="02000503020000020003" pitchFamily="2" charset="0"/>
              </a:rPr>
              <a:t>Web APIs aren’t uniform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The Star Wars API is different from the NYC Open Data API</a:t>
            </a:r>
          </a:p>
          <a:p>
            <a:r>
              <a:rPr lang="en-US" dirty="0">
                <a:latin typeface="Avenir Roman" panose="02000503020000020003" pitchFamily="2" charset="0"/>
              </a:rPr>
              <a:t>This means that what is returned by one API will differ from what is returned by another API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0984-ED59-0F46-8DE0-95D1080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53"/>
            <a:ext cx="10515600" cy="1014984"/>
          </a:xfrm>
        </p:spPr>
        <p:txBody>
          <a:bodyPr/>
          <a:lstStyle/>
          <a:p>
            <a:r>
              <a:rPr lang="en-US" dirty="0"/>
              <a:t>APIs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CC13C-EDA9-834A-9A65-080A45222E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err="1">
                <a:latin typeface="Monaco" pitchFamily="2" charset="77"/>
              </a:rPr>
              <a:t>httr</a:t>
            </a:r>
            <a:r>
              <a:rPr lang="en-US" sz="2800" dirty="0">
                <a:latin typeface="Monaco" pitchFamily="2" charset="77"/>
              </a:rPr>
              <a:t> </a:t>
            </a:r>
            <a:r>
              <a:rPr lang="en-US" sz="2800" dirty="0">
                <a:latin typeface="Avenir Roman" panose="02000503020000020003" pitchFamily="2" charset="0"/>
              </a:rPr>
              <a:t>c</a:t>
            </a:r>
            <a:r>
              <a:rPr lang="en-US" dirty="0">
                <a:latin typeface="Avenir Roman" panose="02000503020000020003" pitchFamily="2" charset="0"/>
              </a:rPr>
              <a:t>ontains a collection of tools for constructing HTTP requests in R</a:t>
            </a:r>
          </a:p>
          <a:p>
            <a:r>
              <a:rPr lang="en-US" dirty="0">
                <a:latin typeface="Avenir Roman" panose="02000503020000020003" pitchFamily="2" charset="0"/>
              </a:rPr>
              <a:t>We’ll focus on GET, which retrieves information from a specified URL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You can refine your HTTP request with query parameters if the API makes them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0984-ED59-0F46-8DE0-95D1080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53"/>
            <a:ext cx="10515600" cy="1014984"/>
          </a:xfrm>
        </p:spPr>
        <p:txBody>
          <a:bodyPr/>
          <a:lstStyle/>
          <a:p>
            <a:r>
              <a:rPr lang="en-US" dirty="0"/>
              <a:t>Getting data into 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9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“lucky” cases, you can request a CSV from an API</a:t>
            </a:r>
          </a:p>
          <a:p>
            <a:pPr lvl="1"/>
            <a:r>
              <a:rPr lang="en-US" dirty="0"/>
              <a:t>Sometimes you could download this by clicking a link on a webpage, but </a:t>
            </a:r>
          </a:p>
          <a:p>
            <a:pPr marL="457145" lvl="1" indent="0">
              <a:buNone/>
            </a:pPr>
            <a:r>
              <a:rPr lang="en-US" dirty="0"/>
              <a:t> 	</a:t>
            </a:r>
            <a:r>
              <a:rPr lang="en-US" sz="2200" dirty="0">
                <a:latin typeface="Monaco" pitchFamily="2" charset="77"/>
              </a:rPr>
              <a:t>### I went to &lt;website&gt; and clicked “download”</a:t>
            </a:r>
          </a:p>
          <a:p>
            <a:pPr marL="457145" lvl="1" indent="0">
              <a:buNone/>
            </a:pPr>
            <a:r>
              <a:rPr lang="en-US" dirty="0"/>
              <a:t>	isn’t reproducible </a:t>
            </a:r>
          </a:p>
          <a:p>
            <a:pPr marL="457145" lvl="1" indent="0">
              <a:buNone/>
            </a:pPr>
            <a:endParaRPr lang="en-US" dirty="0"/>
          </a:p>
          <a:p>
            <a:r>
              <a:rPr lang="en-US" dirty="0"/>
              <a:t>In more general cases, you’ll get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pPr lvl="1"/>
            <a:r>
              <a:rPr lang="en-US" dirty="0"/>
              <a:t>JSON files can be parsed in R using </a:t>
            </a:r>
            <a:r>
              <a:rPr lang="en-US" dirty="0" err="1">
                <a:latin typeface="Monaco" pitchFamily="2" charset="77"/>
              </a:rPr>
              <a:t>jsonlite</a:t>
            </a:r>
            <a:endParaRPr lang="en-US" dirty="0">
              <a:latin typeface="Monaco" pitchFamily="2" charset="77"/>
            </a:endParaRPr>
          </a:p>
          <a:p>
            <a:pPr lvl="1"/>
            <a:endParaRPr lang="en-US" dirty="0">
              <a:latin typeface="Monaco" pitchFamily="2" charset="77"/>
            </a:endParaRPr>
          </a:p>
          <a:p>
            <a:r>
              <a:rPr lang="en-US" dirty="0"/>
              <a:t>E</a:t>
            </a:r>
            <a:r>
              <a:rPr lang="en-US" b="1" dirty="0"/>
              <a:t>x</a:t>
            </a:r>
            <a:r>
              <a:rPr lang="en-US" dirty="0"/>
              <a:t>tensible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 (XML) is also common</a:t>
            </a:r>
          </a:p>
          <a:p>
            <a:pPr lvl="1"/>
            <a:r>
              <a:rPr lang="en-US" dirty="0"/>
              <a:t>XML can be parsed in R using </a:t>
            </a:r>
            <a:r>
              <a:rPr lang="en-US" dirty="0">
                <a:latin typeface="Monaco" pitchFamily="2" charset="77"/>
              </a:rPr>
              <a:t>xml2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API data formats</a:t>
            </a:r>
          </a:p>
        </p:txBody>
      </p:sp>
    </p:spTree>
    <p:extLst>
      <p:ext uri="{BB962C8B-B14F-4D97-AF65-F5344CB8AC3E}">
        <p14:creationId xmlns:p14="http://schemas.microsoft.com/office/powerpoint/2010/main" val="9071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the data from a website</a:t>
            </a:r>
          </a:p>
          <a:p>
            <a:pPr lvl="1"/>
            <a:r>
              <a:rPr lang="en-US" dirty="0"/>
              <a:t>We’ll learn more about this Thursday</a:t>
            </a:r>
          </a:p>
          <a:p>
            <a:pPr marL="457145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if I don’t have an API?</a:t>
            </a:r>
          </a:p>
        </p:txBody>
      </p:sp>
    </p:spTree>
    <p:extLst>
      <p:ext uri="{BB962C8B-B14F-4D97-AF65-F5344CB8AC3E}">
        <p14:creationId xmlns:p14="http://schemas.microsoft.com/office/powerpoint/2010/main" val="29857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eric Colorado School of Public Health">
      <a:dk1>
        <a:srgbClr val="FFFFFF"/>
      </a:dk1>
      <a:lt1>
        <a:srgbClr val="080808"/>
      </a:lt1>
      <a:dk2>
        <a:srgbClr val="D8D8D8"/>
      </a:dk2>
      <a:lt2>
        <a:srgbClr val="080808"/>
      </a:lt2>
      <a:accent1>
        <a:srgbClr val="008239"/>
      </a:accent1>
      <a:accent2>
        <a:srgbClr val="005390"/>
      </a:accent2>
      <a:accent3>
        <a:srgbClr val="542378"/>
      </a:accent3>
      <a:accent4>
        <a:srgbClr val="7F0000"/>
      </a:accent4>
      <a:accent5>
        <a:srgbClr val="FFC000"/>
      </a:accent5>
      <a:accent6>
        <a:srgbClr val="262627"/>
      </a:accent6>
      <a:hlink>
        <a:srgbClr val="080808"/>
      </a:hlink>
      <a:folHlink>
        <a:srgbClr val="08080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_apis" id="{55DB1BA7-5DEE-D54F-B479-0D1E510E68E3}" vid="{298E1473-0B99-B24D-8237-E73ED94D98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377</Words>
  <Application>Microsoft Macintosh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Avenir Book</vt:lpstr>
      <vt:lpstr>Avenir Roman</vt:lpstr>
      <vt:lpstr>Calibri</vt:lpstr>
      <vt:lpstr>Monaco</vt:lpstr>
      <vt:lpstr>Office Theme</vt:lpstr>
      <vt:lpstr>Reading Data from the Web</vt:lpstr>
      <vt:lpstr>Two major paths</vt:lpstr>
      <vt:lpstr>What even is an API? What about HTTP?</vt:lpstr>
      <vt:lpstr>APIs</vt:lpstr>
      <vt:lpstr>Getting data into R</vt:lpstr>
      <vt:lpstr>API data formats</vt:lpstr>
      <vt:lpstr>What if I don’t have an API?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Data from the Web</dc:title>
  <dc:creator>Wrobel, Julia</dc:creator>
  <cp:lastModifiedBy>Julia Wrobel</cp:lastModifiedBy>
  <cp:revision>12</cp:revision>
  <dcterms:created xsi:type="dcterms:W3CDTF">2019-11-07T21:23:57Z</dcterms:created>
  <dcterms:modified xsi:type="dcterms:W3CDTF">2019-11-08T19:47:54Z</dcterms:modified>
</cp:coreProperties>
</file>