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5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5601BC-65B8-8A4A-BBC8-998736D65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B7A61-9479-7644-8D89-CAAEF14052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2764C-AFEA-0D44-BAAC-1467986BB4E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87FD1-D905-374D-AA63-4E25681EA3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3F697-EE55-0545-AE68-BD4BF52DF5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56FBE-3A6B-8D4A-929C-299E3494F1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6D7E-3430-1C4B-9569-09F2333D0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EA-EA14-6143-85E0-27E88737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1080-E849-F141-B6E7-D353B791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EDCE-6D39-5647-8C68-CB1C0AE5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B6CEA-DDC8-C846-B5D5-F327E2BC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350F-9EBA-BA45-B174-E18629D2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64D3-E5C5-7C40-826F-AADFD21C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1728D-0BF9-1341-A948-721568614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815C7-5C1C-D24F-BB17-923CCA22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CAB0-2085-C541-B703-A6D73FBE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0718-12C0-8847-AD38-FF245E86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AB47-1AA8-5845-A176-C30147AA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7BF1-D2EB-3D45-A102-D1950A82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0AD2-B284-CD4F-843E-FC73A715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4E9D8-A53A-EA45-9971-3C2C4AF8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D253-834F-A946-AC36-AEA8614E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DE18-BDE1-C042-82A5-889EB135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7023-BDF4-DB4D-9802-0AF707AE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B2F1-919A-6E49-998D-E21FCF0CA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A180-60A8-6149-A155-7D1C37765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00" baseline="0">
                <a:latin typeface="Avenir Black" panose="02000503020000020003" pitchFamily="2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1186-A6A1-0D40-A194-3C6DCDDC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E0E5-8D5A-0E49-9F17-4666BA86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8881-6497-A746-8EC6-291ED7B7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803CB-9EF9-604B-9A32-E05C38C7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C489C-63DA-244D-83DF-F0DE89590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56D9A-B881-AD49-99C3-4C2360E60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32DE5-48C1-C84E-9C0B-B138F6BA1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EDEFA-B5C4-B849-8707-9B8822E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18BC9-CD04-D44B-9C91-CFC22481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2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A8A8-27DF-0E4A-BCEC-4F025184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83893-322E-1D40-B72D-A962E64B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E1E8E-80B0-E14C-B4D7-E04F13F4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934C8-10D7-3B4D-B142-07614BF7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8752-34B8-4442-803B-BFA3C2DC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B4CD-0A70-234C-A22C-8EA2440F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69AC-670D-F049-B619-CEF41628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E210D-96DE-E54A-A09A-88AE9EC6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56399-F7F8-4D4E-8202-BA06CDD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00D1E-38D1-594A-A83E-81EAA007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4FE-C67A-FC4C-82B0-4467A4B3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CD53F-9D44-D44D-84C4-33E2E74F4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F469-BDDE-F04C-9566-4327461A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31E3-10A0-6B4D-9619-96CA3483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F084-6D59-6D49-AD26-E4686E6A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822FB-5C48-DE40-9627-A4F11E5A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BD73-C52C-004D-BA1E-F84DB3A8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DA5F-1A7E-0043-9EC4-1D52A98FC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Bios 6612</a:t>
            </a:r>
            <a:endParaRPr lang="en-US" dirty="0"/>
          </a:p>
        </p:txBody>
      </p:sp>
      <p:pic>
        <p:nvPicPr>
          <p:cNvPr id="8" name="Picture 7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5223B17-265F-304F-BE3F-913D54990EA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61400" y="6365875"/>
            <a:ext cx="2692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6D7E-3430-1C4B-9569-09F2333D0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L6.1: Case-Control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EA-EA14-6143-85E0-27E88737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BIOS 6612</a:t>
            </a:r>
            <a:br/>
            <a:br/>
            <a:r>
              <a:t>Julia Wrobel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1080-E849-F141-B6E7-D353B791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March 1 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Cervical Cancer and HPV Vaccine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Same interpretation of OR, hypothesis testing, and model checking as before!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cervical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cervical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vaccinated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(vaccinated, </a:t>
            </a:r>
            <a:r>
              <a:rPr sz="1800">
                <a:solidFill>
                  <a:srgbClr val="902000"/>
                </a:solidFill>
                <a:latin typeface="Courier"/>
              </a:rPr>
              <a:t>levels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cervical_mod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(cases, controls)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vaccinated,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cervical,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binomial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"logit"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(cervical_mod)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coefficients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       Estimate Std. Error   z value     Pr(&gt;|z|)
## (Intercept) -2.155982  0.3184892 -6.769402 1.293160e-11
## vaccinated0  1.382792  0.3768736  3.669113 2.433934e-04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Cervical Cancer and HPV Vaccine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(cervical_mod)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(Intercept) vaccinated0 
##   -2.155982    1.382792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(cervical_mod))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(Intercept) vaccinated0 
##   0.1157895   3.9860140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confint.default</a:t>
            </a:r>
            <a:r>
              <a:rPr sz="1800">
                <a:latin typeface="Courier"/>
              </a:rPr>
              <a:t>(cervical_mod)) </a:t>
            </a:r>
            <a:r>
              <a:rPr sz="1800" i="1">
                <a:solidFill>
                  <a:srgbClr val="60A0B0"/>
                </a:solidFill>
                <a:latin typeface="Courier"/>
              </a:rPr>
              <a:t># gives confidence interval around OR based on Wald statistic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           2.5 %    97.5 %
## (Intercept) 0.06202554 0.2161562
## vaccinated0 1.90433547 8.3432293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Today, we cover:</a:t>
            </a:r>
          </a:p>
          <a:p>
            <a:pPr lvl="1"/>
            <a:r>
              <a:t>Logistic regression model for case-control studies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Optional readings:</a:t>
            </a:r>
          </a:p>
          <a:p>
            <a:pPr lvl="1"/>
            <a:r>
              <a:t>Agresti: 2.1.7-2.2.7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Basics of epidemiological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Epidemiological studies aim to investigate the causes, or </a:t>
            </a:r>
            <a:r>
              <a:rPr i="1"/>
              <a:t>etiology</a:t>
            </a:r>
            <a:r>
              <a:t> of diseases/conditions. Often combinations of different circumstances combine to lead to disease.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These are termed </a:t>
            </a:r>
            <a:r>
              <a:rPr i="1"/>
              <a:t>exposures</a:t>
            </a:r>
            <a:r>
              <a:t>, or </a:t>
            </a:r>
            <a:r>
              <a:rPr i="1"/>
              <a:t>risk factors</a:t>
            </a:r>
          </a:p>
          <a:p>
            <a:pPr marL="0" lvl="0" indent="0">
              <a:buNone/>
            </a:pPr>
            <a:endParaRPr i="1"/>
          </a:p>
          <a:p>
            <a:pPr marL="0" lvl="0" indent="0">
              <a:buNone/>
            </a:pPr>
            <a:r>
              <a:t>To understand the relationship(s) between exposure(s) and disease, two basic designs are commonly used: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cohort study</a:t>
            </a:r>
          </a:p>
          <a:p>
            <a:pPr lvl="1"/>
            <a:r>
              <a:t>case-control study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Prospective cohort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 determine if there is an association between certain exposure factors and a particular disease, a sample is selected consisting of individuals free of disease.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Individuals are selected according to exposure factors of interest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Group is followed for a given time period and classified according to whether or not a disease has developed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Case-control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this study design, comparisons are made between individuals who have a disease of interest (</a:t>
            </a:r>
            <a:r>
              <a:rPr i="1"/>
              <a:t>cases</a:t>
            </a:r>
            <a:r>
              <a:t>) and those who do not (</a:t>
            </a:r>
            <a:r>
              <a:rPr i="1"/>
              <a:t>controls</a:t>
            </a:r>
            <a:r>
              <a:t>).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Cases are sampled from a population of individuals with the condition</a:t>
            </a:r>
          </a:p>
          <a:p>
            <a:pPr lvl="1"/>
            <a:r>
              <a:t>Controls are sleected who do not have this condition</a:t>
            </a:r>
          </a:p>
          <a:p>
            <a:pPr lvl="1"/>
            <a:r>
              <a:t>Information about risk factors is then obtained retrospectively for all subjects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Because ratio of cases to controls is fixed, we cannot determine population level risk of disease from this study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Advantages and disadvantages of case-control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Advantages</a:t>
            </a:r>
          </a:p>
          <a:p>
            <a:pPr lvl="1"/>
            <a:r>
              <a:t>Much quicker to carry out than cohort studies, since people with disease are selected from the outset and risk factor assessment is done retrospectively</a:t>
            </a:r>
          </a:p>
          <a:p>
            <a:pPr lvl="1"/>
            <a:r>
              <a:t>Cheaper than prospective cohort studies</a:t>
            </a:r>
          </a:p>
          <a:p>
            <a:pPr marL="0" lvl="0" indent="0">
              <a:buNone/>
            </a:pPr>
            <a:r>
              <a:t>Disadvantages</a:t>
            </a:r>
          </a:p>
          <a:p>
            <a:pPr lvl="1"/>
            <a:r>
              <a:t>Can be recall bias about exposure(s) of interest for exposures that rely on subject’s memory to be accurate</a:t>
            </a:r>
          </a:p>
          <a:p>
            <a:pPr lvl="1"/>
            <a:r>
              <a:t>Case-control is restricted to one disease, but cohort studies can collect info on multiple diseases</a:t>
            </a:r>
          </a:p>
          <a:p>
            <a:pPr lvl="1"/>
            <a:r>
              <a:rPr i="1"/>
              <a:t>risk</a:t>
            </a:r>
            <a:r>
              <a:t>, the probability of a disease occurring given a set of exposures can be estimated from a cohort study but not a case-control study!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Measures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More specifically, below are the main measures of association between disease and exposure(s) of interest.</a:t>
            </a:r>
          </a:p>
          <a:p>
            <a:pPr lvl="1"/>
            <a:r>
              <a:t>Risk</a:t>
            </a:r>
          </a:p>
          <a:p>
            <a:pPr lvl="1"/>
            <a:r>
              <a:t>Risk Difference (RD): Risk of disease for those exposed - risk of disease for those unexposed</a:t>
            </a:r>
          </a:p>
          <a:p>
            <a:pPr lvl="1"/>
            <a:r>
              <a:t>Relative Risk/ Risk Ratio (RR): Risk of disease for those exposed / risk of disease for those unexposed</a:t>
            </a:r>
          </a:p>
          <a:p>
            <a:pPr lvl="1"/>
            <a:r>
              <a:t>Odds Ratio (OR): Odds of disease for those exposed / odds of disease for those unexposed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Risk, RD, RR, and OR can all be estimated from a cohort study, but case-control studies can only estimate the OR!!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Logistic Regression in case-control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In case-control studies, cases are sampled from a population of individuals </a:t>
            </a:r>
            <a:r>
              <a:rPr i="1"/>
              <a:t>with</a:t>
            </a:r>
            <a:r>
              <a:t> disease of interest, while controls are sampled from a population of individuals </a:t>
            </a:r>
            <a:r>
              <a:rPr i="1"/>
              <a:t>without</a:t>
            </a:r>
            <a:r>
              <a:t> disease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If we treat case or control status as a binary response variable, then the logistic regression model can be used to analyze results from case-control studies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We can’t use the fitted model to estimate probability of disease or relative risk</a:t>
            </a:r>
          </a:p>
          <a:p>
            <a:pPr lvl="2"/>
            <a:r>
              <a:t>This is because we selected the proportion of disease vs. no disease</a:t>
            </a:r>
          </a:p>
          <a:p>
            <a:pPr lvl="2"/>
            <a:r>
              <a:t>We can use the model to examine the OR and OR adjusted for other confounding factors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Cervical Cancer and HPV Vaccine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case-control study designed to investigate whether there is an association between </a:t>
            </a:r>
            <a:r>
              <a:rPr dirty="0" err="1"/>
              <a:t>occurence</a:t>
            </a:r>
            <a:r>
              <a:rPr dirty="0"/>
              <a:t> of cervical cancer and whether or not women </a:t>
            </a:r>
            <a:r>
              <a:rPr dirty="0" err="1"/>
              <a:t>recieved</a:t>
            </a:r>
            <a:r>
              <a:rPr dirty="0"/>
              <a:t> the HPV vaccine </a:t>
            </a:r>
            <a:r>
              <a:rPr i="1" dirty="0" err="1"/>
              <a:t>Guardasil</a:t>
            </a:r>
            <a:r>
              <a:rPr dirty="0"/>
              <a:t>.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dirty="0"/>
              <a:t>cases: 47 women histologic diagnosis of invasive cervical cancer at CU Anschutz between 2004 and 2006</a:t>
            </a:r>
          </a:p>
          <a:p>
            <a:pPr lvl="1"/>
            <a:r>
              <a:rPr dirty="0"/>
              <a:t>controls: 173 healthy women who attended the hospital for family planning purposes during the same time period</a:t>
            </a:r>
          </a:p>
          <a:p>
            <a:pPr lvl="1"/>
            <a:r>
              <a:rPr dirty="0"/>
              <a:t>Questionnaire was administered to learn whether patients </a:t>
            </a:r>
            <a:r>
              <a:rPr dirty="0" err="1"/>
              <a:t>recieved</a:t>
            </a:r>
            <a:r>
              <a:rPr dirty="0"/>
              <a:t> the HPV vaccine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008E4AF-459B-5F4D-8DBD-E059FB4A1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30854"/>
              </p:ext>
            </p:extLst>
          </p:nvPr>
        </p:nvGraphicFramePr>
        <p:xfrm>
          <a:off x="3983420" y="5200431"/>
          <a:ext cx="39334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vaccinated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Macintosh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Black</vt:lpstr>
      <vt:lpstr>Avenir Book</vt:lpstr>
      <vt:lpstr>Calibri</vt:lpstr>
      <vt:lpstr>Calibri Light</vt:lpstr>
      <vt:lpstr>Courier</vt:lpstr>
      <vt:lpstr>Office Theme</vt:lpstr>
      <vt:lpstr>L6.1: Case-Control Studies</vt:lpstr>
      <vt:lpstr>Overview</vt:lpstr>
      <vt:lpstr>Basics of epidemiological study design</vt:lpstr>
      <vt:lpstr>Prospective cohort studies</vt:lpstr>
      <vt:lpstr>Case-control studies</vt:lpstr>
      <vt:lpstr>Advantages and disadvantages of case-control studies</vt:lpstr>
      <vt:lpstr>Measures of Association</vt:lpstr>
      <vt:lpstr>Logistic Regression in case-control studies</vt:lpstr>
      <vt:lpstr>Example: Cervical Cancer and HPV Vaccine</vt:lpstr>
      <vt:lpstr>Example: Cervical Cancer and HPV Vaccine</vt:lpstr>
      <vt:lpstr>Example: Cervical Cancer and HPV Vaccine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L6.1: Case-Control Studies</dc:title>
  <dc:creator>Julia Wrobel</dc:creator>
  <cp:keywords/>
  <cp:lastModifiedBy>Wrobel, Julia</cp:lastModifiedBy>
  <cp:revision>1</cp:revision>
  <dcterms:created xsi:type="dcterms:W3CDTF">2021-02-25T16:14:34Z</dcterms:created>
  <dcterms:modified xsi:type="dcterms:W3CDTF">2021-02-25T16:15:52Z</dcterms:modified>
</cp:coreProperties>
</file>