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p:restoredTop sz="94626"/>
  </p:normalViewPr>
  <p:slideViewPr>
    <p:cSldViewPr snapToGrid="0" snapToObjects="1">
      <p:cViewPr varScale="1">
        <p:scale>
          <a:sx n="121" d="100"/>
          <a:sy n="121" d="100"/>
        </p:scale>
        <p:origin x="968" y="168"/>
      </p:cViewPr>
      <p:guideLst/>
    </p:cSldViewPr>
  </p:slideViewPr>
  <p:notesTextViewPr>
    <p:cViewPr>
      <p:scale>
        <a:sx n="1" d="1"/>
        <a:sy n="1" d="1"/>
      </p:scale>
      <p:origin x="0" y="0"/>
    </p:cViewPr>
  </p:notesTextViewPr>
  <p:notesViewPr>
    <p:cSldViewPr snapToGrid="0" snapToObjects="1">
      <p:cViewPr varScale="1">
        <p:scale>
          <a:sx n="85" d="100"/>
          <a:sy n="85" d="100"/>
        </p:scale>
        <p:origin x="354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2D623-995B-384E-AF07-DB05E88096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DBC6C3-B5C3-414E-8825-DE3453794B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DF9321-0897-9F4E-9D20-9CF6409A63AC}" type="datetimeFigureOut">
              <a:rPr lang="en-US" smtClean="0"/>
              <a:t>2/26/21</a:t>
            </a:fld>
            <a:endParaRPr lang="en-US"/>
          </a:p>
        </p:txBody>
      </p:sp>
      <p:sp>
        <p:nvSpPr>
          <p:cNvPr id="4" name="Footer Placeholder 3">
            <a:extLst>
              <a:ext uri="{FF2B5EF4-FFF2-40B4-BE49-F238E27FC236}">
                <a16:creationId xmlns:a16="http://schemas.microsoft.com/office/drawing/2014/main" id="{00227E8D-EDFA-8144-9582-F4C791B5C8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A443FFF-B087-EF4C-955B-E1947D8793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0E4952-7D47-4F41-BF17-E623097FDF01}"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6D7E-3430-1C4B-9569-09F2333D0540}"/>
              </a:ext>
            </a:extLst>
          </p:cNvPr>
          <p:cNvSpPr>
            <a:spLocks noGrp="1"/>
          </p:cNvSpPr>
          <p:nvPr>
            <p:ph type="ctrTitle"/>
          </p:nvPr>
        </p:nvSpPr>
        <p:spPr>
          <a:xfrm>
            <a:off x="1524000" y="1122363"/>
            <a:ext cx="9144000" cy="2387600"/>
          </a:xfrm>
        </p:spPr>
        <p:txBody>
          <a:bodyPr anchor="b">
            <a:normAutofit/>
          </a:bodyPr>
          <a:lstStyle>
            <a:lvl1pPr algn="ctr">
              <a:defRPr sz="5400">
                <a:solidFill>
                  <a:schemeClr val="tx1">
                    <a:lumMod val="85000"/>
                    <a:lumOff val="15000"/>
                  </a:schemeClr>
                </a:solidFill>
                <a:latin typeface="Avenir Book"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C55842EA-EA14-6143-85E0-27E88737443E}"/>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4">
                    <a:lumMod val="75000"/>
                  </a:schemeClr>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C7E1080-E849-F141-B6E7-D353B7911230}"/>
              </a:ext>
            </a:extLst>
          </p:cNvPr>
          <p:cNvSpPr>
            <a:spLocks noGrp="1"/>
          </p:cNvSpPr>
          <p:nvPr>
            <p:ph type="dt" sz="half" idx="10"/>
          </p:nvPr>
        </p:nvSpPr>
        <p:spPr/>
        <p:txBody>
          <a:bodyPr/>
          <a:lstStyle/>
          <a:p>
            <a:r>
              <a:rPr lang="en-US"/>
              <a:t>Bios 6612</a:t>
            </a:r>
            <a:endParaRPr lang="en-US" dirty="0"/>
          </a:p>
        </p:txBody>
      </p:sp>
    </p:spTree>
    <p:extLst>
      <p:ext uri="{BB962C8B-B14F-4D97-AF65-F5344CB8AC3E}">
        <p14:creationId xmlns:p14="http://schemas.microsoft.com/office/powerpoint/2010/main" val="16872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EDCE-6D39-5647-8C68-CB1C0AE589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B6CEA-DDC8-C846-B5D5-F327E2BCB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6350F-9EBA-BA45-B174-E18629D204B5}"/>
              </a:ext>
            </a:extLst>
          </p:cNvPr>
          <p:cNvSpPr>
            <a:spLocks noGrp="1"/>
          </p:cNvSpPr>
          <p:nvPr>
            <p:ph type="dt" sz="half" idx="10"/>
          </p:nvPr>
        </p:nvSpPr>
        <p:spPr/>
        <p:txBody>
          <a:bodyPr/>
          <a:lstStyle/>
          <a:p>
            <a:r>
              <a:rPr lang="en-US"/>
              <a:t>Bios 6612</a:t>
            </a:r>
          </a:p>
        </p:txBody>
      </p:sp>
      <p:sp>
        <p:nvSpPr>
          <p:cNvPr id="6" name="Slide Number Placeholder 5">
            <a:extLst>
              <a:ext uri="{FF2B5EF4-FFF2-40B4-BE49-F238E27FC236}">
                <a16:creationId xmlns:a16="http://schemas.microsoft.com/office/drawing/2014/main" id="{2B2964D3-E5C5-7C40-826F-AADFD21CF040}"/>
              </a:ext>
            </a:extLst>
          </p:cNvPr>
          <p:cNvSpPr>
            <a:spLocks noGrp="1"/>
          </p:cNvSpPr>
          <p:nvPr>
            <p:ph type="sldNum" sz="quarter" idx="12"/>
          </p:nvPr>
        </p:nvSpPr>
        <p:spPr>
          <a:xfrm>
            <a:off x="8610600" y="6356350"/>
            <a:ext cx="2743200" cy="365125"/>
          </a:xfrm>
          <a:prstGeom prst="rect">
            <a:avLst/>
          </a:prstGeom>
        </p:spPr>
        <p:txBody>
          <a:bodyPr/>
          <a:lstStyle/>
          <a:p>
            <a:fld id="{8557817F-57E6-CD4D-991F-D80BEAED7F1C}" type="slidenum">
              <a:rPr lang="en-US" smtClean="0"/>
              <a:t>‹#›</a:t>
            </a:fld>
            <a:endParaRPr lang="en-US"/>
          </a:p>
        </p:txBody>
      </p:sp>
    </p:spTree>
    <p:extLst>
      <p:ext uri="{BB962C8B-B14F-4D97-AF65-F5344CB8AC3E}">
        <p14:creationId xmlns:p14="http://schemas.microsoft.com/office/powerpoint/2010/main" val="293050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1728D-0BF9-1341-A948-721568614F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815C7-5C1C-D24F-BB17-923CCA225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3CAB0-2085-C541-B703-A6D73FBE2DF3}"/>
              </a:ext>
            </a:extLst>
          </p:cNvPr>
          <p:cNvSpPr>
            <a:spLocks noGrp="1"/>
          </p:cNvSpPr>
          <p:nvPr>
            <p:ph type="dt" sz="half" idx="10"/>
          </p:nvPr>
        </p:nvSpPr>
        <p:spPr/>
        <p:txBody>
          <a:bodyPr/>
          <a:lstStyle/>
          <a:p>
            <a:r>
              <a:rPr lang="en-US"/>
              <a:t>Bios 6612</a:t>
            </a:r>
          </a:p>
        </p:txBody>
      </p:sp>
      <p:sp>
        <p:nvSpPr>
          <p:cNvPr id="6" name="Slide Number Placeholder 5">
            <a:extLst>
              <a:ext uri="{FF2B5EF4-FFF2-40B4-BE49-F238E27FC236}">
                <a16:creationId xmlns:a16="http://schemas.microsoft.com/office/drawing/2014/main" id="{B6CF0718-12C0-8847-AD38-FF245E86D479}"/>
              </a:ext>
            </a:extLst>
          </p:cNvPr>
          <p:cNvSpPr>
            <a:spLocks noGrp="1"/>
          </p:cNvSpPr>
          <p:nvPr>
            <p:ph type="sldNum" sz="quarter" idx="12"/>
          </p:nvPr>
        </p:nvSpPr>
        <p:spPr>
          <a:xfrm>
            <a:off x="8610600" y="6356350"/>
            <a:ext cx="2743200" cy="365125"/>
          </a:xfrm>
          <a:prstGeom prst="rect">
            <a:avLst/>
          </a:prstGeom>
        </p:spPr>
        <p:txBody>
          <a:bodyPr/>
          <a:lstStyle/>
          <a:p>
            <a:fld id="{8557817F-57E6-CD4D-991F-D80BEAED7F1C}" type="slidenum">
              <a:rPr lang="en-US" smtClean="0"/>
              <a:t>‹#›</a:t>
            </a:fld>
            <a:endParaRPr lang="en-US"/>
          </a:p>
        </p:txBody>
      </p:sp>
    </p:spTree>
    <p:extLst>
      <p:ext uri="{BB962C8B-B14F-4D97-AF65-F5344CB8AC3E}">
        <p14:creationId xmlns:p14="http://schemas.microsoft.com/office/powerpoint/2010/main" val="273626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normAutofit/>
          </a:bodyPr>
          <a:lstStyle>
            <a:lvl1pPr>
              <a:defRPr sz="3600">
                <a:solidFill>
                  <a:schemeClr val="tx1">
                    <a:lumMod val="85000"/>
                    <a:lumOff val="15000"/>
                  </a:schemeClr>
                </a:solidFill>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lvl1pPr>
              <a:defRPr sz="2600">
                <a:solidFill>
                  <a:schemeClr val="bg2">
                    <a:lumMod val="50000"/>
                  </a:schemeClr>
                </a:solidFill>
                <a:latin typeface="Avenir Book" panose="02000503020000020003" pitchFamily="2" charset="0"/>
              </a:defRPr>
            </a:lvl1pPr>
            <a:lvl2pPr>
              <a:defRPr>
                <a:solidFill>
                  <a:schemeClr val="accent4">
                    <a:lumMod val="75000"/>
                  </a:schemeClr>
                </a:solidFill>
                <a:latin typeface="Avenir Book" panose="02000503020000020003" pitchFamily="2" charset="0"/>
              </a:defRPr>
            </a:lvl2pPr>
            <a:lvl3pPr>
              <a:defRPr>
                <a:solidFill>
                  <a:schemeClr val="tx1">
                    <a:lumMod val="65000"/>
                    <a:lumOff val="35000"/>
                  </a:schemeClr>
                </a:solidFill>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88AB47-1AA8-5845-A176-C30147AA20D2}"/>
              </a:ext>
            </a:extLst>
          </p:cNvPr>
          <p:cNvSpPr>
            <a:spLocks noGrp="1"/>
          </p:cNvSpPr>
          <p:nvPr>
            <p:ph type="dt" sz="half" idx="10"/>
          </p:nvPr>
        </p:nvSpPr>
        <p:spPr/>
        <p:txBody>
          <a:bodyPr/>
          <a:lstStyle/>
          <a:p>
            <a:r>
              <a:rPr lang="en-US"/>
              <a:t>Bios 6612</a:t>
            </a:r>
            <a:endParaRPr lang="en-US" dirty="0"/>
          </a:p>
        </p:txBody>
      </p:sp>
      <p:sp>
        <p:nvSpPr>
          <p:cNvPr id="6" name="Slide Number Placeholder 5">
            <a:extLst>
              <a:ext uri="{FF2B5EF4-FFF2-40B4-BE49-F238E27FC236}">
                <a16:creationId xmlns:a16="http://schemas.microsoft.com/office/drawing/2014/main" id="{39677BF1-D2EB-3D45-A102-D1950A829200}"/>
              </a:ext>
            </a:extLst>
          </p:cNvPr>
          <p:cNvSpPr>
            <a:spLocks noGrp="1"/>
          </p:cNvSpPr>
          <p:nvPr>
            <p:ph type="sldNum" sz="quarter" idx="12"/>
          </p:nvPr>
        </p:nvSpPr>
        <p:spPr>
          <a:xfrm>
            <a:off x="8610600" y="6356350"/>
            <a:ext cx="2743200" cy="365125"/>
          </a:xfrm>
          <a:prstGeom prst="rect">
            <a:avLst/>
          </a:prstGeom>
        </p:spPr>
        <p:txBody>
          <a:bodyPr/>
          <a:lstStyle/>
          <a:p>
            <a:endParaRPr lang="en-US" dirty="0"/>
          </a:p>
        </p:txBody>
      </p:sp>
    </p:spTree>
    <p:extLst>
      <p:ext uri="{BB962C8B-B14F-4D97-AF65-F5344CB8AC3E}">
        <p14:creationId xmlns:p14="http://schemas.microsoft.com/office/powerpoint/2010/main" val="263875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0AD2-B284-CD4F-843E-FC73A7154A95}"/>
              </a:ext>
            </a:extLst>
          </p:cNvPr>
          <p:cNvSpPr>
            <a:spLocks noGrp="1"/>
          </p:cNvSpPr>
          <p:nvPr>
            <p:ph type="title"/>
          </p:nvPr>
        </p:nvSpPr>
        <p:spPr>
          <a:xfrm>
            <a:off x="831850" y="1709738"/>
            <a:ext cx="10515600" cy="2852737"/>
          </a:xfrm>
        </p:spPr>
        <p:txBody>
          <a:bodyPr anchor="b">
            <a:normAutofit/>
          </a:bodyPr>
          <a:lstStyle>
            <a:lvl1pPr>
              <a:defRPr sz="5400">
                <a:solidFill>
                  <a:schemeClr val="tx1">
                    <a:lumMod val="85000"/>
                    <a:lumOff val="15000"/>
                  </a:schemeClr>
                </a:solidFill>
                <a:latin typeface="Avenir Book" panose="02000503020000020003"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00C4E9D8-A53A-EA45-9971-3C2C4AF8D513}"/>
              </a:ext>
            </a:extLst>
          </p:cNvPr>
          <p:cNvSpPr>
            <a:spLocks noGrp="1"/>
          </p:cNvSpPr>
          <p:nvPr>
            <p:ph type="body" idx="1"/>
          </p:nvPr>
        </p:nvSpPr>
        <p:spPr>
          <a:xfrm>
            <a:off x="831850" y="4589463"/>
            <a:ext cx="10515600" cy="1500187"/>
          </a:xfrm>
        </p:spPr>
        <p:txBody>
          <a:bodyPr/>
          <a:lstStyle>
            <a:lvl1pPr marL="0" indent="0">
              <a:buNone/>
              <a:defRPr sz="2400">
                <a:solidFill>
                  <a:schemeClr val="accent4">
                    <a:lumMod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A16D253-834F-A946-AC36-AEA8614E8D72}"/>
              </a:ext>
            </a:extLst>
          </p:cNvPr>
          <p:cNvSpPr>
            <a:spLocks noGrp="1"/>
          </p:cNvSpPr>
          <p:nvPr>
            <p:ph type="dt" sz="half" idx="10"/>
          </p:nvPr>
        </p:nvSpPr>
        <p:spPr/>
        <p:txBody>
          <a:bodyPr/>
          <a:lstStyle/>
          <a:p>
            <a:r>
              <a:rPr lang="en-US"/>
              <a:t>Bios 6612</a:t>
            </a:r>
            <a:endParaRPr lang="en-US" dirty="0"/>
          </a:p>
        </p:txBody>
      </p:sp>
      <p:sp>
        <p:nvSpPr>
          <p:cNvPr id="6" name="Slide Number Placeholder 5">
            <a:extLst>
              <a:ext uri="{FF2B5EF4-FFF2-40B4-BE49-F238E27FC236}">
                <a16:creationId xmlns:a16="http://schemas.microsoft.com/office/drawing/2014/main" id="{BE6FDE18-BDE1-C042-82A5-889EB13535F5}"/>
              </a:ext>
            </a:extLst>
          </p:cNvPr>
          <p:cNvSpPr>
            <a:spLocks noGrp="1"/>
          </p:cNvSpPr>
          <p:nvPr>
            <p:ph type="sldNum" sz="quarter" idx="12"/>
          </p:nvPr>
        </p:nvSpPr>
        <p:spPr>
          <a:xfrm>
            <a:off x="8610600" y="6356350"/>
            <a:ext cx="2743200" cy="365125"/>
          </a:xfrm>
          <a:prstGeom prst="rect">
            <a:avLst/>
          </a:prstGeom>
        </p:spPr>
        <p:txBody>
          <a:bodyPr/>
          <a:lstStyle/>
          <a:p>
            <a:endParaRPr lang="en-US" dirty="0"/>
          </a:p>
        </p:txBody>
      </p:sp>
    </p:spTree>
    <p:extLst>
      <p:ext uri="{BB962C8B-B14F-4D97-AF65-F5344CB8AC3E}">
        <p14:creationId xmlns:p14="http://schemas.microsoft.com/office/powerpoint/2010/main" val="23265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023-BDF4-DB4D-9802-0AF707AED457}"/>
              </a:ext>
            </a:extLst>
          </p:cNvPr>
          <p:cNvSpPr>
            <a:spLocks noGrp="1"/>
          </p:cNvSpPr>
          <p:nvPr>
            <p:ph type="title"/>
          </p:nvPr>
        </p:nvSpPr>
        <p:spPr/>
        <p:txBody>
          <a:bodyPr>
            <a:normAutofit/>
          </a:bodyPr>
          <a:lstStyle>
            <a:lvl1pPr>
              <a:defRPr sz="3600">
                <a:solidFill>
                  <a:schemeClr val="tx1">
                    <a:lumMod val="85000"/>
                    <a:lumOff val="15000"/>
                  </a:schemeClr>
                </a:solidFill>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756B2F1-919A-6E49-998D-E21FCF0CA5C6}"/>
              </a:ext>
            </a:extLst>
          </p:cNvPr>
          <p:cNvSpPr>
            <a:spLocks noGrp="1"/>
          </p:cNvSpPr>
          <p:nvPr>
            <p:ph sz="half" idx="1"/>
          </p:nvPr>
        </p:nvSpPr>
        <p:spPr>
          <a:xfrm>
            <a:off x="838200" y="1825625"/>
            <a:ext cx="5181600" cy="4351338"/>
          </a:xfrm>
        </p:spPr>
        <p:txBody>
          <a:bodyPr/>
          <a:lstStyle>
            <a:lvl1pPr>
              <a:defRPr sz="2600">
                <a:solidFill>
                  <a:schemeClr val="tx1">
                    <a:lumMod val="75000"/>
                    <a:lumOff val="25000"/>
                  </a:schemeClr>
                </a:solidFill>
                <a:latin typeface="Avenir Book" panose="02000503020000020003" pitchFamily="2" charset="0"/>
              </a:defRPr>
            </a:lvl1pPr>
            <a:lvl2pPr>
              <a:defRPr>
                <a:solidFill>
                  <a:schemeClr val="accent4">
                    <a:lumMod val="75000"/>
                  </a:schemeClr>
                </a:solidFill>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5A3A180-60A8-6149-A155-7D1C37765EC4}"/>
              </a:ext>
            </a:extLst>
          </p:cNvPr>
          <p:cNvSpPr>
            <a:spLocks noGrp="1"/>
          </p:cNvSpPr>
          <p:nvPr>
            <p:ph sz="half" idx="2"/>
          </p:nvPr>
        </p:nvSpPr>
        <p:spPr>
          <a:xfrm>
            <a:off x="6172200" y="1825625"/>
            <a:ext cx="5181600" cy="435133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600" baseline="0">
                <a:latin typeface="Avenir Black" panose="02000503020000020003" pitchFamily="2"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venir Black" panose="02000503020000020003" pitchFamily="2"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venir Black" panose="02000503020000020003" pitchFamily="2"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venir Black" panose="02000503020000020003" pitchFamily="2"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venir Black" panose="02000503020000020003" pitchFamily="2"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p>
        </p:txBody>
      </p:sp>
      <p:sp>
        <p:nvSpPr>
          <p:cNvPr id="5" name="Date Placeholder 4">
            <a:extLst>
              <a:ext uri="{FF2B5EF4-FFF2-40B4-BE49-F238E27FC236}">
                <a16:creationId xmlns:a16="http://schemas.microsoft.com/office/drawing/2014/main" id="{5F3A1186-A6A1-0D40-A194-3C6DCDDC8ACF}"/>
              </a:ext>
            </a:extLst>
          </p:cNvPr>
          <p:cNvSpPr>
            <a:spLocks noGrp="1"/>
          </p:cNvSpPr>
          <p:nvPr>
            <p:ph type="dt" sz="half" idx="10"/>
          </p:nvPr>
        </p:nvSpPr>
        <p:spPr/>
        <p:txBody>
          <a:bodyPr/>
          <a:lstStyle/>
          <a:p>
            <a:r>
              <a:rPr lang="en-US"/>
              <a:t>Bios 6612</a:t>
            </a:r>
            <a:endParaRPr lang="en-US" dirty="0"/>
          </a:p>
        </p:txBody>
      </p:sp>
      <p:sp>
        <p:nvSpPr>
          <p:cNvPr id="7" name="Slide Number Placeholder 6">
            <a:extLst>
              <a:ext uri="{FF2B5EF4-FFF2-40B4-BE49-F238E27FC236}">
                <a16:creationId xmlns:a16="http://schemas.microsoft.com/office/drawing/2014/main" id="{2B1CE0E5-8D5A-0E49-9F17-4666BA860B55}"/>
              </a:ext>
            </a:extLst>
          </p:cNvPr>
          <p:cNvSpPr>
            <a:spLocks noGrp="1"/>
          </p:cNvSpPr>
          <p:nvPr>
            <p:ph type="sldNum" sz="quarter" idx="12"/>
          </p:nvPr>
        </p:nvSpPr>
        <p:spPr>
          <a:xfrm>
            <a:off x="8610600" y="6356350"/>
            <a:ext cx="2743200" cy="365125"/>
          </a:xfrm>
          <a:prstGeom prst="rect">
            <a:avLst/>
          </a:prstGeom>
        </p:spPr>
        <p:txBody>
          <a:bodyPr/>
          <a:lstStyle/>
          <a:p>
            <a:endParaRPr lang="en-US" dirty="0"/>
          </a:p>
        </p:txBody>
      </p:sp>
    </p:spTree>
    <p:extLst>
      <p:ext uri="{BB962C8B-B14F-4D97-AF65-F5344CB8AC3E}">
        <p14:creationId xmlns:p14="http://schemas.microsoft.com/office/powerpoint/2010/main" val="354143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8881-6497-A746-8EC6-291ED7B79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E803CB-9EF9-604B-9A32-E05C38C77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5C489C-63DA-244D-83DF-F0DE89590F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056D9A-B881-AD49-99C3-4C2360E60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32DE5-48C1-C84E-9C0B-B138F6BA1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EDEFA-B5C4-B849-8707-9B8822ED80E9}"/>
              </a:ext>
            </a:extLst>
          </p:cNvPr>
          <p:cNvSpPr>
            <a:spLocks noGrp="1"/>
          </p:cNvSpPr>
          <p:nvPr>
            <p:ph type="dt" sz="half" idx="10"/>
          </p:nvPr>
        </p:nvSpPr>
        <p:spPr/>
        <p:txBody>
          <a:bodyPr/>
          <a:lstStyle/>
          <a:p>
            <a:r>
              <a:rPr lang="en-US"/>
              <a:t>Bios 6612</a:t>
            </a:r>
            <a:endParaRPr lang="en-US" dirty="0"/>
          </a:p>
        </p:txBody>
      </p:sp>
      <p:sp>
        <p:nvSpPr>
          <p:cNvPr id="9" name="Slide Number Placeholder 8">
            <a:extLst>
              <a:ext uri="{FF2B5EF4-FFF2-40B4-BE49-F238E27FC236}">
                <a16:creationId xmlns:a16="http://schemas.microsoft.com/office/drawing/2014/main" id="{20718BC9-CD04-D44B-9C91-CFC224815783}"/>
              </a:ext>
            </a:extLst>
          </p:cNvPr>
          <p:cNvSpPr>
            <a:spLocks noGrp="1"/>
          </p:cNvSpPr>
          <p:nvPr>
            <p:ph type="sldNum" sz="quarter" idx="12"/>
          </p:nvPr>
        </p:nvSpPr>
        <p:spPr>
          <a:xfrm>
            <a:off x="8610600" y="6356350"/>
            <a:ext cx="2743200" cy="365125"/>
          </a:xfrm>
          <a:prstGeom prst="rect">
            <a:avLst/>
          </a:prstGeom>
        </p:spPr>
        <p:txBody>
          <a:bodyPr/>
          <a:lstStyle/>
          <a:p>
            <a:endParaRPr lang="en-US" dirty="0"/>
          </a:p>
        </p:txBody>
      </p:sp>
    </p:spTree>
    <p:extLst>
      <p:ext uri="{BB962C8B-B14F-4D97-AF65-F5344CB8AC3E}">
        <p14:creationId xmlns:p14="http://schemas.microsoft.com/office/powerpoint/2010/main" val="414972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A8A8-27DF-0E4A-BCEC-4F025184AC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283893-322E-1D40-B72D-A962E64B3A53}"/>
              </a:ext>
            </a:extLst>
          </p:cNvPr>
          <p:cNvSpPr>
            <a:spLocks noGrp="1"/>
          </p:cNvSpPr>
          <p:nvPr>
            <p:ph type="dt" sz="half" idx="10"/>
          </p:nvPr>
        </p:nvSpPr>
        <p:spPr/>
        <p:txBody>
          <a:bodyPr/>
          <a:lstStyle/>
          <a:p>
            <a:r>
              <a:rPr lang="en-US"/>
              <a:t>Bios 6612</a:t>
            </a:r>
            <a:endParaRPr lang="en-US" dirty="0"/>
          </a:p>
        </p:txBody>
      </p:sp>
      <p:sp>
        <p:nvSpPr>
          <p:cNvPr id="5" name="Slide Number Placeholder 4">
            <a:extLst>
              <a:ext uri="{FF2B5EF4-FFF2-40B4-BE49-F238E27FC236}">
                <a16:creationId xmlns:a16="http://schemas.microsoft.com/office/drawing/2014/main" id="{4E1E1E8E-80B0-E14C-B4D7-E04F13F4343A}"/>
              </a:ext>
            </a:extLst>
          </p:cNvPr>
          <p:cNvSpPr>
            <a:spLocks noGrp="1"/>
          </p:cNvSpPr>
          <p:nvPr>
            <p:ph type="sldNum" sz="quarter" idx="12"/>
          </p:nvPr>
        </p:nvSpPr>
        <p:spPr>
          <a:xfrm>
            <a:off x="8610600" y="6356350"/>
            <a:ext cx="2743200" cy="365125"/>
          </a:xfrm>
          <a:prstGeom prst="rect">
            <a:avLst/>
          </a:prstGeom>
        </p:spPr>
        <p:txBody>
          <a:bodyPr/>
          <a:lstStyle/>
          <a:p>
            <a:fld id="{8557817F-57E6-CD4D-991F-D80BEAED7F1C}" type="slidenum">
              <a:rPr lang="en-US" smtClean="0"/>
              <a:t>‹#›</a:t>
            </a:fld>
            <a:endParaRPr lang="en-US"/>
          </a:p>
        </p:txBody>
      </p:sp>
    </p:spTree>
    <p:extLst>
      <p:ext uri="{BB962C8B-B14F-4D97-AF65-F5344CB8AC3E}">
        <p14:creationId xmlns:p14="http://schemas.microsoft.com/office/powerpoint/2010/main" val="130820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934C8-10D7-3B4D-B142-07614BF7AF05}"/>
              </a:ext>
            </a:extLst>
          </p:cNvPr>
          <p:cNvSpPr>
            <a:spLocks noGrp="1"/>
          </p:cNvSpPr>
          <p:nvPr>
            <p:ph type="dt" sz="half" idx="10"/>
          </p:nvPr>
        </p:nvSpPr>
        <p:spPr/>
        <p:txBody>
          <a:bodyPr/>
          <a:lstStyle/>
          <a:p>
            <a:r>
              <a:rPr lang="en-US"/>
              <a:t>Bios 6612</a:t>
            </a:r>
          </a:p>
        </p:txBody>
      </p:sp>
      <p:sp>
        <p:nvSpPr>
          <p:cNvPr id="4" name="Slide Number Placeholder 3">
            <a:extLst>
              <a:ext uri="{FF2B5EF4-FFF2-40B4-BE49-F238E27FC236}">
                <a16:creationId xmlns:a16="http://schemas.microsoft.com/office/drawing/2014/main" id="{AD368752-34B8-4442-803B-BFA3C2DCECEC}"/>
              </a:ext>
            </a:extLst>
          </p:cNvPr>
          <p:cNvSpPr>
            <a:spLocks noGrp="1"/>
          </p:cNvSpPr>
          <p:nvPr>
            <p:ph type="sldNum" sz="quarter" idx="12"/>
          </p:nvPr>
        </p:nvSpPr>
        <p:spPr>
          <a:xfrm>
            <a:off x="8610600" y="6356350"/>
            <a:ext cx="2743200" cy="365125"/>
          </a:xfrm>
          <a:prstGeom prst="rect">
            <a:avLst/>
          </a:prstGeom>
        </p:spPr>
        <p:txBody>
          <a:bodyPr/>
          <a:lstStyle/>
          <a:p>
            <a:fld id="{8557817F-57E6-CD4D-991F-D80BEAED7F1C}" type="slidenum">
              <a:rPr lang="en-US" smtClean="0"/>
              <a:t>‹#›</a:t>
            </a:fld>
            <a:endParaRPr lang="en-US"/>
          </a:p>
        </p:txBody>
      </p:sp>
    </p:spTree>
    <p:extLst>
      <p:ext uri="{BB962C8B-B14F-4D97-AF65-F5344CB8AC3E}">
        <p14:creationId xmlns:p14="http://schemas.microsoft.com/office/powerpoint/2010/main" val="275657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B4CD-0A70-234C-A22C-8EA2440FE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0869AC-670D-F049-B619-CEF416288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3E210D-96DE-E54A-A09A-88AE9EC65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56399-F7F8-4D4E-8202-BA06CDD10190}"/>
              </a:ext>
            </a:extLst>
          </p:cNvPr>
          <p:cNvSpPr>
            <a:spLocks noGrp="1"/>
          </p:cNvSpPr>
          <p:nvPr>
            <p:ph type="dt" sz="half" idx="10"/>
          </p:nvPr>
        </p:nvSpPr>
        <p:spPr/>
        <p:txBody>
          <a:bodyPr/>
          <a:lstStyle/>
          <a:p>
            <a:r>
              <a:rPr lang="en-US"/>
              <a:t>Bios 6612</a:t>
            </a:r>
          </a:p>
        </p:txBody>
      </p:sp>
      <p:sp>
        <p:nvSpPr>
          <p:cNvPr id="7" name="Slide Number Placeholder 6">
            <a:extLst>
              <a:ext uri="{FF2B5EF4-FFF2-40B4-BE49-F238E27FC236}">
                <a16:creationId xmlns:a16="http://schemas.microsoft.com/office/drawing/2014/main" id="{9AF00D1E-38D1-594A-A83E-81EAA0078EA7}"/>
              </a:ext>
            </a:extLst>
          </p:cNvPr>
          <p:cNvSpPr>
            <a:spLocks noGrp="1"/>
          </p:cNvSpPr>
          <p:nvPr>
            <p:ph type="sldNum" sz="quarter" idx="12"/>
          </p:nvPr>
        </p:nvSpPr>
        <p:spPr>
          <a:xfrm>
            <a:off x="8610600" y="6356350"/>
            <a:ext cx="2743200" cy="365125"/>
          </a:xfrm>
          <a:prstGeom prst="rect">
            <a:avLst/>
          </a:prstGeom>
        </p:spPr>
        <p:txBody>
          <a:bodyPr/>
          <a:lstStyle/>
          <a:p>
            <a:fld id="{8557817F-57E6-CD4D-991F-D80BEAED7F1C}" type="slidenum">
              <a:rPr lang="en-US" smtClean="0"/>
              <a:t>‹#›</a:t>
            </a:fld>
            <a:endParaRPr lang="en-US"/>
          </a:p>
        </p:txBody>
      </p:sp>
    </p:spTree>
    <p:extLst>
      <p:ext uri="{BB962C8B-B14F-4D97-AF65-F5344CB8AC3E}">
        <p14:creationId xmlns:p14="http://schemas.microsoft.com/office/powerpoint/2010/main" val="171843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74FE-C67A-FC4C-82B0-4467A4B3B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DCD53F-9D44-D44D-84C4-33E2E74F4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EFF469-BDDE-F04C-9566-4327461AE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B31E3-10A0-6B4D-9619-96CA34831F88}"/>
              </a:ext>
            </a:extLst>
          </p:cNvPr>
          <p:cNvSpPr>
            <a:spLocks noGrp="1"/>
          </p:cNvSpPr>
          <p:nvPr>
            <p:ph type="dt" sz="half" idx="10"/>
          </p:nvPr>
        </p:nvSpPr>
        <p:spPr/>
        <p:txBody>
          <a:bodyPr/>
          <a:lstStyle/>
          <a:p>
            <a:r>
              <a:rPr lang="en-US"/>
              <a:t>Bios 6612</a:t>
            </a:r>
          </a:p>
        </p:txBody>
      </p:sp>
      <p:sp>
        <p:nvSpPr>
          <p:cNvPr id="7" name="Slide Number Placeholder 6">
            <a:extLst>
              <a:ext uri="{FF2B5EF4-FFF2-40B4-BE49-F238E27FC236}">
                <a16:creationId xmlns:a16="http://schemas.microsoft.com/office/drawing/2014/main" id="{E1C3F084-6D59-6D49-AD26-E4686E6A4068}"/>
              </a:ext>
            </a:extLst>
          </p:cNvPr>
          <p:cNvSpPr>
            <a:spLocks noGrp="1"/>
          </p:cNvSpPr>
          <p:nvPr>
            <p:ph type="sldNum" sz="quarter" idx="12"/>
          </p:nvPr>
        </p:nvSpPr>
        <p:spPr>
          <a:xfrm>
            <a:off x="8610600" y="6356350"/>
            <a:ext cx="2743200" cy="365125"/>
          </a:xfrm>
          <a:prstGeom prst="rect">
            <a:avLst/>
          </a:prstGeom>
        </p:spPr>
        <p:txBody>
          <a:bodyPr/>
          <a:lstStyle/>
          <a:p>
            <a:fld id="{8557817F-57E6-CD4D-991F-D80BEAED7F1C}" type="slidenum">
              <a:rPr lang="en-US" smtClean="0"/>
              <a:t>‹#›</a:t>
            </a:fld>
            <a:endParaRPr lang="en-US"/>
          </a:p>
        </p:txBody>
      </p:sp>
    </p:spTree>
    <p:extLst>
      <p:ext uri="{BB962C8B-B14F-4D97-AF65-F5344CB8AC3E}">
        <p14:creationId xmlns:p14="http://schemas.microsoft.com/office/powerpoint/2010/main" val="142382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822FB-5C48-DE40-9627-A4F11E5AC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22BD73-C52C-004D-BA1E-F84DB3A83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8FDA5F-1A7E-0043-9EC4-1D52A98FC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Bios 6612</a:t>
            </a:r>
            <a:endParaRPr lang="en-US" dirty="0"/>
          </a:p>
        </p:txBody>
      </p:sp>
      <p:pic>
        <p:nvPicPr>
          <p:cNvPr id="8" name="Picture 7" descr="White text on a black background&#10;&#10;Description automatically generated with medium confidence">
            <a:extLst>
              <a:ext uri="{FF2B5EF4-FFF2-40B4-BE49-F238E27FC236}">
                <a16:creationId xmlns:a16="http://schemas.microsoft.com/office/drawing/2014/main" id="{B5223B17-265F-304F-BE3F-913D54990EA5}"/>
              </a:ext>
            </a:extLst>
          </p:cNvPr>
          <p:cNvPicPr>
            <a:picLocks noChangeAspect="1"/>
          </p:cNvPicPr>
          <p:nvPr userDrawn="1"/>
        </p:nvPicPr>
        <p:blipFill>
          <a:blip r:embed="rId13"/>
          <a:stretch>
            <a:fillRect/>
          </a:stretch>
        </p:blipFill>
        <p:spPr>
          <a:xfrm>
            <a:off x="8661400" y="6365875"/>
            <a:ext cx="2692400" cy="355600"/>
          </a:xfrm>
          <a:prstGeom prst="rect">
            <a:avLst/>
          </a:prstGeom>
        </p:spPr>
      </p:pic>
    </p:spTree>
    <p:extLst>
      <p:ext uri="{BB962C8B-B14F-4D97-AF65-F5344CB8AC3E}">
        <p14:creationId xmlns:p14="http://schemas.microsoft.com/office/powerpoint/2010/main" val="3305199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6D7E-3430-1C4B-9569-09F2333D0540}"/>
              </a:ext>
            </a:extLst>
          </p:cNvPr>
          <p:cNvSpPr>
            <a:spLocks noGrp="1"/>
          </p:cNvSpPr>
          <p:nvPr>
            <p:ph type="ctrTitle"/>
          </p:nvPr>
        </p:nvSpPr>
        <p:spPr>
          <a:xfrm>
            <a:off x="1524000" y="1122363"/>
            <a:ext cx="9144000" cy="2387600"/>
          </a:xfrm>
        </p:spPr>
        <p:txBody>
          <a:bodyPr/>
          <a:lstStyle/>
          <a:p>
            <a:pPr marL="0" lvl="0" indent="0">
              <a:buNone/>
            </a:pPr>
            <a:r>
              <a:t>L6.2: Matched Case-Control Studies</a:t>
            </a:r>
          </a:p>
        </p:txBody>
      </p:sp>
      <p:sp>
        <p:nvSpPr>
          <p:cNvPr id="3" name="Subtitle 2">
            <a:extLst>
              <a:ext uri="{FF2B5EF4-FFF2-40B4-BE49-F238E27FC236}">
                <a16:creationId xmlns:a16="http://schemas.microsoft.com/office/drawing/2014/main" id="{C55842EA-EA14-6143-85E0-27E88737443E}"/>
              </a:ext>
            </a:extLst>
          </p:cNvPr>
          <p:cNvSpPr>
            <a:spLocks noGrp="1"/>
          </p:cNvSpPr>
          <p:nvPr>
            <p:ph type="subTitle" idx="1"/>
          </p:nvPr>
        </p:nvSpPr>
        <p:spPr>
          <a:xfrm>
            <a:off x="1524000" y="3602038"/>
            <a:ext cx="9144000" cy="1655762"/>
          </a:xfrm>
        </p:spPr>
        <p:txBody>
          <a:bodyPr/>
          <a:lstStyle/>
          <a:p>
            <a:pPr marL="0" lvl="0" indent="0">
              <a:buNone/>
            </a:pPr>
            <a:r>
              <a:t>BIOS 6612</a:t>
            </a:r>
            <a:br/>
            <a:br/>
            <a:r>
              <a:t>Julia Wrobel</a:t>
            </a:r>
          </a:p>
        </p:txBody>
      </p:sp>
      <p:sp>
        <p:nvSpPr>
          <p:cNvPr id="4" name="Date Placeholder 3">
            <a:extLst>
              <a:ext uri="{FF2B5EF4-FFF2-40B4-BE49-F238E27FC236}">
                <a16:creationId xmlns:a16="http://schemas.microsoft.com/office/drawing/2014/main" id="{DC7E1080-E849-F141-B6E7-D353B7911230}"/>
              </a:ext>
            </a:extLst>
          </p:cNvPr>
          <p:cNvSpPr>
            <a:spLocks noGrp="1"/>
          </p:cNvSpPr>
          <p:nvPr>
            <p:ph type="dt" sz="half" idx="10"/>
          </p:nvPr>
        </p:nvSpPr>
        <p:spPr/>
        <p:txBody>
          <a:bodyPr/>
          <a:lstStyle/>
          <a:p>
            <a:pPr marL="0" lvl="0" indent="0">
              <a:buNone/>
            </a:pPr>
            <a:r>
              <a:t>March 1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Constructing the conditional likelihood</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How do we construct a likelihood function that allows us to find estimates for the parameters of interest, </a:t>
            </a:r>
            <a14:m xmlns:a14="http://schemas.microsoft.com/office/drawing/2010/main">
              <m:oMath xmlns:m="http://schemas.openxmlformats.org/officeDocument/2006/math">
                <m:r>
                  <a:rPr>
                    <a:latin typeface="Cambria Math" panose="02040503050406030204" pitchFamily="18" charset="0"/>
                  </a:rPr>
                  <m:t>𝛽</m:t>
                </m:r>
              </m:oMath>
            </a14:m>
            <a:r>
              <a:t>?</a:t>
            </a:r>
          </a:p>
          <a:p>
            <a:pPr marL="0" lvl="0" indent="0">
              <a:buNone/>
            </a:pPr>
            <a:endParaRPr/>
          </a:p>
          <a:p>
            <a:pPr lvl="1">
              <a:buAutoNum type="arabicPeriod"/>
            </a:pPr>
            <a:r>
              <a:t>Find the conditional likelihood for the </a:t>
            </a:r>
            <a14:m xmlns:a14="http://schemas.microsoft.com/office/drawing/2010/main">
              <m:oMath xmlns:m="http://schemas.openxmlformats.org/officeDocument/2006/math">
                <m:r>
                  <a:rPr>
                    <a:latin typeface="Cambria Math" panose="02040503050406030204" pitchFamily="18" charset="0"/>
                  </a:rPr>
                  <m:t>𝑘</m:t>
                </m:r>
              </m:oMath>
            </a14:m>
            <a:r>
              <a:t>th stratum/matched set</a:t>
            </a:r>
          </a:p>
          <a:p>
            <a:pPr lvl="1">
              <a:buAutoNum type="arabicPeriod"/>
            </a:pPr>
            <a:r>
              <a:t>Combine likelihoods to obtain likelihood over all strata</a:t>
            </a:r>
          </a:p>
          <a:p>
            <a:pPr marL="0" lvl="0" indent="0">
              <a:buNone/>
            </a:pPr>
            <a:endParaRPr/>
          </a:p>
          <a:p>
            <a:pPr marL="0" lvl="0" indent="0">
              <a:buNone/>
            </a:pPr>
            <a:r>
              <a:t>Essentially, likelihood in </a:t>
            </a:r>
            <a14:m xmlns:a14="http://schemas.microsoft.com/office/drawing/2010/main">
              <m:oMath xmlns:m="http://schemas.openxmlformats.org/officeDocument/2006/math">
                <m:r>
                  <a:rPr>
                    <a:latin typeface="Cambria Math" panose="02040503050406030204" pitchFamily="18" charset="0"/>
                  </a:rPr>
                  <m:t>𝑘</m:t>
                </m:r>
              </m:oMath>
            </a14:m>
            <a:r>
              <a:t>th stratum = P(observed covariates | number of subjects in </a:t>
            </a:r>
            <a14:m xmlns:a14="http://schemas.microsoft.com/office/drawing/2010/main">
              <m:oMath xmlns:m="http://schemas.openxmlformats.org/officeDocument/2006/math">
                <m:r>
                  <a:rPr>
                    <a:latin typeface="Cambria Math" panose="02040503050406030204" pitchFamily="18" charset="0"/>
                  </a:rPr>
                  <m:t>𝑘</m:t>
                </m:r>
              </m:oMath>
            </a14:m>
            <a:r>
              <a:t>th stratum, number of cases in </a:t>
            </a:r>
            <a14:m xmlns:a14="http://schemas.microsoft.com/office/drawing/2010/main">
              <m:oMath xmlns:m="http://schemas.openxmlformats.org/officeDocument/2006/math">
                <m:r>
                  <a:rPr>
                    <a:latin typeface="Cambria Math" panose="02040503050406030204" pitchFamily="18" charset="0"/>
                  </a:rPr>
                  <m:t>𝑘</m:t>
                </m:r>
              </m:oMath>
            </a14:m>
            <a:r>
              <a:t>th stratum)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Conditional logistic regression</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The logistic model that we will construct will assume the underlying log odds of disease may differ from pair to pair, but that the log odds ratio comparing the exposed to the unexposed subject will remain the same across all matched pairs.</a:t>
            </a:r>
          </a:p>
          <a:p>
            <a:pPr marL="0" lvl="0" indent="0">
              <a:buNone/>
            </a:pPr>
            <a:endParaRPr/>
          </a:p>
          <a:p>
            <a:pPr lvl="1"/>
            <a:r>
              <a:t>This means that the underlying odds of disease can be different from one pair (or set) to another, but the effect of the (non-matched) predictor is the same in all matched pairs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Laws of Probability</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A refresher on laws of probability that we’ll need to derive the likelihood for conditional logistic regression. Take events </a:t>
            </a:r>
            <a14:m xmlns:a14="http://schemas.microsoft.com/office/drawing/2010/main">
              <m:oMath xmlns:m="http://schemas.openxmlformats.org/officeDocument/2006/math">
                <m:r>
                  <a:rPr>
                    <a:latin typeface="Cambria Math" panose="02040503050406030204" pitchFamily="18" charset="0"/>
                  </a:rPr>
                  <m:t>𝐴</m:t>
                </m:r>
              </m:oMath>
            </a14:m>
            <a:r>
              <a:t> and </a:t>
            </a:r>
            <a14:m xmlns:a14="http://schemas.microsoft.com/office/drawing/2010/main">
              <m:oMath xmlns:m="http://schemas.openxmlformats.org/officeDocument/2006/math">
                <m:r>
                  <a:rPr>
                    <a:latin typeface="Cambria Math" panose="02040503050406030204" pitchFamily="18" charset="0"/>
                  </a:rPr>
                  <m:t>𝐵</m:t>
                </m:r>
              </m:oMath>
            </a14:m>
            <a:r>
              <a:t>.</a:t>
            </a:r>
          </a:p>
          <a:p>
            <a:pPr marL="0" lvl="0" indent="0">
              <a:buNone/>
            </a:pPr>
            <a:endParaRPr/>
          </a:p>
          <a:p>
            <a:pPr lvl="1"/>
            <a14:m xmlns:a14="http://schemas.microsoft.com/office/drawing/2010/main">
              <m:oMath xmlns:m="http://schemas.openxmlformats.org/officeDocument/2006/math">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oMath>
            </a14:m>
            <a:r>
              <a:t> is the </a:t>
            </a:r>
            <a:r>
              <a:rPr i="1"/>
              <a:t>conditional probability</a:t>
            </a:r>
            <a:r>
              <a:t> that event A occurs given that event B occurs</a:t>
            </a:r>
          </a:p>
          <a:p>
            <a:pPr lvl="1"/>
            <a14:m xmlns:a14="http://schemas.microsoft.com/office/drawing/2010/main">
              <m:oMath xmlns:m="http://schemas.openxmlformats.org/officeDocument/2006/math">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oMath>
            </a14:m>
            <a:r>
              <a:t> is the </a:t>
            </a:r>
            <a:r>
              <a:rPr i="1"/>
              <a:t>joint probability</a:t>
            </a:r>
            <a:r>
              <a:t> that events A and B occur together</a:t>
            </a:r>
          </a:p>
          <a:p>
            <a:pPr marL="0" lvl="0" indent="0">
              <a:buNone/>
            </a:pPr>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num>
                    <m:den>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den>
                  </m:f>
                </m:oMath>
              </m:oMathPara>
            </a14:m>
            <a:endParaRPr/>
          </a:p>
          <a:p>
            <a:pPr lvl="1"/>
            <a:r>
              <a:t>If events A and B are independent, then their joint probability is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oMath>
              </m:oMathPara>
            </a14: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Law of Total Probability</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Let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𝑛</m:t>
                    </m:r>
                  </m:sub>
                </m:sSub>
              </m:oMath>
            </a14:m>
            <a:r>
              <a:t> be a set of mutually exclusive events such that </a:t>
            </a:r>
            <a14:m xmlns:a14="http://schemas.microsoft.com/office/drawing/2010/main">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𝑛</m:t>
                    </m:r>
                  </m:sup>
                  <m:e>
                    <m:r>
                      <a:rPr>
                        <a:latin typeface="Cambria Math" panose="02040503050406030204" pitchFamily="18" charset="0"/>
                      </a:rPr>
                      <m:t>𝑃</m:t>
                    </m:r>
                  </m:e>
                </m:nary>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)=1</m:t>
                </m:r>
              </m:oMath>
            </a14:m>
            <a:r>
              <a:t>. The law of total probability states that:</a:t>
            </a:r>
          </a:p>
          <a:p>
            <a:pPr marL="0" lvl="0" indent="0">
              <a:buNone/>
            </a:pPr>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m>
                    <m:mPr>
                      <m:mcs>
                        <m:mc>
                          <m:mcPr>
                            <m:count m:val="2"/>
                            <m:mcJc m:val="center"/>
                          </m:mcPr>
                        </m:mc>
                      </m:mcs>
                      <m:ctrlPr>
                        <a:rPr>
                          <a:latin typeface="Cambria Math" panose="02040503050406030204" pitchFamily="18" charset="0"/>
                        </a:rPr>
                      </m:ctrlPr>
                    </m:mPr>
                    <m:mr>
                      <m:e>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e>
                      <m:e>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𝑛</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𝑛</m:t>
                            </m:r>
                          </m:sub>
                        </m:sSub>
                        <m:r>
                          <a:rPr>
                            <a:latin typeface="Cambria Math" panose="02040503050406030204" pitchFamily="18" charset="0"/>
                          </a:rPr>
                          <m:t>)</m:t>
                        </m:r>
                      </m:e>
                    </m:mr>
                    <m:mr>
                      <m:e/>
                      <m:e>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𝑛</m:t>
                            </m:r>
                          </m:sup>
                          <m:e>
                            <m:r>
                              <a:rPr>
                                <a:latin typeface="Cambria Math" panose="02040503050406030204" pitchFamily="18" charset="0"/>
                              </a:rPr>
                              <m:t>𝑃</m:t>
                            </m:r>
                          </m:e>
                        </m:nary>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e>
                    </m:mr>
                  </m:m>
                </m:oMath>
              </m:oMathPara>
            </a14: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Bayes’ Theorem</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Bayes’ Theorem states that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num>
                    <m:den>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den>
                  </m:f>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=1,…,</m:t>
                  </m:r>
                  <m:r>
                    <a:rPr>
                      <a:latin typeface="Cambria Math" panose="02040503050406030204" pitchFamily="18" charset="0"/>
                    </a:rPr>
                    <m:t>𝑛</m:t>
                  </m:r>
                </m:oMath>
              </m:oMathPara>
            </a14:m>
            <a:endParaRPr/>
          </a:p>
          <a:p>
            <a:pPr marL="0" lvl="0" indent="0">
              <a:buNone/>
            </a:pPr>
            <a:endParaRPr/>
          </a:p>
          <a:p>
            <a:pPr marL="0" lvl="0" indent="0">
              <a:buNone/>
            </a:pPr>
            <a:r>
              <a:t>Using the law of total probability, we can substitue </a:t>
            </a:r>
            <a14:m xmlns:a14="http://schemas.microsoft.com/office/drawing/2010/main">
              <m:oMath xmlns:m="http://schemas.openxmlformats.org/officeDocument/2006/math">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oMath>
            </a14:m>
            <a:r>
              <a:t> in the denominator to get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num>
                    <m:den>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𝑛</m:t>
                          </m:r>
                        </m:sup>
                        <m:e>
                          <m:r>
                            <a:rPr>
                              <a:latin typeface="Cambria Math" panose="02040503050406030204" pitchFamily="18" charset="0"/>
                            </a:rPr>
                            <m:t>𝑃</m:t>
                          </m:r>
                        </m:e>
                      </m:nary>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𝑗</m:t>
                          </m:r>
                        </m:sub>
                      </m:sSub>
                      <m:r>
                        <a:rPr>
                          <a:latin typeface="Cambria Math" panose="02040503050406030204" pitchFamily="18" charset="0"/>
                        </a:rPr>
                        <m:t>)</m:t>
                      </m:r>
                    </m:den>
                  </m:f>
                </m:oMath>
              </m:oMathPara>
            </a14: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Overview</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Today, we cover:</a:t>
            </a:r>
          </a:p>
          <a:p>
            <a:pPr lvl="1"/>
            <a:r>
              <a:t>Matched Case-Control Studies</a:t>
            </a:r>
          </a:p>
          <a:p>
            <a:pPr lvl="1"/>
            <a:r>
              <a:t>Intro to conditional logistic regression</a:t>
            </a:r>
          </a:p>
          <a:p>
            <a:pPr lvl="1"/>
            <a:r>
              <a:t>Review of laws of probability</a:t>
            </a:r>
          </a:p>
          <a:p>
            <a:pPr marL="0" lvl="0" indent="0">
              <a:buNone/>
            </a:pPr>
            <a:endParaRPr/>
          </a:p>
          <a:p>
            <a:pPr marL="0" lvl="0" indent="0">
              <a:buNone/>
            </a:pPr>
            <a:r>
              <a:t>Optional readings:</a:t>
            </a:r>
          </a:p>
          <a:p>
            <a:pPr lvl="1"/>
            <a:r>
              <a:t>Agresti: 7.3, 11.2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Matched case-control studies</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rPr i="1"/>
              <a:t>Matching</a:t>
            </a:r>
            <a:r>
              <a:t> is one manner in which investigators can control for confounding and bias and also increase precision. Matching consists of pairing or grouping subjects based on pre-specified characteristics. It is a form of stratification that is implemented in the design stage.</a:t>
            </a:r>
          </a:p>
          <a:p>
            <a:pPr marL="0" lvl="0" indent="0">
              <a:buNone/>
            </a:pPr>
            <a:endParaRPr/>
          </a:p>
          <a:p>
            <a:pPr marL="0" lvl="0" indent="0">
              <a:buNone/>
            </a:pPr>
            <a:r>
              <a:t>In a matched case-control study, each person with disease who is included in the study as a case is matched with one or more disease-free people (the controls).</a:t>
            </a:r>
          </a:p>
          <a:p>
            <a:pPr lvl="1"/>
            <a:r>
              <a:t>Matched based on covariate(s) of interrest, often age, ethnicity</a:t>
            </a:r>
          </a:p>
          <a:p>
            <a:pPr lvl="1"/>
            <a:r>
              <a:t>Can also match on residential area or workplace to account for confounding variables that are not easily measured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Matched case-control studies</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Design with </a:t>
            </a:r>
            <a:r>
              <a:rPr i="1"/>
              <a:t>M</a:t>
            </a:r>
            <a:r>
              <a:t> controls per case is known as a 1:</a:t>
            </a:r>
            <a:r>
              <a:rPr i="1"/>
              <a:t>M</a:t>
            </a:r>
            <a:r>
              <a:t> matched study</a:t>
            </a:r>
          </a:p>
          <a:p>
            <a:pPr marL="0" lvl="0" indent="0">
              <a:buNone/>
            </a:pPr>
            <a:endParaRPr/>
          </a:p>
          <a:p>
            <a:pPr lvl="1"/>
            <a:r>
              <a:t>The </a:t>
            </a:r>
            <a:r>
              <a:rPr i="1"/>
              <a:t>matched set</a:t>
            </a:r>
            <a:r>
              <a:t> refers to the case and each of the </a:t>
            </a:r>
            <a:r>
              <a:rPr i="1"/>
              <a:t>M</a:t>
            </a:r>
            <a:r>
              <a:t> controls matched to that case</a:t>
            </a:r>
          </a:p>
          <a:p>
            <a:pPr lvl="1"/>
            <a:r>
              <a:t>Ususally </a:t>
            </a:r>
            <a14:m xmlns:a14="http://schemas.microsoft.com/office/drawing/2010/main">
              <m:oMath xmlns:m="http://schemas.openxmlformats.org/officeDocument/2006/math">
                <m:r>
                  <a:rPr>
                    <a:latin typeface="Cambria Math" panose="02040503050406030204" pitchFamily="18" charset="0"/>
                  </a:rPr>
                  <m:t>1≤</m:t>
                </m:r>
                <m:r>
                  <a:rPr>
                    <a:latin typeface="Cambria Math" panose="02040503050406030204" pitchFamily="18" charset="0"/>
                  </a:rPr>
                  <m:t>𝑀</m:t>
                </m:r>
                <m:r>
                  <a:rPr>
                    <a:latin typeface="Cambria Math" panose="02040503050406030204" pitchFamily="18" charset="0"/>
                  </a:rPr>
                  <m:t>≤5</m:t>
                </m:r>
              </m:oMath>
            </a14:m>
            <a:r>
              <a:t> (does not have to be the same for all cases)</a:t>
            </a:r>
          </a:p>
          <a:p>
            <a:pPr lvl="1"/>
            <a:r>
              <a:t>Can also have more than one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Example: Herniated Discs and Driving</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a:xfrm>
            <a:off x="838200" y="1531334"/>
            <a:ext cx="10515600" cy="4732831"/>
          </a:xfrm>
        </p:spPr>
        <p:txBody>
          <a:bodyPr>
            <a:normAutofit lnSpcReduction="10000"/>
          </a:bodyPr>
          <a:lstStyle/>
          <a:p>
            <a:pPr marL="0" lvl="0" indent="0">
              <a:buNone/>
            </a:pPr>
            <a:r>
              <a:rPr dirty="0"/>
              <a:t>We are interested in understanding if driving motor vehicles leads to increased risk of lower back pain due to acute herniated lumbar intervertebral discs.</a:t>
            </a:r>
          </a:p>
          <a:p>
            <a:pPr lvl="1"/>
            <a:r>
              <a:rPr dirty="0"/>
              <a:t>1:1 matching was used in this study (Kelsey and Hardy, 1975)</a:t>
            </a:r>
          </a:p>
          <a:p>
            <a:pPr lvl="1"/>
            <a:r>
              <a:rPr i="1" dirty="0"/>
              <a:t>Cases</a:t>
            </a:r>
            <a:r>
              <a:rPr dirty="0"/>
              <a:t> were selected from people aged 20-64 in Connecticut who were diagnosed as having her</a:t>
            </a:r>
            <a:r>
              <a:rPr lang="en-US" dirty="0"/>
              <a:t>n</a:t>
            </a:r>
            <a:r>
              <a:rPr dirty="0"/>
              <a:t>iated discs and had recently acquired symptoms</a:t>
            </a:r>
          </a:p>
          <a:p>
            <a:pPr lvl="1"/>
            <a:r>
              <a:rPr i="1" dirty="0"/>
              <a:t>Controls</a:t>
            </a:r>
            <a:r>
              <a:rPr dirty="0"/>
              <a:t> were sampled from patients admitted to the same hospital/clinic as a case with a condition not related to the spine</a:t>
            </a:r>
          </a:p>
          <a:p>
            <a:pPr lvl="2"/>
            <a:r>
              <a:rPr dirty="0"/>
              <a:t>Age (age of a case and control were within 10 years) and sex were used to further match</a:t>
            </a:r>
          </a:p>
          <a:p>
            <a:pPr lvl="1"/>
            <a:r>
              <a:rPr dirty="0"/>
              <a:t>Total of 217 matched pairs</a:t>
            </a:r>
          </a:p>
          <a:p>
            <a:pPr marL="0" lvl="0" indent="0">
              <a:buNone/>
            </a:pPr>
            <a:r>
              <a:rPr dirty="0"/>
              <a:t>After individual was selected for inclusion, data on driving habits and place of residence (the exposures of interest) was obtained for each.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Modeling data from matched studies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a:xfrm>
                <a:off x="838199" y="1573377"/>
                <a:ext cx="10838793" cy="4351338"/>
              </a:xfrm>
            </p:spPr>
            <p:txBody>
              <a:bodyPr>
                <a:normAutofit lnSpcReduction="10000"/>
              </a:bodyPr>
              <a:lstStyle/>
              <a:p>
                <a:pPr marL="0" lvl="0" indent="0">
                  <a:buNone/>
                </a:pPr>
                <a:r>
                  <a:rPr i="1" dirty="0"/>
                  <a:t>If you match by design, your analysis must take matching into account!</a:t>
                </a:r>
              </a:p>
              <a:p>
                <a:pPr lvl="1"/>
                <a:r>
                  <a:rPr dirty="0"/>
                  <a:t>Probability of disease is assumed to depend on values of explanatory variables.</a:t>
                </a:r>
              </a:p>
              <a:p>
                <a:pPr lvl="2"/>
                <a:r>
                  <a:rPr dirty="0"/>
                  <a:t>These variables may represent exposures of interest and any confounders not used in the matching process</a:t>
                </a:r>
              </a:p>
              <a:p>
                <a:pPr lvl="1"/>
                <a:r>
                  <a:rPr dirty="0"/>
                  <a:t>Values of matching variables will generally differ between matched sets.</a:t>
                </a:r>
              </a:p>
              <a:p>
                <a:pPr lvl="2"/>
                <a:r>
                  <a:rPr dirty="0"/>
                  <a:t>Matching variables are </a:t>
                </a:r>
                <a:r>
                  <a:rPr i="1" dirty="0"/>
                  <a:t>not</a:t>
                </a:r>
                <a:r>
                  <a:rPr dirty="0"/>
                  <a:t> included as covariates in the model</a:t>
                </a:r>
              </a:p>
              <a:p>
                <a:pPr marL="0" lvl="0" indent="0">
                  <a:buNone/>
                </a:pPr>
                <a:endParaRPr dirty="0"/>
              </a:p>
              <a:p>
                <a:pPr marL="0" lvl="0" indent="0">
                  <a:buNone/>
                </a:pPr>
                <a:r>
                  <a:rPr dirty="0"/>
                  <a:t>Why can’t we just included matching variables as covariates?</a:t>
                </a:r>
              </a:p>
              <a:p>
                <a:pPr lvl="1"/>
                <a:r>
                  <a:rPr dirty="0"/>
                  <a:t>1980, MC Pike showed that this leads to extreme bias in the OR estimates for the covariates of interest</a:t>
                </a:r>
              </a:p>
              <a:p>
                <a:pPr lvl="1"/>
                <a14:m>
                  <m:oMath xmlns:m="http://schemas.openxmlformats.org/officeDocument/2006/math">
                    <m:r>
                      <a:rPr>
                        <a:latin typeface="Cambria Math" panose="02040503050406030204" pitchFamily="18" charset="0"/>
                      </a:rPr>
                      <m:t>𝑂</m:t>
                    </m:r>
                    <m:sSub>
                      <m:sSubPr>
                        <m:ctrlPr>
                          <a:rPr i="1">
                            <a:latin typeface="Cambria Math" panose="02040503050406030204" pitchFamily="18" charset="0"/>
                          </a:rPr>
                        </m:ctrlPr>
                      </m:sSubPr>
                      <m:e>
                        <m:r>
                          <a:rPr>
                            <a:latin typeface="Cambria Math" panose="02040503050406030204" pitchFamily="18" charset="0"/>
                          </a:rPr>
                          <m:t>𝑅</m:t>
                        </m:r>
                      </m:e>
                      <m:sub>
                        <m:r>
                          <m:rPr>
                            <m:sty m:val="p"/>
                          </m:rPr>
                          <a:rPr>
                            <a:latin typeface="Cambria Math" panose="02040503050406030204" pitchFamily="18" charset="0"/>
                          </a:rPr>
                          <m:t>ignoring</m:t>
                        </m:r>
                        <m:r>
                          <a:rPr>
                            <a:latin typeface="Cambria Math" panose="02040503050406030204" pitchFamily="18" charset="0"/>
                          </a:rPr>
                          <m:t> </m:t>
                        </m:r>
                        <m:r>
                          <m:rPr>
                            <m:sty m:val="p"/>
                          </m:rPr>
                          <a:rPr>
                            <a:latin typeface="Cambria Math" panose="02040503050406030204" pitchFamily="18" charset="0"/>
                          </a:rPr>
                          <m:t>matching</m:t>
                        </m:r>
                      </m:sub>
                    </m:sSub>
                    <m:r>
                      <a:rPr>
                        <a:latin typeface="Cambria Math" panose="02040503050406030204" pitchFamily="18" charset="0"/>
                      </a:rPr>
                      <m:t>=(</m:t>
                    </m:r>
                    <m:r>
                      <a:rPr>
                        <a:latin typeface="Cambria Math" panose="02040503050406030204" pitchFamily="18" charset="0"/>
                      </a:rPr>
                      <m:t>𝑂</m:t>
                    </m:r>
                    <m:sSub>
                      <m:sSubPr>
                        <m:ctrlPr>
                          <a:rPr i="1">
                            <a:latin typeface="Cambria Math" panose="02040503050406030204" pitchFamily="18" charset="0"/>
                          </a:rPr>
                        </m:ctrlPr>
                      </m:sSubPr>
                      <m:e>
                        <m:r>
                          <a:rPr>
                            <a:latin typeface="Cambria Math" panose="02040503050406030204" pitchFamily="18" charset="0"/>
                          </a:rPr>
                          <m:t>𝑅</m:t>
                        </m:r>
                      </m:e>
                      <m:sub>
                        <m:r>
                          <m:rPr>
                            <m:sty m:val="p"/>
                          </m:rPr>
                          <a:rPr>
                            <a:latin typeface="Cambria Math" panose="02040503050406030204" pitchFamily="18" charset="0"/>
                          </a:rPr>
                          <m:t>true</m:t>
                        </m:r>
                      </m:sub>
                    </m:sSub>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oMath>
                </a14:m>
                <a:endParaRPr dirty="0"/>
              </a:p>
            </p:txBody>
          </p:sp>
        </mc:Choice>
        <mc:Fallback>
          <p:sp>
            <p:nvSpPr>
              <p:cNvPr id="3" name="Content Placeholder 2">
                <a:extLst>
                  <a:ext uri="{FF2B5EF4-FFF2-40B4-BE49-F238E27FC236}">
                    <a16:creationId xmlns:a16="http://schemas.microsoft.com/office/drawing/2014/main" id="{A73AAD99-FE94-0843-B6CE-D44E15D1B248}"/>
                  </a:ext>
                </a:extLst>
              </p:cNvPr>
              <p:cNvSpPr>
                <a:spLocks noGrp="1" noRot="1" noChangeAspect="1" noMove="1" noResize="1" noEditPoints="1" noAdjustHandles="1" noChangeArrowheads="1" noChangeShapeType="1" noTextEdit="1"/>
              </p:cNvSpPr>
              <p:nvPr>
                <p:ph idx="1"/>
              </p:nvPr>
            </p:nvSpPr>
            <p:spPr>
              <a:xfrm>
                <a:off x="838199" y="1573377"/>
                <a:ext cx="10838793" cy="4351338"/>
              </a:xfrm>
              <a:blipFill>
                <a:blip r:embed="rId2"/>
                <a:stretch>
                  <a:fillRect l="-937" t="-2616"/>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Some notation</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Let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𝑖𝑘</m:t>
                    </m:r>
                  </m:sub>
                </m:sSub>
                <m:r>
                  <a:rPr>
                    <a:latin typeface="Cambria Math" panose="02040503050406030204" pitchFamily="18" charset="0"/>
                  </a:rPr>
                  <m:t>)</m:t>
                </m:r>
              </m:oMath>
            </a14:m>
            <a:r>
              <a:t> represent the probability that the </a:t>
            </a:r>
            <a:r>
              <a:rPr i="1"/>
              <a:t>i</a:t>
            </a:r>
            <a:r>
              <a:t>th person in the </a:t>
            </a:r>
            <a:r>
              <a:rPr i="1"/>
              <a:t>k</a:t>
            </a:r>
            <a:r>
              <a:t>th matched set has disease</a:t>
            </a:r>
          </a:p>
          <a:p>
            <a:pPr lvl="1"/>
            <a14:m xmlns:a14="http://schemas.microsoft.com/office/drawing/2010/main">
              <m:oMath xmlns:m="http://schemas.openxmlformats.org/officeDocument/2006/math">
                <m:r>
                  <a:rPr>
                    <a:latin typeface="Cambria Math" panose="02040503050406030204" pitchFamily="18" charset="0"/>
                  </a:rPr>
                  <m:t>𝑘</m:t>
                </m:r>
                <m:r>
                  <a:rPr>
                    <a:latin typeface="Cambria Math" panose="02040503050406030204" pitchFamily="18" charset="0"/>
                  </a:rPr>
                  <m:t>∈(1,2,3,…</m:t>
                </m:r>
                <m:r>
                  <a:rPr>
                    <a:latin typeface="Cambria Math" panose="02040503050406030204" pitchFamily="18" charset="0"/>
                  </a:rPr>
                  <m:t>𝐾</m:t>
                </m:r>
                <m:r>
                  <a:rPr>
                    <a:latin typeface="Cambria Math" panose="02040503050406030204" pitchFamily="18" charset="0"/>
                  </a:rPr>
                  <m:t>)</m:t>
                </m:r>
              </m:oMath>
            </a14:m>
            <a:r>
              <a:t> indicates the current matched set</a:t>
            </a:r>
          </a:p>
          <a:p>
            <a:pPr lvl="1"/>
            <a14:m xmlns:a14="http://schemas.microsoft.com/office/drawing/2010/main">
              <m:oMath xmlns:m="http://schemas.openxmlformats.org/officeDocument/2006/math">
                <m:r>
                  <a:rPr>
                    <a:latin typeface="Cambria Math" panose="02040503050406030204" pitchFamily="18" charset="0"/>
                  </a:rPr>
                  <m:t>𝑖</m:t>
                </m:r>
                <m:r>
                  <a:rPr>
                    <a:latin typeface="Cambria Math" panose="02040503050406030204" pitchFamily="18" charset="0"/>
                  </a:rPr>
                  <m:t>∈(0,1,2,…</m:t>
                </m:r>
                <m:r>
                  <a:rPr>
                    <a:latin typeface="Cambria Math" panose="02040503050406030204" pitchFamily="18" charset="0"/>
                  </a:rPr>
                  <m:t>𝑀</m:t>
                </m:r>
                <m:r>
                  <a:rPr>
                    <a:latin typeface="Cambria Math" panose="02040503050406030204" pitchFamily="18" charset="0"/>
                  </a:rPr>
                  <m:t>+1)</m:t>
                </m:r>
              </m:oMath>
            </a14:m>
            <a:r>
              <a:t> indicates individual in the current matched set</a:t>
            </a:r>
          </a:p>
          <a:p>
            <a:pPr lvl="2"/>
            <a14:m xmlns:a14="http://schemas.microsoft.com/office/drawing/2010/main">
              <m:oMath xmlns:m="http://schemas.openxmlformats.org/officeDocument/2006/math">
                <m:r>
                  <a:rPr>
                    <a:latin typeface="Cambria Math" panose="02040503050406030204" pitchFamily="18" charset="0"/>
                  </a:rPr>
                  <m:t>𝑖</m:t>
                </m:r>
                <m:r>
                  <a:rPr>
                    <a:latin typeface="Cambria Math" panose="02040503050406030204" pitchFamily="18" charset="0"/>
                  </a:rPr>
                  <m:t>=0</m:t>
                </m:r>
              </m:oMath>
            </a14:m>
            <a:r>
              <a:t> is the case</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𝐗</m:t>
                    </m:r>
                  </m:e>
                  <m:sub>
                    <m:r>
                      <a:rPr>
                        <a:latin typeface="Cambria Math" panose="02040503050406030204" pitchFamily="18" charset="0"/>
                      </a:rPr>
                      <m:t>𝑖𝑘</m:t>
                    </m:r>
                  </m:sub>
                </m:sSub>
              </m:oMath>
            </a14:m>
            <a:r>
              <a:t> is vector of covariates for the </a:t>
            </a:r>
            <a:r>
              <a:rPr i="1"/>
              <a:t>i</a:t>
            </a:r>
            <a:r>
              <a:t>th person in the </a:t>
            </a:r>
            <a:r>
              <a:rPr i="1"/>
              <a:t>k</a:t>
            </a:r>
            <a:r>
              <a:t>th matched set</a:t>
            </a:r>
          </a:p>
          <a:p>
            <a:pPr lvl="2"/>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𝐗</m:t>
                    </m:r>
                  </m:e>
                  <m:sub>
                    <m:r>
                      <a:rPr>
                        <a:latin typeface="Cambria Math" panose="02040503050406030204" pitchFamily="18" charset="0"/>
                      </a:rPr>
                      <m:t>𝑖𝑘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𝑖𝑘</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𝑖𝑘</m:t>
                    </m:r>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𝑖𝑘𝑝</m:t>
                    </m:r>
                  </m:sub>
                </m:sSub>
              </m:oMath>
            </a14:m>
            <a:endParaRPr/>
          </a:p>
          <a:p>
            <a:pPr lvl="2"/>
            <a:r>
              <a:t>These are </a:t>
            </a:r>
            <a:r>
              <a:rPr i="1"/>
              <a:t>NOT</a:t>
            </a:r>
            <a:r>
              <a:t> the covariates that were matched on, those are implicitly included in the model via stratification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Modeling data from matched studies</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p:txBody>
          <a:bodyPr/>
          <a:lstStyle/>
          <a:p>
            <a:pPr marL="0" lvl="0" indent="0">
              <a:buNone/>
            </a:pPr>
            <a:r>
              <a:t>The model is</a:t>
            </a:r>
          </a:p>
          <a:p>
            <a:pPr marL="0" lvl="0" indent="0">
              <a:buNone/>
            </a:pPr>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logit</m:t>
                  </m:r>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𝑖𝑘</m:t>
                          </m:r>
                        </m:sub>
                      </m:sSub>
                      <m:r>
                        <a:rPr>
                          <a:latin typeface="Cambria Math" panose="02040503050406030204" pitchFamily="18" charset="0"/>
                        </a:rPr>
                        <m:t>)</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𝑖𝑘</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𝑖𝑘</m:t>
                      </m:r>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𝑝</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𝑖𝑘𝑝</m:t>
                      </m:r>
                    </m:sub>
                  </m:sSub>
                </m:oMath>
              </m:oMathPara>
            </a14:m>
            <a:endParaRPr/>
          </a:p>
          <a:p>
            <a:pPr marL="0" lvl="0" indent="0">
              <a:buNone/>
            </a:pPr>
            <a:endParaRPr/>
          </a:p>
          <a:p>
            <a:pPr marL="0" lvl="0" indent="0">
              <a:buNone/>
            </a:pPr>
            <a:r>
              <a:t>Note that each matched set/pair has a different intercept,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𝑗</m:t>
                    </m:r>
                  </m:sub>
                </m:sSub>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𝑘</m:t>
                    </m:r>
                  </m:sub>
                </m:sSub>
              </m:oMath>
            </a14:m>
            <a:r>
              <a:t> summarizes the effect of the matching variables on the probability of disease</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𝑝</m:t>
                    </m:r>
                  </m:sub>
                </m:sSub>
              </m:oMath>
            </a14:m>
            <a:r>
              <a:t> is the logOR for diseased comparing those exposed to covariate </a:t>
            </a:r>
            <a14:m xmlns:a14="http://schemas.microsoft.com/office/drawing/2010/main">
              <m:oMath xmlns:m="http://schemas.openxmlformats.org/officeDocument/2006/math">
                <m:r>
                  <a:rPr>
                    <a:latin typeface="Cambria Math" panose="02040503050406030204" pitchFamily="18" charset="0"/>
                  </a:rPr>
                  <m:t>𝑝</m:t>
                </m:r>
              </m:oMath>
            </a14:m>
            <a:r>
              <a:t> to those unexposed to covariate </a:t>
            </a:r>
            <a14:m xmlns:a14="http://schemas.microsoft.com/office/drawing/2010/main">
              <m:oMath xmlns:m="http://schemas.openxmlformats.org/officeDocument/2006/math">
                <m:r>
                  <a:rPr>
                    <a:latin typeface="Cambria Math" panose="02040503050406030204" pitchFamily="18" charset="0"/>
                  </a:rPr>
                  <m:t>𝑝</m:t>
                </m:r>
              </m:oMath>
            </a14: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EF9-C7D1-0E41-8029-741DC5A2DE19}"/>
              </a:ext>
            </a:extLst>
          </p:cNvPr>
          <p:cNvSpPr>
            <a:spLocks noGrp="1"/>
          </p:cNvSpPr>
          <p:nvPr>
            <p:ph type="title"/>
          </p:nvPr>
        </p:nvSpPr>
        <p:spPr/>
        <p:txBody>
          <a:bodyPr/>
          <a:lstStyle/>
          <a:p>
            <a:pPr marL="0" lvl="0" indent="0">
              <a:buNone/>
            </a:pPr>
            <a:r>
              <a:t>Constructing likelihood to find beta coefficients</a:t>
            </a:r>
          </a:p>
        </p:txBody>
      </p:sp>
      <p:sp>
        <p:nvSpPr>
          <p:cNvPr id="3" name="Content Placeholder 2">
            <a:extLst>
              <a:ext uri="{FF2B5EF4-FFF2-40B4-BE49-F238E27FC236}">
                <a16:creationId xmlns:a16="http://schemas.microsoft.com/office/drawing/2014/main" id="{A73AAD99-FE94-0843-B6CE-D44E15D1B248}"/>
              </a:ext>
            </a:extLst>
          </p:cNvPr>
          <p:cNvSpPr>
            <a:spLocks noGrp="1"/>
          </p:cNvSpPr>
          <p:nvPr>
            <p:ph idx="1"/>
          </p:nvPr>
        </p:nvSpPr>
        <p:spPr>
          <a:xfrm>
            <a:off x="838200" y="1531336"/>
            <a:ext cx="10515600" cy="4351338"/>
          </a:xfrm>
        </p:spPr>
        <p:txBody>
          <a:bodyPr>
            <a:normAutofit fontScale="92500" lnSpcReduction="20000"/>
          </a:bodyPr>
          <a:lstStyle/>
          <a:p>
            <a:pPr marL="0" lvl="0" indent="0">
              <a:buNone/>
            </a:pPr>
            <a:r>
              <a:rPr dirty="0"/>
              <a:t>By definition, all individuals in a matched set will have the same values for the matching variables.</a:t>
            </a:r>
          </a:p>
          <a:p>
            <a:pPr lvl="1"/>
            <a:r>
              <a:rPr dirty="0"/>
              <a:t>Probability of selection for inclusion in the study will depend on these matching variables</a:t>
            </a:r>
          </a:p>
          <a:p>
            <a:pPr lvl="1"/>
            <a:r>
              <a:rPr dirty="0"/>
              <a:t>Selection probability must still be independent of the other explanatory variables in the model</a:t>
            </a:r>
          </a:p>
          <a:p>
            <a:pPr marL="0" lvl="0" indent="0">
              <a:buNone/>
            </a:pPr>
            <a:endParaRPr dirty="0"/>
          </a:p>
          <a:p>
            <a:pPr marL="0" lvl="0" indent="0">
              <a:buNone/>
            </a:pPr>
            <a:r>
              <a:rPr dirty="0"/>
              <a:t>We need to construct a </a:t>
            </a:r>
            <a:r>
              <a:rPr i="1" dirty="0"/>
              <a:t>conditional likelihood</a:t>
            </a:r>
            <a:r>
              <a:rPr dirty="0"/>
              <a:t> to take account of the matching in the analysis.</a:t>
            </a:r>
          </a:p>
          <a:p>
            <a:pPr lvl="1"/>
            <a:r>
              <a:rPr dirty="0"/>
              <a:t>This is a product of </a:t>
            </a:r>
            <a:r>
              <a:rPr i="1" dirty="0"/>
              <a:t>n</a:t>
            </a:r>
            <a:r>
              <a:rPr dirty="0"/>
              <a:t> independent terms</a:t>
            </a:r>
          </a:p>
          <a:p>
            <a:pPr lvl="1"/>
            <a:r>
              <a:rPr dirty="0"/>
              <a:t>Each of these is the conditional probability that the case in a particular matched set is the one with a particular observed value for the explanatory variables</a:t>
            </a:r>
          </a:p>
          <a:p>
            <a:pPr lvl="1"/>
            <a:r>
              <a:rPr dirty="0"/>
              <a:t>Conditional on the values of all the explanatory variables observed in that particular matched 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1075</Words>
  <Application>Microsoft Macintosh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Black</vt:lpstr>
      <vt:lpstr>Avenir Book</vt:lpstr>
      <vt:lpstr>Calibri</vt:lpstr>
      <vt:lpstr>Calibri Light</vt:lpstr>
      <vt:lpstr>Cambria Math</vt:lpstr>
      <vt:lpstr>Office Theme</vt:lpstr>
      <vt:lpstr>L6.2: Matched Case-Control Studies</vt:lpstr>
      <vt:lpstr>Overview</vt:lpstr>
      <vt:lpstr>Matched case-control studies</vt:lpstr>
      <vt:lpstr>Matched case-control studies</vt:lpstr>
      <vt:lpstr>Example: Herniated Discs and Driving</vt:lpstr>
      <vt:lpstr>Modeling data from matched studies</vt:lpstr>
      <vt:lpstr>Some notation</vt:lpstr>
      <vt:lpstr>Modeling data from matched studies</vt:lpstr>
      <vt:lpstr>Constructing likelihood to find beta coefficients</vt:lpstr>
      <vt:lpstr>Constructing the conditional likelihood</vt:lpstr>
      <vt:lpstr>Conditional logistic regression</vt:lpstr>
      <vt:lpstr>Laws of Probability</vt:lpstr>
      <vt:lpstr>Law of Total Probability</vt:lpstr>
      <vt:lpstr>Bayes’ Theorem</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Black</vt:lpstr>
      <vt:lpstr>Avenir Book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L6.2: Matched Case-Control Studies</dc:title>
  <dc:creator>Julia Wrobel</dc:creator>
  <cp:keywords/>
  <cp:lastModifiedBy>Wrobel, Julia</cp:lastModifiedBy>
  <cp:revision>1</cp:revision>
  <dcterms:created xsi:type="dcterms:W3CDTF">2021-02-26T15:57:07Z</dcterms:created>
  <dcterms:modified xsi:type="dcterms:W3CDTF">2021-02-26T16:00:11Z</dcterms:modified>
</cp:coreProperties>
</file>