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5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FDFD8A-58DD-CE4B-AC52-CBABFCDF5E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D0E07-8D1E-2A43-B8A7-5E985B623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35CE0-91BB-1F44-BA31-1FE970DEFF58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848B9-12F2-DA4C-84D3-E3C45F263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26986-DB1D-7B46-9D08-7334A123E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F3947-883A-424E-AAF4-DB019B10D0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6D7E-3430-1C4B-9569-09F2333D0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42EA-EA14-6143-85E0-27E887374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1080-E849-F141-B6E7-D353B791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EDCE-6D39-5647-8C68-CB1C0AE5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B6CEA-DDC8-C846-B5D5-F327E2BC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350F-9EBA-BA45-B174-E18629D2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64D3-E5C5-7C40-826F-AADFD21C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1728D-0BF9-1341-A948-721568614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815C7-5C1C-D24F-BB17-923CCA22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CAB0-2085-C541-B703-A6D73FBE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0718-12C0-8847-AD38-FF245E86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AB47-1AA8-5845-A176-C30147AA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7BF1-D2EB-3D45-A102-D1950A82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0AD2-B284-CD4F-843E-FC73A715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4E9D8-A53A-EA45-9971-3C2C4AF8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D253-834F-A946-AC36-AEA8614E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DE18-BDE1-C042-82A5-889EB135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7023-BDF4-DB4D-9802-0AF707AE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B2F1-919A-6E49-998D-E21FCF0CA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A180-60A8-6149-A155-7D1C37765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00" baseline="0">
                <a:latin typeface="Avenir Black" panose="02000503020000020003" pitchFamily="2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venir Black" panose="02000503020000020003" pitchFamily="2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1186-A6A1-0D40-A194-3C6DCDDC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CE0E5-8D5A-0E49-9F17-4666BA86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8881-6497-A746-8EC6-291ED7B7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803CB-9EF9-604B-9A32-E05C38C7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C489C-63DA-244D-83DF-F0DE89590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56D9A-B881-AD49-99C3-4C2360E60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32DE5-48C1-C84E-9C0B-B138F6BA1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EDEFA-B5C4-B849-8707-9B8822E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18BC9-CD04-D44B-9C91-CFC22481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2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A8A8-27DF-0E4A-BCEC-4F025184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83893-322E-1D40-B72D-A962E64B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E1E8E-80B0-E14C-B4D7-E04F13F4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934C8-10D7-3B4D-B142-07614BF7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8752-34B8-4442-803B-BFA3C2DC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B4CD-0A70-234C-A22C-8EA2440F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69AC-670D-F049-B619-CEF41628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E210D-96DE-E54A-A09A-88AE9EC65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56399-F7F8-4D4E-8202-BA06CDD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00D1E-38D1-594A-A83E-81EAA007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4FE-C67A-FC4C-82B0-4467A4B3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CD53F-9D44-D44D-84C4-33E2E74F4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F469-BDDE-F04C-9566-4327461A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31E3-10A0-6B4D-9619-96CA3483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F084-6D59-6D49-AD26-E4686E6A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822FB-5C48-DE40-9627-A4F11E5A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BD73-C52C-004D-BA1E-F84DB3A8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DA5F-1A7E-0043-9EC4-1D52A98FC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Bios 6612</a:t>
            </a:r>
            <a:endParaRPr lang="en-US" dirty="0"/>
          </a:p>
        </p:txBody>
      </p:sp>
      <p:pic>
        <p:nvPicPr>
          <p:cNvPr id="8" name="Picture 7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5223B17-265F-304F-BE3F-913D54990EA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61400" y="6365875"/>
            <a:ext cx="2692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6D7E-3430-1C4B-9569-09F2333D0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L6.3: Conditional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42EA-EA14-6143-85E0-27E887374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BIOS 6612</a:t>
            </a:r>
            <a:br/>
            <a:br/>
            <a:r>
              <a:t>Julia Wrobel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1080-E849-F141-B6E7-D353B791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March 1 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Constructing the conditional likelihood in terms of Betas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We have a logistic model for disease in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dirty="0" err="1"/>
                  <a:t>th</a:t>
                </a:r>
                <a:r>
                  <a:rPr dirty="0"/>
                  <a:t> person in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 err="1"/>
                  <a:t>th</a:t>
                </a:r>
                <a:r>
                  <a:rPr dirty="0"/>
                  <a:t> stratum: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logit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𝑖𝑘𝑝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Now we can substitute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=0|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Constructing the conditional likelihood in terms of Betas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I’m skipping a couple algebraic steps, but you end up with a stratum specific likelihood where the intercept terms cancel. The intercept terms are said to have been “conditioned out”. Effects of matching variables cannot be estimated!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𝑖𝑘𝑙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Overall likelihood is the product of the likelihood for each stratum: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65" t="-1977" b="-40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likelihood for matched case-control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Since we can’t estimate the intercepts, disease probabilities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𝐤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are not estimable either.</a:t>
                </a:r>
              </a:p>
              <a:p>
                <a:pPr lvl="1"/>
                <a:r>
                  <a:t>We can still include interaction terms between matching variables and exposure factors to determine whether the effect of the exposure variable is consistent across different values of the matching variable</a:t>
                </a:r>
              </a:p>
              <a:p>
                <a:pPr lvl="1"/>
                <a:r>
                  <a:t>The log odds ratios are independent of the intercepts, so they CAN be estimated</a:t>
                </a:r>
              </a:p>
              <a:p>
                <a:pPr marL="0" lvl="0" indent="0">
                  <a:buNone/>
                </a:pPr>
                <a:endParaRPr/>
              </a:p>
              <a:p>
                <a:pPr marL="0" lvl="0" indent="0">
                  <a:buNone/>
                </a:pPr>
                <a:r>
                  <a:t>This conditional likelihood behaves much like an ordinary likelihood!</a:t>
                </a:r>
              </a:p>
              <a:p>
                <a:pPr lvl="1"/>
                <a:r>
                  <a:t>Likelihood is maximized to get estimates of the coefficients</a:t>
                </a:r>
              </a:p>
              <a:p>
                <a:pPr lvl="1"/>
                <a:r>
                  <a:t>Can use likelihood ratio tests to compare nested models and conduct hypothesis tests for parameter estimates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 r="-1448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Today, we cover:</a:t>
            </a:r>
          </a:p>
          <a:p>
            <a:pPr lvl="1"/>
            <a:r>
              <a:t>Likelihood derivation for conditional logistic regression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Optional readings:</a:t>
            </a:r>
          </a:p>
          <a:p>
            <a:pPr lvl="1"/>
            <a:r>
              <a:t>Agresti: 7.3, 11.2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Modeling data from matched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for matched data is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logit</m:t>
                  </m:r>
                  <m:d>
                    <m:dPr>
                      <m:begChr m:val="{"/>
                      <m:endChr m:val="}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+…+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𝑖𝑘𝑝</m:t>
                      </m:r>
                    </m:sub>
                  </m:sSub>
                </m:oMath>
              </m:oMathPara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represent the probability that the </a:t>
            </a:r>
            <a:r>
              <a:rPr i="1"/>
              <a:t>i</a:t>
            </a:r>
            <a:r>
              <a:t>th person in the </a:t>
            </a:r>
            <a:r>
              <a:rPr i="1"/>
              <a:t>k</a:t>
            </a:r>
            <a:r>
              <a:t>th matched set has disease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∈(1,2,3,…</m:t>
                </m:r>
                <m:r>
                  <a:rPr>
                    <a:latin typeface="Cambria Math" panose="02040503050406030204" pitchFamily="18" charset="0"/>
                  </a:rPr>
                  <m:t>𝐾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indicates the current matched set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𝑖</m:t>
                </m:r>
                <m:r>
                  <a:rPr>
                    <a:latin typeface="Cambria Math" panose="02040503050406030204" pitchFamily="18" charset="0"/>
                  </a:rPr>
                  <m:t>∈(0,1,2,…</m:t>
                </m:r>
                <m:r>
                  <a:rPr>
                    <a:latin typeface="Cambria Math" panose="02040503050406030204" pitchFamily="18" charset="0"/>
                  </a:rPr>
                  <m:t>𝑀</m:t>
                </m:r>
                <m:r>
                  <a:rPr>
                    <a:latin typeface="Cambria Math" panose="02040503050406030204" pitchFamily="18" charset="0"/>
                  </a:rPr>
                  <m:t>+1)</m:t>
                </m:r>
              </m:oMath>
            </a14:m>
            <a:r>
              <a:t> indicates individual in the current matched set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𝑖</m:t>
                </m:r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r>
              <a:t> is the case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𝑖𝑘</m:t>
                    </m:r>
                  </m:sub>
                </m:sSub>
              </m:oMath>
            </a14:m>
            <a:r>
              <a:t> is vector of covariates for the </a:t>
            </a:r>
            <a:r>
              <a:rPr i="1"/>
              <a:t>i</a:t>
            </a:r>
            <a:r>
              <a:t>th person in the </a:t>
            </a:r>
            <a:r>
              <a:rPr i="1"/>
              <a:t>k</a:t>
            </a:r>
            <a:r>
              <a:t>th matched set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𝑖𝑘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𝑖𝑘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𝑖𝑘𝑝</m:t>
                    </m:r>
                  </m:sub>
                </m:sSub>
              </m:oMath>
            </a14:m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Constructing the conditional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do we construct a likelihood function that allows us to find estimates for the parameters of interest,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?</a:t>
            </a:r>
          </a:p>
          <a:p>
            <a:pPr marL="0" lvl="0" indent="0">
              <a:buNone/>
            </a:pPr>
            <a:endParaRPr/>
          </a:p>
          <a:p>
            <a:pPr lvl="1">
              <a:buAutoNum type="arabicPeriod"/>
            </a:pPr>
            <a:r>
              <a:t>Find the conditional likelihood for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r>
              <a:t>th stratum/matched set</a:t>
            </a:r>
          </a:p>
          <a:p>
            <a:pPr lvl="1">
              <a:buAutoNum type="arabicPeriod"/>
            </a:pPr>
            <a:r>
              <a:t>Combine likelihoods to obtain likelihood over all strata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Constructing the conditional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need the probability that the individual in the study whose vector of covariates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dirty="0"/>
                  <a:t> is actually the case, conditional on the observed covariate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=0,1,…,</m:t>
                    </m:r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dirty="0"/>
                  <a:t> for all individuals in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 err="1"/>
                  <a:t>th</a:t>
                </a:r>
                <a:r>
                  <a:rPr dirty="0"/>
                  <a:t> matched set. Define: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dirty="0"/>
                  <a:t> be the probability that a person with disease in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 err="1"/>
                  <a:t>th</a:t>
                </a:r>
                <a:r>
                  <a:rPr dirty="0"/>
                  <a:t> matched set has covariate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dirty="0"/>
                  <a:t> be the probability that a person without disease in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 err="1"/>
                  <a:t>th</a:t>
                </a:r>
                <a:r>
                  <a:rPr dirty="0"/>
                  <a:t> matched set has covariate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Then the joint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dirty="0"/>
                  <a:t> corresponds to the case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=0,1,…,</m:t>
                    </m:r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dirty="0"/>
                  <a:t> to the controls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=1)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844" t="-2326" r="-121" b="-39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Constructing the conditional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973" y="1573376"/>
                <a:ext cx="10515600" cy="4648747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probability that one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  <m:r>
                      <a:rPr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dirty="0"/>
                  <a:t> subjects in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 err="1"/>
                  <a:t>th</a:t>
                </a:r>
                <a:r>
                  <a:rPr dirty="0"/>
                  <a:t> matched set is the case and the remainder are controls is the union of the probabilities that:</a:t>
                </a:r>
              </a:p>
              <a:p>
                <a:pPr lvl="1"/>
                <a:r>
                  <a:rPr dirty="0"/>
                  <a:t>Person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dirty="0"/>
                  <a:t> has disease and the rest are disease-free</a:t>
                </a:r>
              </a:p>
              <a:p>
                <a:pPr lvl="1"/>
                <a:r>
                  <a:rPr dirty="0"/>
                  <a:t>Person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dirty="0"/>
                  <a:t> has disease and the rest are disease-free</a:t>
                </a:r>
              </a:p>
              <a:p>
                <a:pPr lvl="1"/>
                <a:r>
                  <a:rPr dirty="0"/>
                  <a:t>…</a:t>
                </a:r>
              </a:p>
              <a:p>
                <a:pPr lvl="1"/>
                <a:r>
                  <a:rPr dirty="0"/>
                  <a:t>Person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𝑀𝑘</m:t>
                        </m:r>
                      </m:sub>
                    </m:sSub>
                  </m:oMath>
                </a14:m>
                <a:r>
                  <a:rPr dirty="0"/>
                  <a:t> has disease and the rest are disease free</a:t>
                </a:r>
              </a:p>
              <a:p>
                <a:pPr marL="0" lvl="0" indent="0">
                  <a:buNone/>
                </a:pPr>
                <a:r>
                  <a:rPr dirty="0"/>
                  <a:t>This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=1)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=0)+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=1)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≠1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=0)+…+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𝑀𝑘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=1)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Which can also be expressed as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=1)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𝑟𝑘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973" y="1573376"/>
                <a:ext cx="10515600" cy="4648747"/>
              </a:xfrm>
              <a:blipFill>
                <a:blip r:embed="rId2"/>
                <a:stretch>
                  <a:fillRect l="-725" t="-1907" b="-28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Constructing the conditional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Then, the conditional probability of interest is the ratio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=1)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nary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nary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=1)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nary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This is the conditional likelihood for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 err="1"/>
                  <a:t>th</a:t>
                </a:r>
                <a:r>
                  <a:rPr dirty="0"/>
                  <a:t> stratum/matched 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Constructing the conditional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0938"/>
                <a:ext cx="11006959" cy="471602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We can use Bayes’ Theorem to substitute: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 </a:t>
                </a:r>
                <a:r>
                  <a:rPr dirty="0"/>
                  <a:t>with</a:t>
                </a:r>
                <a:r>
                  <a:rPr lang="en-US" dirty="0"/>
                  <a:t> 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</m:oMath>
                </a14:m>
                <a:r>
                  <a:rPr dirty="0"/>
                  <a:t> </a:t>
                </a:r>
                <a:r>
                  <a:rPr dirty="0">
                    <a:solidFill>
                      <a:schemeClr val="accent4"/>
                    </a:solidFill>
                  </a:rPr>
                  <a:t>and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dirty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=0|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So the likelihood becomes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  <m:nary>
                            <m:naryPr>
                              <m:chr m:val="∏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=0|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=0)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𝑙𝑘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𝑙𝑘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den>
                              </m:f>
                            </m:e>
                          </m:nary>
                          <m:nary>
                            <m:naryPr>
                              <m:chr m:val="∏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=0|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𝑟𝑘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𝑟𝑘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=0)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AD99-FE94-0843-B6CE-D44E15D1B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0938"/>
                <a:ext cx="11006959" cy="4716025"/>
              </a:xfrm>
              <a:blipFill>
                <a:blip r:embed="rId2"/>
                <a:stretch>
                  <a:fillRect l="-922" t="-1882" b="-12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EF9-C7D1-0E41-8029-741DC5A2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Constructing the conditional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D99-FE94-0843-B6CE-D44E15D1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factor </a:t>
            </a:r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>
                        <a:latin typeface="Cambria Math" panose="02040503050406030204" pitchFamily="18" charset="0"/>
                      </a:rPr>
                    </m:ctrlPr>
                  </m:fPr>
                  <m:num>
                    <m:nary>
                      <m:naryPr>
                        <m:chr m:val="∏"/>
                        <m:limLoc m:val="undOvr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=1)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den>
                </m:f>
              </m:oMath>
            </a14:m>
            <a:r>
              <a:t> appears in both the numerator and denominator and will cancel out, so the the likelihood reduces to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𝑟𝑘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Black</vt:lpstr>
      <vt:lpstr>Avenir Book</vt:lpstr>
      <vt:lpstr>Calibri</vt:lpstr>
      <vt:lpstr>Calibri Light</vt:lpstr>
      <vt:lpstr>Cambria Math</vt:lpstr>
      <vt:lpstr>Office Theme</vt:lpstr>
      <vt:lpstr>L6.3: Conditional Logistic Regression</vt:lpstr>
      <vt:lpstr>Overview</vt:lpstr>
      <vt:lpstr>Modeling data from matched studies</vt:lpstr>
      <vt:lpstr>Constructing the conditional likelihood</vt:lpstr>
      <vt:lpstr>Constructing the conditional likelihood</vt:lpstr>
      <vt:lpstr>Constructing the conditional likelihood</vt:lpstr>
      <vt:lpstr>Constructing the conditional likelihood</vt:lpstr>
      <vt:lpstr>Constructing the conditional likelihood</vt:lpstr>
      <vt:lpstr>Constructing the conditional likelihood</vt:lpstr>
      <vt:lpstr>Constructing the conditional likelihood in terms of Betas</vt:lpstr>
      <vt:lpstr>Constructing the conditional likelihood in terms of Betas</vt:lpstr>
      <vt:lpstr>Conditional likelihood for matched case-control data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L6.3: Conditional Logistic Regression</dc:title>
  <dc:creator>Julia Wrobel</dc:creator>
  <cp:keywords/>
  <cp:lastModifiedBy>Wrobel, Julia</cp:lastModifiedBy>
  <cp:revision>1</cp:revision>
  <dcterms:created xsi:type="dcterms:W3CDTF">2021-03-01T16:27:08Z</dcterms:created>
  <dcterms:modified xsi:type="dcterms:W3CDTF">2021-03-01T16:29:26Z</dcterms:modified>
</cp:coreProperties>
</file>