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7"/>
    <p:restoredTop sz="94649"/>
  </p:normalViewPr>
  <p:slideViewPr>
    <p:cSldViewPr snapToGrid="0" snapToObjects="1">
      <p:cViewPr>
        <p:scale>
          <a:sx n="150" d="100"/>
          <a:sy n="150" d="100"/>
        </p:scale>
        <p:origin x="125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599309-9401-CD41-96BD-FD9FBFCCF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D3249-1F00-384A-B856-D8129C0CA5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C428-051C-134E-B774-20FF78CFC04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0CD45-C59B-B448-A307-88ABA80777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D4D6-8C75-2E41-BEF7-517022676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FE3A-DBE6-3E44-87FC-EF7CC70AEB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D7E-3430-1C4B-9569-09F2333D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EA-EA14-6143-85E0-27E88737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080-E849-F141-B6E7-D353B79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DCE-6D39-5647-8C68-CB1C0AE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6CEA-DDC8-C846-B5D5-F327E2BC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350F-9EBA-BA45-B174-E18629D2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64D3-E5C5-7C40-826F-AADFD21C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728D-0BF9-1341-A948-721568614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15C7-5C1C-D24F-BB17-923CCA22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CAB0-2085-C541-B703-A6D73FBE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0718-12C0-8847-AD38-FF245E8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AB47-1AA8-5845-A176-C30147A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7BF1-D2EB-3D45-A102-D1950A82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0AD2-B284-CD4F-843E-FC73A715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4E9D8-A53A-EA45-9971-3C2C4AF8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D253-834F-A946-AC36-AEA8614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DE18-BDE1-C042-82A5-889EB135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7023-BDF4-DB4D-9802-0AF707AE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B2F1-919A-6E49-998D-E21FCF0CA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A180-60A8-6149-A155-7D1C3776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00" baseline="0">
                <a:latin typeface="Avenir Black" panose="02000503020000020003" pitchFamily="2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1186-A6A1-0D40-A194-3C6DCDD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E0E5-8D5A-0E49-9F17-4666BA86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8881-6497-A746-8EC6-291ED7B7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803CB-9EF9-604B-9A32-E05C38C7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C489C-63DA-244D-83DF-F0DE8959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56D9A-B881-AD49-99C3-4C2360E60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32DE5-48C1-C84E-9C0B-B138F6BA1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DEFA-B5C4-B849-8707-9B8822E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18BC9-CD04-D44B-9C91-CFC22481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2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A8A8-27DF-0E4A-BCEC-4F025184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83893-322E-1D40-B72D-A962E64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E1E8E-80B0-E14C-B4D7-E04F13F4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934C8-10D7-3B4D-B142-07614BF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8752-34B8-4442-803B-BFA3C2DC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B4CD-0A70-234C-A22C-8EA2440F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69AC-670D-F049-B619-CEF4162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E210D-96DE-E54A-A09A-88AE9EC6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56399-F7F8-4D4E-8202-BA06CDD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0D1E-38D1-594A-A83E-81EAA007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4FE-C67A-FC4C-82B0-4467A4B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CD53F-9D44-D44D-84C4-33E2E74F4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F469-BDDE-F04C-9566-4327461A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31E3-10A0-6B4D-9619-96CA3483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F084-6D59-6D49-AD26-E4686E6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822FB-5C48-DE40-9627-A4F11E5A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BD73-C52C-004D-BA1E-F84DB3A8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DA5F-1A7E-0043-9EC4-1D52A98FC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Bios 6612</a:t>
            </a:r>
            <a:endParaRPr lang="en-US" dirty="0"/>
          </a:p>
        </p:txBody>
      </p:sp>
      <p:pic>
        <p:nvPicPr>
          <p:cNvPr id="8" name="Picture 7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5223B17-265F-304F-BE3F-913D54990EA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61400" y="6365875"/>
            <a:ext cx="2692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D7E-3430-1C4B-9569-09F2333D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L6.4: Implementing Conditional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EA-EA14-6143-85E0-27E88737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BIOS 6612</a:t>
            </a:r>
            <a:br/>
            <a:br/>
            <a:r>
              <a:t>Julia Wrobel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080-E849-F141-B6E7-D353B79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1 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Comparing coefficients across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372749"/>
              </p:ext>
            </p:extLst>
          </p:nvPr>
        </p:nvGraphicFramePr>
        <p:xfrm>
          <a:off x="592666" y="1274234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conf.high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1.4e-09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0.43051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induced1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0.18889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induced1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conditional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induced1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induced2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0.05621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induced2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2.7e-05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conditional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induced2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spontaneous1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spontaneous1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5.4e-07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conditional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spontaneous1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6.4e-06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spontaneous2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8.7e-08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spontaneous2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1.8e-10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conditional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spontaneous2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5.6e-08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Today, we cover:</a:t>
            </a:r>
          </a:p>
          <a:p>
            <a:pPr lvl="1"/>
            <a:r>
              <a:t>Conditional logistic regression in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Inference with Conditional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individual parameters, both the likelihood ratio test and Wald test are still valid.</a:t>
            </a:r>
          </a:p>
          <a:p>
            <a:pPr lvl="1"/>
            <a:r>
              <a:t>LRT is better for small sample sizes</a:t>
            </a:r>
          </a:p>
          <a:p>
            <a:pPr lvl="1"/>
            <a:r>
              <a:t>Wald is the default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Goodness-of-Fit</a:t>
            </a:r>
          </a:p>
          <a:p>
            <a:pPr lvl="1"/>
            <a:r>
              <a:t>Can use Hosmer-Lemeshow statistic (L4.4, L5.2)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Infertility after miscarriage or abortion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study was conducted in Greece (Trichopoulous et al, 1976) to estimate the effect of spontaneous abortions (miscarriage) and induced abortions on subsequent risk of infertility.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Cases: 100 women with secondary infertility</a:t>
            </a:r>
          </a:p>
          <a:p>
            <a:pPr lvl="2"/>
            <a:r>
              <a:t>Secondary infertility is the inability to become pregnant after previously giving birth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Controls: 2 healthy controls per case</a:t>
            </a:r>
          </a:p>
          <a:p>
            <a:pPr lvl="2"/>
            <a:r>
              <a:t>From the same hospital as controls, matched on age, parity (number of pregnancies carried to a viable gestational age), and level of education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Infertility after miscarriage or abortion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679"/>
            <a:ext cx="11027979" cy="51191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Variables in the dataset are:</a:t>
            </a:r>
          </a:p>
          <a:p>
            <a:pPr lvl="1"/>
            <a:r>
              <a:rPr sz="1800" dirty="0">
                <a:latin typeface="Courier"/>
              </a:rPr>
              <a:t>case</a:t>
            </a:r>
            <a:r>
              <a:rPr dirty="0"/>
              <a:t>: 1 for women with infertility, 0 for healthy controls</a:t>
            </a:r>
          </a:p>
          <a:p>
            <a:pPr lvl="1"/>
            <a:r>
              <a:rPr sz="1800" dirty="0">
                <a:latin typeface="Courier"/>
              </a:rPr>
              <a:t>spontaneous</a:t>
            </a:r>
            <a:r>
              <a:rPr dirty="0"/>
              <a:t>: categorical variable indicating number of spontaneous abortions (0 = 0, 1 =1, 2 = 2+)</a:t>
            </a:r>
          </a:p>
          <a:p>
            <a:pPr lvl="1"/>
            <a:r>
              <a:rPr sz="1800" dirty="0">
                <a:latin typeface="Courier"/>
              </a:rPr>
              <a:t>induced</a:t>
            </a:r>
            <a:r>
              <a:rPr dirty="0"/>
              <a:t>: categorical variable indicating number of induced abortions (0 = 0, 1 =1, 2 = 2+)</a:t>
            </a:r>
          </a:p>
          <a:p>
            <a:pPr lvl="1"/>
            <a:r>
              <a:rPr sz="1800" dirty="0">
                <a:latin typeface="Courier"/>
              </a:rPr>
              <a:t>stratum</a:t>
            </a:r>
            <a:r>
              <a:rPr dirty="0"/>
              <a:t>: denotes which matched sets an observation belongs to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infert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data is included as part of base R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infert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infert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induced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(induced),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spontaneous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(spontaneous))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 err="1">
                <a:latin typeface="Courier"/>
              </a:rPr>
              <a:t>pooled.stratum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infert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education age parity induced case spontaneous stratum
## 1    0-5yrs  26      6       1    1           2       1
## 2    0-5yrs  42      1       1    1           0       2
## 3    0-5yrs  39      6       2    1           0      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Ignoring matching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could consider not accounting for matching at all and just running regular logistic regression.</a:t>
            </a:r>
          </a:p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>
                <a:latin typeface="Courier"/>
              </a:rPr>
              <a:t>model_regularLR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(case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induced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spontaneous,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infert,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binomial)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#summary(model_regularLR)$coefficients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Adjusting for matching factors as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could also consider accounting for matching factors (age, parity, and education) as covariates in a regular logistic regression.</a:t>
            </a:r>
          </a:p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>
                <a:latin typeface="Courier"/>
              </a:rPr>
              <a:t>model_adjLR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(case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induced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spontaneous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</a:t>
            </a:r>
            <a:r>
              <a:rPr sz="1800">
                <a:latin typeface="Courier"/>
              </a:rPr>
              <a:t>age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parity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education,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infert, 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binomial)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#summary(model_adjLR)$coefficients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Regular logistic regression with matched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3" y="1352659"/>
            <a:ext cx="11669111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Without adjusting for matching variables, only spontaneous abortion is a significant predictor of fertility. With adjustment, both spontaneous and induced abortion are significant.</a:t>
            </a:r>
            <a:endParaRPr lang="en-US" dirty="0"/>
          </a:p>
          <a:p>
            <a:pPr lvl="1"/>
            <a:r>
              <a:rPr dirty="0"/>
              <a:t>Best method is to properly account for matching using conditional logistic regression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9FAE4A3-7150-394B-AA62-CEC2B51B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12598"/>
              </p:ext>
            </p:extLst>
          </p:nvPr>
        </p:nvGraphicFramePr>
        <p:xfrm>
          <a:off x="2932387" y="3023826"/>
          <a:ext cx="78013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conf.high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p.value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 err="1"/>
                        <a:t>unadj</a:t>
                      </a:r>
                      <a:r>
                        <a:rPr sz="1600" dirty="0"/>
                        <a:t>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1.4e-09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0.43051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induced1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/>
                        <a:t>0.18889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induced1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0.00246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induced2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0.05621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induced2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2.7e-05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spontaneous1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0.00011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/>
                        <a:t>spontaneous1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5.4e-07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unadj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spontaneous2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8.7e-08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adj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/>
                        <a:t>spontaneous2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/>
                        <a:t>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dirty="0"/>
                        <a:t>1.8e-10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Uses the </a:t>
            </a:r>
            <a:r>
              <a:rPr sz="1800">
                <a:latin typeface="Courier"/>
              </a:rPr>
              <a:t>clogit</a:t>
            </a:r>
            <a:r>
              <a:t> function from the </a:t>
            </a:r>
            <a:r>
              <a:rPr sz="1800">
                <a:latin typeface="Courier"/>
              </a:rPr>
              <a:t>survival</a:t>
            </a:r>
            <a:r>
              <a:t> package. Data is already in the format needed for this analysis (one row per patient, variable to indicate stratum/matched set)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(survival)</a:t>
            </a:r>
            <a:br/>
            <a:br/>
            <a:r>
              <a:rPr sz="1800">
                <a:latin typeface="Courier"/>
              </a:rPr>
              <a:t>model_condLR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clogit</a:t>
            </a:r>
            <a:r>
              <a:rPr sz="1800">
                <a:latin typeface="Courier"/>
              </a:rPr>
              <a:t>(case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variable for case or control status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</a:t>
            </a:r>
            <a:r>
              <a:rPr sz="1800">
                <a:latin typeface="Courier"/>
              </a:rPr>
              <a:t>induced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spontaneous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exposure variables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strata</a:t>
            </a:r>
            <a:r>
              <a:rPr sz="1800">
                <a:latin typeface="Courier"/>
              </a:rPr>
              <a:t>(stratum), </a:t>
            </a:r>
            <a:r>
              <a:rPr sz="1800" i="1">
                <a:solidFill>
                  <a:srgbClr val="60A0B0"/>
                </a:solidFill>
                <a:latin typeface="Courier"/>
              </a:rPr>
              <a:t># variable indicating matched sets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infert)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Macintosh PowerPoint</Application>
  <PresentationFormat>Widescreen</PresentationFormat>
  <Paragraphs>200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Black</vt:lpstr>
      <vt:lpstr>Avenir Book</vt:lpstr>
      <vt:lpstr>Calibri</vt:lpstr>
      <vt:lpstr>Calibri Light</vt:lpstr>
      <vt:lpstr>Courier</vt:lpstr>
      <vt:lpstr>Office Theme</vt:lpstr>
      <vt:lpstr>L6.4: Implementing Conditional Logistic Regression</vt:lpstr>
      <vt:lpstr>Overview</vt:lpstr>
      <vt:lpstr>Inference with Conditional Logistic Regression</vt:lpstr>
      <vt:lpstr>Example: Infertility after miscarriage or abortion</vt:lpstr>
      <vt:lpstr>Example: Infertility after miscarriage or abortion</vt:lpstr>
      <vt:lpstr>Ignoring matching factors</vt:lpstr>
      <vt:lpstr>Adjusting for matching factors as covariates</vt:lpstr>
      <vt:lpstr>Regular logistic regression with matched data</vt:lpstr>
      <vt:lpstr>Conditional logistic regression in R</vt:lpstr>
      <vt:lpstr>Comparing coefficients across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L6.4: Implementing Conditional Logistic Regression</dc:title>
  <dc:creator>Julia Wrobel</dc:creator>
  <cp:keywords/>
  <cp:lastModifiedBy>Wrobel, Julia</cp:lastModifiedBy>
  <cp:revision>1</cp:revision>
  <dcterms:created xsi:type="dcterms:W3CDTF">2021-03-01T18:50:03Z</dcterms:created>
  <dcterms:modified xsi:type="dcterms:W3CDTF">2021-03-01T18:56:00Z</dcterms:modified>
</cp:coreProperties>
</file>