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6357" autoAdjust="0"/>
  </p:normalViewPr>
  <p:slideViewPr>
    <p:cSldViewPr snapToGrid="0" snapToObjects="1">
      <p:cViewPr>
        <p:scale>
          <a:sx n="70" d="100"/>
          <a:sy n="70" d="100"/>
        </p:scale>
        <p:origin x="95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5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3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5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5E03E5E-7921-496A-A8C6-725334F59CF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61400" y="6365875"/>
            <a:ext cx="2692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6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30042040?seq=1#metadata_info_tab_contents" TargetMode="External"/><Relationship Id="rId2" Type="http://schemas.openxmlformats.org/officeDocument/2006/relationships/hyperlink" Target="https://global.oup.com/academic/product/bayesian-smoothing-and-regression-for-longitudinal-spatial-and-event-history-data-9780199533022?cc=us&amp;lang=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.ed.ac.uk/~swood34/ginlane.pdf" TargetMode="External"/><Relationship Id="rId2" Type="http://schemas.openxmlformats.org/officeDocument/2006/relationships/hyperlink" Target="https://www.rdocumentation.org/packages/mgcv/versions/1.8-34/topics/ginl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Explorations and Experiments on INLA with NHANES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BIOS 7720</a:t>
            </a:r>
            <a:br/>
            <a:br/>
            <a:r>
              <a:t>Randy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April 20,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Laplace Approximation and INLA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Laplace approximate integral let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be the mode in funciton f(x), Taylor expansion on f(x) at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 ≈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𝒳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𝑥𝑝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𝑛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) + (</m:t>
                  </m:r>
                  <m:r>
                    <a:rPr>
                      <a:latin typeface="Cambria Math" panose="02040503050406030204" pitchFamily="18" charset="0"/>
                    </a:rPr>
                    <m:t>𝑥</m:t>
                  </m:r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′(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) + 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𝑥</m:t>
                  </m:r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″(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)))</m:t>
                  </m:r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= </m:t>
                  </m:r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𝑛𝑓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))∫</m:t>
                  </m:r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𝑥</m:t>
                  </m:r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″(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))</m:t>
                  </m:r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= </m:t>
                  </m:r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𝑛𝑓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))</m:t>
                  </m:r>
                  <m:rad>
                    <m:ra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𝑛𝑓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″(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e>
                  </m:rad>
                  <m:r>
                    <a:rPr>
                      <a:latin typeface="Cambria Math" panose="02040503050406030204" pitchFamily="18" charset="0"/>
                    </a:rPr>
                    <m:t> = 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m:oMathPara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 is the Gaussian integral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′(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)=0</m:t>
                </m:r>
              </m:oMath>
            </a14:m>
            <a:r>
              <a:t> since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is the mode.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goal of INLA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acc>
                    <m:accPr>
                      <m:chr m:val="̃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𝜋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e>
                  </m:nary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r>
                    <a:rPr>
                      <a:latin typeface="Cambria Math" panose="02040503050406030204" pitchFamily="18" charset="0"/>
                    </a:rPr>
                    <m:t>𝐲</m:t>
                  </m:r>
                  <m:r>
                    <a:rPr>
                      <a:latin typeface="Cambria Math" panose="02040503050406030204" pitchFamily="18" charset="0"/>
                    </a:rPr>
                    <m:t>) </m:t>
                  </m:r>
                  <m:acc>
                    <m:accPr>
                      <m:chr m:val="̃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𝜋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r>
                    <a:rPr>
                      <a:latin typeface="Cambria Math" panose="02040503050406030204" pitchFamily="18" charset="0"/>
                    </a:rPr>
                    <m:t>𝐲</m:t>
                  </m:r>
                  <m:r>
                    <a:rPr>
                      <a:latin typeface="Cambria Math" panose="02040503050406030204" pitchFamily="18" charset="0"/>
                    </a:rPr>
                    <m:t>)</m:t>
                  </m:r>
                  <m:r>
                    <a:rPr>
                      <a:latin typeface="Cambria Math" panose="02040503050406030204" pitchFamily="18" charset="0"/>
                    </a:rPr>
                    <m:t>𝛥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,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acc>
                    <m:accPr>
                      <m:chr m:val="̃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𝜋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r>
                    <a:rPr>
                      <a:latin typeface="Cambria Math" panose="02040503050406030204" pitchFamily="18" charset="0"/>
                    </a:rPr>
                    <m:t>)=∫</m:t>
                  </m:r>
                  <m:acc>
                    <m:accPr>
                      <m:chr m:val="̃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𝜋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𝛉</m:t>
                  </m:r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r>
                    <a:rPr>
                      <a:latin typeface="Cambria Math" panose="02040503050406030204" pitchFamily="18" charset="0"/>
                    </a:rPr>
                    <m:t>𝐲</m:t>
                  </m:r>
                  <m:r>
                    <a:rPr>
                      <a:latin typeface="Cambria Math" panose="02040503050406030204" pitchFamily="18" charset="0"/>
                    </a:rPr>
                    <m:t>)</m:t>
                  </m:r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𝐣</m:t>
                      </m:r>
                    </m:sub>
                  </m:sSub>
                </m:oMath>
              </m:oMathPara>
            </a14:m>
            <a:endParaRPr/>
          </a:p>
          <a:p>
            <a:pPr lvl="1"/>
            <a:r>
              <a:t>Our goal is to accurately approximate the posterior marginals</a:t>
            </a:r>
            <a:br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𝜂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 | </m:t>
                </m:r>
                <m:r>
                  <a:rPr>
                    <a:latin typeface="Cambria Math" panose="02040503050406030204" pitchFamily="18" charset="0"/>
                  </a:rPr>
                  <m:t>𝐲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 | </m:t>
                </m:r>
                <m:r>
                  <a:rPr>
                    <a:latin typeface="Cambria Math" panose="02040503050406030204" pitchFamily="18" charset="0"/>
                  </a:rPr>
                  <m:t>𝐲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 lvl="1"/>
            <a:r>
              <a:t>“The strategy used in INLA is to reformulate the problem</a:t>
            </a:r>
            <a:br/>
            <a:r>
              <a:t>as a series of sub-problems and only apply the Laplace approximation</a:t>
            </a:r>
            <a:br/>
            <a:r>
              <a:t>to the densities that are almost Gaussian.”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Computationally intensive as dimensions goes up, even worse in Bayesian methods.</a:t>
            </a:r>
          </a:p>
          <a:p>
            <a:pPr lvl="1"/>
            <a:r>
              <a:t>The curse of dimensionality: exponentially scaled variance with the number of predictors.</a:t>
            </a:r>
          </a:p>
          <a:p>
            <a:pPr lvl="1"/>
            <a:r>
              <a:t>The bias and variance balance:</a:t>
            </a:r>
          </a:p>
          <a:p>
            <a:pPr lvl="2"/>
            <a:r>
              <a:t>Introducing structure will certainly introduce bias</a:t>
            </a:r>
            <a:br/>
            <a:r>
              <a:t>if the structure does not accurately describe reality;</a:t>
            </a:r>
            <a:br/>
            <a:r>
              <a:t>however, it can result in a dramatic reduction in variance.</a:t>
            </a:r>
          </a:p>
          <a:p>
            <a:pPr lvl="1"/>
            <a:r>
              <a:t>How to set up priors for hierarchial models?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take a prior on each function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</m:oMath>
            </a14:m>
            <a:r>
              <a:t> which depends on hyperparameter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, ... 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, ... 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r>
                    <a:rPr>
                      <a:latin typeface="Cambria Math" panose="02040503050406030204" pitchFamily="18" charset="0"/>
                    </a:rPr>
                    <m:t>)×</m:t>
                  </m:r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</m:t>
                  </m:r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) </m:t>
                  </m:r>
                  <m:nary>
                    <m:naryPr>
                      <m:chr m:val="∏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𝜋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</m:t>
                  </m:r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NHANES physical activity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Model the data as Poisson (activity counts are integers)</a:t>
            </a:r>
          </a:p>
          <a:p>
            <a:pPr lvl="2">
              <a:buAutoNum type="arabicPeriod"/>
            </a:pPr>
            <a:r>
              <a:t>Associate the (estimated) latent mean/probability functions</a:t>
            </a:r>
          </a:p>
          <a:p>
            <a:pPr lvl="2"/>
            <a:r>
              <a:t>With an outcome like mortality (scalar on function regression, SoFR).</a:t>
            </a:r>
          </a:p>
          <a:p>
            <a:pPr lvl="2"/>
            <a:r>
              <a:t>Predicting mortality using SoFR on the activity counts directly.</a:t>
            </a:r>
          </a:p>
          <a:p>
            <a:pPr lvl="2">
              <a:buAutoNum type="arabicPeriod" startAt="2"/>
            </a:pPr>
            <a:r>
              <a:t>Model the latent trends as a function of scalar predictors like age</a:t>
            </a:r>
            <a:br/>
            <a:r>
              <a:t>(function on scalar regression).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Simple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555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mgcv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gamSim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"normal"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Gu &amp; Wahba 4 term additive model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str(data)</a:t>
            </a:r>
          </a:p>
          <a:p>
            <a:pPr marL="0" lvl="0" indent="0">
              <a:buNone/>
            </a:pPr>
            <a:endParaRPr i="1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>
                <a:latin typeface="Courier"/>
              </a:rPr>
              <a:t>formula1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(x0,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scale.model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(x1,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scale.model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(x2,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scale.model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(x3,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scale.model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formula2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(x0,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"rw2"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scale.model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(x1,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"rw2"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scale.model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(x2,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"rw2"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scale.model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(x3,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"rw2"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scale.model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n.group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?inla.group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inla.group group or cluster covariates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so to reduce the number of unique values</a:t>
            </a:r>
            <a:br/>
            <a:r>
              <a:rPr>
                <a:latin typeface="Courier"/>
              </a:rPr>
              <a:t>x0.new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INLA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inla.group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x0,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n.group,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"quantile"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x1.new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INLA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inla.group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x1,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n.group,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"quantile"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x2.new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INLA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inla.group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x2,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n.group,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"quantile"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x3.new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INLA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inla.group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x3,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n.group,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"quantile"</a:t>
            </a:r>
            <a:r>
              <a:rPr>
                <a:latin typeface="Courier"/>
              </a:rPr>
              <a:t>)</a:t>
            </a:r>
          </a:p>
          <a:p>
            <a:pPr marL="0" lvl="0" indent="0">
              <a:buNone/>
            </a:pPr>
            <a:endParaRPr>
              <a:latin typeface="Courier"/>
            </a:endParaR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inla.models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latent)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"linear"       "iid"          "mec"          "meb"          "rgeneric"    
##  [6] "rw1"          "rw2"          "crw2"         "seasonal"     "besag"       
## [11] "besag2"       "bym"          "bym2"         "besagproper"  "besagproper2"
## [16] "fgn"          "fgn2"         "ar1"          "ar1c"         "ar"          
## [21] "ou"           "intslope"     "generic"      "generic0"     "generic1"    
## [26] "generic2"     "generic3"     "spde"         "spde2"        "spde3"       
## [31] "iid1d"        "iid2d"        "iid3d"        "iid4d"        "iid5d"       
## [36] "2diid"        "z"            "rw2d"         "rw2diid"      "slm"         
## [41] "matern2d"     "dmatern"      "copy"         "clinear"      "sigm"        
## [46] "revsigm"      "log1exp"      "logdist"</a:t>
            </a:r>
          </a:p>
          <a:p>
            <a:pPr lvl="0" indent="0">
              <a:buNone/>
            </a:pPr>
            <a:r>
              <a:rPr>
                <a:latin typeface="Courier"/>
              </a:rPr>
              <a:t>data.inla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y, </a:t>
            </a:r>
            <a:r>
              <a:rPr>
                <a:solidFill>
                  <a:srgbClr val="7D9029"/>
                </a:solidFill>
                <a:latin typeface="Courier"/>
              </a:rPr>
              <a:t>x0 =</a:t>
            </a:r>
            <a:r>
              <a:rPr>
                <a:latin typeface="Courier"/>
              </a:rPr>
              <a:t> x0.new, 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x1 =</a:t>
            </a:r>
            <a:r>
              <a:rPr>
                <a:latin typeface="Courier"/>
              </a:rPr>
              <a:t> x1.new, </a:t>
            </a:r>
            <a:r>
              <a:rPr>
                <a:solidFill>
                  <a:srgbClr val="7D9029"/>
                </a:solidFill>
                <a:latin typeface="Courier"/>
              </a:rPr>
              <a:t>x2 =</a:t>
            </a:r>
            <a:r>
              <a:rPr>
                <a:latin typeface="Courier"/>
              </a:rPr>
              <a:t> x2.new, </a:t>
            </a:r>
            <a:r>
              <a:rPr>
                <a:solidFill>
                  <a:srgbClr val="7D9029"/>
                </a:solidFill>
                <a:latin typeface="Courier"/>
              </a:rPr>
              <a:t>x3 =</a:t>
            </a:r>
            <a:r>
              <a:rPr>
                <a:latin typeface="Courier"/>
              </a:rPr>
              <a:t> x3.new)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str(data.inla)</a:t>
            </a:r>
            <a:br/>
            <a:br/>
            <a:r>
              <a:rPr>
                <a:latin typeface="Courier"/>
              </a:rPr>
              <a:t>result1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INLA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inla</a:t>
            </a:r>
            <a:r>
              <a:rPr>
                <a:latin typeface="Courier"/>
              </a:rPr>
              <a:t>(formula1,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data.inla)</a:t>
            </a:r>
            <a:br/>
            <a:r>
              <a:rPr>
                <a:latin typeface="Courier"/>
              </a:rPr>
              <a:t>result2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INLA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inla</a:t>
            </a:r>
            <a:r>
              <a:rPr>
                <a:latin typeface="Courier"/>
              </a:rPr>
              <a:t>(formula2,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data.inla)</a:t>
            </a:r>
            <a:br/>
            <a:r>
              <a:rPr>
                <a:latin typeface="Courier"/>
              </a:rPr>
              <a:t>result3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INLA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inla</a:t>
            </a:r>
            <a:r>
              <a:rPr>
                <a:latin typeface="Courier"/>
              </a:rPr>
              <a:t>(y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(x0,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data.inla,</a:t>
            </a:r>
            <a:br/>
            <a:r>
              <a:rPr>
                <a:latin typeface="Courier"/>
              </a:rPr>
              <a:t> 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verbose = TRUE,</a:t>
            </a:r>
            <a:br/>
            <a:r>
              <a:rPr>
                <a:latin typeface="Courier"/>
              </a:rPr>
              <a:t> 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control.inla = list(strategy = "laplace", npoints = 20,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control.predictor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compute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Error in inla.inlaprogram.has.crashed() :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  The inla-program exited with an error.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  Unless you interupted it yourself,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  please rerun with verbose=TRUE and check carefully.</a:t>
            </a:r>
          </a:p>
          <a:p>
            <a:pPr marL="0" lvl="0" indent="0">
              <a:buNone/>
            </a:pPr>
            <a:endParaRPr i="1">
              <a:solidFill>
                <a:srgbClr val="BA2121"/>
              </a:solidFill>
              <a:latin typeface="Courier"/>
            </a:endParaR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(result1)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   "INLA::inla(formula = formula1, data = data.inla)" 
## Time used:
##     Pre = 1.09, Running = 5.4, Post = 0.23, Total = 6.72 
## Fixed effects:
##              mean    sd 0.025quant 0.5quant 0.975quant  mode kld
## (Intercept) 7.823 0.088      7.649    7.823      7.996 7.823   0
## 
## Random effects:
##   Name     Model
##     x0 RW1 model
##    x1 RW1 model
##    x2 RW1 model
##    x3 RW1 model
## 
## Model hyperparameters:
##                                             mean       sd 0.025quant 0.5quant
## Precision for the Gaussian observations 2.61e-01 1.80e-02      0.228 2.60e-01
## Precision for x0                        2.72e+00 1.72e+00      0.752 2.29e+00
## Precision for x1                        1.58e+00 7.08e-01      0.614 1.45e+00
## Precision for x2                        2.09e-01 5.90e-02      0.114 2.02e-01
## Precision for x3                        1.88e+04 2.06e+04   1363.516 1.26e+04
##                                         0.975quant     mode
## Precision for the Gaussian observations   2.97e-01    0.259
## Precision for x0                          7.20e+00    1.648
## Precision for x1                          3.34e+00    1.208
## Precision for x2                          3.44e-01    0.189
## Precision for x3                          7.31e+04 3734.570
## 
## Expected number of effective parameters(stdev): 46.38(4.47)
## Number of equivalent replicates : 10.78 
## 
## Marginal log-Likelihood:  -1348.99</a:t>
            </a:r>
          </a:p>
          <a:p>
            <a:pPr marL="0" lvl="0" indent="0">
              <a:buNone/>
            </a:pPr>
            <a:endParaRPr>
              <a:latin typeface="Courier"/>
            </a:endParaRPr>
          </a:p>
          <a:p>
            <a:pPr lvl="0" indent="0">
              <a:buNone/>
            </a:pPr>
            <a:r>
              <a:rPr>
                <a:latin typeface="Courier"/>
              </a:rPr>
              <a:t>op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mfrow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bri.band.plot</a:t>
            </a:r>
            <a:r>
              <a:rPr>
                <a:latin typeface="Courier"/>
              </a:rPr>
              <a:t>(result1,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"random"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lines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x0), 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f0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f0))[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x0)],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lty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solidFill>
                  <a:srgbClr val="06287E"/>
                </a:solidFill>
                <a:latin typeface="Courier"/>
              </a:rPr>
              <a:t>bri.band.plot</a:t>
            </a:r>
            <a:r>
              <a:rPr>
                <a:latin typeface="Courier"/>
              </a:rPr>
              <a:t>(result2,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"random"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lines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x0), 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f0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f0))[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x0)],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lty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bri.band.plot(result3, name = "x0", type = "random", xlab = "", ylab = "")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bri.band.ggplot(result3, name = "x0", type = "random", xlab = "", ylab = "")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lines(sort(data$x0), (data$f0 - mean(data$f0))[order(data$x0)], col = "red", lty = 2)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9_final_project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13000"/>
            <a:ext cx="10515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data_path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here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here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"NHANES_AC_processed.rds"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readr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read_rds</a:t>
            </a:r>
            <a:r>
              <a:rPr>
                <a:latin typeface="Courier"/>
              </a:rPr>
              <a:t>(data_path)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extract the PA data</a:t>
            </a:r>
            <a:br/>
            <a:r>
              <a:rPr>
                <a:latin typeface="Courier"/>
              </a:rPr>
              <a:t>lX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as.matrix</a:t>
            </a:r>
            <a:r>
              <a:rPr>
                <a:latin typeface="Courier"/>
              </a:rPr>
              <a:t>(df[,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1440</a:t>
            </a:r>
            <a:r>
              <a:rPr>
                <a:latin typeface="Courier"/>
              </a:rPr>
              <a:t>)]))</a:t>
            </a:r>
            <a:br/>
            <a:r>
              <a:rPr>
                <a:latin typeface="Courier"/>
              </a:rPr>
              <a:t>lX[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(lX)]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(lX)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 bin the data into 60 minute intervals</a:t>
            </a:r>
            <a:br/>
            <a:r>
              <a:rPr>
                <a:latin typeface="Courier"/>
              </a:rPr>
              <a:t>tlen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ceiling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1440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tlen)</a:t>
            </a:r>
            <a:br/>
            <a:r>
              <a:rPr>
                <a:latin typeface="Courier"/>
              </a:rPr>
              <a:t>inx_cols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1440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nt, </a:t>
            </a:r>
            <a:r>
              <a:rPr>
                <a:solidFill>
                  <a:srgbClr val="7D9029"/>
                </a:solidFill>
                <a:latin typeface="Courier"/>
              </a:rPr>
              <a:t>each =</a:t>
            </a:r>
            <a:r>
              <a:rPr>
                <a:latin typeface="Courier"/>
              </a:rPr>
              <a:t> tlen)[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1440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lX_bin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vapply</a:t>
            </a:r>
            <a:r>
              <a:rPr>
                <a:latin typeface="Courier"/>
              </a:rPr>
              <a:t>(inx_cols,</a:t>
            </a:r>
            <a:br/>
            <a:r>
              <a:rPr>
                <a:latin typeface="Courier"/>
              </a:rPr>
              <a:t>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rowMeans</a:t>
            </a:r>
            <a:r>
              <a:rPr>
                <a:latin typeface="Courier"/>
              </a:rPr>
              <a:t>(lX[, x],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06287E"/>
                </a:solidFill>
                <a:latin typeface="Courier"/>
              </a:rPr>
              <a:t>numeric</a:t>
            </a:r>
            <a:r>
              <a:rPr>
                <a:latin typeface="Courier"/>
              </a:rPr>
              <a:t>(N))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 get subject average curves</a:t>
            </a:r>
            <a:br/>
            <a:r>
              <a:rPr>
                <a:latin typeface="Courier"/>
              </a:rPr>
              <a:t>inx_rows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N,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SEQN,</a:t>
            </a:r>
            <a:br/>
            <a:r>
              <a:rPr>
                <a:latin typeface="Courier"/>
              </a:rPr>
              <a:t>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levels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SEQN)))</a:t>
            </a:r>
            <a:br/>
            <a:r>
              <a:rPr>
                <a:latin typeface="Courier"/>
              </a:rPr>
              <a:t>lX_bin_ind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vapply</a:t>
            </a:r>
            <a:r>
              <a:rPr>
                <a:latin typeface="Courier"/>
              </a:rPr>
              <a:t>(inx_rows,</a:t>
            </a:r>
            <a:br/>
            <a:r>
              <a:rPr>
                <a:latin typeface="Courier"/>
              </a:rPr>
              <a:t>   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colMeans</a:t>
            </a:r>
            <a:r>
              <a:rPr>
                <a:latin typeface="Courier"/>
              </a:rPr>
              <a:t>(lX_bin[x, ],</a:t>
            </a:r>
            <a:br/>
            <a:r>
              <a:rPr>
                <a:latin typeface="Courier"/>
              </a:rPr>
              <a:t>            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numeric</a:t>
            </a:r>
            <a:r>
              <a:rPr>
                <a:latin typeface="Courier"/>
              </a:rPr>
              <a:t>(nt)))</a:t>
            </a:r>
            <a:br/>
            <a:r>
              <a:rPr>
                <a:latin typeface="Courier"/>
              </a:rPr>
              <a:t>nid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(lX_bin_ind)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get a data frame for model fitting</a:t>
            </a:r>
            <a:br/>
            <a:r>
              <a:rPr>
                <a:latin typeface="Courier"/>
              </a:rPr>
              <a:t>sind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len =</a:t>
            </a:r>
            <a:r>
              <a:rPr>
                <a:latin typeface="Courier"/>
              </a:rPr>
              <a:t> nt)</a:t>
            </a:r>
            <a:br/>
            <a:r>
              <a:rPr>
                <a:latin typeface="Courier"/>
              </a:rPr>
              <a:t>udf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(SEQN, Age)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(SEQN)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ungroup</a:t>
            </a:r>
            <a:r>
              <a:rPr>
                <a:latin typeface="Courier"/>
              </a:rPr>
              <a:t>()</a:t>
            </a:r>
            <a:br/>
            <a:br/>
            <a:r>
              <a:rPr>
                <a:latin typeface="Courier"/>
              </a:rPr>
              <a:t>df_fit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lAC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as.vector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(lX_bin_ind)),</a:t>
            </a:r>
            <a:br/>
            <a:r>
              <a:rPr>
                <a:latin typeface="Courier"/>
              </a:rPr>
              <a:t>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sind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(sind, nid),</a:t>
            </a:r>
            <a:br/>
            <a:r>
              <a:rPr>
                <a:latin typeface="Courier"/>
              </a:rPr>
              <a:t>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SEQN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SEQN), </a:t>
            </a:r>
            <a:r>
              <a:rPr>
                <a:solidFill>
                  <a:srgbClr val="7D9029"/>
                </a:solidFill>
                <a:latin typeface="Courier"/>
              </a:rPr>
              <a:t>each =</a:t>
            </a:r>
            <a:r>
              <a:rPr>
                <a:latin typeface="Courier"/>
              </a:rPr>
              <a:t> nt))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(udf,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"SEQN"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(SEQN))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(Age))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(df_fit)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555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nid_samp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br/>
            <a:r>
              <a:rPr>
                <a:latin typeface="Courier"/>
              </a:rPr>
              <a:t>id_samp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(df_fit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id),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nid_samp,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df_fit_sub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subset</a:t>
            </a:r>
            <a:r>
              <a:rPr>
                <a:latin typeface="Courier"/>
              </a:rPr>
              <a:t>(df_fit, id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id_samp)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Guess who’s coming to 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Now assume we have equal spaced knots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𝜅</m:t>
                </m:r>
              </m:oMath>
            </a14:m>
            <a:r>
              <a:t>’s to replace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𝑃𝐸𝑁𝑆𝑆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 = 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</m:e>
                  </m:nary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𝜆</m:t>
                  </m:r>
                  <m:r>
                    <a:rPr>
                      <a:latin typeface="Cambria Math" panose="02040503050406030204" pitchFamily="18" charset="0"/>
                    </a:rPr>
                    <m:t>∫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″(</m:t>
                  </m:r>
                  <m:r>
                    <a:rPr>
                      <a:latin typeface="Cambria Math" panose="02040503050406030204" pitchFamily="18" charset="0"/>
                    </a:rPr>
                    <m:t>𝑥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</m:oMath>
              </m:oMathPara>
            </a14:m>
            <a:endParaRPr/>
          </a:p>
          <a:p>
            <a:pPr lvl="1"/>
            <a:r>
              <a:t>the integrated squared second derivative penalty term measures wiggliness!</a:t>
            </a:r>
          </a:p>
          <a:p>
            <a:pPr lvl="1"/>
            <a:r>
              <a:t>which can be crudely approximated by a sum of squared second differences</a:t>
            </a:r>
            <a:br/>
            <a:r>
              <a:t>of the function at the knots (in cubic spline smoothing)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𝑃𝐸𝑁𝑆𝑆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 = 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</m:e>
                  </m:nary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𝜆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=2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) − 2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) + 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Guess who’s coming to 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 a Bayesian framework including the penalty term is equivalent</a:t>
            </a:r>
            <a:br/>
            <a:r>
              <a:t>to setting a specific prior on the coefficients of the covariates.</a:t>
            </a:r>
          </a:p>
          <a:p>
            <a:pPr lvl="1"/>
            <a:r>
              <a:t>Proved by </a:t>
            </a:r>
            <a:r>
              <a:rPr>
                <a:hlinkClick r:id="rId2"/>
              </a:rPr>
              <a:t>Fahrmeir and Kneib 2011</a:t>
            </a:r>
          </a:p>
          <a:p>
            <a:pPr lvl="1"/>
            <a:r>
              <a:t>Proved by </a:t>
            </a:r>
            <a:r>
              <a:rPr>
                <a:hlinkClick r:id="rId3"/>
              </a:rPr>
              <a:t>Speckman and Sun (2003)</a:t>
            </a:r>
          </a:p>
          <a:p>
            <a:pPr lvl="2"/>
            <a:r>
              <a:t>For equidistant knots {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, ... 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} the prior is on the differences: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) − 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) ∼</m:t>
                  </m:r>
                  <m:r>
                    <a:rPr>
                      <a:latin typeface="Cambria Math" panose="02040503050406030204" pitchFamily="18" charset="0"/>
                    </a:rPr>
                    <m:t>𝑁𝑜𝑟𝑚𝑎𝑙</m:t>
                  </m:r>
                  <m:r>
                    <a:rPr>
                      <a:latin typeface="Cambria Math" panose="02040503050406030204" pitchFamily="18" charset="0"/>
                    </a:rPr>
                    <m:t>(0, </m:t>
                  </m:r>
                  <m:r>
                    <a:rPr>
                      <a:latin typeface="Cambria Math" panose="02040503050406030204" pitchFamily="18" charset="0"/>
                    </a:rPr>
                    <m:t>𝜏</m:t>
                  </m:r>
                  <m:r>
                    <a:rPr>
                      <a:latin typeface="Cambria Math" panose="02040503050406030204" pitchFamily="18" charset="0"/>
                    </a:rPr>
                    <m:t>), </m:t>
                  </m:r>
                  <m:r>
                    <a:rPr>
                      <a:latin typeface="Cambria Math" panose="02040503050406030204" pitchFamily="18" charset="0"/>
                    </a:rPr>
                    <m:t>𝑖</m:t>
                  </m:r>
                  <m:r>
                    <a:rPr>
                      <a:latin typeface="Cambria Math" panose="02040503050406030204" pitchFamily="18" charset="0"/>
                    </a:rPr>
                    <m:t>=1, ..., </m:t>
                  </m:r>
                  <m:r>
                    <a:rPr>
                      <a:latin typeface="Cambria Math" panose="02040503050406030204" pitchFamily="18" charset="0"/>
                    </a:rPr>
                    <m:t>𝐾</m:t>
                  </m:r>
                  <m:r>
                    <a:rPr>
                      <a:latin typeface="Cambria Math" panose="02040503050406030204" pitchFamily="18" charset="0"/>
                    </a:rPr>
                    <m:t>−1</m:t>
                  </m:r>
                </m:oMath>
              </m:oMathPara>
            </a14:m>
            <a:endParaRPr/>
          </a:p>
          <a:p>
            <a:pPr lvl="1"/>
            <a:r>
              <a:t>which is equivalent to setting a RW1 prior 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INLA integrated Laplace approximation</a:t>
            </a:r>
          </a:p>
          <a:p>
            <a:pPr lvl="1"/>
            <a:r>
              <a:t>Data set NHANES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Guess who’s coming to 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Alternatively, when the prior is on the second order differences: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) − </m:t>
                  </m:r>
                  <m:r>
                    <a:rPr>
                      <a:latin typeface="Cambria Math" panose="02040503050406030204" pitchFamily="18" charset="0"/>
                    </a:rPr>
                    <m:t>2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) + </m:t>
                  </m:r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𝜅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) ∼</m:t>
                  </m:r>
                  <m:r>
                    <a:rPr>
                      <a:latin typeface="Cambria Math" panose="02040503050406030204" pitchFamily="18" charset="0"/>
                    </a:rPr>
                    <m:t>𝑁𝑜𝑟𝑚𝑎𝑙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0</m:t>
                  </m:r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r>
                    <a:rPr>
                      <a:latin typeface="Cambria Math" panose="02040503050406030204" pitchFamily="18" charset="0"/>
                    </a:rPr>
                    <m:t>𝜏</m:t>
                  </m:r>
                  <m:r>
                    <a:rPr>
                      <a:latin typeface="Cambria Math" panose="02040503050406030204" pitchFamily="18" charset="0"/>
                    </a:rPr>
                    <m:t>), </m:t>
                  </m:r>
                  <m:r>
                    <a:rPr>
                      <a:latin typeface="Cambria Math" panose="02040503050406030204" pitchFamily="18" charset="0"/>
                    </a:rPr>
                    <m:t>𝑖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2</m:t>
                  </m:r>
                  <m:r>
                    <a:rPr>
                      <a:latin typeface="Cambria Math" panose="02040503050406030204" pitchFamily="18" charset="0"/>
                    </a:rPr>
                    <m:t>, ..., </m:t>
                  </m:r>
                  <m:r>
                    <a:rPr>
                      <a:latin typeface="Cambria Math" panose="02040503050406030204" pitchFamily="18" charset="0"/>
                    </a:rPr>
                    <m:t>𝐾</m:t>
                  </m:r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r>
                    <a:rPr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/>
          </a:p>
          <a:p>
            <a:pPr lvl="1"/>
            <a:r>
              <a:t>which is equivalent to setting a RW2 prior on the coefficients.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Hence, latent effects RW1 and RW2 can be used to include smooth terms on the covariates.</a:t>
            </a:r>
            <a:br/>
            <a:endParaRPr/>
          </a:p>
          <a:p>
            <a:pPr lvl="1"/>
            <a:r>
              <a:t>The elements of the latent effect represent the values of the smooth term.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comparsion mgcv::gam() with INLA::inla()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800" dirty="0" err="1">
                <a:latin typeface="Courier"/>
              </a:rPr>
              <a:t>fit_naive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bam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lAC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sind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bs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"cc"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k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800" dirty="0"/>
            </a:br>
            <a:r>
              <a:rPr sz="1800" dirty="0">
                <a:latin typeface="Courier"/>
              </a:rPr>
              <a:t>                  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sind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by =</a:t>
            </a:r>
            <a:r>
              <a:rPr sz="1800" dirty="0">
                <a:latin typeface="Courier"/>
              </a:rPr>
              <a:t> Age,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bs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"cc"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k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20</a:t>
            </a:r>
            <a:r>
              <a:rPr sz="1800" dirty="0">
                <a:latin typeface="Courier"/>
              </a:rPr>
              <a:t>),</a:t>
            </a:r>
            <a:br>
              <a:rPr sz="1800" dirty="0"/>
            </a:br>
            <a:r>
              <a:rPr sz="1800" dirty="0">
                <a:latin typeface="Courier"/>
              </a:rPr>
              <a:t>             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fREML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</a:t>
            </a:r>
            <a:br>
              <a:rPr sz="1800" dirty="0"/>
            </a:br>
            <a:r>
              <a:rPr sz="1800" dirty="0">
                <a:latin typeface="Courier"/>
              </a:rPr>
              <a:t>             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df_fit_sub</a:t>
            </a:r>
            <a:r>
              <a:rPr sz="1800" dirty="0">
                <a:latin typeface="Courier"/>
              </a:rPr>
              <a:t>,</a:t>
            </a:r>
            <a:br>
              <a:rPr sz="1800" dirty="0"/>
            </a:br>
            <a:r>
              <a:rPr sz="1800" dirty="0">
                <a:latin typeface="Courier"/>
              </a:rPr>
              <a:t>                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discrete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br>
              <a:rPr sz="1800" dirty="0"/>
            </a:br>
            <a:r>
              <a:rPr sz="1800" i="1" dirty="0">
                <a:solidFill>
                  <a:srgbClr val="BA2121"/>
                </a:solidFill>
                <a:latin typeface="Courier"/>
              </a:rPr>
              <a:t>## extract the </a:t>
            </a:r>
            <a:r>
              <a:rPr sz="1800" i="1" dirty="0" err="1">
                <a:solidFill>
                  <a:srgbClr val="BA2121"/>
                </a:solidFill>
                <a:latin typeface="Courier"/>
              </a:rPr>
              <a:t>resiudals</a:t>
            </a:r>
            <a:br>
              <a:rPr sz="1800" dirty="0"/>
            </a:br>
            <a:r>
              <a:rPr sz="1800" dirty="0" err="1">
                <a:latin typeface="Courier"/>
              </a:rPr>
              <a:t>resid_mat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fit_naive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residuals</a:t>
            </a:r>
            <a:r>
              <a:rPr sz="1800" dirty="0">
                <a:latin typeface="Courier"/>
              </a:rPr>
              <a:t>,</a:t>
            </a:r>
            <a:br>
              <a:rPr sz="1800" dirty="0"/>
            </a:br>
            <a:r>
              <a:rPr sz="1800" dirty="0">
                <a:latin typeface="Courier"/>
              </a:rPr>
              <a:t>                    </a:t>
            </a:r>
            <a:r>
              <a:rPr sz="1800" dirty="0" err="1">
                <a:latin typeface="Courier"/>
              </a:rPr>
              <a:t>nid_samp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nt</a:t>
            </a:r>
            <a:r>
              <a:rPr sz="1800" dirty="0">
                <a:latin typeface="Courier"/>
              </a:rPr>
              <a:t>,</a:t>
            </a:r>
            <a:br>
              <a:rPr sz="1800" dirty="0"/>
            </a:br>
            <a:r>
              <a:rPr sz="1800" dirty="0">
                <a:latin typeface="Courier"/>
              </a:rPr>
              <a:t>                    </a:t>
            </a:r>
            <a:r>
              <a:rPr sz="1800" dirty="0" err="1">
                <a:solidFill>
                  <a:srgbClr val="7D9029"/>
                </a:solidFill>
                <a:latin typeface="Courier"/>
              </a:rPr>
              <a:t>byrow</a:t>
            </a:r>
            <a:r>
              <a:rPr sz="18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BA2121"/>
                </a:solidFill>
                <a:latin typeface="Courier"/>
              </a:rPr>
              <a:t>## fit </a:t>
            </a:r>
            <a:r>
              <a:rPr sz="1800" i="1" dirty="0" err="1">
                <a:solidFill>
                  <a:srgbClr val="BA2121"/>
                </a:solidFill>
                <a:latin typeface="Courier"/>
              </a:rPr>
              <a:t>fpca</a:t>
            </a:r>
            <a:br>
              <a:rPr sz="1800" dirty="0"/>
            </a:br>
            <a:r>
              <a:rPr sz="1800" dirty="0" err="1">
                <a:latin typeface="Courier"/>
              </a:rPr>
              <a:t>fpca_fit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refund</a:t>
            </a:r>
            <a:r>
              <a:rPr sz="1800" dirty="0">
                <a:solidFill>
                  <a:srgbClr val="4070A0"/>
                </a:solidFill>
                <a:latin typeface="Courier"/>
              </a:rPr>
              <a:t>::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fpca.face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resid_mat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7D9029"/>
                </a:solidFill>
                <a:latin typeface="Courier"/>
              </a:rPr>
              <a:t>knots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15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BA2121"/>
                </a:solidFill>
                <a:latin typeface="Courier"/>
              </a:rPr>
              <a:t>## add in eigen-function</a:t>
            </a:r>
            <a:br>
              <a:rPr sz="1800"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800" dirty="0">
                <a:latin typeface="Courier"/>
              </a:rPr>
              <a:t> (k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4070A0"/>
                </a:solidFill>
                <a:latin typeface="Courier"/>
              </a:rPr>
              <a:t>:</a:t>
            </a:r>
            <a:r>
              <a:rPr sz="1800" dirty="0">
                <a:solidFill>
                  <a:srgbClr val="06287E"/>
                </a:solidFill>
                <a:latin typeface="Courier"/>
              </a:rPr>
              <a:t>length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fpca_fit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evalues</a:t>
            </a:r>
            <a:r>
              <a:rPr sz="1800" dirty="0">
                <a:latin typeface="Courier"/>
              </a:rPr>
              <a:t>)) {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df_fit_sub</a:t>
            </a:r>
            <a:r>
              <a:rPr sz="1800" dirty="0">
                <a:latin typeface="Courier"/>
              </a:rPr>
              <a:t>[[</a:t>
            </a:r>
            <a:r>
              <a:rPr sz="1800" dirty="0">
                <a:solidFill>
                  <a:srgbClr val="06287E"/>
                </a:solidFill>
                <a:latin typeface="Courier"/>
              </a:rPr>
              <a:t>paste0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"Phi"</a:t>
            </a:r>
            <a:r>
              <a:rPr sz="1800" dirty="0">
                <a:latin typeface="Courier"/>
              </a:rPr>
              <a:t>, k)]]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fpca_fit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efunctions</a:t>
            </a:r>
            <a:r>
              <a:rPr sz="1800" dirty="0">
                <a:latin typeface="Courier"/>
              </a:rPr>
              <a:t>[, k], </a:t>
            </a:r>
            <a:r>
              <a:rPr sz="1800" dirty="0" err="1">
                <a:latin typeface="Courier"/>
              </a:rPr>
              <a:t>nid_samp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comparsion mgcv::gam() with INLA::inla()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fit_fri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bam</a:t>
            </a:r>
            <a:r>
              <a:rPr>
                <a:latin typeface="Courier"/>
              </a:rPr>
              <a:t>(lAC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(sind, </a:t>
            </a:r>
            <a:r>
              <a:rPr>
                <a:solidFill>
                  <a:srgbClr val="7D9029"/>
                </a:solidFill>
                <a:latin typeface="Courier"/>
              </a:rPr>
              <a:t>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(sind,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Age, </a:t>
            </a:r>
            <a:r>
              <a:rPr>
                <a:solidFill>
                  <a:srgbClr val="7D9029"/>
                </a:solidFill>
                <a:latin typeface="Courier"/>
              </a:rPr>
              <a:t>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(id,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Phi1, </a:t>
            </a:r>
            <a:r>
              <a:rPr>
                <a:solidFill>
                  <a:srgbClr val="7D9029"/>
                </a:solidFill>
                <a:latin typeface="Courier"/>
              </a:rPr>
              <a:t>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(id,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Phi2, </a:t>
            </a:r>
            <a:r>
              <a:rPr>
                <a:solidFill>
                  <a:srgbClr val="7D9029"/>
                </a:solidFill>
                <a:latin typeface="Courier"/>
              </a:rPr>
              <a:t>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(id,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Phi3, </a:t>
            </a:r>
            <a:r>
              <a:rPr>
                <a:solidFill>
                  <a:srgbClr val="7D9029"/>
                </a:solidFill>
                <a:latin typeface="Courier"/>
              </a:rPr>
              <a:t>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(id,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Phi4, </a:t>
            </a:r>
            <a:r>
              <a:rPr>
                <a:solidFill>
                  <a:srgbClr val="7D9029"/>
                </a:solidFill>
                <a:latin typeface="Courier"/>
              </a:rPr>
              <a:t>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"fREML"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df_fit_sub,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discrete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save</a:t>
            </a:r>
            <a:r>
              <a:rPr>
                <a:latin typeface="Courier"/>
              </a:rPr>
              <a:t>(fit_fri, 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"bios7720_nhanes_fri.Rdata"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comparsion mgcv::gam() with INLA::inla()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formula_nh1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lAC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f</a:t>
            </a:r>
            <a:r>
              <a:rPr dirty="0">
                <a:latin typeface="Courier"/>
              </a:rPr>
              <a:t>(Age, </a:t>
            </a:r>
            <a:r>
              <a:rPr dirty="0">
                <a:solidFill>
                  <a:srgbClr val="7D9029"/>
                </a:solidFill>
                <a:latin typeface="Courier"/>
              </a:rPr>
              <a:t>model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"rw1"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scale.model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constr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 </a:t>
            </a:r>
            <a:br>
              <a:rPr dirty="0"/>
            </a:br>
            <a:r>
              <a:rPr dirty="0" err="1">
                <a:latin typeface="Courier"/>
              </a:rPr>
              <a:t>fit_inla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INLA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inla</a:t>
            </a:r>
            <a:r>
              <a:rPr dirty="0">
                <a:latin typeface="Courier"/>
              </a:rPr>
              <a:t>(formula_nh1,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df_fit_sub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2400" i="1" dirty="0">
                <a:solidFill>
                  <a:srgbClr val="BA2121"/>
                </a:solidFill>
                <a:latin typeface="Courier"/>
              </a:rPr>
              <a:t>## Error in </a:t>
            </a:r>
            <a:r>
              <a:rPr sz="2400" i="1" dirty="0" err="1">
                <a:solidFill>
                  <a:srgbClr val="BA2121"/>
                </a:solidFill>
                <a:latin typeface="Courier"/>
              </a:rPr>
              <a:t>inla.check.location</a:t>
            </a:r>
            <a:r>
              <a:rPr sz="2400" i="1" dirty="0">
                <a:solidFill>
                  <a:srgbClr val="BA2121"/>
                </a:solidFill>
                <a:latin typeface="Courier"/>
              </a:rPr>
              <a:t>(location[[r]], term = </a:t>
            </a:r>
            <a:r>
              <a:rPr sz="2400" i="1" dirty="0" err="1">
                <a:solidFill>
                  <a:srgbClr val="BA2121"/>
                </a:solidFill>
                <a:latin typeface="Courier"/>
              </a:rPr>
              <a:t>gp$random.spec</a:t>
            </a:r>
            <a:r>
              <a:rPr sz="2400" i="1" dirty="0">
                <a:solidFill>
                  <a:srgbClr val="BA2121"/>
                </a:solidFill>
                <a:latin typeface="Courier"/>
              </a:rPr>
              <a:t>[[r]]$term, : </a:t>
            </a:r>
            <a:br>
              <a:rPr sz="2400" dirty="0"/>
            </a:br>
            <a:r>
              <a:rPr sz="2400" i="1" dirty="0">
                <a:solidFill>
                  <a:srgbClr val="BA2121"/>
                </a:solidFill>
                <a:latin typeface="Courier"/>
              </a:rPr>
              <a:t>##  Locations are too close for f(Phi1, model="rw2", ...): </a:t>
            </a:r>
            <a:br>
              <a:rPr sz="2400" dirty="0"/>
            </a:br>
            <a:r>
              <a:rPr sz="2400" i="1" dirty="0">
                <a:solidFill>
                  <a:srgbClr val="BA2121"/>
                </a:solidFill>
                <a:latin typeface="Courier"/>
              </a:rPr>
              <a:t>##  min(diff(sort(x)))/diff(range(x)) = 1.442e-04 &lt; 1e-03 </a:t>
            </a:r>
            <a:br>
              <a:rPr sz="2400" dirty="0"/>
            </a:br>
            <a:r>
              <a:rPr sz="2400" i="1" dirty="0">
                <a:solidFill>
                  <a:srgbClr val="BA2121"/>
                </a:solidFill>
                <a:latin typeface="Courier"/>
              </a:rPr>
              <a:t>##  You can fix this by some kind of binning, </a:t>
            </a:r>
            <a:br>
              <a:rPr sz="2400" dirty="0"/>
            </a:br>
            <a:r>
              <a:rPr sz="2400" i="1" dirty="0">
                <a:solidFill>
                  <a:srgbClr val="BA2121"/>
                </a:solidFill>
                <a:latin typeface="Courier"/>
              </a:rPr>
              <a:t>##  see ?</a:t>
            </a:r>
            <a:r>
              <a:rPr sz="2400" i="1" dirty="0" err="1">
                <a:solidFill>
                  <a:srgbClr val="BA2121"/>
                </a:solidFill>
                <a:latin typeface="Courier"/>
              </a:rPr>
              <a:t>inla.group</a:t>
            </a:r>
            <a:r>
              <a:rPr sz="2400" i="1" dirty="0">
                <a:solidFill>
                  <a:srgbClr val="BA2121"/>
                </a:solidFill>
                <a:latin typeface="Courier"/>
              </a:rPr>
              <a:t> If you want/need to bypass this check at your own risk, do </a:t>
            </a:r>
            <a:br>
              <a:rPr sz="2400" dirty="0"/>
            </a:br>
            <a:r>
              <a:rPr sz="2400" i="1" dirty="0">
                <a:solidFill>
                  <a:srgbClr val="BA2121"/>
                </a:solidFill>
                <a:latin typeface="Courier"/>
              </a:rPr>
              <a:t>##  &gt; m = get("</a:t>
            </a:r>
            <a:r>
              <a:rPr sz="2400" i="1" dirty="0" err="1">
                <a:solidFill>
                  <a:srgbClr val="BA2121"/>
                </a:solidFill>
                <a:latin typeface="Courier"/>
              </a:rPr>
              <a:t>inla.models</a:t>
            </a:r>
            <a:r>
              <a:rPr sz="2400" i="1" dirty="0">
                <a:solidFill>
                  <a:srgbClr val="BA2121"/>
                </a:solidFill>
                <a:latin typeface="Courier"/>
              </a:rPr>
              <a:t>", </a:t>
            </a:r>
            <a:r>
              <a:rPr sz="2400" i="1" dirty="0" err="1">
                <a:solidFill>
                  <a:srgbClr val="BA2121"/>
                </a:solidFill>
                <a:latin typeface="Courier"/>
              </a:rPr>
              <a:t>inla.get.inlaEnv</a:t>
            </a:r>
            <a:r>
              <a:rPr sz="2400" i="1" dirty="0">
                <a:solidFill>
                  <a:srgbClr val="BA2121"/>
                </a:solidFill>
                <a:latin typeface="Courier"/>
              </a:rPr>
              <a:t>()) </a:t>
            </a:r>
            <a:br>
              <a:rPr sz="2400" dirty="0"/>
            </a:br>
            <a:r>
              <a:rPr sz="2400" i="1" dirty="0">
                <a:solidFill>
                  <a:srgbClr val="BA2121"/>
                </a:solidFill>
                <a:latin typeface="Courier"/>
              </a:rPr>
              <a:t>##  &gt; m$latent$rw2$min.diff = NULL </a:t>
            </a:r>
            <a:br>
              <a:rPr sz="2400" dirty="0"/>
            </a:br>
            <a:r>
              <a:rPr sz="2400" i="1" dirty="0">
                <a:solidFill>
                  <a:srgbClr val="BA2121"/>
                </a:solidFill>
                <a:latin typeface="Courier"/>
              </a:rPr>
              <a:t>##  &gt; assign("</a:t>
            </a:r>
            <a:r>
              <a:rPr sz="2400" i="1" dirty="0" err="1">
                <a:solidFill>
                  <a:srgbClr val="BA2121"/>
                </a:solidFill>
                <a:latin typeface="Courier"/>
              </a:rPr>
              <a:t>inla.models</a:t>
            </a:r>
            <a:r>
              <a:rPr sz="2400" i="1" dirty="0">
                <a:solidFill>
                  <a:srgbClr val="BA2121"/>
                </a:solidFill>
                <a:latin typeface="Courier"/>
              </a:rPr>
              <a:t>", m, </a:t>
            </a:r>
            <a:r>
              <a:rPr sz="2400" i="1" dirty="0" err="1">
                <a:solidFill>
                  <a:srgbClr val="BA2121"/>
                </a:solidFill>
                <a:latin typeface="Courier"/>
              </a:rPr>
              <a:t>inla.get.inlaEnv</a:t>
            </a:r>
            <a:r>
              <a:rPr sz="2400" i="1" dirty="0">
                <a:solidFill>
                  <a:srgbClr val="BA2121"/>
                </a:solidFill>
                <a:latin typeface="Courier"/>
              </a:rPr>
              <a:t>())</a:t>
            </a:r>
            <a:endParaRPr i="1" dirty="0">
              <a:solidFill>
                <a:srgbClr val="BA2121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comparsion mgcv::gam() with INLA::inla()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2000" dirty="0">
                <a:latin typeface="Courier"/>
              </a:rPr>
              <a:t>df_fit_sub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>
                <a:latin typeface="Courier"/>
              </a:rPr>
              <a:t>Phi1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INLA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inla.group</a:t>
            </a:r>
            <a:r>
              <a:rPr sz="2000" dirty="0">
                <a:latin typeface="Courier"/>
              </a:rPr>
              <a:t>(df_fit_sub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>
                <a:latin typeface="Courier"/>
              </a:rPr>
              <a:t>Phi1,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n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n.group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method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"quantile"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df_fit_sub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>
                <a:latin typeface="Courier"/>
              </a:rPr>
              <a:t>Phi2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INLA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inla.group</a:t>
            </a:r>
            <a:r>
              <a:rPr sz="2000" dirty="0">
                <a:latin typeface="Courier"/>
              </a:rPr>
              <a:t>(df_fit_sub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>
                <a:latin typeface="Courier"/>
              </a:rPr>
              <a:t>Phi2,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n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n.group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method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"quantile"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df_fit_sub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>
                <a:latin typeface="Courier"/>
              </a:rPr>
              <a:t>Phi3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INLA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inla.group</a:t>
            </a:r>
            <a:r>
              <a:rPr sz="2000" dirty="0">
                <a:latin typeface="Courier"/>
              </a:rPr>
              <a:t>(df_fit_sub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>
                <a:latin typeface="Courier"/>
              </a:rPr>
              <a:t>Phi3,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n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n.group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method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"quantile"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df_fit_sub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>
                <a:latin typeface="Courier"/>
              </a:rPr>
              <a:t>Phi4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INLA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inla.group</a:t>
            </a:r>
            <a:r>
              <a:rPr sz="2000" dirty="0">
                <a:latin typeface="Courier"/>
              </a:rPr>
              <a:t>(df_fit_sub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>
                <a:latin typeface="Courier"/>
              </a:rPr>
              <a:t>Phi4,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n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n.group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method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"quantile"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br>
              <a:rPr sz="2000" dirty="0"/>
            </a:br>
            <a:r>
              <a:rPr sz="2000" dirty="0">
                <a:latin typeface="Courier"/>
              </a:rPr>
              <a:t>formula_nh2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lAC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~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-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f</a:t>
            </a:r>
            <a:r>
              <a:rPr sz="2000" dirty="0">
                <a:latin typeface="Courier"/>
              </a:rPr>
              <a:t>(Age,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model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"rw1"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scale.model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constr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FALSE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br>
              <a:rPr sz="2000" dirty="0"/>
            </a:br>
            <a:r>
              <a:rPr sz="2000" dirty="0">
                <a:latin typeface="Courier"/>
              </a:rPr>
              <a:t>               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f</a:t>
            </a:r>
            <a:r>
              <a:rPr sz="2000" dirty="0">
                <a:latin typeface="Courier"/>
              </a:rPr>
              <a:t>(Phi1,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model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"rw1"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scale.model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             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f</a:t>
            </a:r>
            <a:r>
              <a:rPr sz="2000" dirty="0">
                <a:latin typeface="Courier"/>
              </a:rPr>
              <a:t>(Phi2,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model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"rw1"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scale.model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             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f</a:t>
            </a:r>
            <a:r>
              <a:rPr sz="2000" dirty="0">
                <a:latin typeface="Courier"/>
              </a:rPr>
              <a:t>(Phi3,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model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"rw1"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scale.model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             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f</a:t>
            </a:r>
            <a:r>
              <a:rPr sz="2000" dirty="0">
                <a:latin typeface="Courier"/>
              </a:rPr>
              <a:t>(Phi4,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model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"rw1"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scale.model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 err="1">
                <a:latin typeface="Courier"/>
              </a:rPr>
              <a:t>fit_inla_fri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INLA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inla</a:t>
            </a:r>
            <a:r>
              <a:rPr sz="2000" dirty="0">
                <a:latin typeface="Courier"/>
              </a:rPr>
              <a:t>(formula_nh2,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df_fit_sub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# save(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fit_inla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, file = "bios7720_inla_nhanes_naive.Rdata")</a:t>
            </a: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# save(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fit_inla_fri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, file = "bios7720_inla_nhanes_fri.Rdata")</a:t>
            </a: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# load("bios7720_inla_nhanes_naive.Rdata")</a:t>
            </a: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# load("bios7720_inla_nhanes_fri.Rdata")</a:t>
            </a:r>
          </a:p>
          <a:p>
            <a:pPr lvl="0" indent="0">
              <a:buNone/>
            </a:pPr>
            <a:r>
              <a:rPr sz="2000" dirty="0" err="1">
                <a:latin typeface="Courier"/>
              </a:rPr>
              <a:t>data_mort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here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>
                <a:solidFill>
                  <a:srgbClr val="06287E"/>
                </a:solidFill>
                <a:latin typeface="Courier"/>
              </a:rPr>
              <a:t>here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data_mort.rds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read_rds</a:t>
            </a:r>
            <a:r>
              <a:rPr sz="2000" dirty="0">
                <a:latin typeface="Courier"/>
              </a:rPr>
              <a:t>()</a:t>
            </a:r>
            <a:br>
              <a:rPr sz="2000" dirty="0"/>
            </a:br>
            <a:br>
              <a:rPr sz="2000" dirty="0"/>
            </a:br>
            <a:r>
              <a:rPr sz="2000" dirty="0">
                <a:latin typeface="Courier"/>
              </a:rPr>
              <a:t>data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here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>
                <a:solidFill>
                  <a:srgbClr val="06287E"/>
                </a:solidFill>
                <a:latin typeface="Courier"/>
              </a:rPr>
              <a:t>here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NHANES_AC_processed.rds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read_rds</a:t>
            </a:r>
            <a:r>
              <a:rPr sz="2000" dirty="0">
                <a:latin typeface="Courier"/>
              </a:rPr>
              <a:t>()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## subset the data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## only consider good days of data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## and individuals age 50 or over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filter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good_day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%in%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c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),</a:t>
            </a:r>
            <a:br>
              <a:rPr sz="2000" dirty="0"/>
            </a:br>
            <a:r>
              <a:rPr sz="2000" dirty="0">
                <a:latin typeface="Courier"/>
              </a:rPr>
              <a:t>           Age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&gt;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50</a:t>
            </a:r>
            <a:r>
              <a:rPr sz="2000" dirty="0">
                <a:latin typeface="Courier"/>
              </a:rPr>
              <a:t>,</a:t>
            </a:r>
            <a:br>
              <a:rPr sz="2000" dirty="0"/>
            </a:br>
            <a:r>
              <a:rPr sz="2000" dirty="0">
                <a:latin typeface="Courier"/>
              </a:rPr>
              <a:t>           </a:t>
            </a:r>
            <a:r>
              <a:rPr sz="2000" dirty="0" err="1">
                <a:latin typeface="Courier"/>
              </a:rPr>
              <a:t>n_good_days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&gt;=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3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## get mortality data from the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rnhanesdata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 package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## merge and derive 5-year mortality indicator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left_join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data_mort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by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"SEQN"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mutate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mort_5yr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as.numeric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permth_exm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/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12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&lt;=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5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&amp;</a:t>
            </a:r>
            <a:br>
              <a:rPr sz="2000" dirty="0"/>
            </a:br>
            <a:r>
              <a:rPr sz="2000" dirty="0">
                <a:latin typeface="Courier"/>
              </a:rPr>
              <a:t>                                     </a:t>
            </a:r>
            <a:r>
              <a:rPr sz="2000" dirty="0" err="1">
                <a:latin typeface="Courier"/>
              </a:rPr>
              <a:t>mortstat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%in%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),</a:t>
            </a:r>
            <a:br>
              <a:rPr sz="2000" dirty="0"/>
            </a:br>
            <a:r>
              <a:rPr sz="2000" dirty="0">
                <a:latin typeface="Courier"/>
              </a:rPr>
              <a:t>           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## replace accidental deaths within 5 years as NA</a:t>
            </a:r>
            <a:br>
              <a:rPr sz="2000" dirty="0"/>
            </a:br>
            <a:r>
              <a:rPr sz="2000" dirty="0">
                <a:latin typeface="Courier"/>
              </a:rPr>
              <a:t>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mort_5yr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ifelse</a:t>
            </a:r>
            <a:r>
              <a:rPr sz="2000" dirty="0">
                <a:latin typeface="Courier"/>
              </a:rPr>
              <a:t>(mort_5yr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==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&amp;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ucod_leading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%in%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"004"</a:t>
            </a:r>
            <a:r>
              <a:rPr sz="2000" dirty="0">
                <a:latin typeface="Courier"/>
              </a:rPr>
              <a:t>,</a:t>
            </a:r>
            <a:br>
              <a:rPr sz="2000" dirty="0"/>
            </a:br>
            <a:r>
              <a:rPr sz="2000" dirty="0">
                <a:latin typeface="Courier"/>
              </a:rPr>
              <a:t>                            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NA</a:t>
            </a:r>
            <a:r>
              <a:rPr sz="2000" dirty="0">
                <a:latin typeface="Courier"/>
              </a:rPr>
              <a:t>,</a:t>
            </a:r>
            <a:br>
              <a:rPr sz="2000" dirty="0"/>
            </a:br>
            <a:r>
              <a:rPr sz="2000" dirty="0">
                <a:latin typeface="Courier"/>
              </a:rPr>
              <a:t>                             mort_5yr))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## drop anyone missing mortality data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## or who had accidental deaths within 5 years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filter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!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is.na</a:t>
            </a:r>
            <a:r>
              <a:rPr sz="2000" dirty="0">
                <a:latin typeface="Courier"/>
              </a:rPr>
              <a:t>(mort_5yr))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extract just the activity count data</a:t>
            </a:r>
            <a:br>
              <a:rPr sz="2000" dirty="0"/>
            </a:br>
            <a:r>
              <a:rPr sz="2000" dirty="0">
                <a:latin typeface="Courier"/>
              </a:rPr>
              <a:t>Z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as.matrix</a:t>
            </a:r>
            <a:r>
              <a:rPr sz="2000" dirty="0">
                <a:latin typeface="Courier"/>
              </a:rPr>
              <a:t>(data[,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paste0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"MIN"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)])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replace the (very few) missing values with 0</a:t>
            </a:r>
            <a:br>
              <a:rPr sz="2000" dirty="0"/>
            </a:br>
            <a:r>
              <a:rPr sz="2000" dirty="0">
                <a:latin typeface="Courier"/>
              </a:rPr>
              <a:t>Z[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is.na</a:t>
            </a:r>
            <a:r>
              <a:rPr sz="2000" dirty="0">
                <a:latin typeface="Courier"/>
              </a:rPr>
              <a:t>(Z)]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get the binarized data</a:t>
            </a:r>
            <a:br>
              <a:rPr sz="2000" dirty="0"/>
            </a:br>
            <a:r>
              <a:rPr sz="2000" dirty="0" err="1">
                <a:latin typeface="Courier"/>
              </a:rPr>
              <a:t>Zb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(Z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&gt;=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000" dirty="0">
                <a:latin typeface="Courier"/>
              </a:rPr>
              <a:t>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*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 sz="2000" i="1" dirty="0">
                <a:solidFill>
                  <a:srgbClr val="BA2121"/>
                </a:solidFill>
                <a:latin typeface="Courier"/>
              </a:rPr>
              <a:t>## fit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fpca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 on the log count data and binarized data----------------------------</a:t>
            </a:r>
            <a:br>
              <a:rPr sz="2000" dirty="0"/>
            </a:br>
            <a:r>
              <a:rPr sz="2000" dirty="0" err="1">
                <a:latin typeface="Courier"/>
              </a:rPr>
              <a:t>fit_fpca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fpca.face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log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Z))</a:t>
            </a:r>
            <a:br>
              <a:rPr sz="2000" dirty="0"/>
            </a:br>
            <a:r>
              <a:rPr sz="2000" dirty="0" err="1">
                <a:latin typeface="Courier"/>
              </a:rPr>
              <a:t>fit_fpca_binary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fpca.face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Zb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extract the smoothed log count data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and estimate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Pr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(Active) data from the binary fit</a:t>
            </a:r>
            <a:br>
              <a:rPr sz="2000" dirty="0"/>
            </a:br>
            <a:r>
              <a:rPr sz="2000" dirty="0" err="1">
                <a:latin typeface="Courier"/>
              </a:rPr>
              <a:t>Zhat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fit_fpca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Yhat</a:t>
            </a:r>
            <a:br>
              <a:rPr sz="2000" dirty="0"/>
            </a:b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truncate the estimate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Pr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(Active) values below at 0 and above at 1</a:t>
            </a:r>
            <a:br>
              <a:rPr sz="2000" dirty="0"/>
            </a:br>
            <a:r>
              <a:rPr sz="2000" dirty="0" err="1">
                <a:latin typeface="Courier"/>
              </a:rPr>
              <a:t>Zbhat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fit_fpca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Yhat</a:t>
            </a:r>
            <a:br>
              <a:rPr sz="2000" dirty="0"/>
            </a:br>
            <a:r>
              <a:rPr sz="2000" dirty="0" err="1">
                <a:latin typeface="Courier"/>
              </a:rPr>
              <a:t>Zbhat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apply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Zbhat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</a:t>
            </a:r>
            <a:r>
              <a:rPr sz="2000" dirty="0">
                <a:latin typeface="Courier"/>
              </a:rPr>
              <a:t>,</a:t>
            </a:r>
            <a:br>
              <a:rPr sz="2000" dirty="0"/>
            </a:br>
            <a:r>
              <a:rPr sz="2000" dirty="0">
                <a:latin typeface="Courier"/>
              </a:rPr>
              <a:t>              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2000" dirty="0">
                <a:latin typeface="Courier"/>
              </a:rPr>
              <a:t>(x)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ifelse</a:t>
            </a:r>
            <a:r>
              <a:rPr sz="2000" dirty="0">
                <a:latin typeface="Courier"/>
              </a:rPr>
              <a:t>(x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&lt;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ifelse</a:t>
            </a:r>
            <a:r>
              <a:rPr sz="2000" dirty="0">
                <a:latin typeface="Courier"/>
              </a:rPr>
              <a:t>(x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&gt;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, x)))</a:t>
            </a:r>
            <a:br>
              <a:rPr sz="2000" dirty="0"/>
            </a:b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# Wed May 19 21:59:56 2021 -----------------------------------------------------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average across days within participants (SEQN)</a:t>
            </a: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# unique subject identifiers</a:t>
            </a:r>
            <a:br>
              <a:rPr sz="2000" dirty="0"/>
            </a:br>
            <a:r>
              <a:rPr sz="2000" dirty="0" err="1">
                <a:latin typeface="Courier"/>
              </a:rPr>
              <a:t>uid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unique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data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SEQN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# number of participants</a:t>
            </a:r>
            <a:br>
              <a:rPr sz="2000" dirty="0"/>
            </a:br>
            <a:r>
              <a:rPr sz="2000" dirty="0" err="1">
                <a:latin typeface="Courier"/>
              </a:rPr>
              <a:t>nid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length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uid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# empty container to store average profiles</a:t>
            </a:r>
            <a:br>
              <a:rPr sz="2000" dirty="0"/>
            </a:br>
            <a:r>
              <a:rPr sz="2000" dirty="0" err="1">
                <a:latin typeface="Courier"/>
              </a:rPr>
              <a:t>Zsm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880000"/>
                </a:solidFill>
                <a:latin typeface="Courier"/>
              </a:rPr>
              <a:t>NA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latin typeface="Courier"/>
              </a:rPr>
              <a:t>nid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 err="1">
                <a:latin typeface="Courier"/>
              </a:rPr>
              <a:t>Bsm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880000"/>
                </a:solidFill>
                <a:latin typeface="Courier"/>
              </a:rPr>
              <a:t>NA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latin typeface="Courier"/>
              </a:rPr>
              <a:t>nid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 i="1" dirty="0">
                <a:solidFill>
                  <a:srgbClr val="BA2121"/>
                </a:solidFill>
                <a:latin typeface="Courier"/>
              </a:rPr>
              <a:t>## loop over participants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get average "probability profiles"</a:t>
            </a:r>
            <a:br>
              <a:rPr sz="2000" dirty="0"/>
            </a:br>
            <a:r>
              <a:rPr sz="2000" dirty="0" err="1">
                <a:latin typeface="Courier"/>
              </a:rPr>
              <a:t>inx_ls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lapply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uid</a:t>
            </a:r>
            <a:r>
              <a:rPr sz="2000" dirty="0">
                <a:latin typeface="Courier"/>
              </a:rPr>
              <a:t>,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2000" dirty="0">
                <a:latin typeface="Courier"/>
              </a:rPr>
              <a:t>(x)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which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data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SEQN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%in%</a:t>
            </a:r>
            <a:r>
              <a:rPr sz="2000" dirty="0">
                <a:latin typeface="Courier"/>
              </a:rPr>
              <a:t> x))</a:t>
            </a:r>
            <a:br>
              <a:rPr sz="2000" dirty="0"/>
            </a:br>
            <a:r>
              <a:rPr sz="20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000" dirty="0">
                <a:latin typeface="Courier"/>
              </a:rPr>
              <a:t> (</a:t>
            </a:r>
            <a:r>
              <a:rPr sz="2000" dirty="0" err="1">
                <a:latin typeface="Courier"/>
              </a:rPr>
              <a:t>i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seq_along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uid</a:t>
            </a:r>
            <a:r>
              <a:rPr sz="2000" dirty="0">
                <a:latin typeface="Courier"/>
              </a:rPr>
              <a:t>)) {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 err="1">
                <a:latin typeface="Courier"/>
              </a:rPr>
              <a:t>Zsm</a:t>
            </a:r>
            <a:r>
              <a:rPr sz="2000" dirty="0">
                <a:latin typeface="Courier"/>
              </a:rPr>
              <a:t>[</a:t>
            </a:r>
            <a:r>
              <a:rPr sz="2000" dirty="0" err="1">
                <a:latin typeface="Courier"/>
              </a:rPr>
              <a:t>i</a:t>
            </a:r>
            <a:r>
              <a:rPr sz="2000" dirty="0">
                <a:latin typeface="Courier"/>
              </a:rPr>
              <a:t>, ]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colMeans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Zhat</a:t>
            </a:r>
            <a:r>
              <a:rPr sz="2000" dirty="0">
                <a:latin typeface="Courier"/>
              </a:rPr>
              <a:t>[</a:t>
            </a:r>
            <a:r>
              <a:rPr sz="2000" dirty="0" err="1">
                <a:latin typeface="Courier"/>
              </a:rPr>
              <a:t>inx_ls</a:t>
            </a:r>
            <a:r>
              <a:rPr sz="2000" dirty="0">
                <a:latin typeface="Courier"/>
              </a:rPr>
              <a:t>[[</a:t>
            </a:r>
            <a:r>
              <a:rPr sz="2000" dirty="0" err="1">
                <a:latin typeface="Courier"/>
              </a:rPr>
              <a:t>i</a:t>
            </a:r>
            <a:r>
              <a:rPr sz="2000" dirty="0">
                <a:latin typeface="Courier"/>
              </a:rPr>
              <a:t>]], 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drop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FALSE</a:t>
            </a:r>
            <a:r>
              <a:rPr sz="2000" dirty="0">
                <a:latin typeface="Courier"/>
              </a:rPr>
              <a:t>])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 err="1">
                <a:latin typeface="Courier"/>
              </a:rPr>
              <a:t>Bsm</a:t>
            </a:r>
            <a:r>
              <a:rPr sz="2000" dirty="0">
                <a:latin typeface="Courier"/>
              </a:rPr>
              <a:t>[</a:t>
            </a:r>
            <a:r>
              <a:rPr sz="2000" dirty="0" err="1">
                <a:latin typeface="Courier"/>
              </a:rPr>
              <a:t>i</a:t>
            </a:r>
            <a:r>
              <a:rPr sz="2000" dirty="0">
                <a:latin typeface="Courier"/>
              </a:rPr>
              <a:t>, ]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colMeans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Zbhat</a:t>
            </a:r>
            <a:r>
              <a:rPr sz="2000" dirty="0">
                <a:latin typeface="Courier"/>
              </a:rPr>
              <a:t>[</a:t>
            </a:r>
            <a:r>
              <a:rPr sz="2000" dirty="0" err="1">
                <a:latin typeface="Courier"/>
              </a:rPr>
              <a:t>inx_ls</a:t>
            </a:r>
            <a:r>
              <a:rPr sz="2000" dirty="0">
                <a:latin typeface="Courier"/>
              </a:rPr>
              <a:t>[[</a:t>
            </a:r>
            <a:r>
              <a:rPr sz="2000" dirty="0" err="1">
                <a:latin typeface="Courier"/>
              </a:rPr>
              <a:t>i</a:t>
            </a:r>
            <a:r>
              <a:rPr sz="2000" dirty="0">
                <a:latin typeface="Courier"/>
              </a:rPr>
              <a:t>]], 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drop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FALSE</a:t>
            </a:r>
            <a:r>
              <a:rPr sz="2000" dirty="0">
                <a:latin typeface="Courier"/>
              </a:rPr>
              <a:t>])</a:t>
            </a:r>
            <a:br>
              <a:rPr sz="2000" dirty="0"/>
            </a:br>
            <a:r>
              <a:rPr sz="2000" dirty="0">
                <a:latin typeface="Courier"/>
              </a:rPr>
              <a:t>}</a:t>
            </a:r>
            <a:br>
              <a:rPr sz="2000" dirty="0"/>
            </a:b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Get a data frame for analysis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which contains one row per participant</a:t>
            </a:r>
            <a:br>
              <a:rPr sz="2000" dirty="0"/>
            </a:br>
            <a:r>
              <a:rPr sz="2000" dirty="0">
                <a:latin typeface="Courier"/>
              </a:rPr>
              <a:t>df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data[</a:t>
            </a:r>
            <a:r>
              <a:rPr sz="2000" dirty="0">
                <a:solidFill>
                  <a:srgbClr val="4070A0"/>
                </a:solidFill>
                <a:latin typeface="Courier"/>
              </a:rPr>
              <a:t>!</a:t>
            </a:r>
            <a:r>
              <a:rPr sz="2000" dirty="0">
                <a:solidFill>
                  <a:srgbClr val="06287E"/>
                </a:solidFill>
                <a:latin typeface="Courier"/>
              </a:rPr>
              <a:t>duplicated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data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SEQN</a:t>
            </a:r>
            <a:r>
              <a:rPr sz="2000" dirty="0">
                <a:latin typeface="Courier"/>
              </a:rPr>
              <a:t>), ]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  </a:t>
            </a:r>
            <a:r>
              <a:rPr sz="2000" dirty="0" err="1">
                <a:latin typeface="Courier"/>
              </a:rPr>
              <a:t>dplyr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000" dirty="0">
                <a:solidFill>
                  <a:srgbClr val="06287E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-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one_of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paste0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"MIN"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4070A0"/>
                </a:solidFill>
                <a:latin typeface="Courier"/>
              </a:rPr>
              <a:t>: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)))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add in the activity count matrix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using the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AsIs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 class via I()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note!! be careful when working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with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dataframes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 which contain matrixes</a:t>
            </a:r>
            <a:br>
              <a:rPr sz="2000" dirty="0"/>
            </a:br>
            <a:br>
              <a:rPr sz="2000" dirty="0"/>
            </a:b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Zsm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Zsm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Bsm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Bsm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fit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SoFR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 using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using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 average log(1+AC) profile versus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probability profile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set up the functional domain matrix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mgcv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 will use this to construct the basis \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phi_k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^\gamma(s)</a:t>
            </a:r>
            <a:br>
              <a:rPr sz="2000" dirty="0"/>
            </a:br>
            <a:r>
              <a:rPr sz="2000" dirty="0" err="1">
                <a:latin typeface="Courier"/>
              </a:rPr>
              <a:t>sind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seq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len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 err="1">
                <a:latin typeface="Courier"/>
              </a:rPr>
              <a:t>smat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sind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nrow</a:t>
            </a:r>
            <a:r>
              <a:rPr sz="2000" dirty="0">
                <a:latin typeface="Courier"/>
              </a:rPr>
              <a:t>(df),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byrow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smat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smat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set up the matrix of integration weights</a:t>
            </a:r>
            <a:br>
              <a:rPr sz="2000" dirty="0"/>
            </a:b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lmat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/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nrow</a:t>
            </a:r>
            <a:r>
              <a:rPr sz="2000" dirty="0">
                <a:latin typeface="Courier"/>
              </a:rPr>
              <a:t>(df),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))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multiply integration weights by the functional predictor</a:t>
            </a:r>
            <a:br>
              <a:rPr sz="2000" dirty="0"/>
            </a:b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zlmat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lmat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*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Zsm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blmat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lmat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*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Bsm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br>
              <a:rPr sz="2000" dirty="0"/>
            </a:br>
            <a:r>
              <a:rPr sz="2000" dirty="0">
                <a:latin typeface="Courier"/>
              </a:rPr>
              <a:t>Age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t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Age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each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),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byrow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FALSE</a:t>
            </a:r>
            <a:r>
              <a:rPr sz="2000" dirty="0">
                <a:latin typeface="Courier"/>
              </a:rPr>
              <a:t>))</a:t>
            </a:r>
            <a:br>
              <a:rPr sz="2000" dirty="0"/>
            </a:br>
            <a:r>
              <a:rPr sz="2000" dirty="0">
                <a:latin typeface="Courier"/>
              </a:rPr>
              <a:t>Gender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t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Gender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each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),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1440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byrow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880000"/>
                </a:solidFill>
                <a:latin typeface="Courier"/>
              </a:rPr>
              <a:t>FALSE</a:t>
            </a:r>
            <a:r>
              <a:rPr sz="2000" dirty="0">
                <a:latin typeface="Courier"/>
              </a:rPr>
              <a:t>))</a:t>
            </a:r>
            <a:br>
              <a:rPr sz="2000" dirty="0"/>
            </a:b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Age_m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</a:t>
            </a:r>
            <a:r>
              <a:rPr sz="2000" dirty="0">
                <a:latin typeface="Courier"/>
              </a:rPr>
              <a:t>(Age)</a:t>
            </a:r>
            <a:br>
              <a:rPr sz="2000" dirty="0"/>
            </a:br>
            <a:r>
              <a:rPr sz="2000" dirty="0" err="1">
                <a:latin typeface="Courier"/>
              </a:rPr>
              <a:t>df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Gender_m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I</a:t>
            </a:r>
            <a:r>
              <a:rPr sz="2000" dirty="0">
                <a:latin typeface="Courier"/>
              </a:rPr>
              <a:t>(Gender)</a:t>
            </a:r>
          </a:p>
          <a:p>
            <a:pPr lvl="0" indent="0">
              <a:buNone/>
            </a:pPr>
            <a:r>
              <a:rPr sz="2000" i="1" dirty="0">
                <a:solidFill>
                  <a:srgbClr val="BA2121"/>
                </a:solidFill>
                <a:latin typeface="Courier"/>
              </a:rPr>
              <a:t>## Age and Gender as linear coefficient.</a:t>
            </a:r>
            <a:br>
              <a:rPr sz="2000" dirty="0"/>
            </a:br>
            <a:r>
              <a:rPr sz="2000" dirty="0">
                <a:latin typeface="Courier"/>
              </a:rPr>
              <a:t>fglm_ps0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gam</a:t>
            </a:r>
            <a:r>
              <a:rPr sz="2000" dirty="0">
                <a:latin typeface="Courier"/>
              </a:rPr>
              <a:t>(mort_5yr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~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                 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s(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smat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, bs = "cc", k = 30) +</a:t>
            </a:r>
            <a:br>
              <a:rPr sz="2000" dirty="0"/>
            </a:br>
            <a:r>
              <a:rPr sz="2000" dirty="0">
                <a:latin typeface="Courier"/>
              </a:rPr>
              <a:t>                    Age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Gender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br>
              <a:rPr sz="2000" dirty="0"/>
            </a:br>
            <a:r>
              <a:rPr sz="2000" dirty="0">
                <a:latin typeface="Courier"/>
              </a:rPr>
              <a:t>                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smat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by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zlmat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bs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"cc"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k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30</a:t>
            </a:r>
            <a:r>
              <a:rPr sz="2000" dirty="0">
                <a:latin typeface="Courier"/>
              </a:rPr>
              <a:t>),</a:t>
            </a:r>
            <a:br>
              <a:rPr sz="2000" dirty="0"/>
            </a:br>
            <a:r>
              <a:rPr sz="2000" dirty="0">
                <a:latin typeface="Courier"/>
              </a:rPr>
              <a:t>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2000" dirty="0">
                <a:latin typeface="Courier"/>
              </a:rPr>
              <a:t> df,</a:t>
            </a:r>
            <a:br>
              <a:rPr sz="2000" dirty="0"/>
            </a:br>
            <a:r>
              <a:rPr sz="2000" dirty="0">
                <a:latin typeface="Courier"/>
              </a:rPr>
              <a:t>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method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"REML"</a:t>
            </a:r>
            <a:r>
              <a:rPr sz="2000" dirty="0">
                <a:latin typeface="Courier"/>
              </a:rPr>
              <a:t>,</a:t>
            </a:r>
            <a:br>
              <a:rPr sz="2000" dirty="0"/>
            </a:br>
            <a:r>
              <a:rPr sz="2000" dirty="0">
                <a:latin typeface="Courier"/>
              </a:rPr>
              <a:t>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family =</a:t>
            </a:r>
            <a:r>
              <a:rPr sz="2000" dirty="0">
                <a:latin typeface="Courier"/>
              </a:rPr>
              <a:t> binomial)</a:t>
            </a:r>
            <a:br>
              <a:rPr sz="2000" dirty="0"/>
            </a:br>
            <a:br>
              <a:rPr sz="2000" dirty="0"/>
            </a:br>
            <a:r>
              <a:rPr sz="2000" dirty="0">
                <a:latin typeface="Courier"/>
              </a:rPr>
              <a:t>fglm_ps_b0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gam</a:t>
            </a:r>
            <a:r>
              <a:rPr sz="2000" dirty="0">
                <a:latin typeface="Courier"/>
              </a:rPr>
              <a:t>(mort_5yr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~</a:t>
            </a:r>
            <a:r>
              <a:rPr sz="2000" dirty="0">
                <a:latin typeface="Courier"/>
              </a:rPr>
              <a:t> </a:t>
            </a:r>
            <a:br>
              <a:rPr sz="2000" dirty="0"/>
            </a:br>
            <a:r>
              <a:rPr sz="2000" dirty="0">
                <a:latin typeface="Courier"/>
              </a:rPr>
              <a:t>                   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s(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smat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, bs = "cc", k = 30) +</a:t>
            </a:r>
            <a:br>
              <a:rPr sz="2000" dirty="0"/>
            </a:br>
            <a:r>
              <a:rPr sz="2000" dirty="0">
                <a:latin typeface="Courier"/>
              </a:rPr>
              <a:t>                    Age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sz="2000" dirty="0">
                <a:latin typeface="Courier"/>
              </a:rPr>
              <a:t> Gender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br>
              <a:rPr sz="2000" dirty="0"/>
            </a:br>
            <a:r>
              <a:rPr sz="2000" dirty="0">
                <a:latin typeface="Courier"/>
              </a:rPr>
              <a:t>                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smat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by 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blmat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bs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"cc"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k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30</a:t>
            </a:r>
            <a:r>
              <a:rPr sz="2000" dirty="0">
                <a:latin typeface="Courier"/>
              </a:rPr>
              <a:t>),</a:t>
            </a:r>
            <a:br>
              <a:rPr sz="2000" dirty="0"/>
            </a:br>
            <a:r>
              <a:rPr sz="2000" dirty="0">
                <a:latin typeface="Courier"/>
              </a:rPr>
              <a:t>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2000" dirty="0">
                <a:latin typeface="Courier"/>
              </a:rPr>
              <a:t> df,</a:t>
            </a:r>
            <a:br>
              <a:rPr sz="2000" dirty="0"/>
            </a:br>
            <a:r>
              <a:rPr sz="2000" dirty="0">
                <a:latin typeface="Courier"/>
              </a:rPr>
              <a:t>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method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"REML"</a:t>
            </a:r>
            <a:r>
              <a:rPr sz="2000" dirty="0">
                <a:latin typeface="Courier"/>
              </a:rPr>
              <a:t>,</a:t>
            </a:r>
            <a:br>
              <a:rPr sz="2000" dirty="0"/>
            </a:br>
            <a:r>
              <a:rPr sz="2000" dirty="0">
                <a:latin typeface="Courier"/>
              </a:rPr>
              <a:t>              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family =</a:t>
            </a:r>
            <a:r>
              <a:rPr sz="2000" dirty="0">
                <a:latin typeface="Courier"/>
              </a:rPr>
              <a:t> binomial)</a:t>
            </a:r>
          </a:p>
          <a:p>
            <a:pPr lvl="0" indent="0">
              <a:buNone/>
            </a:pPr>
            <a:r>
              <a:rPr sz="2000" dirty="0">
                <a:solidFill>
                  <a:srgbClr val="06287E"/>
                </a:solidFill>
                <a:latin typeface="Courier"/>
              </a:rPr>
              <a:t>summary</a:t>
            </a:r>
            <a:r>
              <a:rPr sz="2000" dirty="0">
                <a:latin typeface="Courier"/>
              </a:rPr>
              <a:t>(fglm_ps0)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
## Family: binomial 
## Link function: logit 
## 
## Formula:
## mort_5yr ~ Age + Gender + s(</a:t>
            </a:r>
            <a:r>
              <a:rPr sz="2000" dirty="0" err="1">
                <a:latin typeface="Courier"/>
              </a:rPr>
              <a:t>smat</a:t>
            </a:r>
            <a:r>
              <a:rPr sz="2000" dirty="0">
                <a:latin typeface="Courier"/>
              </a:rPr>
              <a:t>, by = </a:t>
            </a:r>
            <a:r>
              <a:rPr sz="2000" dirty="0" err="1">
                <a:latin typeface="Courier"/>
              </a:rPr>
              <a:t>zlmat</a:t>
            </a:r>
            <a:r>
              <a:rPr sz="2000" dirty="0">
                <a:latin typeface="Courier"/>
              </a:rPr>
              <a:t>, bs = "cc", k = 30)
## 
## Parametric coefficients:
##               Estimate Std. Error z value </a:t>
            </a:r>
            <a:r>
              <a:rPr sz="2000" dirty="0" err="1">
                <a:latin typeface="Courier"/>
              </a:rPr>
              <a:t>Pr</a:t>
            </a:r>
            <a:r>
              <a:rPr sz="2000" dirty="0">
                <a:latin typeface="Courier"/>
              </a:rPr>
              <a:t>(&gt;|z|)    
## (Intercept)  -4.921816   0.623278  -7.897 2.86e-15 ***
## Age           0.074815   0.007268  10.293  &lt; 2e-16 ***
## </a:t>
            </a:r>
            <a:r>
              <a:rPr sz="2000" dirty="0" err="1">
                <a:latin typeface="Courier"/>
              </a:rPr>
              <a:t>GenderFemale</a:t>
            </a:r>
            <a:r>
              <a:rPr sz="2000" dirty="0">
                <a:latin typeface="Courier"/>
              </a:rPr>
              <a:t> -0.570731   0.126214  -4.522 6.13e-06 ***
## ---
## </a:t>
            </a:r>
            <a:r>
              <a:rPr sz="2000" dirty="0" err="1">
                <a:latin typeface="Courier"/>
              </a:rPr>
              <a:t>Signif</a:t>
            </a:r>
            <a:r>
              <a:rPr sz="2000" dirty="0">
                <a:latin typeface="Courier"/>
              </a:rPr>
              <a:t>. codes:  0 '***' 0.001 '**' 0.01 '*' 0.05 '.' 0.1 ' ' 1
## 
## Approximate significance of smooth terms:
##                 </a:t>
            </a:r>
            <a:r>
              <a:rPr sz="2000" dirty="0" err="1">
                <a:latin typeface="Courier"/>
              </a:rPr>
              <a:t>edf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Ref.df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Chi.sq</a:t>
            </a:r>
            <a:r>
              <a:rPr sz="2000" dirty="0">
                <a:latin typeface="Courier"/>
              </a:rPr>
              <a:t> p-value    
## s(</a:t>
            </a:r>
            <a:r>
              <a:rPr sz="2000" dirty="0" err="1">
                <a:latin typeface="Courier"/>
              </a:rPr>
              <a:t>smat</a:t>
            </a:r>
            <a:r>
              <a:rPr sz="2000" dirty="0">
                <a:latin typeface="Courier"/>
              </a:rPr>
              <a:t>):</a:t>
            </a:r>
            <a:r>
              <a:rPr sz="2000" dirty="0" err="1">
                <a:latin typeface="Courier"/>
              </a:rPr>
              <a:t>zlmat</a:t>
            </a:r>
            <a:r>
              <a:rPr sz="2000" dirty="0">
                <a:latin typeface="Courier"/>
              </a:rPr>
              <a:t> 3.003  3.443  86.35  &lt;2e-16 ***
## ---
## </a:t>
            </a:r>
            <a:r>
              <a:rPr sz="2000" dirty="0" err="1">
                <a:latin typeface="Courier"/>
              </a:rPr>
              <a:t>Signif</a:t>
            </a:r>
            <a:r>
              <a:rPr sz="2000" dirty="0">
                <a:latin typeface="Courier"/>
              </a:rPr>
              <a:t>. codes:  0 '***' 0.001 '**' 0.01 '*' 0.05 '.' 0.1 ' ' 1
## 
## R-sq.(adj) =  0.131   Deviance explained = 15.6%
## -REML = 949.98  Scale est. = 1         n = 3243</a:t>
            </a:r>
          </a:p>
          <a:p>
            <a:pPr lvl="0" indent="0">
              <a:buNone/>
            </a:pPr>
            <a:r>
              <a:rPr sz="2000" dirty="0">
                <a:solidFill>
                  <a:srgbClr val="06287E"/>
                </a:solidFill>
                <a:latin typeface="Courier"/>
              </a:rPr>
              <a:t>summary</a:t>
            </a:r>
            <a:r>
              <a:rPr sz="2000" dirty="0">
                <a:latin typeface="Courier"/>
              </a:rPr>
              <a:t>(fglm_ps_b0)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
## Family: binomial 
## Link function: logit 
## 
## Formula:
## mort_5yr ~ Age + Gender + s(</a:t>
            </a:r>
            <a:r>
              <a:rPr sz="2000" dirty="0" err="1">
                <a:latin typeface="Courier"/>
              </a:rPr>
              <a:t>smat</a:t>
            </a:r>
            <a:r>
              <a:rPr sz="2000" dirty="0">
                <a:latin typeface="Courier"/>
              </a:rPr>
              <a:t>, by = </a:t>
            </a:r>
            <a:r>
              <a:rPr sz="2000" dirty="0" err="1">
                <a:latin typeface="Courier"/>
              </a:rPr>
              <a:t>blmat</a:t>
            </a:r>
            <a:r>
              <a:rPr sz="2000" dirty="0">
                <a:latin typeface="Courier"/>
              </a:rPr>
              <a:t>, bs = "cc", k = 30)
## 
## Parametric coefficients:
##               Estimate Std. Error z value </a:t>
            </a:r>
            <a:r>
              <a:rPr sz="2000" dirty="0" err="1">
                <a:latin typeface="Courier"/>
              </a:rPr>
              <a:t>Pr</a:t>
            </a:r>
            <a:r>
              <a:rPr sz="2000" dirty="0">
                <a:latin typeface="Courier"/>
              </a:rPr>
              <a:t>(&gt;|z|)    
## (Intercept)  -5.006195   0.776688  -6.446 1.15e-10 ***
## Age           0.092677   0.006908  13.416  &lt; 2e-16 ***
## </a:t>
            </a:r>
            <a:r>
              <a:rPr sz="2000" dirty="0" err="1">
                <a:latin typeface="Courier"/>
              </a:rPr>
              <a:t>GenderFemale</a:t>
            </a:r>
            <a:r>
              <a:rPr sz="2000" dirty="0">
                <a:latin typeface="Courier"/>
              </a:rPr>
              <a:t> -0.594830   0.124675  -4.771 1.83e-06 ***
## ---
## </a:t>
            </a:r>
            <a:r>
              <a:rPr sz="2000" dirty="0" err="1">
                <a:latin typeface="Courier"/>
              </a:rPr>
              <a:t>Signif</a:t>
            </a:r>
            <a:r>
              <a:rPr sz="2000" dirty="0">
                <a:latin typeface="Courier"/>
              </a:rPr>
              <a:t>. codes:  0 '***' 0.001 '**' 0.01 '*' 0.05 '.' 0.1 ' ' 1
## 
## Approximate significance of smooth terms:
##                 </a:t>
            </a:r>
            <a:r>
              <a:rPr sz="2000" dirty="0" err="1">
                <a:latin typeface="Courier"/>
              </a:rPr>
              <a:t>edf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Ref.df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Chi.sq</a:t>
            </a:r>
            <a:r>
              <a:rPr sz="2000" dirty="0">
                <a:latin typeface="Courier"/>
              </a:rPr>
              <a:t> p-value    
## s(</a:t>
            </a:r>
            <a:r>
              <a:rPr sz="2000" dirty="0" err="1">
                <a:latin typeface="Courier"/>
              </a:rPr>
              <a:t>smat</a:t>
            </a:r>
            <a:r>
              <a:rPr sz="2000" dirty="0">
                <a:latin typeface="Courier"/>
              </a:rPr>
              <a:t>):</a:t>
            </a:r>
            <a:r>
              <a:rPr sz="2000" dirty="0" err="1">
                <a:latin typeface="Courier"/>
              </a:rPr>
              <a:t>blmat</a:t>
            </a:r>
            <a:r>
              <a:rPr sz="2000" dirty="0">
                <a:latin typeface="Courier"/>
              </a:rPr>
              <a:t> 3.481  4.007   44.5  &lt;2e-16 ***
## ---
## </a:t>
            </a:r>
            <a:r>
              <a:rPr sz="2000" dirty="0" err="1">
                <a:latin typeface="Courier"/>
              </a:rPr>
              <a:t>Signif</a:t>
            </a:r>
            <a:r>
              <a:rPr sz="2000" dirty="0">
                <a:latin typeface="Courier"/>
              </a:rPr>
              <a:t>. codes:  0 '***' 0.001 '**' 0.01 '*' 0.05 '.' 0.1 ' ' 1
## 
## R-sq.(adj) =  0.108   Deviance explained = 13.4%
## -REML = 973.96  Scale est. = 1         n = 3243</a:t>
            </a:r>
          </a:p>
          <a:p>
            <a:pPr lvl="0" indent="0">
              <a:buNone/>
            </a:pPr>
            <a:r>
              <a:rPr sz="2000" dirty="0">
                <a:solidFill>
                  <a:srgbClr val="06287E"/>
                </a:solidFill>
                <a:latin typeface="Courier"/>
              </a:rPr>
              <a:t>par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mfrow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c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</a:t>
            </a:r>
            <a:r>
              <a:rPr sz="2000" dirty="0">
                <a:latin typeface="Courier"/>
              </a:rPr>
              <a:t>))</a:t>
            </a:r>
            <a:br>
              <a:rPr sz="2000" dirty="0"/>
            </a:br>
            <a:r>
              <a:rPr sz="2000" i="1" dirty="0">
                <a:solidFill>
                  <a:srgbClr val="BA2121"/>
                </a:solidFill>
                <a:latin typeface="Courier"/>
              </a:rPr>
              <a:t>## plot the fit from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mgcv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::gam</a:t>
            </a:r>
            <a:br>
              <a:rPr sz="2000" dirty="0"/>
            </a:br>
            <a:r>
              <a:rPr sz="20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000" dirty="0">
                <a:latin typeface="Courier"/>
              </a:rPr>
              <a:t>(fglm_ps0,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xlab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"Time of Day"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xaxt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"n"</a:t>
            </a:r>
            <a:r>
              <a:rPr sz="2000" dirty="0">
                <a:latin typeface="Courier"/>
              </a:rPr>
              <a:t>,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ylab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expression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hat</a:t>
            </a:r>
            <a:r>
              <a:rPr sz="2000" dirty="0">
                <a:latin typeface="Courier"/>
              </a:rPr>
              <a:t>(gamma)(s)),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main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mgcv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with 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logTAC-lmat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br>
              <a:rPr sz="2000" dirty="0"/>
            </a:br>
            <a:r>
              <a:rPr sz="2000" dirty="0">
                <a:solidFill>
                  <a:srgbClr val="06287E"/>
                </a:solidFill>
                <a:latin typeface="Courier"/>
              </a:rPr>
              <a:t>plot</a:t>
            </a:r>
            <a:r>
              <a:rPr sz="2000" dirty="0">
                <a:latin typeface="Courier"/>
              </a:rPr>
              <a:t>(fglm_ps_b0,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xlab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"Time of Day"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xaxt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"n"</a:t>
            </a:r>
            <a:r>
              <a:rPr sz="2000" dirty="0">
                <a:latin typeface="Courier"/>
              </a:rPr>
              <a:t>,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ylab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expression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06287E"/>
                </a:solidFill>
                <a:latin typeface="Courier"/>
              </a:rPr>
              <a:t>hat</a:t>
            </a:r>
            <a:r>
              <a:rPr sz="2000" dirty="0">
                <a:latin typeface="Courier"/>
              </a:rPr>
              <a:t>(gamma)(s)),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main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mgcv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with binary-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lmat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9_final_project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83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65" y="9946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i="1" dirty="0">
                <a:solidFill>
                  <a:srgbClr val="BA2121"/>
                </a:solidFill>
                <a:latin typeface="Courier"/>
              </a:rPr>
              <a:t>## Age and Gender interaction</a:t>
            </a:r>
            <a:br>
              <a:rPr dirty="0"/>
            </a:br>
            <a:r>
              <a:rPr dirty="0">
                <a:latin typeface="Courier"/>
              </a:rPr>
              <a:t>fglm_ps1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gam</a:t>
            </a:r>
            <a:r>
              <a:rPr dirty="0">
                <a:latin typeface="Courier"/>
              </a:rPr>
              <a:t>(mort_5yr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           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s(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smat</a:t>
            </a:r>
            <a:r>
              <a:rPr i="1" dirty="0">
                <a:solidFill>
                  <a:srgbClr val="60A0B0"/>
                </a:solidFill>
                <a:latin typeface="Courier"/>
              </a:rPr>
              <a:t>, bs = "cc", k = 30) +</a:t>
            </a:r>
            <a:br>
              <a:rPr dirty="0"/>
            </a:br>
            <a:r>
              <a:rPr dirty="0">
                <a:latin typeface="Courier"/>
              </a:rPr>
              <a:t>                   </a:t>
            </a:r>
            <a:r>
              <a:rPr dirty="0">
                <a:solidFill>
                  <a:srgbClr val="06287E"/>
                </a:solidFill>
                <a:latin typeface="Courier"/>
              </a:rPr>
              <a:t>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Age_m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k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30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                 </a:t>
            </a:r>
            <a:r>
              <a:rPr dirty="0">
                <a:solidFill>
                  <a:srgbClr val="06287E"/>
                </a:solidFill>
                <a:latin typeface="Courier"/>
              </a:rPr>
              <a:t>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Gender_m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k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30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                 </a:t>
            </a:r>
            <a:r>
              <a:rPr dirty="0">
                <a:solidFill>
                  <a:srgbClr val="06287E"/>
                </a:solidFill>
                <a:latin typeface="Courier"/>
              </a:rPr>
              <a:t>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zlmat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"cc"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k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30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df,</a:t>
            </a:r>
            <a:br>
              <a:rPr dirty="0"/>
            </a:br>
            <a:r>
              <a:rPr dirty="0">
                <a:latin typeface="Courier"/>
              </a:rPr>
              <a:t>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method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"REML"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family =</a:t>
            </a:r>
            <a:r>
              <a:rPr dirty="0">
                <a:latin typeface="Courier"/>
              </a:rPr>
              <a:t> binomial)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Warning in newton(</a:t>
            </a:r>
            <a:r>
              <a:rPr dirty="0" err="1">
                <a:latin typeface="Courier"/>
              </a:rPr>
              <a:t>lsp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lsp</a:t>
            </a:r>
            <a:r>
              <a:rPr dirty="0">
                <a:latin typeface="Courier"/>
              </a:rPr>
              <a:t>, X = G$X, y = </a:t>
            </a:r>
            <a:r>
              <a:rPr dirty="0" err="1">
                <a:latin typeface="Courier"/>
              </a:rPr>
              <a:t>G$y</a:t>
            </a:r>
            <a:r>
              <a:rPr dirty="0">
                <a:latin typeface="Courier"/>
              </a:rPr>
              <a:t>, Eb = </a:t>
            </a:r>
            <a:r>
              <a:rPr dirty="0" err="1">
                <a:latin typeface="Courier"/>
              </a:rPr>
              <a:t>G$Eb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UrS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G$UrS</a:t>
            </a:r>
            <a:r>
              <a:rPr dirty="0">
                <a:latin typeface="Courier"/>
              </a:rPr>
              <a:t>, L =
## G$L, : Fitting terminated with step failure - check results carefully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fglm_ps_b1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gam</a:t>
            </a:r>
            <a:r>
              <a:rPr dirty="0">
                <a:latin typeface="Courier"/>
              </a:rPr>
              <a:t>(mort_5yr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             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s(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smat</a:t>
            </a:r>
            <a:r>
              <a:rPr i="1" dirty="0">
                <a:solidFill>
                  <a:srgbClr val="60A0B0"/>
                </a:solidFill>
                <a:latin typeface="Courier"/>
              </a:rPr>
              <a:t>, bs = "cc", k = 30) +</a:t>
            </a:r>
            <a:br>
              <a:rPr dirty="0"/>
            </a:br>
            <a:r>
              <a:rPr dirty="0">
                <a:latin typeface="Courier"/>
              </a:rPr>
              <a:t>                     </a:t>
            </a:r>
            <a:r>
              <a:rPr dirty="0">
                <a:solidFill>
                  <a:srgbClr val="06287E"/>
                </a:solidFill>
                <a:latin typeface="Courier"/>
              </a:rPr>
              <a:t>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Age_m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k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30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                   </a:t>
            </a:r>
            <a:r>
              <a:rPr dirty="0">
                <a:solidFill>
                  <a:srgbClr val="06287E"/>
                </a:solidFill>
                <a:latin typeface="Courier"/>
              </a:rPr>
              <a:t>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Gender_m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k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30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                   </a:t>
            </a:r>
            <a:r>
              <a:rPr dirty="0">
                <a:solidFill>
                  <a:srgbClr val="06287E"/>
                </a:solidFill>
                <a:latin typeface="Courier"/>
              </a:rPr>
              <a:t>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blmat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"cc"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k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30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df,</a:t>
            </a:r>
            <a:br>
              <a:rPr dirty="0"/>
            </a:br>
            <a:r>
              <a:rPr dirty="0">
                <a:latin typeface="Courier"/>
              </a:rPr>
              <a:t> 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method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"REML"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family =</a:t>
            </a:r>
            <a:r>
              <a:rPr dirty="0">
                <a:latin typeface="Courier"/>
              </a:rPr>
              <a:t> binomial)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summary</a:t>
            </a:r>
            <a:r>
              <a:rPr dirty="0">
                <a:latin typeface="Courier"/>
              </a:rPr>
              <a:t>(fglm_ps1)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
## Family: binomial 
## Link function: logit 
## 
## Formula:
## mort_5yr ~ -1 +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by = </a:t>
            </a:r>
            <a:r>
              <a:rPr dirty="0" err="1">
                <a:latin typeface="Courier"/>
              </a:rPr>
              <a:t>Age_m</a:t>
            </a:r>
            <a:r>
              <a:rPr dirty="0">
                <a:latin typeface="Courier"/>
              </a:rPr>
              <a:t>, bs = "</a:t>
            </a:r>
            <a:r>
              <a:rPr dirty="0" err="1">
                <a:latin typeface="Courier"/>
              </a:rPr>
              <a:t>ts</a:t>
            </a:r>
            <a:r>
              <a:rPr dirty="0">
                <a:latin typeface="Courier"/>
              </a:rPr>
              <a:t>", k = 30) +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
##     by = </a:t>
            </a:r>
            <a:r>
              <a:rPr dirty="0" err="1">
                <a:latin typeface="Courier"/>
              </a:rPr>
              <a:t>Gender_m</a:t>
            </a:r>
            <a:r>
              <a:rPr dirty="0">
                <a:latin typeface="Courier"/>
              </a:rPr>
              <a:t>, bs = "</a:t>
            </a:r>
            <a:r>
              <a:rPr dirty="0" err="1">
                <a:latin typeface="Courier"/>
              </a:rPr>
              <a:t>ts</a:t>
            </a:r>
            <a:r>
              <a:rPr dirty="0">
                <a:latin typeface="Courier"/>
              </a:rPr>
              <a:t>", k = 30) +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by = </a:t>
            </a:r>
            <a:r>
              <a:rPr dirty="0" err="1">
                <a:latin typeface="Courier"/>
              </a:rPr>
              <a:t>zlmat</a:t>
            </a:r>
            <a:r>
              <a:rPr dirty="0">
                <a:latin typeface="Courier"/>
              </a:rPr>
              <a:t>, bs = "cc", 
##     k = 30)
## 
## Approximate significance of smooth terms:
##                     </a:t>
            </a:r>
            <a:r>
              <a:rPr dirty="0" err="1">
                <a:latin typeface="Courier"/>
              </a:rPr>
              <a:t>edf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Ref.df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Chi.sq</a:t>
            </a:r>
            <a:r>
              <a:rPr dirty="0">
                <a:latin typeface="Courier"/>
              </a:rPr>
              <a:t> p-value    
##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):</a:t>
            </a:r>
            <a:r>
              <a:rPr dirty="0" err="1">
                <a:latin typeface="Courier"/>
              </a:rPr>
              <a:t>Age_m</a:t>
            </a:r>
            <a:r>
              <a:rPr dirty="0">
                <a:latin typeface="Courier"/>
              </a:rPr>
              <a:t>    1.0000 11.000 119.69  &lt;2e-16 ***
##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):</a:t>
            </a:r>
            <a:r>
              <a:rPr dirty="0" err="1">
                <a:latin typeface="Courier"/>
              </a:rPr>
              <a:t>Gender_m</a:t>
            </a:r>
            <a:r>
              <a:rPr dirty="0">
                <a:latin typeface="Courier"/>
              </a:rPr>
              <a:t> 0.9613 27.000  66.32  &lt;2e-16 ***
##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):</a:t>
            </a:r>
            <a:r>
              <a:rPr dirty="0" err="1">
                <a:latin typeface="Courier"/>
              </a:rPr>
              <a:t>zlmat</a:t>
            </a:r>
            <a:r>
              <a:rPr dirty="0">
                <a:latin typeface="Courier"/>
              </a:rPr>
              <a:t>    2.0136  2.179 101.08  &lt;2e-16 ***
## ---
## 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
## 
## R-sq.(adj) =  0.121   Deviance explained = 14.6%
## -REML = 964.03  Scale est. = 1         n = 3243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summary</a:t>
            </a:r>
            <a:r>
              <a:rPr dirty="0">
                <a:latin typeface="Courier"/>
              </a:rPr>
              <a:t>(fglm_ps_b1)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
## Family: binomial 
## Link function: logit 
## 
## Formula:
## mort_5yr ~ -1 +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by = </a:t>
            </a:r>
            <a:r>
              <a:rPr dirty="0" err="1">
                <a:latin typeface="Courier"/>
              </a:rPr>
              <a:t>Age_m</a:t>
            </a:r>
            <a:r>
              <a:rPr dirty="0">
                <a:latin typeface="Courier"/>
              </a:rPr>
              <a:t>, bs = "</a:t>
            </a:r>
            <a:r>
              <a:rPr dirty="0" err="1">
                <a:latin typeface="Courier"/>
              </a:rPr>
              <a:t>ts</a:t>
            </a:r>
            <a:r>
              <a:rPr dirty="0">
                <a:latin typeface="Courier"/>
              </a:rPr>
              <a:t>", k = 30) +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
##     by = </a:t>
            </a:r>
            <a:r>
              <a:rPr dirty="0" err="1">
                <a:latin typeface="Courier"/>
              </a:rPr>
              <a:t>Gender_m</a:t>
            </a:r>
            <a:r>
              <a:rPr dirty="0">
                <a:latin typeface="Courier"/>
              </a:rPr>
              <a:t>, bs = "</a:t>
            </a:r>
            <a:r>
              <a:rPr dirty="0" err="1">
                <a:latin typeface="Courier"/>
              </a:rPr>
              <a:t>ts</a:t>
            </a:r>
            <a:r>
              <a:rPr dirty="0">
                <a:latin typeface="Courier"/>
              </a:rPr>
              <a:t>", k = 30) +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, by = </a:t>
            </a:r>
            <a:r>
              <a:rPr dirty="0" err="1">
                <a:latin typeface="Courier"/>
              </a:rPr>
              <a:t>blmat</a:t>
            </a:r>
            <a:r>
              <a:rPr dirty="0">
                <a:latin typeface="Courier"/>
              </a:rPr>
              <a:t>, bs = "cc", 
##     k = 30)
## 
## Approximate significance of smooth terms:
##                     </a:t>
            </a:r>
            <a:r>
              <a:rPr dirty="0" err="1">
                <a:latin typeface="Courier"/>
              </a:rPr>
              <a:t>edf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Ref.df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Chi.sq</a:t>
            </a:r>
            <a:r>
              <a:rPr dirty="0">
                <a:latin typeface="Courier"/>
              </a:rPr>
              <a:t> p-value    
##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):</a:t>
            </a:r>
            <a:r>
              <a:rPr dirty="0" err="1">
                <a:latin typeface="Courier"/>
              </a:rPr>
              <a:t>Age_m</a:t>
            </a:r>
            <a:r>
              <a:rPr dirty="0">
                <a:latin typeface="Courier"/>
              </a:rPr>
              <a:t>    1.0000 11.000 201.80  &lt;2e-16 ***
##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):</a:t>
            </a:r>
            <a:r>
              <a:rPr dirty="0" err="1">
                <a:latin typeface="Courier"/>
              </a:rPr>
              <a:t>Gender_m</a:t>
            </a:r>
            <a:r>
              <a:rPr dirty="0">
                <a:latin typeface="Courier"/>
              </a:rPr>
              <a:t> 0.9541 24.000  42.30  &lt;2e-16 ***
## s(</a:t>
            </a:r>
            <a:r>
              <a:rPr dirty="0" err="1">
                <a:latin typeface="Courier"/>
              </a:rPr>
              <a:t>smat</a:t>
            </a:r>
            <a:r>
              <a:rPr dirty="0">
                <a:latin typeface="Courier"/>
              </a:rPr>
              <a:t>):</a:t>
            </a:r>
            <a:r>
              <a:rPr dirty="0" err="1">
                <a:latin typeface="Courier"/>
              </a:rPr>
              <a:t>blmat</a:t>
            </a:r>
            <a:r>
              <a:rPr dirty="0">
                <a:latin typeface="Courier"/>
              </a:rPr>
              <a:t>    3.5401  4.084  54.56  &lt;2e-16 ***
## ---
## 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
## 
## R-sq.(adj) =  0.0961   Deviance explained = 12.4%
## -REML = 991.31  Scale est. = 1         n = 3243</a:t>
            </a:r>
          </a:p>
          <a:p>
            <a:pPr lvl="0" indent="0">
              <a:buNone/>
            </a:pPr>
            <a:r>
              <a:rPr i="1" dirty="0">
                <a:solidFill>
                  <a:srgbClr val="BA2121"/>
                </a:solidFill>
                <a:latin typeface="Courier"/>
              </a:rPr>
              <a:t>## RW2D model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I have no idea what is this data structure.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It does not work, I give up.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Cstack_info</a:t>
            </a:r>
            <a:r>
              <a:rPr i="1" dirty="0">
                <a:solidFill>
                  <a:srgbClr val="60A0B0"/>
                </a:solidFill>
                <a:latin typeface="Courier"/>
              </a:rPr>
              <a:t>()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fit_rw2d &lt;-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inla</a:t>
            </a:r>
            <a:r>
              <a:rPr i="1" dirty="0">
                <a:solidFill>
                  <a:srgbClr val="60A0B0"/>
                </a:solidFill>
                <a:latin typeface="Courier"/>
              </a:rPr>
              <a:t>(mort_5yr ~ -1 +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                     Age + Gender +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                    f(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smat</a:t>
            </a:r>
            <a:r>
              <a:rPr i="1" dirty="0">
                <a:solidFill>
                  <a:srgbClr val="60A0B0"/>
                </a:solidFill>
                <a:latin typeface="Courier"/>
              </a:rPr>
              <a:t>, model = "rw2",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constr</a:t>
            </a:r>
            <a:r>
              <a:rPr i="1" dirty="0">
                <a:solidFill>
                  <a:srgbClr val="60A0B0"/>
                </a:solidFill>
                <a:latin typeface="Courier"/>
              </a:rPr>
              <a:t> = F),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                family = "binomial",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                data = df,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               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control.predictor</a:t>
            </a:r>
            <a:r>
              <a:rPr i="1" dirty="0">
                <a:solidFill>
                  <a:srgbClr val="60A0B0"/>
                </a:solidFill>
                <a:latin typeface="Courier"/>
              </a:rPr>
              <a:t> = list(compute = TRUE),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               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control.compute</a:t>
            </a:r>
            <a:r>
              <a:rPr i="1" dirty="0">
                <a:solidFill>
                  <a:srgbClr val="60A0B0"/>
                </a:solidFill>
                <a:latin typeface="Courier"/>
              </a:rPr>
              <a:t> = list(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dic</a:t>
            </a:r>
            <a:r>
              <a:rPr i="1" dirty="0">
                <a:solidFill>
                  <a:srgbClr val="60A0B0"/>
                </a:solidFill>
                <a:latin typeface="Courier"/>
              </a:rPr>
              <a:t> = TRUE) )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Error: C stack usage  36254183 is too close to the limit</a:t>
            </a:r>
          </a:p>
          <a:p>
            <a:pPr lvl="0" indent="0">
              <a:buNone/>
            </a:pPr>
            <a:r>
              <a:rPr i="1" dirty="0">
                <a:solidFill>
                  <a:srgbClr val="BA2121"/>
                </a:solidFill>
                <a:latin typeface="Courier"/>
              </a:rPr>
              <a:t>## SPDE which does not work! need more understanding on </a:t>
            </a:r>
            <a:r>
              <a:rPr i="1" dirty="0" err="1">
                <a:solidFill>
                  <a:srgbClr val="BA2121"/>
                </a:solidFill>
                <a:latin typeface="Courier"/>
              </a:rPr>
              <a:t>inla</a:t>
            </a:r>
            <a:r>
              <a:rPr i="1" dirty="0">
                <a:solidFill>
                  <a:srgbClr val="BA2121"/>
                </a:solidFill>
                <a:latin typeface="Courier"/>
              </a:rPr>
              <a:t>.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the structure is not working. </a:t>
            </a:r>
            <a:br>
              <a:rPr dirty="0"/>
            </a:br>
            <a:r>
              <a:rPr i="1" dirty="0">
                <a:solidFill>
                  <a:srgbClr val="BA2121"/>
                </a:solidFill>
                <a:latin typeface="Courier"/>
              </a:rPr>
              <a:t>## I do not know what is the counterpart of this model.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tps</a:t>
            </a:r>
            <a:r>
              <a:rPr i="1" dirty="0">
                <a:solidFill>
                  <a:srgbClr val="60A0B0"/>
                </a:solidFill>
                <a:latin typeface="Courier"/>
              </a:rPr>
              <a:t> &lt;-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cbind</a:t>
            </a:r>
            <a:r>
              <a:rPr i="1" dirty="0">
                <a:solidFill>
                  <a:srgbClr val="60A0B0"/>
                </a:solidFill>
                <a:latin typeface="Courier"/>
              </a:rPr>
              <a:t>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df$smat</a:t>
            </a:r>
            <a:r>
              <a:rPr i="1" dirty="0">
                <a:solidFill>
                  <a:srgbClr val="60A0B0"/>
                </a:solidFill>
                <a:latin typeface="Courier"/>
              </a:rPr>
              <a:t>,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df$Age</a:t>
            </a:r>
            <a:r>
              <a:rPr i="1" dirty="0">
                <a:solidFill>
                  <a:srgbClr val="60A0B0"/>
                </a:solidFill>
                <a:latin typeface="Courier"/>
              </a:rPr>
              <a:t>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mesh &lt;- inla.mesh.2d(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tps</a:t>
            </a:r>
            <a:r>
              <a:rPr i="1" dirty="0">
                <a:solidFill>
                  <a:srgbClr val="60A0B0"/>
                </a:solidFill>
                <a:latin typeface="Courier"/>
              </a:rPr>
              <a:t>, cutoff = 0.05,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max.edge</a:t>
            </a:r>
            <a:r>
              <a:rPr i="1" dirty="0">
                <a:solidFill>
                  <a:srgbClr val="60A0B0"/>
                </a:solidFill>
                <a:latin typeface="Courier"/>
              </a:rPr>
              <a:t> = c(.5,1))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tps</a:t>
            </a:r>
            <a:r>
              <a:rPr i="1" dirty="0">
                <a:solidFill>
                  <a:srgbClr val="60A0B0"/>
                </a:solidFill>
                <a:latin typeface="Courier"/>
              </a:rPr>
              <a:t> &lt;-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bri.tps.prior</a:t>
            </a:r>
            <a:r>
              <a:rPr i="1" dirty="0">
                <a:solidFill>
                  <a:srgbClr val="60A0B0"/>
                </a:solidFill>
                <a:latin typeface="Courier"/>
              </a:rPr>
              <a:t>(mesh)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node &lt;-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mesh$idx$loc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formula &lt;- mort_5yr ~ -1 + f(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smat</a:t>
            </a:r>
            <a:r>
              <a:rPr i="1" dirty="0">
                <a:solidFill>
                  <a:srgbClr val="60A0B0"/>
                </a:solidFill>
                <a:latin typeface="Courier"/>
              </a:rPr>
              <a:t>, model = "rw1") + f(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zlmat</a:t>
            </a:r>
            <a:r>
              <a:rPr i="1" dirty="0">
                <a:solidFill>
                  <a:srgbClr val="60A0B0"/>
                </a:solidFill>
                <a:latin typeface="Courier"/>
              </a:rPr>
              <a:t>, model = "rw1")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result &lt;-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inla</a:t>
            </a:r>
            <a:r>
              <a:rPr i="1" dirty="0">
                <a:solidFill>
                  <a:srgbClr val="60A0B0"/>
                </a:solidFill>
                <a:latin typeface="Courier"/>
              </a:rPr>
              <a:t>(formula, family = "binomial", data = df, verbose=TRUE)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Serendipity mgcv::ginla()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Apply </a:t>
            </a:r>
            <a:r>
              <a:rPr i="1"/>
              <a:t>Integrated Nested Laplace Approximation (INLA, Rue et al. 2009)</a:t>
            </a:r>
            <a:br/>
            <a:r>
              <a:t>to models estimable by gam or bam, using</a:t>
            </a:r>
            <a:br/>
            <a:r>
              <a:t>the </a:t>
            </a:r>
            <a:r>
              <a:rPr i="1"/>
              <a:t>INLA variant described in Wood (2019)</a:t>
            </a:r>
            <a:r>
              <a:t>.</a:t>
            </a:r>
          </a:p>
          <a:p>
            <a:pPr lvl="1"/>
            <a:r>
              <a:rPr>
                <a:hlinkClick r:id="rId2"/>
              </a:rPr>
              <a:t>ginla: GAM Integrated Nested Laplace Approximation Newton Enhanced</a:t>
            </a:r>
          </a:p>
          <a:p>
            <a:pPr lvl="1"/>
            <a:r>
              <a:rPr>
                <a:hlinkClick r:id="rId3"/>
              </a:rPr>
              <a:t>Simplified Integrated Nested Laplace Approximation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(lAC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(sind, </a:t>
            </a:r>
            <a:r>
              <a:rPr>
                <a:solidFill>
                  <a:srgbClr val="7D9029"/>
                </a:solidFill>
                <a:latin typeface="Courier"/>
              </a:rPr>
              <a:t>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(sind)),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df_fit_sub, </a:t>
            </a:r>
            <a:br/>
            <a:r>
              <a:rPr>
                <a:latin typeface="Courier"/>
              </a:rPr>
              <a:t>         </a:t>
            </a:r>
            <a:r>
              <a:rPr i="1">
                <a:solidFill>
                  <a:srgbClr val="BA2121"/>
                </a:solidFill>
                <a:latin typeface="Courier"/>
              </a:rPr>
              <a:t>## gaulss: Gaussian location-scale model family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family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gaulss</a:t>
            </a:r>
            <a:r>
              <a:rPr>
                <a:latin typeface="Courier"/>
              </a:rPr>
              <a:t>(), 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fit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regular GAM fit for comparison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G =</a:t>
            </a:r>
            <a:r>
              <a:rPr>
                <a:latin typeface="Courier"/>
              </a:rPr>
              <a:t> G,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inla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ginla</a:t>
            </a:r>
            <a:r>
              <a:rPr>
                <a:latin typeface="Courier"/>
              </a:rPr>
              <a:t>(G, </a:t>
            </a:r>
            <a:r>
              <a:rPr>
                <a:solidFill>
                  <a:srgbClr val="7D9029"/>
                </a:solidFill>
                <a:latin typeface="Courier"/>
              </a:rPr>
              <a:t>int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approx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GAM Integrated Nested Laplace Approximation Newton Enhanced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A list with elements beta and density,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both of which are matrices.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Each row relates to one coefficient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(or linear coefficient combination) of interest.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(b)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Family: gaulss 
## Link function: identity logb 
## 
## Formula:
## lAC ~ s(sind, bs = "cc", k = 20)
## ~s(sind)
## 
## Parametric coefficients:
##               Estimate Std. Error z value Pr(&gt;|z|)    
## (Intercept)   1.685118   0.011531  146.14   &lt;2e-16 ***
## (Intercept).1 0.156375   0.006514   24.01   &lt;2e-16 ***
## ---
## Signif. codes:  0 '***' 0.001 '**' 0.01 '*' 0.05 '.' 0.1 ' ' 1
## 
## Approximate significance of smooth terms:
##              edf Ref.df Chi.sq p-value    
## s(sind)   12.505 18.000  11930  &lt;2e-16 ***
## s.1(sind)  8.589  8.951   2039  &lt;2e-16 ***
## ---
## Signif. codes:  0 '***' 0.001 '**' 0.01 '*' 0.05 '.' 0.1 ' ' 1
## 
## Deviance explained = 57.6%
## -REML =  19072  Scale est. = 1         n = 12000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(inla)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Length Class  Mode   
## density 2900   -none- numeric
## beta    2900   -none- numeric</a:t>
            </a:r>
          </a:p>
          <a:p>
            <a:pPr marL="0" lvl="0" indent="0">
              <a:buNone/>
            </a:pP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A373-7676-4165-B2EC-35EDBF32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Integrated Laplace Approximation</a:t>
            </a:r>
            <a:br/>
            <a:endParaRPr/>
          </a:p>
          <a:p>
            <a:pPr lvl="1"/>
            <a:r>
              <a:t>Introduced by Rue, Martino and Chopin (2009).</a:t>
            </a:r>
            <a:br/>
            <a:endParaRPr/>
          </a:p>
          <a:p>
            <a:pPr lvl="1"/>
            <a:r>
              <a:t>Posteriors are estimated using numerical approximations.</a:t>
            </a:r>
          </a:p>
          <a:p>
            <a:pPr lvl="2"/>
            <a:r>
              <a:t>It is a deterministic approach to approximate</a:t>
            </a:r>
            <a:br/>
            <a:r>
              <a:t>Bayesian inference for latent Gaussian models (LGMs)</a:t>
            </a:r>
            <a:br/>
            <a:endParaRPr/>
          </a:p>
          <a:p>
            <a:pPr lvl="2"/>
            <a:r>
              <a:t>INLA is both faster and more accurate than MCMC</a:t>
            </a:r>
          </a:p>
          <a:p>
            <a:pPr lvl="1"/>
            <a:r>
              <a:t>three key components required by INLA:</a:t>
            </a:r>
          </a:p>
          <a:p>
            <a:pPr lvl="2"/>
            <a:r>
              <a:t>the LGM framework</a:t>
            </a:r>
          </a:p>
          <a:p>
            <a:pPr lvl="2"/>
            <a:r>
              <a:t>the Gaussian Markov random field (GMRF)</a:t>
            </a:r>
          </a:p>
          <a:p>
            <a:pPr lvl="2"/>
            <a:r>
              <a:t>the Laplace approximation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Latent Gaussian Models (LGM)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LGMs have a wide-ranging list of applications and most structured Bayesian models</a:t>
            </a:r>
          </a:p>
          <a:p>
            <a:pPr lvl="2"/>
            <a:r>
              <a:t>Regression models, the most extensively used subset of LGMs.</a:t>
            </a:r>
          </a:p>
          <a:p>
            <a:pPr lvl="2"/>
            <a:r>
              <a:t>Dynamic models, Spatial models and Spatial-temporal models</a:t>
            </a:r>
          </a:p>
          <a:p>
            <a:pPr lvl="1"/>
            <a:r>
              <a:t>Although the likelihood function does not have to be Gaussian,</a:t>
            </a:r>
            <a:br/>
            <a:r>
              <a:t>each latent parameter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𝜂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must be a Gaussian given its hyperparameter in LGM.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 + 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𝐽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nary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</m:t>
                  </m:r>
                </m:oMath>
              </m:oMathPara>
            </a14:m>
            <a:endParaRPr/>
          </a:p>
          <a:p>
            <a:pPr lvl="1"/>
            <a:r>
              <a:t>the assumption must be hold:</a:t>
            </a:r>
            <a:br/>
            <a:r>
              <a:t>for example, if we have two parameters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𝑁𝑜𝑟𝑚𝑎𝑙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𝑁𝑜𝑟𝑚𝑎𝑙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Latent Gaussian Models (LGM)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then, we have the latent effect follows Gaussian: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𝑁𝑜𝑟𝑚𝑎𝑙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𝛈</m:t>
                  </m:r>
                  <m:r>
                    <a:rPr>
                      <a:latin typeface="Cambria Math" panose="02040503050406030204" pitchFamily="18" charset="0"/>
                    </a:rPr>
                    <m:t>=(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, ..., 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⊤</m:t>
                      </m:r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𝛈</m:t>
                  </m:r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𝐆𝐏</m:t>
                  </m:r>
                  <m:r>
                    <a:rPr>
                      <a:latin typeface="Cambria Math" panose="02040503050406030204" pitchFamily="18" charset="0"/>
                    </a:rPr>
                    <m:t> ( </m:t>
                  </m:r>
                  <m:r>
                    <a:rPr>
                      <a:latin typeface="Cambria Math" panose="02040503050406030204" pitchFamily="18" charset="0"/>
                    </a:rPr>
                    <m:t>𝛍</m:t>
                  </m:r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r>
                    <a:rPr>
                      <a:latin typeface="Cambria Math" panose="02040503050406030204" pitchFamily="18" charset="0"/>
                    </a:rPr>
                    <m:t>𝚺</m:t>
                  </m:r>
                  <m:r>
                    <a:rPr>
                      <a:latin typeface="Cambria Math" panose="02040503050406030204" pitchFamily="18" charset="0"/>
                    </a:rPr>
                    <m:t> )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endParaRPr/>
          </a:p>
          <a:p>
            <a:pPr lvl="1"/>
            <a:r>
              <a:t>extended for additive models</a:t>
            </a:r>
          </a:p>
          <a:p>
            <a:pPr lvl="2"/>
            <a:r>
              <a:t>relax the assumption of linear relationship</a:t>
            </a:r>
          </a:p>
          <a:p>
            <a:pPr lvl="2"/>
            <a:r>
              <a:t>introduce random effects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 + 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𝐽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nary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 + 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𝐾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e>
                  </m:nary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𝑖𝑘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Latent Gaussian Models (LGM)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𝐲</m:t>
                  </m:r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r>
                    <a:rPr>
                      <a:latin typeface="Cambria Math" panose="02040503050406030204" pitchFamily="18" charset="0"/>
                    </a:rPr>
                    <m:t>𝛈</m:t>
                  </m:r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nary>
                    <m:naryPr>
                      <m:chr m:val="∏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);   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𝜂</m:t>
                  </m:r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) ∝ |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𝐐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sub>
                  </m:sSub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1/2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r>
                    <a:rPr>
                      <a:latin typeface="Cambria Math" panose="02040503050406030204" pitchFamily="18" charset="0"/>
                    </a:rPr>
                    <m:t>(−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𝛈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⊤</m:t>
                      </m:r>
                    </m:sup>
                  </m:sSup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𝐐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𝛈</m:t>
                  </m:r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𝛈</m:t>
                  </m:r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r>
                    <a:rPr>
                      <a:latin typeface="Cambria Math" panose="02040503050406030204" pitchFamily="18" charset="0"/>
                    </a:rPr>
                    <m:t>𝛉</m:t>
                  </m:r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r>
                    <a:rPr>
                      <a:latin typeface="Cambria Math" panose="02040503050406030204" pitchFamily="18" charset="0"/>
                    </a:rPr>
                    <m:t>𝐲</m:t>
                  </m:r>
                  <m:r>
                    <a:rPr>
                      <a:latin typeface="Cambria Math" panose="02040503050406030204" pitchFamily="18" charset="0"/>
                    </a:rPr>
                    <m:t>)∝ </m:t>
                  </m:r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𝛉</m:t>
                  </m:r>
                  <m:r>
                    <a:rPr>
                      <a:latin typeface="Cambria Math" panose="02040503050406030204" pitchFamily="18" charset="0"/>
                    </a:rPr>
                    <m:t>) </m:t>
                  </m:r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𝛈</m:t>
                  </m:r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nary>
                    <m:naryPr>
                      <m:chr m:val="∏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𝛈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𝐢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∝ </m:t>
                  </m:r>
                  <m:r>
                    <a:rPr>
                      <a:latin typeface="Cambria Math" panose="02040503050406030204" pitchFamily="18" charset="0"/>
                    </a:rPr>
                    <m:t>𝜋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𝛉</m:t>
                  </m:r>
                  <m:r>
                    <a:rPr>
                      <a:latin typeface="Cambria Math" panose="02040503050406030204" pitchFamily="18" charset="0"/>
                    </a:rPr>
                    <m:t>) |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𝐐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1/2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𝑒𝑥𝑝</m:t>
                  </m:r>
                  <m:r>
                    <a:rPr>
                      <a:latin typeface="Cambria Math" panose="02040503050406030204" pitchFamily="18" charset="0"/>
                    </a:rPr>
                    <m:t>(−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𝛈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⊤</m:t>
                      </m:r>
                    </m:sup>
                  </m:sSup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𝐐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𝛈</m:t>
                  </m:r>
                  <m:r>
                    <a:rPr>
                      <a:latin typeface="Cambria Math" panose="02040503050406030204" pitchFamily="18" charset="0"/>
                    </a:rPr>
                    <m:t> + 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𝑜𝑔</m:t>
                  </m:r>
                  <m:r>
                    <a:rPr>
                      <a:latin typeface="Cambria Math" panose="02040503050406030204" pitchFamily="18" charset="0"/>
                    </a:rPr>
                    <m:t>𝛑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𝛉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instead of using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𝛴</m:t>
                </m:r>
              </m:oMath>
            </a14:m>
            <a:r>
              <a:t>, we apply the precision matrix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sub>
                </m:sSub>
              </m:oMath>
            </a14:m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Guassian Markov Random Fields (GMRFs)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latent field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𝜂</m:t>
                </m:r>
              </m:oMath>
            </a14:m>
            <a:r>
              <a:t> should not only be Gaussian</a:t>
            </a:r>
            <a:br/>
            <a:r>
              <a:t>but also Guassian Markov Random Field</a:t>
            </a:r>
          </a:p>
          <a:p>
            <a:pPr lvl="2"/>
            <a:r>
              <a:t>We say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𝜂</m:t>
                </m:r>
              </m:oMath>
            </a14:m>
            <a:r>
              <a:t> is a GMRF if it has a multivariate normal density</a:t>
            </a:r>
            <a:br/>
            <a:r>
              <a:t>with additional conditional independence</a:t>
            </a:r>
            <a:br/>
            <a:r>
              <a:t>(also called the “Markov property”).</a:t>
            </a:r>
          </a:p>
          <a:p>
            <a:pPr lvl="2"/>
            <a:r>
              <a:t>One common thing between different GMRFs:</a:t>
            </a:r>
            <a:br/>
            <a:r>
              <a:t>they all have a sparse precision matrix.</a:t>
            </a:r>
          </a:p>
          <a:p>
            <a:pPr lvl="3"/>
            <a:r>
              <a:t>Sparse matrix provides a huge computational benefit</a:t>
            </a:r>
            <a:br/>
            <a:r>
              <a:t>when making Bayesian inference.</a:t>
            </a:r>
          </a:p>
          <a:p>
            <a:pPr lvl="3"/>
            <a:r>
              <a:t>“Magic” in INLA: The joint distribution of of GMRF is also a GMRF</a:t>
            </a:r>
          </a:p>
          <a:p>
            <a:pPr lvl="3"/>
            <a:r>
              <a:t>Precision matrix consists of sums of</a:t>
            </a:r>
            <a:br/>
            <a:r>
              <a:t>the precision matrices of the covariates and model components.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Additional notes AR(1)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band matrix example AR(1)</a:t>
            </a:r>
          </a:p>
          <a:p>
            <a:pPr marL="0" lvl="0" indent="0">
              <a:buNone/>
            </a:pPr>
            <a:br/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𝐐</m:t>
                  </m:r>
                  <m:r>
                    <a:rPr>
                      <a:latin typeface="Cambria Math" panose="02040503050406030204" pitchFamily="18" charset="0"/>
                    </a:rPr>
                    <m:t>= 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</m:mr>
                        <m:mr>
                          <m:e/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mr>
                        <m:mr>
                          <m:e/>
                          <m:e/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endParaRPr/>
          </a:p>
          <a:p>
            <a:pPr lvl="1"/>
            <a:r>
              <a:t>conditional independent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𝑖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r>
                  <a:rPr>
                    <a:latin typeface="Cambria Math" panose="02040503050406030204" pitchFamily="18" charset="0"/>
                  </a:rPr>
                  <m:t>𝑗</m:t>
                </m:r>
                <m:r>
                  <a:rPr>
                    <a:latin typeface="Cambria Math" panose="02040503050406030204" pitchFamily="18" charset="0"/>
                  </a:rPr>
                  <m:t>|&gt;</m:t>
                </m:r>
                <m:r>
                  <a:rPr>
                    <a:latin typeface="Cambria Math" panose="02040503050406030204" pitchFamily="18" charset="0"/>
                  </a:rPr>
                  <m:t>𝑠𝑡𝑒𝑝</m:t>
                </m:r>
                <m:r>
                  <a:rPr>
                    <a:latin typeface="Cambria Math" panose="02040503050406030204" pitchFamily="18" charset="0"/>
                  </a:rPr>
                  <m:t> </m:t>
                </m:r>
                <m:r>
                  <a:rPr>
                    <a:latin typeface="Cambria Math" panose="02040503050406030204" pitchFamily="18" charset="0"/>
                  </a:rPr>
                  <m:t>1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Additional notes AR(1)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conditional independent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𝑖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r>
                  <a:rPr>
                    <a:latin typeface="Cambria Math" panose="02040503050406030204" pitchFamily="18" charset="0"/>
                  </a:rPr>
                  <m:t>𝑗</m:t>
                </m:r>
                <m:r>
                  <a:rPr>
                    <a:latin typeface="Cambria Math" panose="02040503050406030204" pitchFamily="18" charset="0"/>
                  </a:rPr>
                  <m:t>|&gt;</m:t>
                </m:r>
                <m:r>
                  <a:rPr>
                    <a:latin typeface="Cambria Math" panose="02040503050406030204" pitchFamily="18" charset="0"/>
                  </a:rPr>
                  <m:t>𝑠𝑡𝑒𝑝</m:t>
                </m:r>
              </m:oMath>
            </a14:m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) = 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, 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) =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) 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 |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lvl="1"/>
            <a:r>
              <a:t>In summary all AR processes are a Gaussian process</a:t>
            </a:r>
            <a:br/>
            <a:r>
              <a:t>with a conditional independence property,</a:t>
            </a:r>
            <a:br/>
            <a:r>
              <a:t>making the corresponding precision matrix sparsed.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6812</Words>
  <Application>Microsoft Office PowerPoint</Application>
  <PresentationFormat>Widescreen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Courier</vt:lpstr>
      <vt:lpstr>Arial</vt:lpstr>
      <vt:lpstr>Calibri</vt:lpstr>
      <vt:lpstr>Calibri Light</vt:lpstr>
      <vt:lpstr>Cambria Math</vt:lpstr>
      <vt:lpstr>Office Theme</vt:lpstr>
      <vt:lpstr>Explorations and Experiments on INLA with NHANES data</vt:lpstr>
      <vt:lpstr>Introduction</vt:lpstr>
      <vt:lpstr>INLA</vt:lpstr>
      <vt:lpstr>Latent Gaussian Models (LGM) framework</vt:lpstr>
      <vt:lpstr>Latent Gaussian Models (LGM) framework</vt:lpstr>
      <vt:lpstr>Latent Gaussian Models (LGM) framework</vt:lpstr>
      <vt:lpstr>Guassian Markov Random Fields (GMRFs)</vt:lpstr>
      <vt:lpstr>Additional notes AR(1)</vt:lpstr>
      <vt:lpstr>Additional notes AR(1)</vt:lpstr>
      <vt:lpstr>Laplace Approximation and INLA</vt:lpstr>
      <vt:lpstr>Final goal of INLA</vt:lpstr>
      <vt:lpstr>Limitations</vt:lpstr>
      <vt:lpstr>Bayesian models</vt:lpstr>
      <vt:lpstr>the NHANES physical activity data</vt:lpstr>
      <vt:lpstr>Simple Simulation</vt:lpstr>
      <vt:lpstr>PowerPoint Presentation</vt:lpstr>
      <vt:lpstr>load dataset</vt:lpstr>
      <vt:lpstr>Guess who’s coming to dinner</vt:lpstr>
      <vt:lpstr>Guess who’s coming to dinner</vt:lpstr>
      <vt:lpstr>Guess who’s coming to dinner</vt:lpstr>
      <vt:lpstr>comparsion mgcv::gam() with INLA::inla()</vt:lpstr>
      <vt:lpstr>comparsion mgcv::gam() with INLA::inla()</vt:lpstr>
      <vt:lpstr>comparsion mgcv::gam() with INLA::inla()</vt:lpstr>
      <vt:lpstr>comparsion mgcv::gam() with INLA::inla()</vt:lpstr>
      <vt:lpstr>PowerPoint Presentation</vt:lpstr>
      <vt:lpstr>PowerPoint Presentation</vt:lpstr>
      <vt:lpstr>Serendipity mgcv::ginla()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and Experiments on INLA with NHANES data</dc:title>
  <dc:creator>Randy</dc:creator>
  <cp:keywords/>
  <cp:lastModifiedBy>Jin, Xin</cp:lastModifiedBy>
  <cp:revision>2</cp:revision>
  <dcterms:created xsi:type="dcterms:W3CDTF">2021-05-20T18:30:47Z</dcterms:created>
  <dcterms:modified xsi:type="dcterms:W3CDTF">2021-05-21T02:45:07Z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20, 2021</vt:lpwstr>
  </property>
  <property fmtid="{D5CDD505-2E9C-101B-9397-08002B2CF9AE}" pid="3" name="header-includes">
    <vt:lpwstr/>
  </property>
  <property fmtid="{D5CDD505-2E9C-101B-9397-08002B2CF9AE}" pid="4" name="output">
    <vt:lpwstr/>
  </property>
  <property fmtid="{D5CDD505-2E9C-101B-9397-08002B2CF9AE}" pid="5" name="subtitle">
    <vt:lpwstr>BIOS 7720</vt:lpwstr>
  </property>
</Properties>
</file>