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6357" autoAdjust="0"/>
  </p:normalViewPr>
  <p:slideViewPr>
    <p:cSldViewPr snapToGrid="0" snapToObjects="1">
      <p:cViewPr varScale="1">
        <p:scale>
          <a:sx n="82" d="100"/>
          <a:sy n="82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544" y="1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heme" Target="theme/them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5" Type="http://schemas.openxmlformats.org/officeDocument/2006/relationships/presProps" Target="presProps.xml" /><Relationship Id="rId14" Type="http://schemas.openxmlformats.org/officeDocument/2006/relationships/handoutMaster" Target="handoutMasters/handoutMaster1.xml" /><Relationship Id="rId1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3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Bios 6612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17F-57E6-CD4D-991F-D80BEAED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Bios 6612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5E03E5E-7921-496A-A8C6-725334F59CF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61400" y="6365875"/>
            <a:ext cx="269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Explorations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INLA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NHANES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PartII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BIOS</a:t>
            </a:r>
            <a:r>
              <a:rPr/>
              <a:t> </a:t>
            </a:r>
            <a:r>
              <a:rPr/>
              <a:t>7720</a:t>
            </a:r>
            <a:br/>
            <a:br/>
            <a:r>
              <a:rPr/>
              <a:t>Randy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cherry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allow the data to speak for themselves,</a:t>
            </a:r>
            <a:br/>
            <a:r>
              <a:rPr/>
              <a:t>weakly informative or non-informative priors</a:t>
            </a:r>
            <a:br/>
            <a:r>
              <a:rPr/>
              <a:t>are often used in this situation.</a:t>
            </a:r>
          </a:p>
          <a:p>
            <a:pPr lvl="0" indent="0">
              <a:buNone/>
            </a:pPr>
            <a:r>
              <a:rPr>
                <a:latin typeface="Courier"/>
              </a:rPr>
              <a:t>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b1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5e-5</a:t>
            </a:r>
            <a:br/>
            <a:r>
              <a:rPr>
                <a:latin typeface="Courier"/>
              </a:rPr>
              <a:t>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>
                <a:latin typeface="Courier"/>
              </a:rPr>
              <a:t>b2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5e-5</a:t>
            </a:r>
            <a:br/>
            <a:br/>
            <a:r>
              <a:rPr>
                <a:latin typeface="Courier"/>
              </a:rPr>
              <a:t>lgprior1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prec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param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(a1, b1)))</a:t>
            </a:r>
            <a:br/>
            <a:r>
              <a:rPr>
                <a:latin typeface="Courier"/>
              </a:rPr>
              <a:t>lgprior2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prec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param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(a2, b2)))</a:t>
            </a:r>
            <a:br/>
            <a:br/>
            <a:r>
              <a:rPr>
                <a:latin typeface="Courier"/>
              </a:rPr>
              <a:t>formula5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constr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hyper =</a:t>
            </a:r>
            <a:r>
              <a:rPr>
                <a:latin typeface="Courier"/>
              </a:rPr>
              <a:t> lgprior2)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system.time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result5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(formula5, 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data.inla, </a:t>
            </a:r>
            <a:br/>
            <a:r>
              <a:rPr>
                <a:latin typeface="Courier"/>
              </a:rPr>
              <a:t> 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 used to specify the prior on delta</a:t>
            </a:r>
            <a:br/>
            <a:r>
              <a:rPr>
                <a:latin typeface="Courier"/>
              </a:rPr>
              <a:t> 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 and hyper in f() in f() on tao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control.family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hyper =</a:t>
            </a:r>
            <a:r>
              <a:rPr>
                <a:latin typeface="Courier"/>
              </a:rPr>
              <a:t> lgprior1))</a:t>
            </a:r>
            <a:br/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user  system elapsed 
##    0.17    0.81    2.85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cherry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resulting posterior distributions do not differ much</a:t>
            </a:r>
            <a:br/>
            <a:r>
              <a:rPr/>
              <a:t>from those given by the default priors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posterior mean</a:t>
            </a:r>
            <a:br/>
            <a:r>
              <a:rPr>
                <a:latin typeface="Courier"/>
              </a:rPr>
              <a:t>fhat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result5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summary.random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mean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2.5% percentile</a:t>
            </a:r>
            <a:br/>
            <a:r>
              <a:rPr>
                <a:latin typeface="Courier"/>
              </a:rPr>
              <a:t>f.lb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result5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summary.random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$"0.025quant"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97.5% percentile</a:t>
            </a:r>
            <a:br/>
            <a:r>
              <a:rPr>
                <a:latin typeface="Courier"/>
              </a:rPr>
              <a:t>f.ub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result5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summary.random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$"0.975quant"</a:t>
            </a:r>
            <a:r>
              <a:rPr>
                <a:latin typeface="Courier"/>
              </a:rPr>
              <a:t> </a:t>
            </a:r>
            <a:br/>
            <a:br/>
            <a:br/>
            <a:r>
              <a:rPr>
                <a:latin typeface="Courier"/>
              </a:rPr>
              <a:t>data.plot5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f.true =</a:t>
            </a:r>
            <a:r>
              <a:rPr>
                <a:latin typeface="Courier"/>
              </a:rPr>
              <a:t> f.true,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fhat =</a:t>
            </a:r>
            <a:r>
              <a:rPr>
                <a:latin typeface="Courier"/>
              </a:rPr>
              <a:t> fhat,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f.lb =</a:t>
            </a:r>
            <a:r>
              <a:rPr>
                <a:latin typeface="Courier"/>
              </a:rPr>
              <a:t> f.lb, 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f.ub =</a:t>
            </a:r>
            <a:r>
              <a:rPr>
                <a:latin typeface="Courier"/>
              </a:rPr>
              <a:t> f.ub)</a:t>
            </a:r>
            <a:br/>
            <a:br/>
            <a:r>
              <a:rPr>
                <a:latin typeface="Courier"/>
              </a:rPr>
              <a:t>plot5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data.plot5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fhat),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f.true),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"indianred"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geom_ribbon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ymin =</a:t>
            </a:r>
            <a:r>
              <a:rPr>
                <a:latin typeface="Courier"/>
              </a:rPr>
              <a:t> f.lb, </a:t>
            </a:r>
            <a:r>
              <a:rPr>
                <a:solidFill>
                  <a:srgbClr val="7D9029"/>
                </a:solidFill>
                <a:latin typeface="Courier"/>
              </a:rPr>
              <a:t>ymax =</a:t>
            </a:r>
            <a:r>
              <a:rPr>
                <a:latin typeface="Courier"/>
              </a:rPr>
              <a:t> f.ub), </a:t>
            </a:r>
            <a:r>
              <a:rPr>
                <a:solidFill>
                  <a:srgbClr val="7D9029"/>
                </a:solidFill>
                <a:latin typeface="Courier"/>
              </a:rPr>
              <a:t>alpha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base_size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"prior"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gridExtra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grid.arrange</a:t>
            </a:r>
            <a:r>
              <a:rPr>
                <a:latin typeface="Courier"/>
              </a:rPr>
              <a:t>(plot2, plot4, plot5, 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9_random_walk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∫</m:t>
                      </m:r>
                      <m:r>
                        <m:t>(</m:t>
                      </m:r>
                      <m:sSup>
                        <m:e>
                          <m:r>
                            <m:t>f</m:t>
                          </m:r>
                        </m:e>
                        <m:sup>
                          <m:r>
                            <m:t>(</m:t>
                          </m:r>
                          <m:r>
                            <m:t>m</m:t>
                          </m:r>
                          <m:r>
                            <m:t>)</m:t>
                          </m:r>
                        </m:sup>
                      </m:sSup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d</m:t>
                      </m:r>
                      <m:r>
                        <m:t>x</m:t>
                      </m:r>
                      <m:r>
                        <m:t> </m:t>
                      </m:r>
                      <m:r>
                        <m:t>≈</m:t>
                      </m:r>
                      <m:r>
                        <m:t> </m:t>
                      </m:r>
                      <m:sSup>
                        <m:e>
                          <m:r>
                            <m:t>d</m:t>
                          </m:r>
                        </m:e>
                        <m:sup>
                          <m:r>
                            <m:t>−</m:t>
                          </m:r>
                          <m:r>
                            <m:t>(</m:t>
                          </m:r>
                          <m:r>
                            <m:t>2</m:t>
                          </m:r>
                          <m:r>
                            <m:t>m</m:t>
                          </m:r>
                          <m:r>
                            <m:t>−</m:t>
                          </m:r>
                          <m:r>
                            <m:t>1</m:t>
                          </m:r>
                          <m:r>
                            <m:t>)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m</m:t>
                          </m:r>
                          <m:r>
                            <m:t>+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[</m:t>
                          </m:r>
                        </m:e>
                      </m:nary>
                      <m:sSup>
                        <m:e>
                          <m:r>
                            <m:t>∇</m:t>
                          </m:r>
                        </m:e>
                        <m:sup>
                          <m:r>
                            <m:t>m</m:t>
                          </m:r>
                        </m:sup>
                      </m:sSup>
                      <m:r>
                        <m:t>f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sSup>
                        <m:e>
                          <m:r>
                            <m:t>]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is the samll and equal space for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;</a:t>
                </a:r>
                <a:br/>
                <a14:m>
                  <m:oMath xmlns:m="http://schemas.openxmlformats.org/officeDocument/2006/math">
                    <m:sSup>
                      <m:e>
                        <m:r>
                          <m:t>m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derivative of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continuous;</a:t>
                </a:r>
                <a:br/>
                <a14:m>
                  <m:oMath xmlns:m="http://schemas.openxmlformats.org/officeDocument/2006/math">
                    <m:sSup>
                      <m:e>
                        <m:r>
                          <m:t>∇</m:t>
                        </m:r>
                      </m:e>
                      <m:sup>
                        <m:r>
                          <m:t>m</m:t>
                        </m:r>
                      </m:sup>
                    </m:sSup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sSup>
                      <m:e>
                        <m:r>
                          <m:t>m</m:t>
                        </m:r>
                      </m:e>
                      <m:sup>
                        <m:r>
                          <m:t>t</m:t>
                        </m:r>
                      </m:sup>
                    </m:sSup>
                    <m:r>
                      <m:t>h</m:t>
                    </m:r>
                  </m:oMath>
                </a14:m>
                <a:r>
                  <a:rPr/>
                  <a:t> order backward difference operator:</a:t>
                </a:r>
                <a:br/>
                <a14:m>
                  <m:oMath xmlns:m="http://schemas.openxmlformats.org/officeDocument/2006/math">
                    <m:sSup>
                      <m:e>
                        <m:r>
                          <m:t>∇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−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)</m:t>
                    </m:r>
                  </m:oMath>
                </a14:m>
                <a:br/>
                <a14:m>
                  <m:oMath xmlns:m="http://schemas.openxmlformats.org/officeDocument/2006/math">
                    <m:sSup>
                      <m:e>
                        <m:r>
                          <m:t>∇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  <m:r>
                      <m:t>−</m:t>
                    </m:r>
                    <m:r>
                      <m:t>2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t>)</m:t>
                    </m:r>
                    <m:r>
                      <m:t>+</m:t>
                    </m:r>
                    <m:r>
                      <m:t>f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t>−</m:t>
                        </m:r>
                        <m:r>
                          <m:t>2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Random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∇</m:t>
                          </m:r>
                        </m:e>
                        <m:sup>
                          <m:r>
                            <m:t>m</m:t>
                          </m:r>
                        </m:sup>
                      </m:sSup>
                      <m:r>
                        <m:t>f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 </m:t>
                      </m:r>
                      <m:limUpp>
                        <m:e>
                          <m:r>
                            <m:t>∼</m:t>
                          </m:r>
                        </m:e>
                        <m:lim>
                          <m:r>
                            <m:t>i</m:t>
                          </m:r>
                          <m:r>
                            <m:t>i</m:t>
                          </m:r>
                          <m:r>
                            <m:t>d</m:t>
                          </m:r>
                        </m:lim>
                      </m:limUpp>
                      <m:r>
                        <m:t> </m:t>
                      </m:r>
                      <m:r>
                        <m:t>N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 </m:t>
                      </m:r>
                      <m:sSubSup>
                        <m:e>
                          <m:r>
                            <m:t>σ</m:t>
                          </m:r>
                        </m:e>
                        <m:sub>
                          <m:r>
                            <m:t>f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t> 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 </m:t>
                      </m:r>
                      <m:r>
                        <m:t>i</m:t>
                      </m:r>
                      <m:r>
                        <m:t>=</m:t>
                      </m:r>
                      <m:r>
                        <m:t>m</m:t>
                      </m:r>
                      <m:r>
                        <m:t>+</m:t>
                      </m:r>
                      <m:r>
                        <m:t>1</m:t>
                      </m:r>
                      <m:r>
                        <m:t>,</m:t>
                      </m:r>
                      <m:r>
                        <m:t> 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.</m:t>
                      </m:r>
                      <m:r>
                        <m:t>,</m:t>
                      </m:r>
                      <m:r>
                        <m:t> </m:t>
                      </m:r>
                      <m:r>
                        <m:t>n</m:t>
                      </m:r>
                      <m:r>
                        <m:t>.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∥</m:t>
                              </m:r>
                              <m:sSub>
                                <m:e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scr m:val="script"/>
                                    </m:rPr>
                                    <m:t>m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∥</m:t>
                                  </m:r>
                                </m:e>
                                <m:sub>
                                  <m:r>
                                    <m:t>+</m:t>
                                  </m:r>
                                </m:sub>
                              </m:sSub>
                            </m:num>
                            <m:den>
                              <m:r>
                                <m:t>2</m:t>
                              </m:r>
                              <m:r>
                                <m:t>π</m:t>
                              </m:r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f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f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den>
                      </m:f>
                      <m:sSup>
                        <m:e>
                          <m:r>
                            <m:t>f</m:t>
                          </m:r>
                        </m:e>
                        <m:sup>
                          <m:r>
                            <m:t>⊤</m:t>
                          </m:r>
                        </m:sup>
                      </m:sSup>
                      <m:sSub>
                        <m:e>
                          <m:r>
                            <m:rPr>
                              <m:sty m:val="p"/>
                              <m:scr m:val="script"/>
                            </m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  <m:scr m:val="script"/>
                            </m:rPr>
                            <m:t>m</m:t>
                          </m:r>
                        </m:sub>
                      </m:sSub>
                      <m:r>
                        <m:t>f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(INLA)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(brinla)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(mgcv)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555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, n)</a:t>
            </a:r>
            <a:br/>
            <a:r>
              <a:rPr>
                <a:latin typeface="Courier"/>
              </a:rPr>
              <a:t>f.true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sin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pi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f.true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(n,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RW1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data.inla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x)</a:t>
            </a:r>
            <a:br/>
            <a:r>
              <a:rPr>
                <a:latin typeface="Courier"/>
              </a:rPr>
              <a:t>formula1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"rw1"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constr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system.time</a:t>
            </a:r>
            <a:r>
              <a:rPr>
                <a:latin typeface="Courier"/>
              </a:rPr>
              <a:t>(result1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(formula1,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user  system elapsed 
##    0.56    0.75    2.68</a:t>
            </a:r>
          </a:p>
          <a:p>
            <a:pPr lvl="0" indent="0">
              <a:buNone/>
            </a:pPr>
            <a:r>
              <a:rPr>
                <a:latin typeface="Courier"/>
              </a:rPr>
              <a:t>formula2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model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"rw2"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constr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system.time</a:t>
            </a:r>
            <a:r>
              <a:rPr>
                <a:latin typeface="Courier"/>
              </a:rPr>
              <a:t>(result2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inla</a:t>
            </a:r>
            <a:r>
              <a:rPr>
                <a:latin typeface="Courier"/>
              </a:rPr>
              <a:t>(formula2,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data.inla))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user  system elapsed 
##    0.29    0.56    1.72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names(inla.models()$latent)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RW1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(result1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summary.random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ID    mean     sd 0.025quant 0.5quant 0.975quant    mode kld
## 1 0.0000  0.0139 0.1329    -0.2471   0.0138     0.2754  0.0135   0
## 2 0.0101  0.0605 0.1151    -0.1661   0.0605     0.2867  0.0606   0
## 3 0.0202  0.0827 0.1109    -0.1353   0.0826     0.3007  0.0825   0
## 4 0.0303  0.1124 0.1117    -0.1062   0.1120     0.3329  0.1112   0
## 5 0.0404 -0.0182 0.1127    -0.2419  -0.0175     0.2016 -0.0160   0
## 6 0.0505  0.0553 0.1090    -0.1590   0.0552     0.2697  0.0551  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(result2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summary.random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x)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ID   mean     sd 0.025quant 0.5quant 0.975quant   mode kld
## 1 0.0000 0.0504 0.1373    -0.2202   0.0506     0.3199 0.0509   0
## 2 0.0101 0.0583 0.1073    -0.1526   0.0582     0.2693 0.0581   0
## 3 0.0202 0.0635 0.0904    -0.1145   0.0635     0.2412 0.0635   0
## 4 0.0303 0.0645 0.0832    -0.0991   0.0645     0.2281 0.0645   0
## 5 0.0404 0.0600 0.0809    -0.0988   0.0599     0.2193 0.0597   0
## 6 0.0505 0.0563 0.0805    -0.1015   0.0560     0.2152 0.0556   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#### smooth_spline() ----------</a:t>
            </a:r>
            <a:br/>
            <a:r>
              <a:rPr>
                <a:latin typeface="Courier"/>
              </a:rPr>
              <a:t>fit.ss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smooth.spline</a:t>
            </a:r>
            <a:r>
              <a:rPr>
                <a:latin typeface="Courier"/>
              </a:rPr>
              <a:t>(x, y)</a:t>
            </a:r>
            <a:br/>
            <a:r>
              <a:rPr>
                <a:latin typeface="Courier"/>
              </a:rPr>
              <a:t>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yin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lev)</a:t>
            </a:r>
            <a:br/>
            <a:r>
              <a:rPr>
                <a:latin typeface="Courier"/>
              </a:rPr>
              <a:t>fhat3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lower bound</a:t>
            </a:r>
            <a:br/>
            <a:r>
              <a:rPr>
                <a:latin typeface="Courier"/>
              </a:rPr>
              <a:t>f.lb3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fhat3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(res)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lev)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upper bound</a:t>
            </a:r>
            <a:br/>
            <a:r>
              <a:rPr>
                <a:latin typeface="Courier"/>
              </a:rPr>
              <a:t>f.ub3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fhat3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(res)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(fit.ss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lev)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mgcv</a:t>
            </a:r>
            <a:r>
              <a:rPr/>
              <a:t> </a:t>
            </a:r>
            <a:r>
              <a:rPr/>
              <a:t>gam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#### gam() Sun Apr 04 09:19:51 2021 ---------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system.time</a:t>
            </a:r>
            <a:r>
              <a:rPr>
                <a:latin typeface="Courier"/>
              </a:rPr>
              <a:t>(fit.gam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gam</a:t>
            </a:r>
            <a:r>
              <a:rPr>
                <a:latin typeface="Courier"/>
              </a:rPr>
              <a:t>(y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</a:t>
            </a:r>
            <a:r>
              <a:rPr>
                <a:latin typeface="Courier"/>
              </a:rPr>
              <a:t>(x)))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user  system elapsed 
##    0.02    0.00    0.01</a:t>
            </a:r>
          </a:p>
          <a:p>
            <a:pPr lvl="0" indent="0">
              <a:buNone/>
            </a:pPr>
            <a:r>
              <a:rPr>
                <a:latin typeface="Courier"/>
              </a:rPr>
              <a:t>res.gam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predict</a:t>
            </a:r>
            <a:r>
              <a:rPr>
                <a:latin typeface="Courier"/>
              </a:rPr>
              <a:t>(fit.gam, </a:t>
            </a:r>
            <a:r>
              <a:rPr>
                <a:solidFill>
                  <a:srgbClr val="7D9029"/>
                </a:solidFill>
                <a:latin typeface="Courier"/>
              </a:rPr>
              <a:t>se.fit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fitted curve</a:t>
            </a:r>
            <a:br/>
            <a:r>
              <a:rPr>
                <a:latin typeface="Courier"/>
              </a:rPr>
              <a:t>fhat4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res.gam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fit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lower bound</a:t>
            </a:r>
            <a:br/>
            <a:r>
              <a:rPr>
                <a:latin typeface="Courier"/>
              </a:rPr>
              <a:t>f.lb4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res.gam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fit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res.gam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se.fit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upper bound</a:t>
            </a:r>
            <a:br/>
            <a:r>
              <a:rPr>
                <a:latin typeface="Courier"/>
              </a:rPr>
              <a:t>f.ub4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res.gam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fit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res.gam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se.fit </a:t>
            </a:r>
          </a:p>
          <a:p>
            <a:pPr lvl="0" indent="0">
              <a:buNone/>
            </a:pPr>
            <a:r>
              <a:rPr>
                <a:latin typeface="Courier"/>
              </a:rPr>
              <a:t>gridExtra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grid.arrange</a:t>
            </a:r>
            <a:r>
              <a:rPr>
                <a:latin typeface="Courier"/>
              </a:rPr>
              <a:t>(plot1, plot2, plot3, plot4, 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9_random_walk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and Experiments on INLA with NHANES data, PartII</dc:title>
  <dc:creator>Randy</dc:creator>
  <cp:keywords/>
  <dcterms:created xsi:type="dcterms:W3CDTF">2021-04-22T20:00:49Z</dcterms:created>
  <dcterms:modified xsi:type="dcterms:W3CDTF">2021-04-22T20:00:49Z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20, 2021</vt:lpwstr>
  </property>
  <property fmtid="{D5CDD505-2E9C-101B-9397-08002B2CF9AE}" pid="3" name="header-includes">
    <vt:lpwstr/>
  </property>
  <property fmtid="{D5CDD505-2E9C-101B-9397-08002B2CF9AE}" pid="4" name="output">
    <vt:lpwstr/>
  </property>
  <property fmtid="{D5CDD505-2E9C-101B-9397-08002B2CF9AE}" pid="5" name="subtitle">
    <vt:lpwstr>BIOS 7720</vt:lpwstr>
  </property>
</Properties>
</file>