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8"/>
    <p:restoredTop sz="94718"/>
  </p:normalViewPr>
  <p:slideViewPr>
    <p:cSldViewPr snapToGrid="0" showGuides="1">
      <p:cViewPr>
        <p:scale>
          <a:sx n="70" d="100"/>
          <a:sy n="70" d="100"/>
        </p:scale>
        <p:origin x="2344" y="-104"/>
      </p:cViewPr>
      <p:guideLst>
        <p:guide orient="horz" pos="384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2425C-6F7B-0240-9CBE-A5EECFD77664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17A9D1-B44D-D34A-BEE9-BC644F55F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8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17A9D1-B44D-D34A-BEE9-BC644F55F9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411E-AC54-2640-9715-2DB530ED55A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CC24-EA2A-9C48-83A7-4F6D947F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72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411E-AC54-2640-9715-2DB530ED55A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CC24-EA2A-9C48-83A7-4F6D947F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411E-AC54-2640-9715-2DB530ED55A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CC24-EA2A-9C48-83A7-4F6D947F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411E-AC54-2640-9715-2DB530ED55A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CC24-EA2A-9C48-83A7-4F6D947F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7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411E-AC54-2640-9715-2DB530ED55A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CC24-EA2A-9C48-83A7-4F6D947F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3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411E-AC54-2640-9715-2DB530ED55A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CC24-EA2A-9C48-83A7-4F6D947F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17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411E-AC54-2640-9715-2DB530ED55A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CC24-EA2A-9C48-83A7-4F6D947F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7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411E-AC54-2640-9715-2DB530ED55A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CC24-EA2A-9C48-83A7-4F6D947F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40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411E-AC54-2640-9715-2DB530ED55A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CC24-EA2A-9C48-83A7-4F6D947F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5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411E-AC54-2640-9715-2DB530ED55A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CC24-EA2A-9C48-83A7-4F6D947F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7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411E-AC54-2640-9715-2DB530ED55A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3CC24-EA2A-9C48-83A7-4F6D947F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9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46411E-AC54-2640-9715-2DB530ED55A3}" type="datetimeFigureOut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B3CC24-EA2A-9C48-83A7-4F6D947FB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7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DAA993B-9531-1677-00A9-1E3DF2E924E6}"/>
              </a:ext>
            </a:extLst>
          </p:cNvPr>
          <p:cNvGrpSpPr/>
          <p:nvPr/>
        </p:nvGrpSpPr>
        <p:grpSpPr>
          <a:xfrm>
            <a:off x="0" y="303543"/>
            <a:ext cx="6860919" cy="11228138"/>
            <a:chOff x="0" y="303543"/>
            <a:chExt cx="6860919" cy="11228138"/>
          </a:xfrm>
        </p:grpSpPr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A3BECD99-595B-7920-CBE6-67B56EC37CFC}"/>
                </a:ext>
              </a:extLst>
            </p:cNvPr>
            <p:cNvSpPr/>
            <p:nvPr/>
          </p:nvSpPr>
          <p:spPr>
            <a:xfrm>
              <a:off x="2919" y="8503802"/>
              <a:ext cx="6858000" cy="302787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EAAC0E68-62D4-5E74-4CEE-528D15EA479C}"/>
                </a:ext>
              </a:extLst>
            </p:cNvPr>
            <p:cNvSpPr/>
            <p:nvPr/>
          </p:nvSpPr>
          <p:spPr>
            <a:xfrm>
              <a:off x="0" y="4401311"/>
              <a:ext cx="6858000" cy="410011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F8102EF7-2563-43AE-28CD-5766674952E5}"/>
                </a:ext>
              </a:extLst>
            </p:cNvPr>
            <p:cNvSpPr/>
            <p:nvPr/>
          </p:nvSpPr>
          <p:spPr>
            <a:xfrm>
              <a:off x="0" y="303543"/>
              <a:ext cx="6858000" cy="4100114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D79C7B73-A6D1-02A8-3870-21D52CEF57F8}"/>
                </a:ext>
              </a:extLst>
            </p:cNvPr>
            <p:cNvGrpSpPr/>
            <p:nvPr/>
          </p:nvGrpSpPr>
          <p:grpSpPr>
            <a:xfrm>
              <a:off x="209008" y="642030"/>
              <a:ext cx="6583336" cy="10477005"/>
              <a:chOff x="209008" y="642030"/>
              <a:chExt cx="6583336" cy="10477005"/>
            </a:xfrm>
          </p:grpSpPr>
          <p:sp>
            <p:nvSpPr>
              <p:cNvPr id="4" name="Terminator 3">
                <a:extLst>
                  <a:ext uri="{FF2B5EF4-FFF2-40B4-BE49-F238E27FC236}">
                    <a16:creationId xmlns:a16="http://schemas.microsoft.com/office/drawing/2014/main" id="{732E0D02-E6CC-A79F-DD7D-5585E5D807D6}"/>
                  </a:ext>
                </a:extLst>
              </p:cNvPr>
              <p:cNvSpPr/>
              <p:nvPr/>
            </p:nvSpPr>
            <p:spPr>
              <a:xfrm>
                <a:off x="2490540" y="642030"/>
                <a:ext cx="1828800" cy="457200"/>
              </a:xfrm>
              <a:prstGeom prst="flowChartTerminator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itchFamily="2" charset="0"/>
                  </a:rPr>
                  <a:t>Start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48C09C3-AC73-305B-EE4C-3154A50C25EA}"/>
                      </a:ext>
                    </a:extLst>
                  </p:cNvPr>
                  <p:cNvSpPr/>
                  <p:nvPr/>
                </p:nvSpPr>
                <p:spPr>
                  <a:xfrm>
                    <a:off x="328346" y="5173915"/>
                    <a:ext cx="1772614" cy="548640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sz="1400" i="1" dirty="0">
                            <a:solidFill>
                              <a:schemeClr val="tx1"/>
                            </a:solidFill>
                            <a:latin typeface="Symbol" pitchFamily="2" charset="2"/>
                          </a:rPr>
                          <m:t>D</m:t>
                        </m:r>
                        <m:r>
                          <m:rPr>
                            <m:nor/>
                          </m:rPr>
                          <a:rPr lang="en-US" sz="1400" i="1" baseline="-250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abs</m:t>
                        </m:r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̈"/>
                                <m:ctrlPr>
                                  <a:rPr lang="en-US" sz="1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̈"/>
                                <m:ctrlPr>
                                  <a:rPr 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400" i="1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oMath>
                    </a14:m>
                    <a:r>
                      <a:rPr lang="en-US" sz="1400" i="1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t</a:t>
                    </a:r>
                  </a:p>
                </p:txBody>
              </p:sp>
            </mc:Choice>
            <mc:Fallback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48C09C3-AC73-305B-EE4C-3154A50C25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346" y="5173915"/>
                    <a:ext cx="1772614" cy="54864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DBD86A-B82B-F643-338D-113E34FA6A73}"/>
                  </a:ext>
                </a:extLst>
              </p:cNvPr>
              <p:cNvSpPr/>
              <p:nvPr/>
            </p:nvSpPr>
            <p:spPr>
              <a:xfrm>
                <a:off x="973720" y="8521166"/>
                <a:ext cx="4728181" cy="640927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latin typeface="Helvetica" pitchFamily="2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1C43E9F-8417-1CB6-63DA-00C171CD52A5}"/>
                      </a:ext>
                    </a:extLst>
                  </p:cNvPr>
                  <p:cNvSpPr/>
                  <p:nvPr/>
                </p:nvSpPr>
                <p:spPr>
                  <a:xfrm>
                    <a:off x="1472435" y="6006281"/>
                    <a:ext cx="1828800" cy="548640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̈"/>
                                      <m:ctrlPr>
                                        <a:rPr lang="en-US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1400" b="1" i="1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a:rPr lang="en-US" sz="1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̈"/>
                                      <m:ctrlPr>
                                        <a:rPr lang="en-US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1400" b="1" i="1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a:rPr lang="en-US" sz="1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oMath>
                      </m:oMathPara>
                    </a14:m>
                    <a:endParaRPr lang="en-US" sz="1400" i="1" dirty="0">
                      <a:solidFill>
                        <a:schemeClr val="tx1"/>
                      </a:solidFill>
                      <a:latin typeface="Helvetica" pitchFamily="2" charset="0"/>
                    </a:endParaRPr>
                  </a:p>
                </p:txBody>
              </p:sp>
            </mc:Choice>
            <mc:Fallback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41C43E9F-8417-1CB6-63DA-00C171CD52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72435" y="6006281"/>
                    <a:ext cx="1828800" cy="54864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C773848-116E-AAE1-7FC6-4B3A28183C5F}"/>
                      </a:ext>
                    </a:extLst>
                  </p:cNvPr>
                  <p:cNvSpPr/>
                  <p:nvPr/>
                </p:nvSpPr>
                <p:spPr>
                  <a:xfrm>
                    <a:off x="3591944" y="7506521"/>
                    <a:ext cx="3200400" cy="640080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z="1400" b="1" i="1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a:rPr lang="en-US" sz="1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1400" b="1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̈"/>
                                    <m:ctrlP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n-US" sz="1400" b="1" i="1">
                                            <a:solidFill>
                                              <a:schemeClr val="tx1"/>
                                            </a:solidFill>
                                            <a:latin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a:rPr lang="en-US" sz="1400" b="1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̈"/>
                                <m:ctrlP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1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acc>
                              <m:accPr>
                                <m:chr m:val="̈"/>
                                <m:ctrlPr>
                                  <a:rPr lang="en-US" sz="1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sz="1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𝝌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𝜶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a14:m>
                    <a:r>
                      <a:rPr lang="en-US" sz="1600" dirty="0">
                        <a:solidFill>
                          <a:schemeClr val="tx1"/>
                        </a:solidFill>
                        <a:latin typeface="Symbol" pitchFamily="2" charset="2"/>
                      </a:rPr>
                      <a:t>   </a:t>
                    </a:r>
                  </a:p>
                </p:txBody>
              </p:sp>
            </mc:Choice>
            <mc:Fallback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C773848-116E-AAE1-7FC6-4B3A28183C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91944" y="7506521"/>
                    <a:ext cx="3200400" cy="6400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961"/>
                    </a:stretch>
                  </a:blipFill>
                  <a:ln w="2540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rminator 14">
                <a:extLst>
                  <a:ext uri="{FF2B5EF4-FFF2-40B4-BE49-F238E27FC236}">
                    <a16:creationId xmlns:a16="http://schemas.microsoft.com/office/drawing/2014/main" id="{84EA66E5-F938-CC21-205B-5C0802D2C8D5}"/>
                  </a:ext>
                </a:extLst>
              </p:cNvPr>
              <p:cNvSpPr/>
              <p:nvPr/>
            </p:nvSpPr>
            <p:spPr>
              <a:xfrm>
                <a:off x="2509946" y="10661835"/>
                <a:ext cx="1828800" cy="457200"/>
              </a:xfrm>
              <a:prstGeom prst="flowChartTerminator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1"/>
                    </a:solidFill>
                    <a:latin typeface="Helvetica" pitchFamily="2" charset="0"/>
                  </a:rPr>
                  <a:t>Stop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891AB39F-DEE0-7D30-7239-B49900F59C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5655" y="1099230"/>
                <a:ext cx="0" cy="243010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7262589-0848-D898-FA66-81699FE0C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5655" y="2168337"/>
                <a:ext cx="0" cy="257362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660AE47-91C6-B0EE-AEB9-DEC856DA8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3631" y="4269871"/>
                <a:ext cx="4048" cy="217832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A4D9E24-79EA-B9BC-DA71-D9212B3AE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67" y="7319284"/>
                <a:ext cx="0" cy="1182141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9C3747-5CF6-88D5-DFF9-A8A53C8D0D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5655" y="10279716"/>
                <a:ext cx="0" cy="400407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Elbow Connector 45">
                <a:extLst>
                  <a:ext uri="{FF2B5EF4-FFF2-40B4-BE49-F238E27FC236}">
                    <a16:creationId xmlns:a16="http://schemas.microsoft.com/office/drawing/2014/main" id="{C932F8E2-87F6-161B-2BFC-BF91F342848B}"/>
                  </a:ext>
                </a:extLst>
              </p:cNvPr>
              <p:cNvCxnSpPr>
                <a:cxnSpLocks/>
                <a:stCxn id="7" idx="1"/>
                <a:endCxn id="9" idx="0"/>
              </p:cNvCxnSpPr>
              <p:nvPr/>
            </p:nvCxnSpPr>
            <p:spPr>
              <a:xfrm rot="10800000" flipV="1">
                <a:off x="1214654" y="4807743"/>
                <a:ext cx="1205877" cy="366172"/>
              </a:xfrm>
              <a:prstGeom prst="bentConnector2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Parallelogram 4">
                <a:extLst>
                  <a:ext uri="{FF2B5EF4-FFF2-40B4-BE49-F238E27FC236}">
                    <a16:creationId xmlns:a16="http://schemas.microsoft.com/office/drawing/2014/main" id="{F29F770B-BA64-7395-7150-911FE483486C}"/>
                  </a:ext>
                </a:extLst>
              </p:cNvPr>
              <p:cNvSpPr/>
              <p:nvPr/>
            </p:nvSpPr>
            <p:spPr>
              <a:xfrm>
                <a:off x="1879865" y="1334912"/>
                <a:ext cx="3036649" cy="827238"/>
              </a:xfrm>
              <a:prstGeom prst="parallelogram">
                <a:avLst>
                  <a:gd name="adj" fmla="val 50062"/>
                </a:avLst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solidFill>
                    <a:schemeClr val="tx1"/>
                  </a:solidFill>
                  <a:latin typeface="Helvetica" pitchFamily="2" charset="0"/>
                </a:endParaRP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CE226BE-A309-CF94-D623-53B62C367E3D}"/>
                  </a:ext>
                </a:extLst>
              </p:cNvPr>
              <p:cNvSpPr txBox="1"/>
              <p:nvPr/>
            </p:nvSpPr>
            <p:spPr>
              <a:xfrm>
                <a:off x="2255694" y="1415392"/>
                <a:ext cx="2826722" cy="73866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Helvetica" pitchFamily="2" charset="0"/>
                  </a:rPr>
                  <a:t>Training Set: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train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{T</a:t>
                </a:r>
                <a:r>
                  <a: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X</a:t>
                </a:r>
                <a:r>
                  <a: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</a:t>
                </a:r>
                <a:r>
                  <a: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}, </a:t>
                </a:r>
              </a:p>
              <a:p>
                <a:r>
                  <a:rPr lang="en-US" sz="1400" dirty="0">
                    <a:latin typeface="Helvetica" pitchFamily="2" charset="0"/>
                    <a:cs typeface="Times New Roman" panose="02020603050405020304" pitchFamily="18" charset="0"/>
                  </a:rPr>
                  <a:t>Anchor time: </a:t>
                </a:r>
                <a:r>
                  <a:rPr lang="en-US" sz="1400" b="1" i="1" dirty="0">
                    <a:latin typeface="Symbol" pitchFamily="2" charset="2"/>
                    <a:cs typeface="Times New Roman" panose="02020603050405020304" pitchFamily="18" charset="0"/>
                  </a:rPr>
                  <a:t>t</a:t>
                </a:r>
                <a:r>
                  <a:rPr lang="en-US" sz="1400" b="1" dirty="0">
                    <a:latin typeface="Symbol" pitchFamily="2" charset="2"/>
                    <a:cs typeface="Times New Roman" panose="02020603050405020304" pitchFamily="18" charset="0"/>
                  </a:rPr>
                  <a:t> </a:t>
                </a:r>
                <a:r>
                  <a:rPr lang="en-US" sz="1400" i="1" dirty="0">
                    <a:latin typeface="Symbol" pitchFamily="2" charset="2"/>
                    <a:cs typeface="Times New Roman" panose="02020603050405020304" pitchFamily="18" charset="0"/>
                  </a:rPr>
                  <a:t>= {t</a:t>
                </a:r>
                <a:r>
                  <a:rPr lang="en-US" sz="1400" baseline="-25000" dirty="0">
                    <a:latin typeface="Symbol" pitchFamily="2" charset="2"/>
                    <a:cs typeface="Times New Roman" panose="02020603050405020304" pitchFamily="18" charset="0"/>
                  </a:rPr>
                  <a:t>1</a:t>
                </a:r>
                <a:r>
                  <a:rPr lang="en-US" sz="1400" dirty="0">
                    <a:latin typeface="Symbol" pitchFamily="2" charset="2"/>
                    <a:cs typeface="Times New Roman" panose="02020603050405020304" pitchFamily="18" charset="0"/>
                  </a:rPr>
                  <a:t>, … , </a:t>
                </a:r>
                <a:r>
                  <a:rPr lang="en-US" sz="1400" i="1" dirty="0">
                    <a:latin typeface="Symbol" pitchFamily="2" charset="2"/>
                    <a:cs typeface="Times New Roman" panose="02020603050405020304" pitchFamily="18" charset="0"/>
                  </a:rPr>
                  <a:t>t</a:t>
                </a:r>
                <a:r>
                  <a:rPr lang="en-US" sz="1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400" i="1" dirty="0">
                    <a:latin typeface="Symbol" pitchFamily="2" charset="2"/>
                    <a:cs typeface="Times New Roman" panose="02020603050405020304" pitchFamily="18" charset="0"/>
                  </a:rPr>
                  <a:t>};</a:t>
                </a:r>
              </a:p>
              <a:p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individual </a:t>
                </a:r>
                <a:r>
                  <a:rPr lang="en-US" sz="1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1, …, N</a:t>
                </a:r>
              </a:p>
            </p:txBody>
          </p: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6E809B11-B147-DF9A-77C0-9FD27244AF6C}"/>
                  </a:ext>
                </a:extLst>
              </p:cNvPr>
              <p:cNvGrpSpPr/>
              <p:nvPr/>
            </p:nvGrpSpPr>
            <p:grpSpPr>
              <a:xfrm>
                <a:off x="2232983" y="2419622"/>
                <a:ext cx="2372724" cy="965327"/>
                <a:chOff x="3433710" y="2074170"/>
                <a:chExt cx="2046884" cy="969355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FB4BBD98-85B9-3C00-9FD9-5F500507F25B}"/>
                    </a:ext>
                  </a:extLst>
                </p:cNvPr>
                <p:cNvSpPr/>
                <p:nvPr/>
              </p:nvSpPr>
              <p:spPr>
                <a:xfrm>
                  <a:off x="3438133" y="2074170"/>
                  <a:ext cx="2042461" cy="734572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>
                    <a:latin typeface="Helvetica" pitchFamily="2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906C05AA-9E61-7816-8292-6B20D28D23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3710" y="2078676"/>
                      <a:ext cx="2042461" cy="964849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i="1" dirty="0"/>
                        <a:t>Brokenstick Model</a:t>
                      </a: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US" sz="140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1400" i="1" baseline="-2500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1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</m:t>
                            </m:r>
                            <m:r>
                              <m:rPr>
                                <m:nor/>
                              </m:rPr>
                              <a:rPr lang="el-GR" sz="1400" i="1" dirty="0" smtClean="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Φ</m:t>
                            </m:r>
                            <m:r>
                              <m:rPr>
                                <m:nor/>
                              </m:rPr>
                              <a:rPr lang="el-GR" sz="1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US" sz="1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1400" i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1400" b="0" i="1" baseline="-2500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400" i="1" baseline="30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1400" i="1" baseline="30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(</m:t>
                            </m:r>
                            <m:r>
                              <m:rPr>
                                <m:nor/>
                              </m:rPr>
                              <a:rPr lang="el-GR" sz="1400" i="1" dirty="0" smtClean="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β</m:t>
                            </m:r>
                            <m:r>
                              <m:rPr>
                                <m:nor/>
                              </m:rPr>
                              <a:rPr lang="el-GR" sz="1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l-GR" sz="1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r>
                              <m:rPr>
                                <m:nor/>
                              </m:rPr>
                              <a:rPr lang="en-US" sz="1400" b="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b</m:t>
                            </m:r>
                            <m:r>
                              <m:rPr>
                                <m:nor/>
                              </m:rPr>
                              <a:rPr lang="en-US" sz="1400" i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1400" b="0" i="1" baseline="-2500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 + </m:t>
                            </m:r>
                            <m:r>
                              <m:rPr>
                                <m:nor/>
                              </m:rPr>
                              <a:rPr lang="el-GR" sz="1400" i="1" dirty="0" smtClean="0">
                                <a:latin typeface="Times New Roman" panose="020206030504050203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ϵ</m:t>
                            </m:r>
                            <m:r>
                              <m:rPr>
                                <m:nor/>
                              </m:rPr>
                              <a:rPr lang="en-US" sz="1400" i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</m:oMath>
                        </m:oMathPara>
                      </a14:m>
                      <a:endParaRPr lang="en-US" sz="1400" i="1" baseline="-25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predict: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sz="1400" b="1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sz="1400" b="1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sz="1400" b="1" i="1" baseline="-25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1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=</m:t>
                          </m:r>
                          <m:r>
                            <m:rPr>
                              <m:nor/>
                            </m:rPr>
                            <a:rPr lang="en-US" sz="1400" b="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l-GR" sz="1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Φ</m:t>
                          </m:r>
                          <m:r>
                            <m:rPr>
                              <m:nor/>
                            </m:rPr>
                            <a:rPr lang="el-GR" sz="1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1400" b="1" i="1" dirty="0">
                              <a:latin typeface="Symbol" pitchFamily="2" charset="2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400" i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400" i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1400" i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l-GR" sz="1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14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m:rPr>
                              <m:nor/>
                            </m:rPr>
                            <a:rPr lang="en-US" sz="140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sz="1400" i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oMath>
                      </a14:m>
                      <a:endParaRPr 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906C05AA-9E61-7816-8292-6B20D28D23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3710" y="2078676"/>
                      <a:ext cx="2042461" cy="96484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070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8F1A0A28-1E28-2762-6579-55F78ABC65E4}"/>
                  </a:ext>
                </a:extLst>
              </p:cNvPr>
              <p:cNvGrpSpPr/>
              <p:nvPr/>
            </p:nvGrpSpPr>
            <p:grpSpPr>
              <a:xfrm>
                <a:off x="209008" y="1403200"/>
                <a:ext cx="1944671" cy="779329"/>
                <a:chOff x="2166564" y="1032942"/>
                <a:chExt cx="2460160" cy="756659"/>
              </a:xfrm>
            </p:grpSpPr>
            <p:sp>
              <p:nvSpPr>
                <p:cNvPr id="100" name="Parallelogram 99">
                  <a:extLst>
                    <a:ext uri="{FF2B5EF4-FFF2-40B4-BE49-F238E27FC236}">
                      <a16:creationId xmlns:a16="http://schemas.microsoft.com/office/drawing/2014/main" id="{D9A4CC4B-364B-BBF2-4506-4AAC08BD4276}"/>
                    </a:ext>
                  </a:extLst>
                </p:cNvPr>
                <p:cNvSpPr/>
                <p:nvPr/>
              </p:nvSpPr>
              <p:spPr>
                <a:xfrm>
                  <a:off x="2166564" y="1032942"/>
                  <a:ext cx="2460160" cy="673401"/>
                </a:xfrm>
                <a:prstGeom prst="parallelogram">
                  <a:avLst>
                    <a:gd name="adj" fmla="val 50506"/>
                  </a:avLst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500" dirty="0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8EC4FB8-3A08-27E5-FDA5-8F456ED58CF6}"/>
                    </a:ext>
                  </a:extLst>
                </p:cNvPr>
                <p:cNvSpPr txBox="1"/>
                <p:nvPr/>
              </p:nvSpPr>
              <p:spPr>
                <a:xfrm>
                  <a:off x="2576521" y="1157724"/>
                  <a:ext cx="1895813" cy="63187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Helvetica" pitchFamily="2" charset="0"/>
                    </a:rPr>
                    <a:t>Testing Baseline </a:t>
                  </a:r>
                  <a:br>
                    <a:rPr lang="en-US" sz="1400" dirty="0">
                      <a:latin typeface="Helvetica" pitchFamily="2" charset="0"/>
                    </a:rPr>
                  </a:br>
                  <a:r>
                    <a:rPr lang="en-US" sz="1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</a:t>
                  </a:r>
                  <a:r>
                    <a:rPr lang="en-US" sz="14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test</a:t>
                  </a:r>
                  <a:r>
                    <a:rPr lang="en-US" sz="1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= {X</a:t>
                  </a:r>
                  <a:r>
                    <a:rPr lang="en-US" sz="14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</a:t>
                  </a:r>
                  <a:r>
                    <a:rPr lang="en-US" sz="1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, y</a:t>
                  </a:r>
                  <a:r>
                    <a:rPr lang="en-US" sz="1400" i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*0 </a:t>
                  </a:r>
                  <a:r>
                    <a:rPr lang="en-US" sz="1400" i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}</a:t>
                  </a:r>
                </a:p>
              </p:txBody>
            </p:sp>
          </p:grpSp>
          <p:grpSp>
            <p:nvGrpSpPr>
              <p:cNvPr id="309" name="Group 308">
                <a:extLst>
                  <a:ext uri="{FF2B5EF4-FFF2-40B4-BE49-F238E27FC236}">
                    <a16:creationId xmlns:a16="http://schemas.microsoft.com/office/drawing/2014/main" id="{093E9AED-C7CE-BB88-679F-9531A8E27F79}"/>
                  </a:ext>
                </a:extLst>
              </p:cNvPr>
              <p:cNvGrpSpPr/>
              <p:nvPr/>
            </p:nvGrpSpPr>
            <p:grpSpPr>
              <a:xfrm>
                <a:off x="2226377" y="3348696"/>
                <a:ext cx="2392743" cy="949171"/>
                <a:chOff x="3426647" y="3085811"/>
                <a:chExt cx="1919971" cy="950212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F773E018-BCBD-5A46-F46A-720DA5054AAF}"/>
                    </a:ext>
                  </a:extLst>
                </p:cNvPr>
                <p:cNvSpPr/>
                <p:nvPr/>
              </p:nvSpPr>
              <p:spPr>
                <a:xfrm>
                  <a:off x="3426647" y="3093597"/>
                  <a:ext cx="1919286" cy="914400"/>
                </a:xfrm>
                <a:prstGeom prst="rect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Helvetica" pitchFamily="2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AEA3271C-E574-06A9-46A3-0E309BFFC66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34071" y="3085811"/>
                      <a:ext cx="1912547" cy="95021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i="1" dirty="0"/>
                        <a:t>Linear Models at </a:t>
                      </a:r>
                      <a:r>
                        <a:rPr lang="en-US" sz="1400" b="1" i="1" dirty="0">
                          <a:latin typeface="Symbol" pitchFamily="2" charset="2"/>
                          <a:cs typeface="Times New Roman" panose="02020603050405020304" pitchFamily="18" charset="0"/>
                        </a:rPr>
                        <a:t>t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̇"/>
                                <m:ctrlPr>
                                  <a:rPr lang="en-US" sz="1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n-US" sz="1400" b="1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1" i="1" baseline="-2500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e>
                            </m:acc>
                            <m:r>
                              <m:rPr>
                                <m:nor/>
                              </m:rPr>
                              <a:rPr lang="en-US" sz="140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</m:t>
                            </m:r>
                            <m:r>
                              <m:rPr>
                                <m:nor/>
                              </m:rPr>
                              <a:rPr lang="en-US" sz="1400" b="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400" b="1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X</m:t>
                            </m:r>
                            <m:r>
                              <m:rPr>
                                <m:nor/>
                              </m:rPr>
                              <a:rPr lang="en-US" sz="1400" b="1" i="1" baseline="-2500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n-US" sz="1400" b="1" i="1" baseline="-250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b="1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𝜸</m:t>
                            </m:r>
                            <m:r>
                              <a:rPr lang="en-US" sz="1400" b="1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𝑿</m:t>
                            </m:r>
                            <m:r>
                              <m:rPr>
                                <m:nor/>
                              </m:rPr>
                              <a:rPr lang="en-US" sz="1400" b="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r>
                              <m:rPr>
                                <m:nor/>
                              </m:rPr>
                              <a:rPr lang="en-US" sz="1400" b="0" i="1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yi</m:t>
                            </m:r>
                            <m:r>
                              <m:rPr>
                                <m:nor/>
                              </m:rPr>
                              <a:rPr lang="en-US" sz="1400" b="0" i="1" baseline="-25000" dirty="0" smtClean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0 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  <m:r>
                              <a:rPr lang="en-US" sz="1400" b="0" i="1" baseline="-2500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acc>
                              <m:accPr>
                                <m:chr m:val="̇"/>
                                <m:ctrlPr>
                                  <a:rPr lang="en-US" sz="1400" b="1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nor/>
                                  </m:rPr>
                                  <a:rPr lang="el-GR" sz="1400" b="1" i="1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ϵ</m:t>
                                </m:r>
                                <m:r>
                                  <m:rPr>
                                    <m:nor/>
                                  </m:rPr>
                                  <a:rPr lang="en-US" sz="1400" b="1" i="1" baseline="-25000" dirty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</m:e>
                            </m:acc>
                          </m:oMath>
                        </m:oMathPara>
                      </a14:m>
                      <a:br>
                        <a:rPr lang="en-US" sz="1400" b="1" i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predict: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lang="en-US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sz="1400" b="1" i="1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sz="1400" b="1" i="1" baseline="-2500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i</m:t>
                              </m:r>
                            </m:e>
                          </m:acc>
                          <m:r>
                            <a:rPr lang="en-US" sz="14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1400" b="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400" b="1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a:rPr lang="en-US" sz="1400" b="1" i="1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𝜸</m:t>
                              </m:r>
                            </m:e>
                          </m:acc>
                          <m:r>
                            <a:rPr lang="en-US" sz="1400" b="1" i="1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1400" b="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US" sz="1400" b="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yi</m:t>
                          </m:r>
                          <m:r>
                            <m:rPr>
                              <m:nor/>
                            </m:rPr>
                            <a:rPr lang="en-US" sz="1400" b="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0 </m:t>
                          </m:r>
                          <m:acc>
                            <m:accPr>
                              <m:chr m:val="̂"/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acc>
                          <m:r>
                            <a:rPr lang="en-US" sz="1400" b="0" i="1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oMath>
                      </a14:m>
                      <a:endParaRPr lang="en-US" sz="1400" b="0" i="1" baseline="-250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dirty="0">
                          <a:cs typeface="Times New Roman" panose="02020603050405020304" pitchFamily="18" charset="0"/>
                        </a:rPr>
                        <a:t>                    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̈"/>
                              <m:ctrlPr>
                                <a:rPr lang="en-US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nor/>
                                </m:rPr>
                                <a:rPr lang="en-US" sz="1400" b="1" i="1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  <m:r>
                                <m:rPr>
                                  <m:nor/>
                                </m:rPr>
                                <a:rPr lang="en-US" sz="1400" b="1" i="1" baseline="-25000" dirty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sz="1400" b="0" i="1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nor/>
                            </m:rPr>
                            <a:rPr lang="en-US" sz="1400" b="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400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1400" b="1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US" sz="1400" b="1" i="1" baseline="-2500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𝜸</m:t>
                              </m:r>
                            </m:e>
                          </m:acc>
                          <m:r>
                            <a:rPr lang="en-US" sz="1400" b="1" i="1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𝑿</m:t>
                          </m:r>
                          <m:r>
                            <m:rPr>
                              <m:nor/>
                            </m:rPr>
                            <a:rPr lang="en-US" sz="1400" b="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US" sz="1400" b="0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sz="1400" b="0" i="1" baseline="-250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∗0 </m:t>
                          </m:r>
                          <m:acc>
                            <m:accPr>
                              <m:chr m:val="̂"/>
                              <m:ctrlPr>
                                <a:rPr lang="en-US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</m:acc>
                          <m:r>
                            <a:rPr lang="en-US" sz="1400" b="0" i="1" baseline="-2500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oMath>
                      </a14:m>
                      <a:endParaRPr lang="en-US" sz="1400" b="0" i="1" baseline="-25000" dirty="0">
                        <a:latin typeface="Times New Roman" panose="020206030504050203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AEA3271C-E574-06A9-46A3-0E309BFFC66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34071" y="3085811"/>
                      <a:ext cx="1912547" cy="95021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064" t="-2632" b="-6579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0" name="Elbow Connector 119">
                <a:extLst>
                  <a:ext uri="{FF2B5EF4-FFF2-40B4-BE49-F238E27FC236}">
                    <a16:creationId xmlns:a16="http://schemas.microsoft.com/office/drawing/2014/main" id="{0725A60F-F59F-4147-6CEC-ECA2DD97DFCD}"/>
                  </a:ext>
                </a:extLst>
              </p:cNvPr>
              <p:cNvCxnSpPr>
                <a:cxnSpLocks/>
                <a:stCxn id="100" idx="4"/>
                <a:endCxn id="105" idx="1"/>
              </p:cNvCxnSpPr>
              <p:nvPr/>
            </p:nvCxnSpPr>
            <p:spPr>
              <a:xfrm rot="16200000" flipH="1">
                <a:off x="845663" y="2432457"/>
                <a:ext cx="1716395" cy="1045033"/>
              </a:xfrm>
              <a:prstGeom prst="bentConnector2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2A61CDB4-4566-407C-B104-B810ED9B0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5449" y="3132854"/>
                <a:ext cx="413" cy="223619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7FE8181A-B5B7-FF2D-2EC9-8FB45134F131}"/>
                  </a:ext>
                </a:extLst>
              </p:cNvPr>
              <p:cNvGrpSpPr/>
              <p:nvPr/>
            </p:nvGrpSpPr>
            <p:grpSpPr>
              <a:xfrm>
                <a:off x="2420530" y="4487703"/>
                <a:ext cx="2011680" cy="640080"/>
                <a:chOff x="3397155" y="4165434"/>
                <a:chExt cx="2011680" cy="640080"/>
              </a:xfrm>
            </p:grpSpPr>
            <p:sp>
              <p:nvSpPr>
                <p:cNvPr id="7" name="Diamond 6">
                  <a:extLst>
                    <a:ext uri="{FF2B5EF4-FFF2-40B4-BE49-F238E27FC236}">
                      <a16:creationId xmlns:a16="http://schemas.microsoft.com/office/drawing/2014/main" id="{35818FA3-B4FA-A882-11E6-7DA28186D787}"/>
                    </a:ext>
                  </a:extLst>
                </p:cNvPr>
                <p:cNvSpPr/>
                <p:nvPr/>
              </p:nvSpPr>
              <p:spPr>
                <a:xfrm>
                  <a:off x="3397155" y="4165434"/>
                  <a:ext cx="2011680" cy="640080"/>
                </a:xfrm>
                <a:prstGeom prst="diamond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latin typeface="Helvetica" pitchFamily="2" charset="0"/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6E2AF66B-1697-F1B4-1043-2BA4F56CEBAB}"/>
                    </a:ext>
                  </a:extLst>
                </p:cNvPr>
                <p:cNvSpPr txBox="1"/>
                <p:nvPr/>
              </p:nvSpPr>
              <p:spPr>
                <a:xfrm>
                  <a:off x="3625961" y="4280155"/>
                  <a:ext cx="1543944" cy="523220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i="1" dirty="0">
                      <a:latin typeface="Helvetica" pitchFamily="2" charset="0"/>
                    </a:rPr>
                    <a:t>Single Anchor</a:t>
                  </a:r>
                </a:p>
                <a:p>
                  <a:pPr algn="ctr"/>
                  <a:r>
                    <a:rPr lang="en-US" sz="1400" dirty="0"/>
                    <a:t> </a:t>
                  </a:r>
                  <a:r>
                    <a:rPr lang="en-US" sz="1400" b="1" i="1" dirty="0">
                      <a:latin typeface="Symbol" pitchFamily="2" charset="2"/>
                      <a:cs typeface="Times New Roman" panose="02020603050405020304" pitchFamily="18" charset="0"/>
                    </a:rPr>
                    <a:t>t</a:t>
                  </a:r>
                  <a:r>
                    <a:rPr lang="en-US" sz="1400" b="1" dirty="0">
                      <a:latin typeface="Symbol" pitchFamily="2" charset="2"/>
                      <a:cs typeface="Times New Roman" panose="02020603050405020304" pitchFamily="18" charset="0"/>
                    </a:rPr>
                    <a:t> </a:t>
                  </a:r>
                  <a:r>
                    <a:rPr lang="en-US" sz="1400" i="1" dirty="0">
                      <a:latin typeface="Symbol" pitchFamily="2" charset="2"/>
                      <a:cs typeface="Times New Roman" panose="02020603050405020304" pitchFamily="18" charset="0"/>
                    </a:rPr>
                    <a:t>= t</a:t>
                  </a:r>
                  <a:r>
                    <a:rPr lang="en-US" sz="1400" baseline="-25000" dirty="0">
                      <a:latin typeface="Symbol" pitchFamily="2" charset="2"/>
                      <a:cs typeface="Times New Roman" panose="02020603050405020304" pitchFamily="18" charset="0"/>
                    </a:rPr>
                    <a:t>1</a:t>
                  </a:r>
                  <a:endParaRPr lang="en-US" sz="1400" dirty="0"/>
                </a:p>
              </p:txBody>
            </p:sp>
          </p:grp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225CEBEB-0000-5110-BD2C-E887379D716B}"/>
                  </a:ext>
                </a:extLst>
              </p:cNvPr>
              <p:cNvSpPr txBox="1"/>
              <p:nvPr/>
            </p:nvSpPr>
            <p:spPr>
              <a:xfrm>
                <a:off x="1359104" y="4485331"/>
                <a:ext cx="760144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latin typeface="Helvetica" pitchFamily="2" charset="0"/>
                  </a:rPr>
                  <a:t>Single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D1F51833-FF71-713A-CAEA-5EFFFC6079FA}"/>
                  </a:ext>
                </a:extLst>
              </p:cNvPr>
              <p:cNvSpPr txBox="1"/>
              <p:nvPr/>
            </p:nvSpPr>
            <p:spPr>
              <a:xfrm>
                <a:off x="4479974" y="4467043"/>
                <a:ext cx="909223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latin typeface="Helvetica" pitchFamily="2" charset="0"/>
                  </a:rPr>
                  <a:t>Multiple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FA7C5CE7-83E3-8E4F-EEEF-AF1A6456F258}"/>
                  </a:ext>
                </a:extLst>
              </p:cNvPr>
              <p:cNvSpPr txBox="1"/>
              <p:nvPr/>
            </p:nvSpPr>
            <p:spPr>
              <a:xfrm>
                <a:off x="2384365" y="5165574"/>
                <a:ext cx="1091966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latin typeface="Helvetica" pitchFamily="2" charset="0"/>
                  </a:rPr>
                  <a:t>Euclidean</a:t>
                </a:r>
              </a:p>
            </p:txBody>
          </p:sp>
          <p:sp>
            <p:nvSpPr>
              <p:cNvPr id="169" name="Diamond 168">
                <a:extLst>
                  <a:ext uri="{FF2B5EF4-FFF2-40B4-BE49-F238E27FC236}">
                    <a16:creationId xmlns:a16="http://schemas.microsoft.com/office/drawing/2014/main" id="{AB182A2C-9AB6-DA93-95C7-DC5A314928F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00481" y="5112570"/>
                <a:ext cx="1828800" cy="640080"/>
              </a:xfrm>
              <a:prstGeom prst="diamond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Helvetica" pitchFamily="2" charset="0"/>
                </a:endParaRP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DFF795FD-8ECA-1591-0C9B-FD5958A924E9}"/>
                  </a:ext>
                </a:extLst>
              </p:cNvPr>
              <p:cNvSpPr txBox="1"/>
              <p:nvPr/>
            </p:nvSpPr>
            <p:spPr>
              <a:xfrm>
                <a:off x="4600674" y="5275024"/>
                <a:ext cx="1628414" cy="307777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>
                    <a:latin typeface="Helvetica" pitchFamily="2" charset="0"/>
                  </a:rPr>
                  <a:t>Which distance</a:t>
                </a:r>
              </a:p>
            </p:txBody>
          </p:sp>
          <p:sp>
            <p:nvSpPr>
              <p:cNvPr id="171" name="Diamond 170">
                <a:extLst>
                  <a:ext uri="{FF2B5EF4-FFF2-40B4-BE49-F238E27FC236}">
                    <a16:creationId xmlns:a16="http://schemas.microsoft.com/office/drawing/2014/main" id="{1ADF09D3-E6A3-DCB1-CAEE-9DADCC73944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09041" y="6029373"/>
                <a:ext cx="2011680" cy="640080"/>
              </a:xfrm>
              <a:prstGeom prst="diamond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>
                  <a:latin typeface="Helvetica" pitchFamily="2" charset="0"/>
                </a:endParaRP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1D9E0A8B-5647-5B28-D269-523BE90A07B4}"/>
                  </a:ext>
                </a:extLst>
              </p:cNvPr>
              <p:cNvSpPr txBox="1"/>
              <p:nvPr/>
            </p:nvSpPr>
            <p:spPr>
              <a:xfrm>
                <a:off x="4605706" y="6150739"/>
                <a:ext cx="1627632" cy="523220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i="1" dirty="0">
                    <a:latin typeface="Helvetica" pitchFamily="2" charset="0"/>
                  </a:rPr>
                  <a:t>Which Criteria</a:t>
                </a:r>
              </a:p>
              <a:p>
                <a:pPr algn="ctr"/>
                <a:r>
                  <a:rPr lang="en-US" sz="1400" b="1" i="1" dirty="0">
                    <a:latin typeface="Symbol" pitchFamily="2" charset="2"/>
                    <a:cs typeface="Times New Roman" panose="02020603050405020304" pitchFamily="18" charset="0"/>
                  </a:rPr>
                  <a:t>a  </a:t>
                </a:r>
                <a:r>
                  <a:rPr lang="en-US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1400" b="1" i="1" dirty="0">
                    <a:latin typeface="Symbol" pitchFamily="2" charset="2"/>
                    <a:cs typeface="Times New Roman" panose="02020603050405020304" pitchFamily="18" charset="0"/>
                  </a:rPr>
                  <a:t> k</a:t>
                </a:r>
                <a:endParaRPr lang="en-US" sz="14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4453F0A8-7016-3ED1-5A81-D95CCC87A356}"/>
                  </a:ext>
                </a:extLst>
              </p:cNvPr>
              <p:cNvSpPr txBox="1"/>
              <p:nvPr/>
            </p:nvSpPr>
            <p:spPr>
              <a:xfrm>
                <a:off x="4075614" y="5718145"/>
                <a:ext cx="1348446" cy="323165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latin typeface="Helvetica" pitchFamily="2" charset="0"/>
                  </a:rPr>
                  <a:t>Mahalanobis</a:t>
                </a:r>
              </a:p>
            </p:txBody>
          </p:sp>
          <p:cxnSp>
            <p:nvCxnSpPr>
              <p:cNvPr id="175" name="Elbow Connector 174">
                <a:extLst>
                  <a:ext uri="{FF2B5EF4-FFF2-40B4-BE49-F238E27FC236}">
                    <a16:creationId xmlns:a16="http://schemas.microsoft.com/office/drawing/2014/main" id="{21A1BCCE-211C-8A45-57A6-518A7529B1E4}"/>
                  </a:ext>
                </a:extLst>
              </p:cNvPr>
              <p:cNvCxnSpPr>
                <a:cxnSpLocks/>
                <a:stCxn id="7" idx="3"/>
                <a:endCxn id="169" idx="0"/>
              </p:cNvCxnSpPr>
              <p:nvPr/>
            </p:nvCxnSpPr>
            <p:spPr>
              <a:xfrm>
                <a:off x="4432210" y="4807743"/>
                <a:ext cx="982671" cy="304827"/>
              </a:xfrm>
              <a:prstGeom prst="bentConnector2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lbow Connector 189">
                <a:extLst>
                  <a:ext uri="{FF2B5EF4-FFF2-40B4-BE49-F238E27FC236}">
                    <a16:creationId xmlns:a16="http://schemas.microsoft.com/office/drawing/2014/main" id="{07CEA126-9467-F7FB-C872-22C68FD08660}"/>
                  </a:ext>
                </a:extLst>
              </p:cNvPr>
              <p:cNvCxnSpPr>
                <a:cxnSpLocks/>
                <a:stCxn id="169" idx="1"/>
                <a:endCxn id="13" idx="0"/>
              </p:cNvCxnSpPr>
              <p:nvPr/>
            </p:nvCxnSpPr>
            <p:spPr>
              <a:xfrm rot="10800000" flipV="1">
                <a:off x="2386835" y="5432609"/>
                <a:ext cx="2113646" cy="573671"/>
              </a:xfrm>
              <a:prstGeom prst="bentConnector2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>
                <a:extLst>
                  <a:ext uri="{FF2B5EF4-FFF2-40B4-BE49-F238E27FC236}">
                    <a16:creationId xmlns:a16="http://schemas.microsoft.com/office/drawing/2014/main" id="{779B6854-DADE-E09D-DB50-275B6D44E9E5}"/>
                  </a:ext>
                </a:extLst>
              </p:cNvPr>
              <p:cNvCxnSpPr>
                <a:cxnSpLocks/>
                <a:stCxn id="169" idx="2"/>
                <a:endCxn id="171" idx="0"/>
              </p:cNvCxnSpPr>
              <p:nvPr/>
            </p:nvCxnSpPr>
            <p:spPr>
              <a:xfrm>
                <a:off x="5414881" y="5752650"/>
                <a:ext cx="0" cy="276723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736F7D65-1511-BF38-2456-853C96473C5B}"/>
                      </a:ext>
                    </a:extLst>
                  </p:cNvPr>
                  <p:cNvSpPr/>
                  <p:nvPr/>
                </p:nvSpPr>
                <p:spPr>
                  <a:xfrm>
                    <a:off x="2530258" y="6773757"/>
                    <a:ext cx="2570199" cy="548640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̈"/>
                                      <m:ctrlPr>
                                        <a:rPr lang="en-US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1400" b="1" i="1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a:rPr lang="en-US" sz="1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̈"/>
                                      <m:ctrlPr>
                                        <a:rPr lang="en-US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1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1400" b="1" i="1">
                                              <a:solidFill>
                                                <a:schemeClr val="tx1"/>
                                              </a:solidFill>
                                              <a:latin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a:rPr lang="en-US" sz="1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Σ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̈"/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400" b="1" i="1">
                                          <a:solidFill>
                                            <a:schemeClr val="tx1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̈"/>
                                  <m:ctrlPr>
                                    <a:rPr lang="en-US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1400" b="1" i="1">
                                          <a:solidFill>
                                            <a:schemeClr val="tx1"/>
                                          </a:solidFill>
                                          <a:latin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sz="14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  <a:latin typeface="Symbol" pitchFamily="2" charset="2"/>
                    </a:endParaRPr>
                  </a:p>
                </p:txBody>
              </p:sp>
            </mc:Choice>
            <mc:Fallback>
              <p:sp>
                <p:nvSpPr>
                  <p:cNvPr id="204" name="Rectangle 203">
                    <a:extLst>
                      <a:ext uri="{FF2B5EF4-FFF2-40B4-BE49-F238E27FC236}">
                        <a16:creationId xmlns:a16="http://schemas.microsoft.com/office/drawing/2014/main" id="{736F7D65-1511-BF38-2456-853C96473C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0258" y="6773757"/>
                    <a:ext cx="2570199" cy="5486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5400">
                    <a:solidFill>
                      <a:schemeClr val="accent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9" name="Elbow Connector 208">
                <a:extLst>
                  <a:ext uri="{FF2B5EF4-FFF2-40B4-BE49-F238E27FC236}">
                    <a16:creationId xmlns:a16="http://schemas.microsoft.com/office/drawing/2014/main" id="{6821A105-E59F-325E-6FCB-E0C7141E9864}"/>
                  </a:ext>
                </a:extLst>
              </p:cNvPr>
              <p:cNvCxnSpPr>
                <a:cxnSpLocks/>
                <a:stCxn id="171" idx="1"/>
                <a:endCxn id="204" idx="0"/>
              </p:cNvCxnSpPr>
              <p:nvPr/>
            </p:nvCxnSpPr>
            <p:spPr>
              <a:xfrm rot="10800000" flipV="1">
                <a:off x="3815359" y="6349413"/>
                <a:ext cx="593683" cy="424344"/>
              </a:xfrm>
              <a:prstGeom prst="bentConnector2">
                <a:avLst/>
              </a:prstGeom>
              <a:ln w="254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0C1F0463-62B5-234B-9722-51777DC548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9459" y="6554921"/>
                <a:ext cx="0" cy="1946504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1" name="Group 280">
                <a:extLst>
                  <a:ext uri="{FF2B5EF4-FFF2-40B4-BE49-F238E27FC236}">
                    <a16:creationId xmlns:a16="http://schemas.microsoft.com/office/drawing/2014/main" id="{598A568B-3C14-C23A-BF10-E576F8954242}"/>
                  </a:ext>
                </a:extLst>
              </p:cNvPr>
              <p:cNvGrpSpPr/>
              <p:nvPr/>
            </p:nvGrpSpPr>
            <p:grpSpPr>
              <a:xfrm>
                <a:off x="1522308" y="9471060"/>
                <a:ext cx="3557854" cy="808656"/>
                <a:chOff x="1121683" y="949680"/>
                <a:chExt cx="2862846" cy="976589"/>
              </a:xfrm>
            </p:grpSpPr>
            <p:sp>
              <p:nvSpPr>
                <p:cNvPr id="282" name="Parallelogram 281">
                  <a:extLst>
                    <a:ext uri="{FF2B5EF4-FFF2-40B4-BE49-F238E27FC236}">
                      <a16:creationId xmlns:a16="http://schemas.microsoft.com/office/drawing/2014/main" id="{6919E0F7-57C8-90D9-281D-E64C5D386565}"/>
                    </a:ext>
                  </a:extLst>
                </p:cNvPr>
                <p:cNvSpPr/>
                <p:nvPr/>
              </p:nvSpPr>
              <p:spPr>
                <a:xfrm>
                  <a:off x="1121683" y="949680"/>
                  <a:ext cx="2862846" cy="976589"/>
                </a:xfrm>
                <a:prstGeom prst="parallelogram">
                  <a:avLst>
                    <a:gd name="adj" fmla="val 45800"/>
                  </a:avLst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chemeClr val="tx1"/>
                    </a:solidFill>
                    <a:latin typeface="Helvetica" pitchFamily="2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E92CEDE1-D660-FCA4-C1FE-6484D7E0DB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46912" y="956253"/>
                      <a:ext cx="2184461" cy="892062"/>
                    </a:xfrm>
                    <a:prstGeom prst="rect">
                      <a:avLst/>
                    </a:prstGeom>
                    <a:noFill/>
                    <a:ln w="2540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from Model 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br>
                        <a:rPr lang="en-US" sz="1400" dirty="0">
                          <a:latin typeface="Helvetica" pitchFamily="2" charset="0"/>
                        </a:rPr>
                      </a:br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median as the expectation  </a:t>
                      </a:r>
                      <a14:m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acc>
                        </m:oMath>
                      </a14:m>
                      <a:endParaRPr lang="en-US" sz="1400" b="0" dirty="0">
                        <a:latin typeface="Helvetica" pitchFamily="2" charset="0"/>
                      </a:endParaRPr>
                    </a:p>
                    <a:p>
                      <a:r>
                        <a:rPr lang="en-US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quantile for predictive interval</a:t>
                      </a:r>
                    </a:p>
                  </p:txBody>
                </p:sp>
              </mc:Choice>
              <mc:Fallback>
                <p:sp>
                  <p:nvSpPr>
                    <p:cNvPr id="283" name="TextBox 282">
                      <a:extLst>
                        <a:ext uri="{FF2B5EF4-FFF2-40B4-BE49-F238E27FC236}">
                          <a16:creationId xmlns:a16="http://schemas.microsoft.com/office/drawing/2014/main" id="{E92CEDE1-D660-FCA4-C1FE-6484D7E0DB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46912" y="956253"/>
                      <a:ext cx="2184461" cy="89206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65" t="-3390" b="-6780"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0" name="Straight Arrow Connector 289">
                <a:extLst>
                  <a:ext uri="{FF2B5EF4-FFF2-40B4-BE49-F238E27FC236}">
                    <a16:creationId xmlns:a16="http://schemas.microsoft.com/office/drawing/2014/main" id="{1F2A9433-1A17-DC98-AAD3-ACE0F42618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15655" y="9162093"/>
                <a:ext cx="5653" cy="308967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Arrow Connector 395">
                <a:extLst>
                  <a:ext uri="{FF2B5EF4-FFF2-40B4-BE49-F238E27FC236}">
                    <a16:creationId xmlns:a16="http://schemas.microsoft.com/office/drawing/2014/main" id="{1E597518-5B06-3E77-3408-62EA1262CAE6}"/>
                  </a:ext>
                </a:extLst>
              </p:cNvPr>
              <p:cNvCxnSpPr>
                <a:cxnSpLocks/>
                <a:stCxn id="172" idx="2"/>
              </p:cNvCxnSpPr>
              <p:nvPr/>
            </p:nvCxnSpPr>
            <p:spPr>
              <a:xfrm flipH="1">
                <a:off x="5414881" y="6673959"/>
                <a:ext cx="4641" cy="832562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E4149ED8-88DF-6C3E-85DA-FAFF7B85B975}"/>
                  </a:ext>
                </a:extLst>
              </p:cNvPr>
              <p:cNvSpPr txBox="1"/>
              <p:nvPr/>
            </p:nvSpPr>
            <p:spPr>
              <a:xfrm>
                <a:off x="2898555" y="7766311"/>
                <a:ext cx="316112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ymbol" pitchFamily="2" charset="2"/>
                  </a:rPr>
                  <a:t>k</a:t>
                </a: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2428ECF4-151F-B8E4-E983-D1E4A37EE684}"/>
                  </a:ext>
                </a:extLst>
              </p:cNvPr>
              <p:cNvSpPr txBox="1"/>
              <p:nvPr/>
            </p:nvSpPr>
            <p:spPr>
              <a:xfrm>
                <a:off x="5442348" y="8158384"/>
                <a:ext cx="335348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ymbol" pitchFamily="2" charset="2"/>
                  </a:rPr>
                  <a:t>a</a:t>
                </a:r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180AB47F-8007-106A-3606-39F218139410}"/>
                  </a:ext>
                </a:extLst>
              </p:cNvPr>
              <p:cNvSpPr txBox="1"/>
              <p:nvPr/>
            </p:nvSpPr>
            <p:spPr>
              <a:xfrm>
                <a:off x="1836010" y="7320507"/>
                <a:ext cx="316112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ymbol" pitchFamily="2" charset="2"/>
                  </a:rPr>
                  <a:t>k</a:t>
                </a: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83737F8F-8988-7CB6-45AF-A9DC21567774}"/>
                  </a:ext>
                </a:extLst>
              </p:cNvPr>
              <p:cNvSpPr txBox="1"/>
              <p:nvPr/>
            </p:nvSpPr>
            <p:spPr>
              <a:xfrm>
                <a:off x="868077" y="6821936"/>
                <a:ext cx="316112" cy="369332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Symbol" pitchFamily="2" charset="2"/>
                  </a:rPr>
                  <a:t>k</a:t>
                </a:r>
              </a:p>
            </p:txBody>
          </p: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5227EA6-61E8-8AA0-15DB-19C56F6B7230}"/>
                  </a:ext>
                </a:extLst>
              </p:cNvPr>
              <p:cNvCxnSpPr>
                <a:cxnSpLocks/>
                <a:stCxn id="9" idx="2"/>
              </p:cNvCxnSpPr>
              <p:nvPr/>
            </p:nvCxnSpPr>
            <p:spPr>
              <a:xfrm>
                <a:off x="1214653" y="5722555"/>
                <a:ext cx="0" cy="2778870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6908FE19-66DE-4D85-B5A0-19AECBD52C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5773" y="8146601"/>
                <a:ext cx="0" cy="354824"/>
              </a:xfrm>
              <a:prstGeom prst="straightConnector1">
                <a:avLst/>
              </a:prstGeom>
              <a:ln w="254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F810A090-7F17-C949-10FA-38F22ED20A8F}"/>
                      </a:ext>
                    </a:extLst>
                  </p:cNvPr>
                  <p:cNvSpPr txBox="1"/>
                  <p:nvPr/>
                </p:nvSpPr>
                <p:spPr>
                  <a:xfrm>
                    <a:off x="1246678" y="8579557"/>
                    <a:ext cx="4157849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Subset</a:t>
                    </a:r>
                    <a:r>
                      <a:rPr lang="en-US" sz="1400" i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400" i="1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1400" i="1" baseline="-250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n-US" sz="1400" b="1" i="1" baseline="-2500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400" b="1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𝜿</m:t>
                            </m:r>
                          </m:sub>
                        </m:sSub>
                      </m:oMath>
                    </a14:m>
                    <a:r>
                      <a:rPr lang="en-US" sz="1400" b="1" i="1" dirty="0"/>
                      <a:t> </a:t>
                    </a:r>
                    <a:r>
                      <a:rPr lang="en-US" sz="1400" i="1" dirty="0"/>
                      <a:t>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𝜶</m:t>
                            </m:r>
                          </m:sub>
                        </m:sSub>
                      </m:oMath>
                    </a14:m>
                    <a:r>
                      <a:rPr lang="en-US" sz="1400" b="1" i="1" dirty="0">
                        <a:cs typeface="Times New Roman" panose="02020603050405020304" pitchFamily="18" charset="0"/>
                      </a:rPr>
                      <a:t> </a:t>
                    </a:r>
                    <a:br>
                      <a:rPr lang="en-US" sz="1400" b="1" i="1" dirty="0">
                        <a:cs typeface="Times New Roman" panose="02020603050405020304" pitchFamily="18" charset="0"/>
                      </a:rPr>
                    </a:br>
                    <a:r>
                      <a:rPr lang="en-US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GAMLSS, GAM , or Other Nonparametric Model </a:t>
                    </a:r>
                    <a:r>
                      <a:rPr lang="en-US" sz="14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</a:t>
                    </a:r>
                  </a:p>
                </p:txBody>
              </p:sp>
            </mc:Choice>
            <mc:Fallback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F810A090-7F17-C949-10FA-38F22ED20A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6678" y="8579557"/>
                    <a:ext cx="4157849" cy="52322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4762" b="-95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9278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2808</TotalTime>
  <Words>188</Words>
  <Application>Microsoft Macintosh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Helvetica</vt:lpstr>
      <vt:lpstr>Symbol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Jin, Xin</dc:creator>
  <cp:lastModifiedBy>Jin, Xin</cp:lastModifiedBy>
  <cp:revision>3</cp:revision>
  <dcterms:created xsi:type="dcterms:W3CDTF">2025-01-07T20:39:16Z</dcterms:created>
  <dcterms:modified xsi:type="dcterms:W3CDTF">2025-01-17T18:48:31Z</dcterms:modified>
</cp:coreProperties>
</file>