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7" d="100"/>
          <a:sy n="107" d="100"/>
        </p:scale>
        <p:origin x="12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AC9833-2107-4102-B02A-43AEBA3E1BE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E104F6D-D1FB-406A-BE77-D5F076FDEF47}">
      <dgm:prSet phldrT="[Text]"/>
      <dgm:spPr/>
      <dgm:t>
        <a:bodyPr/>
        <a:lstStyle/>
        <a:p>
          <a:r>
            <a:rPr lang="en-US" dirty="0"/>
            <a:t>CEC</a:t>
          </a:r>
        </a:p>
      </dgm:t>
    </dgm:pt>
    <dgm:pt modelId="{25D488BD-900F-4949-9708-CD67559BE4DC}" type="parTrans" cxnId="{DDF6D020-BA06-4AD2-9DF5-F598C5AF5C7E}">
      <dgm:prSet/>
      <dgm:spPr/>
      <dgm:t>
        <a:bodyPr/>
        <a:lstStyle/>
        <a:p>
          <a:endParaRPr lang="en-US"/>
        </a:p>
      </dgm:t>
    </dgm:pt>
    <dgm:pt modelId="{93A458CF-5B55-4093-885E-58199A6B1CF1}" type="sibTrans" cxnId="{DDF6D020-BA06-4AD2-9DF5-F598C5AF5C7E}">
      <dgm:prSet/>
      <dgm:spPr/>
      <dgm:t>
        <a:bodyPr/>
        <a:lstStyle/>
        <a:p>
          <a:endParaRPr lang="en-US"/>
        </a:p>
      </dgm:t>
    </dgm:pt>
    <dgm:pt modelId="{A7B6AD10-1068-4197-9EB3-CE8F0228E759}">
      <dgm:prSet phldrT="[Text]"/>
      <dgm:spPr/>
      <dgm:t>
        <a:bodyPr/>
        <a:lstStyle/>
        <a:p>
          <a:r>
            <a:rPr lang="en-US" dirty="0"/>
            <a:t>Chapter 11</a:t>
          </a:r>
        </a:p>
      </dgm:t>
    </dgm:pt>
    <dgm:pt modelId="{38215A84-FC39-44B2-9EBC-E199664BF7D1}" type="parTrans" cxnId="{633144BC-AC2B-46F6-AAE8-A8922DA2FE2E}">
      <dgm:prSet/>
      <dgm:spPr/>
      <dgm:t>
        <a:bodyPr/>
        <a:lstStyle/>
        <a:p>
          <a:endParaRPr lang="en-US"/>
        </a:p>
      </dgm:t>
    </dgm:pt>
    <dgm:pt modelId="{57D96A36-87D3-49D7-A49F-AAB219871BE1}" type="sibTrans" cxnId="{633144BC-AC2B-46F6-AAE8-A8922DA2FE2E}">
      <dgm:prSet/>
      <dgm:spPr/>
      <dgm:t>
        <a:bodyPr/>
        <a:lstStyle/>
        <a:p>
          <a:endParaRPr lang="en-US"/>
        </a:p>
      </dgm:t>
    </dgm:pt>
    <dgm:pt modelId="{F9B4CF69-F661-4200-A46B-E40C55113411}">
      <dgm:prSet phldrT="[Text]"/>
      <dgm:spPr/>
      <dgm:t>
        <a:bodyPr/>
        <a:lstStyle/>
        <a:p>
          <a:r>
            <a:rPr lang="en-US" dirty="0"/>
            <a:t>Chapter 7</a:t>
          </a:r>
        </a:p>
      </dgm:t>
    </dgm:pt>
    <dgm:pt modelId="{BF4A36AD-0182-43AF-AA93-9A6669181F60}" type="parTrans" cxnId="{E8216FB9-75F0-4F31-A23F-789EADC92713}">
      <dgm:prSet/>
      <dgm:spPr/>
      <dgm:t>
        <a:bodyPr/>
        <a:lstStyle/>
        <a:p>
          <a:endParaRPr lang="en-US"/>
        </a:p>
      </dgm:t>
    </dgm:pt>
    <dgm:pt modelId="{02510521-D457-4D69-B005-26AD82F4EBBD}" type="sibTrans" cxnId="{E8216FB9-75F0-4F31-A23F-789EADC92713}">
      <dgm:prSet/>
      <dgm:spPr/>
      <dgm:t>
        <a:bodyPr/>
        <a:lstStyle/>
        <a:p>
          <a:endParaRPr lang="en-US"/>
        </a:p>
      </dgm:t>
    </dgm:pt>
    <dgm:pt modelId="{E5086BD1-C37F-4E6B-AFD4-843D08957BA1}">
      <dgm:prSet phldrT="[Text]"/>
      <dgm:spPr/>
      <dgm:t>
        <a:bodyPr/>
        <a:lstStyle/>
        <a:p>
          <a:r>
            <a:rPr lang="en-US" dirty="0"/>
            <a:t>Refinance</a:t>
          </a:r>
        </a:p>
      </dgm:t>
    </dgm:pt>
    <dgm:pt modelId="{CC34FBD0-3077-4816-8C6B-FB131464CFB6}" type="parTrans" cxnId="{4FD322B7-771A-4AF3-8343-4C2B55F024ED}">
      <dgm:prSet/>
      <dgm:spPr/>
      <dgm:t>
        <a:bodyPr/>
        <a:lstStyle/>
        <a:p>
          <a:endParaRPr lang="en-US"/>
        </a:p>
      </dgm:t>
    </dgm:pt>
    <dgm:pt modelId="{B34443D0-2D36-4404-9429-F8EB91AFA338}" type="sibTrans" cxnId="{4FD322B7-771A-4AF3-8343-4C2B55F024ED}">
      <dgm:prSet/>
      <dgm:spPr/>
      <dgm:t>
        <a:bodyPr/>
        <a:lstStyle/>
        <a:p>
          <a:endParaRPr lang="en-US"/>
        </a:p>
      </dgm:t>
    </dgm:pt>
    <dgm:pt modelId="{BD38159B-7B25-488B-BEDB-D4155EF6E37C}">
      <dgm:prSet phldrT="[Text]"/>
      <dgm:spPr/>
      <dgm:t>
        <a:bodyPr/>
        <a:lstStyle/>
        <a:p>
          <a:r>
            <a:rPr lang="en-US" dirty="0"/>
            <a:t>No Refinance</a:t>
          </a:r>
        </a:p>
      </dgm:t>
    </dgm:pt>
    <dgm:pt modelId="{B13B1577-301C-461E-B021-D51870F8225E}" type="parTrans" cxnId="{BB5C6146-DAD8-4A2F-BE62-096B4DAEEFAA}">
      <dgm:prSet/>
      <dgm:spPr/>
      <dgm:t>
        <a:bodyPr/>
        <a:lstStyle/>
        <a:p>
          <a:endParaRPr lang="en-US"/>
        </a:p>
      </dgm:t>
    </dgm:pt>
    <dgm:pt modelId="{A0EC42AC-905C-42BF-AC1F-313170EBD828}" type="sibTrans" cxnId="{BB5C6146-DAD8-4A2F-BE62-096B4DAEEFAA}">
      <dgm:prSet/>
      <dgm:spPr/>
      <dgm:t>
        <a:bodyPr/>
        <a:lstStyle/>
        <a:p>
          <a:endParaRPr lang="en-US"/>
        </a:p>
      </dgm:t>
    </dgm:pt>
    <dgm:pt modelId="{F776DBA9-B34A-4B8F-B1D3-E37E6C9EADBA}">
      <dgm:prSet phldrT="[Text]"/>
      <dgm:spPr/>
      <dgm:t>
        <a:bodyPr/>
        <a:lstStyle/>
        <a:p>
          <a:r>
            <a:rPr lang="en-US" dirty="0"/>
            <a:t>1</a:t>
          </a:r>
          <a:r>
            <a:rPr lang="en-US" baseline="30000" dirty="0"/>
            <a:t>st</a:t>
          </a:r>
          <a:r>
            <a:rPr lang="en-US" dirty="0"/>
            <a:t> Lien paid at par</a:t>
          </a:r>
        </a:p>
        <a:p>
          <a:r>
            <a:rPr lang="en-US" dirty="0">
              <a:solidFill>
                <a:srgbClr val="92D050"/>
              </a:solidFill>
            </a:rPr>
            <a:t>They may refinance but the question is when.  If the spring maturity clause is triggered, then the company must refinance this 90 days before 2</a:t>
          </a:r>
          <a:r>
            <a:rPr lang="en-US" baseline="30000" dirty="0">
              <a:solidFill>
                <a:srgbClr val="92D050"/>
              </a:solidFill>
            </a:rPr>
            <a:t>nd</a:t>
          </a:r>
          <a:r>
            <a:rPr lang="en-US" dirty="0">
              <a:solidFill>
                <a:srgbClr val="92D050"/>
              </a:solidFill>
            </a:rPr>
            <a:t> lien, which adds more pressure to the company given such short time span.</a:t>
          </a:r>
        </a:p>
      </dgm:t>
    </dgm:pt>
    <dgm:pt modelId="{B11BE9A3-D221-4075-B2AA-76CFA385B598}" type="parTrans" cxnId="{0D4484D1-AAA4-4777-BC36-EACEC88B09AF}">
      <dgm:prSet/>
      <dgm:spPr/>
      <dgm:t>
        <a:bodyPr/>
        <a:lstStyle/>
        <a:p>
          <a:endParaRPr lang="en-US"/>
        </a:p>
      </dgm:t>
    </dgm:pt>
    <dgm:pt modelId="{F097A42B-1164-4417-A754-10C364676C07}" type="sibTrans" cxnId="{0D4484D1-AAA4-4777-BC36-EACEC88B09AF}">
      <dgm:prSet/>
      <dgm:spPr/>
      <dgm:t>
        <a:bodyPr/>
        <a:lstStyle/>
        <a:p>
          <a:endParaRPr lang="en-US"/>
        </a:p>
      </dgm:t>
    </dgm:pt>
    <dgm:pt modelId="{5414BEB9-E797-43BC-A660-58A361BE33AF}">
      <dgm:prSet phldrT="[Text]"/>
      <dgm:spPr/>
      <dgm:t>
        <a:bodyPr/>
        <a:lstStyle/>
        <a:p>
          <a:r>
            <a:rPr lang="en-US" dirty="0"/>
            <a:t>2</a:t>
          </a:r>
          <a:r>
            <a:rPr lang="en-US" baseline="30000" dirty="0"/>
            <a:t>nd</a:t>
          </a:r>
          <a:r>
            <a:rPr lang="en-US" dirty="0"/>
            <a:t> lien paid at par</a:t>
          </a:r>
        </a:p>
        <a:p>
          <a:r>
            <a:rPr lang="en-US" dirty="0">
              <a:solidFill>
                <a:srgbClr val="92D050"/>
              </a:solidFill>
            </a:rPr>
            <a:t>I think this is a more probable outcome because the near maturity date and there’s a spring maturity clause for the 1</a:t>
          </a:r>
          <a:r>
            <a:rPr lang="en-US" baseline="30000" dirty="0">
              <a:solidFill>
                <a:srgbClr val="92D050"/>
              </a:solidFill>
            </a:rPr>
            <a:t>st</a:t>
          </a:r>
          <a:r>
            <a:rPr lang="en-US" dirty="0">
              <a:solidFill>
                <a:srgbClr val="92D050"/>
              </a:solidFill>
            </a:rPr>
            <a:t> lien which takes more to refinance</a:t>
          </a:r>
          <a:r>
            <a:rPr lang="en-US" dirty="0"/>
            <a:t> </a:t>
          </a:r>
        </a:p>
      </dgm:t>
    </dgm:pt>
    <dgm:pt modelId="{213AD92C-719A-4500-B1FF-50F3E09C9B8C}" type="parTrans" cxnId="{3A60EDA4-EE6A-42B7-8C5D-BF579CEB7690}">
      <dgm:prSet/>
      <dgm:spPr/>
      <dgm:t>
        <a:bodyPr/>
        <a:lstStyle/>
        <a:p>
          <a:endParaRPr lang="en-US"/>
        </a:p>
      </dgm:t>
    </dgm:pt>
    <dgm:pt modelId="{FC8D0B4C-895D-42E1-932C-C71CDCAFF81A}" type="sibTrans" cxnId="{3A60EDA4-EE6A-42B7-8C5D-BF579CEB7690}">
      <dgm:prSet/>
      <dgm:spPr/>
      <dgm:t>
        <a:bodyPr/>
        <a:lstStyle/>
        <a:p>
          <a:endParaRPr lang="en-US"/>
        </a:p>
      </dgm:t>
    </dgm:pt>
    <dgm:pt modelId="{2609E605-6183-4108-9EAE-0C323D6DA352}">
      <dgm:prSet phldrT="[Text]"/>
      <dgm:spPr/>
      <dgm:t>
        <a:bodyPr/>
        <a:lstStyle/>
        <a:p>
          <a:r>
            <a:rPr lang="en-US" dirty="0"/>
            <a:t>Asset Sales</a:t>
          </a:r>
        </a:p>
        <a:p>
          <a:r>
            <a:rPr lang="en-US" dirty="0"/>
            <a:t>Leaseback</a:t>
          </a:r>
        </a:p>
      </dgm:t>
    </dgm:pt>
    <dgm:pt modelId="{DE95A39E-5A22-473F-9D18-085F500075E6}" type="parTrans" cxnId="{B05D7D43-A10F-4E4E-8068-F67D73CDEBD0}">
      <dgm:prSet/>
      <dgm:spPr/>
      <dgm:t>
        <a:bodyPr/>
        <a:lstStyle/>
        <a:p>
          <a:endParaRPr lang="en-US"/>
        </a:p>
      </dgm:t>
    </dgm:pt>
    <dgm:pt modelId="{72282BB4-50D0-4172-A6DA-D44F7A382EB2}" type="sibTrans" cxnId="{B05D7D43-A10F-4E4E-8068-F67D73CDEBD0}">
      <dgm:prSet/>
      <dgm:spPr/>
      <dgm:t>
        <a:bodyPr/>
        <a:lstStyle/>
        <a:p>
          <a:endParaRPr lang="en-US"/>
        </a:p>
      </dgm:t>
    </dgm:pt>
    <dgm:pt modelId="{87C3C37A-DDB0-4F70-A163-AA29E1896316}" type="pres">
      <dgm:prSet presAssocID="{BAAC9833-2107-4102-B02A-43AEBA3E1BED}" presName="diagram" presStyleCnt="0">
        <dgm:presLayoutVars>
          <dgm:chPref val="1"/>
          <dgm:dir/>
          <dgm:animOne val="branch"/>
          <dgm:animLvl val="lvl"/>
          <dgm:resizeHandles val="exact"/>
        </dgm:presLayoutVars>
      </dgm:prSet>
      <dgm:spPr/>
    </dgm:pt>
    <dgm:pt modelId="{16E243B3-BDB8-46DA-9E7C-89609FCF91C1}" type="pres">
      <dgm:prSet presAssocID="{3E104F6D-D1FB-406A-BE77-D5F076FDEF47}" presName="root1" presStyleCnt="0"/>
      <dgm:spPr/>
    </dgm:pt>
    <dgm:pt modelId="{0FA2562B-7E3E-450A-AA82-C329E97D770D}" type="pres">
      <dgm:prSet presAssocID="{3E104F6D-D1FB-406A-BE77-D5F076FDEF47}" presName="LevelOneTextNode" presStyleLbl="node0" presStyleIdx="0" presStyleCnt="1" custLinFactNeighborX="-31371" custLinFactNeighborY="-35293">
        <dgm:presLayoutVars>
          <dgm:chPref val="3"/>
        </dgm:presLayoutVars>
      </dgm:prSet>
      <dgm:spPr/>
    </dgm:pt>
    <dgm:pt modelId="{AF603FF5-7006-4B67-91F9-EE6322E801D7}" type="pres">
      <dgm:prSet presAssocID="{3E104F6D-D1FB-406A-BE77-D5F076FDEF47}" presName="level2hierChild" presStyleCnt="0"/>
      <dgm:spPr/>
    </dgm:pt>
    <dgm:pt modelId="{0F8D252A-8A02-4037-8FF7-9BA105BAE22D}" type="pres">
      <dgm:prSet presAssocID="{CC34FBD0-3077-4816-8C6B-FB131464CFB6}" presName="conn2-1" presStyleLbl="parChTrans1D2" presStyleIdx="0" presStyleCnt="2"/>
      <dgm:spPr/>
    </dgm:pt>
    <dgm:pt modelId="{886730F6-69A7-4748-A266-3823D86B1C03}" type="pres">
      <dgm:prSet presAssocID="{CC34FBD0-3077-4816-8C6B-FB131464CFB6}" presName="connTx" presStyleLbl="parChTrans1D2" presStyleIdx="0" presStyleCnt="2"/>
      <dgm:spPr/>
    </dgm:pt>
    <dgm:pt modelId="{4A6FF2F8-9D29-4161-BDA1-071D7EA00B23}" type="pres">
      <dgm:prSet presAssocID="{E5086BD1-C37F-4E6B-AFD4-843D08957BA1}" presName="root2" presStyleCnt="0"/>
      <dgm:spPr/>
    </dgm:pt>
    <dgm:pt modelId="{35780E82-1898-402A-8E23-C6770ABFE5E0}" type="pres">
      <dgm:prSet presAssocID="{E5086BD1-C37F-4E6B-AFD4-843D08957BA1}" presName="LevelTwoTextNode" presStyleLbl="node2" presStyleIdx="0" presStyleCnt="2" custLinFactNeighborX="-23485" custLinFactNeighborY="42888">
        <dgm:presLayoutVars>
          <dgm:chPref val="3"/>
        </dgm:presLayoutVars>
      </dgm:prSet>
      <dgm:spPr/>
    </dgm:pt>
    <dgm:pt modelId="{D2DE73E2-8895-4E0C-8977-D5CA84C4C228}" type="pres">
      <dgm:prSet presAssocID="{E5086BD1-C37F-4E6B-AFD4-843D08957BA1}" presName="level3hierChild" presStyleCnt="0"/>
      <dgm:spPr/>
    </dgm:pt>
    <dgm:pt modelId="{B0B6A955-2C62-4D95-9AE2-534E6F5E0218}" type="pres">
      <dgm:prSet presAssocID="{B11BE9A3-D221-4075-B2AA-76CFA385B598}" presName="conn2-1" presStyleLbl="parChTrans1D3" presStyleIdx="0" presStyleCnt="5"/>
      <dgm:spPr/>
    </dgm:pt>
    <dgm:pt modelId="{293D20A4-CCDA-4A15-9EEE-EE150BCD4740}" type="pres">
      <dgm:prSet presAssocID="{B11BE9A3-D221-4075-B2AA-76CFA385B598}" presName="connTx" presStyleLbl="parChTrans1D3" presStyleIdx="0" presStyleCnt="5"/>
      <dgm:spPr/>
    </dgm:pt>
    <dgm:pt modelId="{C2147D85-D6C0-44E5-AAAB-3F5D9944CF30}" type="pres">
      <dgm:prSet presAssocID="{F776DBA9-B34A-4B8F-B1D3-E37E6C9EADBA}" presName="root2" presStyleCnt="0"/>
      <dgm:spPr/>
    </dgm:pt>
    <dgm:pt modelId="{F03F7C74-6F9C-4A21-8ECD-9314D83C29C2}" type="pres">
      <dgm:prSet presAssocID="{F776DBA9-B34A-4B8F-B1D3-E37E6C9EADBA}" presName="LevelTwoTextNode" presStyleLbl="node3" presStyleIdx="0" presStyleCnt="5" custScaleX="193826">
        <dgm:presLayoutVars>
          <dgm:chPref val="3"/>
        </dgm:presLayoutVars>
      </dgm:prSet>
      <dgm:spPr/>
    </dgm:pt>
    <dgm:pt modelId="{E3CD0E92-96EB-40E5-B0EC-30D60B37CEB7}" type="pres">
      <dgm:prSet presAssocID="{F776DBA9-B34A-4B8F-B1D3-E37E6C9EADBA}" presName="level3hierChild" presStyleCnt="0"/>
      <dgm:spPr/>
    </dgm:pt>
    <dgm:pt modelId="{CFCF5F8F-AA0F-4C53-8B74-00764819EA3E}" type="pres">
      <dgm:prSet presAssocID="{213AD92C-719A-4500-B1FF-50F3E09C9B8C}" presName="conn2-1" presStyleLbl="parChTrans1D3" presStyleIdx="1" presStyleCnt="5"/>
      <dgm:spPr/>
    </dgm:pt>
    <dgm:pt modelId="{C53D9680-4B96-4AAE-9222-CCDA09B865EB}" type="pres">
      <dgm:prSet presAssocID="{213AD92C-719A-4500-B1FF-50F3E09C9B8C}" presName="connTx" presStyleLbl="parChTrans1D3" presStyleIdx="1" presStyleCnt="5"/>
      <dgm:spPr/>
    </dgm:pt>
    <dgm:pt modelId="{8058BE55-F7AF-4602-B232-AE0CC180809A}" type="pres">
      <dgm:prSet presAssocID="{5414BEB9-E797-43BC-A660-58A361BE33AF}" presName="root2" presStyleCnt="0"/>
      <dgm:spPr/>
    </dgm:pt>
    <dgm:pt modelId="{BBD7B71A-0680-4D8B-9CC6-983CAE1E81AC}" type="pres">
      <dgm:prSet presAssocID="{5414BEB9-E797-43BC-A660-58A361BE33AF}" presName="LevelTwoTextNode" presStyleLbl="node3" presStyleIdx="1" presStyleCnt="5" custScaleX="191943">
        <dgm:presLayoutVars>
          <dgm:chPref val="3"/>
        </dgm:presLayoutVars>
      </dgm:prSet>
      <dgm:spPr/>
    </dgm:pt>
    <dgm:pt modelId="{81A17DFE-CCDE-4E72-93A5-B7B4D6001161}" type="pres">
      <dgm:prSet presAssocID="{5414BEB9-E797-43BC-A660-58A361BE33AF}" presName="level3hierChild" presStyleCnt="0"/>
      <dgm:spPr/>
    </dgm:pt>
    <dgm:pt modelId="{D3B4BD01-E9A9-4B14-9E70-19EA67F6DC33}" type="pres">
      <dgm:prSet presAssocID="{B13B1577-301C-461E-B021-D51870F8225E}" presName="conn2-1" presStyleLbl="parChTrans1D2" presStyleIdx="1" presStyleCnt="2"/>
      <dgm:spPr/>
    </dgm:pt>
    <dgm:pt modelId="{C387DF27-7F54-4287-B32D-8494BC414A36}" type="pres">
      <dgm:prSet presAssocID="{B13B1577-301C-461E-B021-D51870F8225E}" presName="connTx" presStyleLbl="parChTrans1D2" presStyleIdx="1" presStyleCnt="2"/>
      <dgm:spPr/>
    </dgm:pt>
    <dgm:pt modelId="{728D78AE-5C01-4044-84E9-BF140F601658}" type="pres">
      <dgm:prSet presAssocID="{BD38159B-7B25-488B-BEDB-D4155EF6E37C}" presName="root2" presStyleCnt="0"/>
      <dgm:spPr/>
    </dgm:pt>
    <dgm:pt modelId="{7A14F226-D63A-4C8E-9699-9A8092A76CBE}" type="pres">
      <dgm:prSet presAssocID="{BD38159B-7B25-488B-BEDB-D4155EF6E37C}" presName="LevelTwoTextNode" presStyleLbl="node2" presStyleIdx="1" presStyleCnt="2" custLinFactY="-4074" custLinFactNeighborX="-19736" custLinFactNeighborY="-100000">
        <dgm:presLayoutVars>
          <dgm:chPref val="3"/>
        </dgm:presLayoutVars>
      </dgm:prSet>
      <dgm:spPr/>
    </dgm:pt>
    <dgm:pt modelId="{4E206018-DA2A-4E14-A23F-C7B698D7FC93}" type="pres">
      <dgm:prSet presAssocID="{BD38159B-7B25-488B-BEDB-D4155EF6E37C}" presName="level3hierChild" presStyleCnt="0"/>
      <dgm:spPr/>
    </dgm:pt>
    <dgm:pt modelId="{5D14B387-8F31-4FBC-B5A9-41F22822EE84}" type="pres">
      <dgm:prSet presAssocID="{38215A84-FC39-44B2-9EBC-E199664BF7D1}" presName="conn2-1" presStyleLbl="parChTrans1D3" presStyleIdx="2" presStyleCnt="5"/>
      <dgm:spPr/>
    </dgm:pt>
    <dgm:pt modelId="{B7F8280C-2287-4ED1-9E15-39627DA5FB6B}" type="pres">
      <dgm:prSet presAssocID="{38215A84-FC39-44B2-9EBC-E199664BF7D1}" presName="connTx" presStyleLbl="parChTrans1D3" presStyleIdx="2" presStyleCnt="5"/>
      <dgm:spPr/>
    </dgm:pt>
    <dgm:pt modelId="{E054E409-02A8-4888-882F-7C97383C0F36}" type="pres">
      <dgm:prSet presAssocID="{A7B6AD10-1068-4197-9EB3-CE8F0228E759}" presName="root2" presStyleCnt="0"/>
      <dgm:spPr/>
    </dgm:pt>
    <dgm:pt modelId="{062F6969-C364-4ACA-95CE-33B84A88120E}" type="pres">
      <dgm:prSet presAssocID="{A7B6AD10-1068-4197-9EB3-CE8F0228E759}" presName="LevelTwoTextNode" presStyleLbl="node3" presStyleIdx="2" presStyleCnt="5" custLinFactNeighborX="1766" custLinFactNeighborY="-1116">
        <dgm:presLayoutVars>
          <dgm:chPref val="3"/>
        </dgm:presLayoutVars>
      </dgm:prSet>
      <dgm:spPr/>
    </dgm:pt>
    <dgm:pt modelId="{867625E5-FCB1-41A1-B924-0EAF1C33D87C}" type="pres">
      <dgm:prSet presAssocID="{A7B6AD10-1068-4197-9EB3-CE8F0228E759}" presName="level3hierChild" presStyleCnt="0"/>
      <dgm:spPr/>
    </dgm:pt>
    <dgm:pt modelId="{9795CEC6-5D01-4E16-8348-DFEEB3893DE8}" type="pres">
      <dgm:prSet presAssocID="{BF4A36AD-0182-43AF-AA93-9A6669181F60}" presName="conn2-1" presStyleLbl="parChTrans1D3" presStyleIdx="3" presStyleCnt="5"/>
      <dgm:spPr/>
    </dgm:pt>
    <dgm:pt modelId="{737FD3D4-EF48-457F-AB92-0C81765E390A}" type="pres">
      <dgm:prSet presAssocID="{BF4A36AD-0182-43AF-AA93-9A6669181F60}" presName="connTx" presStyleLbl="parChTrans1D3" presStyleIdx="3" presStyleCnt="5"/>
      <dgm:spPr/>
    </dgm:pt>
    <dgm:pt modelId="{ECFDA7AB-0C16-49D4-940E-991AEBFA8B1C}" type="pres">
      <dgm:prSet presAssocID="{F9B4CF69-F661-4200-A46B-E40C55113411}" presName="root2" presStyleCnt="0"/>
      <dgm:spPr/>
    </dgm:pt>
    <dgm:pt modelId="{A82684C9-22BE-41BE-80BB-D70F4EC4F870}" type="pres">
      <dgm:prSet presAssocID="{F9B4CF69-F661-4200-A46B-E40C55113411}" presName="LevelTwoTextNode" presStyleLbl="node3" presStyleIdx="3" presStyleCnt="5" custLinFactNeighborX="4060" custLinFactNeighborY="2505">
        <dgm:presLayoutVars>
          <dgm:chPref val="3"/>
        </dgm:presLayoutVars>
      </dgm:prSet>
      <dgm:spPr/>
    </dgm:pt>
    <dgm:pt modelId="{652084E8-442B-4607-8018-F14420E5FEBA}" type="pres">
      <dgm:prSet presAssocID="{F9B4CF69-F661-4200-A46B-E40C55113411}" presName="level3hierChild" presStyleCnt="0"/>
      <dgm:spPr/>
    </dgm:pt>
    <dgm:pt modelId="{2323F2E6-678C-41E1-878E-6D405F33FD00}" type="pres">
      <dgm:prSet presAssocID="{DE95A39E-5A22-473F-9D18-085F500075E6}" presName="conn2-1" presStyleLbl="parChTrans1D3" presStyleIdx="4" presStyleCnt="5"/>
      <dgm:spPr/>
    </dgm:pt>
    <dgm:pt modelId="{95208F20-67BC-42FD-872B-55E92A89AEA1}" type="pres">
      <dgm:prSet presAssocID="{DE95A39E-5A22-473F-9D18-085F500075E6}" presName="connTx" presStyleLbl="parChTrans1D3" presStyleIdx="4" presStyleCnt="5"/>
      <dgm:spPr/>
    </dgm:pt>
    <dgm:pt modelId="{A3933A70-D39B-41CD-B152-83D3BF3DEB39}" type="pres">
      <dgm:prSet presAssocID="{2609E605-6183-4108-9EAE-0C323D6DA352}" presName="root2" presStyleCnt="0"/>
      <dgm:spPr/>
    </dgm:pt>
    <dgm:pt modelId="{AF4E9C71-3621-4D4E-9AAF-4FF4B35B5FB9}" type="pres">
      <dgm:prSet presAssocID="{2609E605-6183-4108-9EAE-0C323D6DA352}" presName="LevelTwoTextNode" presStyleLbl="node3" presStyleIdx="4" presStyleCnt="5" custLinFactNeighborX="4060" custLinFactNeighborY="1205">
        <dgm:presLayoutVars>
          <dgm:chPref val="3"/>
        </dgm:presLayoutVars>
      </dgm:prSet>
      <dgm:spPr/>
    </dgm:pt>
    <dgm:pt modelId="{FD3D14F1-9A32-4DB4-82D1-04722E359D5B}" type="pres">
      <dgm:prSet presAssocID="{2609E605-6183-4108-9EAE-0C323D6DA352}" presName="level3hierChild" presStyleCnt="0"/>
      <dgm:spPr/>
    </dgm:pt>
  </dgm:ptLst>
  <dgm:cxnLst>
    <dgm:cxn modelId="{15BCA205-338A-43AA-A802-D22D3EBCBC7B}" type="presOf" srcId="{5414BEB9-E797-43BC-A660-58A361BE33AF}" destId="{BBD7B71A-0680-4D8B-9CC6-983CAE1E81AC}" srcOrd="0" destOrd="0" presId="urn:microsoft.com/office/officeart/2005/8/layout/hierarchy2"/>
    <dgm:cxn modelId="{CFE5730D-5C78-473A-B050-35E7ED99DEDF}" type="presOf" srcId="{38215A84-FC39-44B2-9EBC-E199664BF7D1}" destId="{5D14B387-8F31-4FBC-B5A9-41F22822EE84}" srcOrd="0" destOrd="0" presId="urn:microsoft.com/office/officeart/2005/8/layout/hierarchy2"/>
    <dgm:cxn modelId="{32A0E70F-C6BD-48D2-B462-259A08A96985}" type="presOf" srcId="{3E104F6D-D1FB-406A-BE77-D5F076FDEF47}" destId="{0FA2562B-7E3E-450A-AA82-C329E97D770D}" srcOrd="0" destOrd="0" presId="urn:microsoft.com/office/officeart/2005/8/layout/hierarchy2"/>
    <dgm:cxn modelId="{5FFBFC12-B48E-47D0-BF9E-00737B26F912}" type="presOf" srcId="{213AD92C-719A-4500-B1FF-50F3E09C9B8C}" destId="{CFCF5F8F-AA0F-4C53-8B74-00764819EA3E}" srcOrd="0" destOrd="0" presId="urn:microsoft.com/office/officeart/2005/8/layout/hierarchy2"/>
    <dgm:cxn modelId="{DDF6D020-BA06-4AD2-9DF5-F598C5AF5C7E}" srcId="{BAAC9833-2107-4102-B02A-43AEBA3E1BED}" destId="{3E104F6D-D1FB-406A-BE77-D5F076FDEF47}" srcOrd="0" destOrd="0" parTransId="{25D488BD-900F-4949-9708-CD67559BE4DC}" sibTransId="{93A458CF-5B55-4093-885E-58199A6B1CF1}"/>
    <dgm:cxn modelId="{66CEEA26-1232-4915-9071-920E8CE5AEFD}" type="presOf" srcId="{BAAC9833-2107-4102-B02A-43AEBA3E1BED}" destId="{87C3C37A-DDB0-4F70-A163-AA29E1896316}" srcOrd="0" destOrd="0" presId="urn:microsoft.com/office/officeart/2005/8/layout/hierarchy2"/>
    <dgm:cxn modelId="{FE0D4A39-408E-4499-B641-3BDA3A278BF5}" type="presOf" srcId="{2609E605-6183-4108-9EAE-0C323D6DA352}" destId="{AF4E9C71-3621-4D4E-9AAF-4FF4B35B5FB9}" srcOrd="0" destOrd="0" presId="urn:microsoft.com/office/officeart/2005/8/layout/hierarchy2"/>
    <dgm:cxn modelId="{56B3813B-2548-4B60-BAC1-1540712332C9}" type="presOf" srcId="{BF4A36AD-0182-43AF-AA93-9A6669181F60}" destId="{9795CEC6-5D01-4E16-8348-DFEEB3893DE8}" srcOrd="0" destOrd="0" presId="urn:microsoft.com/office/officeart/2005/8/layout/hierarchy2"/>
    <dgm:cxn modelId="{9202523E-FDFB-45A5-AB8D-711B941F68B9}" type="presOf" srcId="{213AD92C-719A-4500-B1FF-50F3E09C9B8C}" destId="{C53D9680-4B96-4AAE-9222-CCDA09B865EB}" srcOrd="1" destOrd="0" presId="urn:microsoft.com/office/officeart/2005/8/layout/hierarchy2"/>
    <dgm:cxn modelId="{2FB2675B-E07B-40E1-8F9A-E8552C8B29B7}" type="presOf" srcId="{F9B4CF69-F661-4200-A46B-E40C55113411}" destId="{A82684C9-22BE-41BE-80BB-D70F4EC4F870}" srcOrd="0" destOrd="0" presId="urn:microsoft.com/office/officeart/2005/8/layout/hierarchy2"/>
    <dgm:cxn modelId="{A4EEA460-08EF-41A2-99F9-DB396B7AF309}" type="presOf" srcId="{BD38159B-7B25-488B-BEDB-D4155EF6E37C}" destId="{7A14F226-D63A-4C8E-9699-9A8092A76CBE}" srcOrd="0" destOrd="0" presId="urn:microsoft.com/office/officeart/2005/8/layout/hierarchy2"/>
    <dgm:cxn modelId="{F67EDA61-0FC2-4B87-B331-D0D9EDB46A97}" type="presOf" srcId="{CC34FBD0-3077-4816-8C6B-FB131464CFB6}" destId="{886730F6-69A7-4748-A266-3823D86B1C03}" srcOrd="1" destOrd="0" presId="urn:microsoft.com/office/officeart/2005/8/layout/hierarchy2"/>
    <dgm:cxn modelId="{B05D7D43-A10F-4E4E-8068-F67D73CDEBD0}" srcId="{BD38159B-7B25-488B-BEDB-D4155EF6E37C}" destId="{2609E605-6183-4108-9EAE-0C323D6DA352}" srcOrd="2" destOrd="0" parTransId="{DE95A39E-5A22-473F-9D18-085F500075E6}" sibTransId="{72282BB4-50D0-4172-A6DA-D44F7A382EB2}"/>
    <dgm:cxn modelId="{BB5C6146-DAD8-4A2F-BE62-096B4DAEEFAA}" srcId="{3E104F6D-D1FB-406A-BE77-D5F076FDEF47}" destId="{BD38159B-7B25-488B-BEDB-D4155EF6E37C}" srcOrd="1" destOrd="0" parTransId="{B13B1577-301C-461E-B021-D51870F8225E}" sibTransId="{A0EC42AC-905C-42BF-AC1F-313170EBD828}"/>
    <dgm:cxn modelId="{79FC9047-59DF-47D5-9AEE-AC0A7BD875D3}" type="presOf" srcId="{B11BE9A3-D221-4075-B2AA-76CFA385B598}" destId="{B0B6A955-2C62-4D95-9AE2-534E6F5E0218}" srcOrd="0" destOrd="0" presId="urn:microsoft.com/office/officeart/2005/8/layout/hierarchy2"/>
    <dgm:cxn modelId="{280B1C6D-8CDF-41EA-B1BF-44E7CCBB7FE0}" type="presOf" srcId="{BF4A36AD-0182-43AF-AA93-9A6669181F60}" destId="{737FD3D4-EF48-457F-AB92-0C81765E390A}" srcOrd="1" destOrd="0" presId="urn:microsoft.com/office/officeart/2005/8/layout/hierarchy2"/>
    <dgm:cxn modelId="{1894569A-8EDF-4586-8A29-CB648217D3A1}" type="presOf" srcId="{DE95A39E-5A22-473F-9D18-085F500075E6}" destId="{2323F2E6-678C-41E1-878E-6D405F33FD00}" srcOrd="0" destOrd="0" presId="urn:microsoft.com/office/officeart/2005/8/layout/hierarchy2"/>
    <dgm:cxn modelId="{5C9DC6A3-F83E-4DD3-8D72-58E37AAE8065}" type="presOf" srcId="{B13B1577-301C-461E-B021-D51870F8225E}" destId="{D3B4BD01-E9A9-4B14-9E70-19EA67F6DC33}" srcOrd="0" destOrd="0" presId="urn:microsoft.com/office/officeart/2005/8/layout/hierarchy2"/>
    <dgm:cxn modelId="{3A60EDA4-EE6A-42B7-8C5D-BF579CEB7690}" srcId="{E5086BD1-C37F-4E6B-AFD4-843D08957BA1}" destId="{5414BEB9-E797-43BC-A660-58A361BE33AF}" srcOrd="1" destOrd="0" parTransId="{213AD92C-719A-4500-B1FF-50F3E09C9B8C}" sibTransId="{FC8D0B4C-895D-42E1-932C-C71CDCAFF81A}"/>
    <dgm:cxn modelId="{54B92CB3-7913-4E25-8804-0BBF60910E6B}" type="presOf" srcId="{B13B1577-301C-461E-B021-D51870F8225E}" destId="{C387DF27-7F54-4287-B32D-8494BC414A36}" srcOrd="1" destOrd="0" presId="urn:microsoft.com/office/officeart/2005/8/layout/hierarchy2"/>
    <dgm:cxn modelId="{4FD322B7-771A-4AF3-8343-4C2B55F024ED}" srcId="{3E104F6D-D1FB-406A-BE77-D5F076FDEF47}" destId="{E5086BD1-C37F-4E6B-AFD4-843D08957BA1}" srcOrd="0" destOrd="0" parTransId="{CC34FBD0-3077-4816-8C6B-FB131464CFB6}" sibTransId="{B34443D0-2D36-4404-9429-F8EB91AFA338}"/>
    <dgm:cxn modelId="{E8216FB9-75F0-4F31-A23F-789EADC92713}" srcId="{BD38159B-7B25-488B-BEDB-D4155EF6E37C}" destId="{F9B4CF69-F661-4200-A46B-E40C55113411}" srcOrd="1" destOrd="0" parTransId="{BF4A36AD-0182-43AF-AA93-9A6669181F60}" sibTransId="{02510521-D457-4D69-B005-26AD82F4EBBD}"/>
    <dgm:cxn modelId="{633144BC-AC2B-46F6-AAE8-A8922DA2FE2E}" srcId="{BD38159B-7B25-488B-BEDB-D4155EF6E37C}" destId="{A7B6AD10-1068-4197-9EB3-CE8F0228E759}" srcOrd="0" destOrd="0" parTransId="{38215A84-FC39-44B2-9EBC-E199664BF7D1}" sibTransId="{57D96A36-87D3-49D7-A49F-AAB219871BE1}"/>
    <dgm:cxn modelId="{E9EA38C1-3678-4C2E-A0D3-A1DAC8FEBE40}" type="presOf" srcId="{E5086BD1-C37F-4E6B-AFD4-843D08957BA1}" destId="{35780E82-1898-402A-8E23-C6770ABFE5E0}" srcOrd="0" destOrd="0" presId="urn:microsoft.com/office/officeart/2005/8/layout/hierarchy2"/>
    <dgm:cxn modelId="{0D4484D1-AAA4-4777-BC36-EACEC88B09AF}" srcId="{E5086BD1-C37F-4E6B-AFD4-843D08957BA1}" destId="{F776DBA9-B34A-4B8F-B1D3-E37E6C9EADBA}" srcOrd="0" destOrd="0" parTransId="{B11BE9A3-D221-4075-B2AA-76CFA385B598}" sibTransId="{F097A42B-1164-4417-A754-10C364676C07}"/>
    <dgm:cxn modelId="{C4AA3FD2-8C42-45AA-8A7F-6D53E9D9DF32}" type="presOf" srcId="{B11BE9A3-D221-4075-B2AA-76CFA385B598}" destId="{293D20A4-CCDA-4A15-9EEE-EE150BCD4740}" srcOrd="1" destOrd="0" presId="urn:microsoft.com/office/officeart/2005/8/layout/hierarchy2"/>
    <dgm:cxn modelId="{CFE7A7D2-80CD-4BFB-A4D8-FF1865FFDE33}" type="presOf" srcId="{CC34FBD0-3077-4816-8C6B-FB131464CFB6}" destId="{0F8D252A-8A02-4037-8FF7-9BA105BAE22D}" srcOrd="0" destOrd="0" presId="urn:microsoft.com/office/officeart/2005/8/layout/hierarchy2"/>
    <dgm:cxn modelId="{3BFABFED-16C0-410F-9B9A-23D55B2F87C8}" type="presOf" srcId="{F776DBA9-B34A-4B8F-B1D3-E37E6C9EADBA}" destId="{F03F7C74-6F9C-4A21-8ECD-9314D83C29C2}" srcOrd="0" destOrd="0" presId="urn:microsoft.com/office/officeart/2005/8/layout/hierarchy2"/>
    <dgm:cxn modelId="{5F1028F0-C788-405C-A1AA-BADFC596D509}" type="presOf" srcId="{DE95A39E-5A22-473F-9D18-085F500075E6}" destId="{95208F20-67BC-42FD-872B-55E92A89AEA1}" srcOrd="1" destOrd="0" presId="urn:microsoft.com/office/officeart/2005/8/layout/hierarchy2"/>
    <dgm:cxn modelId="{E814C6F6-472C-4A08-A81C-B9B33C01C4DF}" type="presOf" srcId="{38215A84-FC39-44B2-9EBC-E199664BF7D1}" destId="{B7F8280C-2287-4ED1-9E15-39627DA5FB6B}" srcOrd="1" destOrd="0" presId="urn:microsoft.com/office/officeart/2005/8/layout/hierarchy2"/>
    <dgm:cxn modelId="{1E54FCFA-99FD-40BD-8176-465C25ADC391}" type="presOf" srcId="{A7B6AD10-1068-4197-9EB3-CE8F0228E759}" destId="{062F6969-C364-4ACA-95CE-33B84A88120E}" srcOrd="0" destOrd="0" presId="urn:microsoft.com/office/officeart/2005/8/layout/hierarchy2"/>
    <dgm:cxn modelId="{FF8D7644-F283-417B-8954-786B7FB1875B}" type="presParOf" srcId="{87C3C37A-DDB0-4F70-A163-AA29E1896316}" destId="{16E243B3-BDB8-46DA-9E7C-89609FCF91C1}" srcOrd="0" destOrd="0" presId="urn:microsoft.com/office/officeart/2005/8/layout/hierarchy2"/>
    <dgm:cxn modelId="{34DA4872-5DC3-47DF-996E-614982586E37}" type="presParOf" srcId="{16E243B3-BDB8-46DA-9E7C-89609FCF91C1}" destId="{0FA2562B-7E3E-450A-AA82-C329E97D770D}" srcOrd="0" destOrd="0" presId="urn:microsoft.com/office/officeart/2005/8/layout/hierarchy2"/>
    <dgm:cxn modelId="{1FDB5202-93D5-4294-8BA0-FEDBD83551EE}" type="presParOf" srcId="{16E243B3-BDB8-46DA-9E7C-89609FCF91C1}" destId="{AF603FF5-7006-4B67-91F9-EE6322E801D7}" srcOrd="1" destOrd="0" presId="urn:microsoft.com/office/officeart/2005/8/layout/hierarchy2"/>
    <dgm:cxn modelId="{7A0FF0BD-76EB-4F5D-91F2-6A28F0FEB4E6}" type="presParOf" srcId="{AF603FF5-7006-4B67-91F9-EE6322E801D7}" destId="{0F8D252A-8A02-4037-8FF7-9BA105BAE22D}" srcOrd="0" destOrd="0" presId="urn:microsoft.com/office/officeart/2005/8/layout/hierarchy2"/>
    <dgm:cxn modelId="{BB619B9E-85A1-4AB5-97A8-A3C66F2422B9}" type="presParOf" srcId="{0F8D252A-8A02-4037-8FF7-9BA105BAE22D}" destId="{886730F6-69A7-4748-A266-3823D86B1C03}" srcOrd="0" destOrd="0" presId="urn:microsoft.com/office/officeart/2005/8/layout/hierarchy2"/>
    <dgm:cxn modelId="{9EC4B2E7-8B8F-4C6E-BD9B-20A3BBBEB4E3}" type="presParOf" srcId="{AF603FF5-7006-4B67-91F9-EE6322E801D7}" destId="{4A6FF2F8-9D29-4161-BDA1-071D7EA00B23}" srcOrd="1" destOrd="0" presId="urn:microsoft.com/office/officeart/2005/8/layout/hierarchy2"/>
    <dgm:cxn modelId="{E6D39F0B-FB75-4F88-BEBD-06D3F1BB0FC7}" type="presParOf" srcId="{4A6FF2F8-9D29-4161-BDA1-071D7EA00B23}" destId="{35780E82-1898-402A-8E23-C6770ABFE5E0}" srcOrd="0" destOrd="0" presId="urn:microsoft.com/office/officeart/2005/8/layout/hierarchy2"/>
    <dgm:cxn modelId="{7A667F96-2573-4637-B034-50FC0096D024}" type="presParOf" srcId="{4A6FF2F8-9D29-4161-BDA1-071D7EA00B23}" destId="{D2DE73E2-8895-4E0C-8977-D5CA84C4C228}" srcOrd="1" destOrd="0" presId="urn:microsoft.com/office/officeart/2005/8/layout/hierarchy2"/>
    <dgm:cxn modelId="{1C90A3E0-9465-4A9F-8694-C9434A745361}" type="presParOf" srcId="{D2DE73E2-8895-4E0C-8977-D5CA84C4C228}" destId="{B0B6A955-2C62-4D95-9AE2-534E6F5E0218}" srcOrd="0" destOrd="0" presId="urn:microsoft.com/office/officeart/2005/8/layout/hierarchy2"/>
    <dgm:cxn modelId="{10F9232A-B83E-4251-B885-EF0F7B616744}" type="presParOf" srcId="{B0B6A955-2C62-4D95-9AE2-534E6F5E0218}" destId="{293D20A4-CCDA-4A15-9EEE-EE150BCD4740}" srcOrd="0" destOrd="0" presId="urn:microsoft.com/office/officeart/2005/8/layout/hierarchy2"/>
    <dgm:cxn modelId="{49FDE812-E2FB-4243-AF1D-A64AF705AF5D}" type="presParOf" srcId="{D2DE73E2-8895-4E0C-8977-D5CA84C4C228}" destId="{C2147D85-D6C0-44E5-AAAB-3F5D9944CF30}" srcOrd="1" destOrd="0" presId="urn:microsoft.com/office/officeart/2005/8/layout/hierarchy2"/>
    <dgm:cxn modelId="{818AF77C-23A9-4D2D-B491-B048B6E3F45C}" type="presParOf" srcId="{C2147D85-D6C0-44E5-AAAB-3F5D9944CF30}" destId="{F03F7C74-6F9C-4A21-8ECD-9314D83C29C2}" srcOrd="0" destOrd="0" presId="urn:microsoft.com/office/officeart/2005/8/layout/hierarchy2"/>
    <dgm:cxn modelId="{537ED476-49DA-43C6-82A9-61B59BEBADC7}" type="presParOf" srcId="{C2147D85-D6C0-44E5-AAAB-3F5D9944CF30}" destId="{E3CD0E92-96EB-40E5-B0EC-30D60B37CEB7}" srcOrd="1" destOrd="0" presId="urn:microsoft.com/office/officeart/2005/8/layout/hierarchy2"/>
    <dgm:cxn modelId="{C65A34A7-7B5C-45D6-A8BF-47FDB9A45122}" type="presParOf" srcId="{D2DE73E2-8895-4E0C-8977-D5CA84C4C228}" destId="{CFCF5F8F-AA0F-4C53-8B74-00764819EA3E}" srcOrd="2" destOrd="0" presId="urn:microsoft.com/office/officeart/2005/8/layout/hierarchy2"/>
    <dgm:cxn modelId="{8D39B5DE-C547-471D-9DC1-D31063F4060E}" type="presParOf" srcId="{CFCF5F8F-AA0F-4C53-8B74-00764819EA3E}" destId="{C53D9680-4B96-4AAE-9222-CCDA09B865EB}" srcOrd="0" destOrd="0" presId="urn:microsoft.com/office/officeart/2005/8/layout/hierarchy2"/>
    <dgm:cxn modelId="{C3B26908-E098-416F-8BE5-BD9AF513D88E}" type="presParOf" srcId="{D2DE73E2-8895-4E0C-8977-D5CA84C4C228}" destId="{8058BE55-F7AF-4602-B232-AE0CC180809A}" srcOrd="3" destOrd="0" presId="urn:microsoft.com/office/officeart/2005/8/layout/hierarchy2"/>
    <dgm:cxn modelId="{5704D9F7-8505-4AC3-A126-8568B22B5475}" type="presParOf" srcId="{8058BE55-F7AF-4602-B232-AE0CC180809A}" destId="{BBD7B71A-0680-4D8B-9CC6-983CAE1E81AC}" srcOrd="0" destOrd="0" presId="urn:microsoft.com/office/officeart/2005/8/layout/hierarchy2"/>
    <dgm:cxn modelId="{E6D49175-1BC0-4A0A-B134-A8434F5A7DD8}" type="presParOf" srcId="{8058BE55-F7AF-4602-B232-AE0CC180809A}" destId="{81A17DFE-CCDE-4E72-93A5-B7B4D6001161}" srcOrd="1" destOrd="0" presId="urn:microsoft.com/office/officeart/2005/8/layout/hierarchy2"/>
    <dgm:cxn modelId="{C345FE36-11EC-4C62-8CB0-001B3C21FC22}" type="presParOf" srcId="{AF603FF5-7006-4B67-91F9-EE6322E801D7}" destId="{D3B4BD01-E9A9-4B14-9E70-19EA67F6DC33}" srcOrd="2" destOrd="0" presId="urn:microsoft.com/office/officeart/2005/8/layout/hierarchy2"/>
    <dgm:cxn modelId="{568F5294-25AE-4F63-A266-44CB023AC109}" type="presParOf" srcId="{D3B4BD01-E9A9-4B14-9E70-19EA67F6DC33}" destId="{C387DF27-7F54-4287-B32D-8494BC414A36}" srcOrd="0" destOrd="0" presId="urn:microsoft.com/office/officeart/2005/8/layout/hierarchy2"/>
    <dgm:cxn modelId="{5094F637-E1F2-452B-9C8F-A41AD9ABD653}" type="presParOf" srcId="{AF603FF5-7006-4B67-91F9-EE6322E801D7}" destId="{728D78AE-5C01-4044-84E9-BF140F601658}" srcOrd="3" destOrd="0" presId="urn:microsoft.com/office/officeart/2005/8/layout/hierarchy2"/>
    <dgm:cxn modelId="{16AF121A-8D20-46ED-9F7F-5BD6C3E05465}" type="presParOf" srcId="{728D78AE-5C01-4044-84E9-BF140F601658}" destId="{7A14F226-D63A-4C8E-9699-9A8092A76CBE}" srcOrd="0" destOrd="0" presId="urn:microsoft.com/office/officeart/2005/8/layout/hierarchy2"/>
    <dgm:cxn modelId="{5204A392-286E-47BC-8D00-659AB2A59098}" type="presParOf" srcId="{728D78AE-5C01-4044-84E9-BF140F601658}" destId="{4E206018-DA2A-4E14-A23F-C7B698D7FC93}" srcOrd="1" destOrd="0" presId="urn:microsoft.com/office/officeart/2005/8/layout/hierarchy2"/>
    <dgm:cxn modelId="{9F268FEA-694F-45F1-8CA6-58F1A3EE124B}" type="presParOf" srcId="{4E206018-DA2A-4E14-A23F-C7B698D7FC93}" destId="{5D14B387-8F31-4FBC-B5A9-41F22822EE84}" srcOrd="0" destOrd="0" presId="urn:microsoft.com/office/officeart/2005/8/layout/hierarchy2"/>
    <dgm:cxn modelId="{123C089B-E920-4B91-A1A3-19D512603F19}" type="presParOf" srcId="{5D14B387-8F31-4FBC-B5A9-41F22822EE84}" destId="{B7F8280C-2287-4ED1-9E15-39627DA5FB6B}" srcOrd="0" destOrd="0" presId="urn:microsoft.com/office/officeart/2005/8/layout/hierarchy2"/>
    <dgm:cxn modelId="{DB2AA101-D09D-444B-9AFC-6E7F5792B9AA}" type="presParOf" srcId="{4E206018-DA2A-4E14-A23F-C7B698D7FC93}" destId="{E054E409-02A8-4888-882F-7C97383C0F36}" srcOrd="1" destOrd="0" presId="urn:microsoft.com/office/officeart/2005/8/layout/hierarchy2"/>
    <dgm:cxn modelId="{8EE1C18D-E1D2-4483-B5CD-848A11D2EB8F}" type="presParOf" srcId="{E054E409-02A8-4888-882F-7C97383C0F36}" destId="{062F6969-C364-4ACA-95CE-33B84A88120E}" srcOrd="0" destOrd="0" presId="urn:microsoft.com/office/officeart/2005/8/layout/hierarchy2"/>
    <dgm:cxn modelId="{D2355654-8D0D-4316-A329-698B68A1533D}" type="presParOf" srcId="{E054E409-02A8-4888-882F-7C97383C0F36}" destId="{867625E5-FCB1-41A1-B924-0EAF1C33D87C}" srcOrd="1" destOrd="0" presId="urn:microsoft.com/office/officeart/2005/8/layout/hierarchy2"/>
    <dgm:cxn modelId="{60BF7B99-FC30-4B30-A154-23082BBF2238}" type="presParOf" srcId="{4E206018-DA2A-4E14-A23F-C7B698D7FC93}" destId="{9795CEC6-5D01-4E16-8348-DFEEB3893DE8}" srcOrd="2" destOrd="0" presId="urn:microsoft.com/office/officeart/2005/8/layout/hierarchy2"/>
    <dgm:cxn modelId="{D1093612-32ED-4718-A5A4-3D4B6A137EA5}" type="presParOf" srcId="{9795CEC6-5D01-4E16-8348-DFEEB3893DE8}" destId="{737FD3D4-EF48-457F-AB92-0C81765E390A}" srcOrd="0" destOrd="0" presId="urn:microsoft.com/office/officeart/2005/8/layout/hierarchy2"/>
    <dgm:cxn modelId="{077DE12F-E257-4D85-8450-C20B4931D4FA}" type="presParOf" srcId="{4E206018-DA2A-4E14-A23F-C7B698D7FC93}" destId="{ECFDA7AB-0C16-49D4-940E-991AEBFA8B1C}" srcOrd="3" destOrd="0" presId="urn:microsoft.com/office/officeart/2005/8/layout/hierarchy2"/>
    <dgm:cxn modelId="{DF118B6C-0E8B-4A74-AE75-20A6AF9D24D9}" type="presParOf" srcId="{ECFDA7AB-0C16-49D4-940E-991AEBFA8B1C}" destId="{A82684C9-22BE-41BE-80BB-D70F4EC4F870}" srcOrd="0" destOrd="0" presId="urn:microsoft.com/office/officeart/2005/8/layout/hierarchy2"/>
    <dgm:cxn modelId="{0C91C956-35E5-4A50-8C83-201F06A2B675}" type="presParOf" srcId="{ECFDA7AB-0C16-49D4-940E-991AEBFA8B1C}" destId="{652084E8-442B-4607-8018-F14420E5FEBA}" srcOrd="1" destOrd="0" presId="urn:microsoft.com/office/officeart/2005/8/layout/hierarchy2"/>
    <dgm:cxn modelId="{E821DA65-9419-493C-A3AC-7B594210FF94}" type="presParOf" srcId="{4E206018-DA2A-4E14-A23F-C7B698D7FC93}" destId="{2323F2E6-678C-41E1-878E-6D405F33FD00}" srcOrd="4" destOrd="0" presId="urn:microsoft.com/office/officeart/2005/8/layout/hierarchy2"/>
    <dgm:cxn modelId="{703FD8AC-1A7C-4CB1-AC92-DB20945070AC}" type="presParOf" srcId="{2323F2E6-678C-41E1-878E-6D405F33FD00}" destId="{95208F20-67BC-42FD-872B-55E92A89AEA1}" srcOrd="0" destOrd="0" presId="urn:microsoft.com/office/officeart/2005/8/layout/hierarchy2"/>
    <dgm:cxn modelId="{5B1CEEDF-DC61-4DEE-8ECA-A0E3965155E4}" type="presParOf" srcId="{4E206018-DA2A-4E14-A23F-C7B698D7FC93}" destId="{A3933A70-D39B-41CD-B152-83D3BF3DEB39}" srcOrd="5" destOrd="0" presId="urn:microsoft.com/office/officeart/2005/8/layout/hierarchy2"/>
    <dgm:cxn modelId="{44053145-F681-49F0-ACE0-8C3A0AB581E6}" type="presParOf" srcId="{A3933A70-D39B-41CD-B152-83D3BF3DEB39}" destId="{AF4E9C71-3621-4D4E-9AAF-4FF4B35B5FB9}" srcOrd="0" destOrd="0" presId="urn:microsoft.com/office/officeart/2005/8/layout/hierarchy2"/>
    <dgm:cxn modelId="{BD6EC2D5-71D7-49D5-B0A3-FA1CDC76F4A1}" type="presParOf" srcId="{A3933A70-D39B-41CD-B152-83D3BF3DEB39}" destId="{FD3D14F1-9A32-4DB4-82D1-04722E359D5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2562B-7E3E-450A-AA82-C329E97D770D}">
      <dsp:nvSpPr>
        <dsp:cNvPr id="0" name=""/>
        <dsp:cNvSpPr/>
      </dsp:nvSpPr>
      <dsp:spPr>
        <a:xfrm>
          <a:off x="0" y="2027551"/>
          <a:ext cx="2441051" cy="12205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CEC</a:t>
          </a:r>
        </a:p>
      </dsp:txBody>
      <dsp:txXfrm>
        <a:off x="35748" y="2063299"/>
        <a:ext cx="2369555" cy="1149029"/>
      </dsp:txXfrm>
    </dsp:sp>
    <dsp:sp modelId="{0F8D252A-8A02-4037-8FF7-9BA105BAE22D}">
      <dsp:nvSpPr>
        <dsp:cNvPr id="0" name=""/>
        <dsp:cNvSpPr/>
      </dsp:nvSpPr>
      <dsp:spPr>
        <a:xfrm rot="18372214">
          <a:off x="2238062" y="2221608"/>
          <a:ext cx="991774" cy="32124"/>
        </a:xfrm>
        <a:custGeom>
          <a:avLst/>
          <a:gdLst/>
          <a:ahLst/>
          <a:cxnLst/>
          <a:rect l="0" t="0" r="0" b="0"/>
          <a:pathLst>
            <a:path>
              <a:moveTo>
                <a:pt x="0" y="16062"/>
              </a:moveTo>
              <a:lnTo>
                <a:pt x="991774"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09155" y="2212876"/>
        <a:ext cx="49588" cy="49588"/>
      </dsp:txXfrm>
    </dsp:sp>
    <dsp:sp modelId="{35780E82-1898-402A-8E23-C6770ABFE5E0}">
      <dsp:nvSpPr>
        <dsp:cNvPr id="0" name=""/>
        <dsp:cNvSpPr/>
      </dsp:nvSpPr>
      <dsp:spPr>
        <a:xfrm>
          <a:off x="3026848" y="1227264"/>
          <a:ext cx="2441051" cy="12205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Refinance</a:t>
          </a:r>
        </a:p>
      </dsp:txBody>
      <dsp:txXfrm>
        <a:off x="3062596" y="1263012"/>
        <a:ext cx="2369555" cy="1149029"/>
      </dsp:txXfrm>
    </dsp:sp>
    <dsp:sp modelId="{B0B6A955-2C62-4D95-9AE2-534E6F5E0218}">
      <dsp:nvSpPr>
        <dsp:cNvPr id="0" name=""/>
        <dsp:cNvSpPr/>
      </dsp:nvSpPr>
      <dsp:spPr>
        <a:xfrm rot="19300114">
          <a:off x="5254969" y="1208834"/>
          <a:ext cx="1975560" cy="32124"/>
        </a:xfrm>
        <a:custGeom>
          <a:avLst/>
          <a:gdLst/>
          <a:ahLst/>
          <a:cxnLst/>
          <a:rect l="0" t="0" r="0" b="0"/>
          <a:pathLst>
            <a:path>
              <a:moveTo>
                <a:pt x="0" y="16062"/>
              </a:moveTo>
              <a:lnTo>
                <a:pt x="1975560"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6193361" y="1175507"/>
        <a:ext cx="98778" cy="98778"/>
      </dsp:txXfrm>
    </dsp:sp>
    <dsp:sp modelId="{F03F7C74-6F9C-4A21-8ECD-9314D83C29C2}">
      <dsp:nvSpPr>
        <dsp:cNvPr id="0" name=""/>
        <dsp:cNvSpPr/>
      </dsp:nvSpPr>
      <dsp:spPr>
        <a:xfrm>
          <a:off x="7017600" y="2003"/>
          <a:ext cx="4731391" cy="12205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a:t>
          </a:r>
          <a:r>
            <a:rPr lang="en-US" sz="1300" kern="1200" baseline="30000" dirty="0"/>
            <a:t>st</a:t>
          </a:r>
          <a:r>
            <a:rPr lang="en-US" sz="1300" kern="1200" dirty="0"/>
            <a:t> Lien paid at par</a:t>
          </a:r>
        </a:p>
        <a:p>
          <a:pPr marL="0" lvl="0" indent="0" algn="ctr" defTabSz="577850">
            <a:lnSpc>
              <a:spcPct val="90000"/>
            </a:lnSpc>
            <a:spcBef>
              <a:spcPct val="0"/>
            </a:spcBef>
            <a:spcAft>
              <a:spcPct val="35000"/>
            </a:spcAft>
            <a:buNone/>
          </a:pPr>
          <a:r>
            <a:rPr lang="en-US" sz="1300" kern="1200" dirty="0">
              <a:solidFill>
                <a:srgbClr val="92D050"/>
              </a:solidFill>
            </a:rPr>
            <a:t>They may refinance but the question is when.  If the spring maturity clause is triggered, then the company must refinance this 90 days before 2</a:t>
          </a:r>
          <a:r>
            <a:rPr lang="en-US" sz="1300" kern="1200" baseline="30000" dirty="0">
              <a:solidFill>
                <a:srgbClr val="92D050"/>
              </a:solidFill>
            </a:rPr>
            <a:t>nd</a:t>
          </a:r>
          <a:r>
            <a:rPr lang="en-US" sz="1300" kern="1200" dirty="0">
              <a:solidFill>
                <a:srgbClr val="92D050"/>
              </a:solidFill>
            </a:rPr>
            <a:t> lien, which adds more pressure to the company given such short time span.</a:t>
          </a:r>
        </a:p>
      </dsp:txBody>
      <dsp:txXfrm>
        <a:off x="7053348" y="37751"/>
        <a:ext cx="4659895" cy="1149029"/>
      </dsp:txXfrm>
    </dsp:sp>
    <dsp:sp modelId="{CFCF5F8F-AA0F-4C53-8B74-00764819EA3E}">
      <dsp:nvSpPr>
        <dsp:cNvPr id="0" name=""/>
        <dsp:cNvSpPr/>
      </dsp:nvSpPr>
      <dsp:spPr>
        <a:xfrm rot="393891">
          <a:off x="5462785" y="1910637"/>
          <a:ext cx="1559929" cy="32124"/>
        </a:xfrm>
        <a:custGeom>
          <a:avLst/>
          <a:gdLst/>
          <a:ahLst/>
          <a:cxnLst/>
          <a:rect l="0" t="0" r="0" b="0"/>
          <a:pathLst>
            <a:path>
              <a:moveTo>
                <a:pt x="0" y="16062"/>
              </a:moveTo>
              <a:lnTo>
                <a:pt x="1559929"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3751" y="1887700"/>
        <a:ext cx="77996" cy="77996"/>
      </dsp:txXfrm>
    </dsp:sp>
    <dsp:sp modelId="{BBD7B71A-0680-4D8B-9CC6-983CAE1E81AC}">
      <dsp:nvSpPr>
        <dsp:cNvPr id="0" name=""/>
        <dsp:cNvSpPr/>
      </dsp:nvSpPr>
      <dsp:spPr>
        <a:xfrm>
          <a:off x="7017600" y="1405607"/>
          <a:ext cx="4685426" cy="12205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2</a:t>
          </a:r>
          <a:r>
            <a:rPr lang="en-US" sz="1300" kern="1200" baseline="30000" dirty="0"/>
            <a:t>nd</a:t>
          </a:r>
          <a:r>
            <a:rPr lang="en-US" sz="1300" kern="1200" dirty="0"/>
            <a:t> lien paid at par</a:t>
          </a:r>
        </a:p>
        <a:p>
          <a:pPr marL="0" lvl="0" indent="0" algn="ctr" defTabSz="577850">
            <a:lnSpc>
              <a:spcPct val="90000"/>
            </a:lnSpc>
            <a:spcBef>
              <a:spcPct val="0"/>
            </a:spcBef>
            <a:spcAft>
              <a:spcPct val="35000"/>
            </a:spcAft>
            <a:buNone/>
          </a:pPr>
          <a:r>
            <a:rPr lang="en-US" sz="1300" kern="1200" dirty="0">
              <a:solidFill>
                <a:srgbClr val="92D050"/>
              </a:solidFill>
            </a:rPr>
            <a:t>I think this is a more probable outcome because the near maturity date and there’s a spring maturity clause for the 1</a:t>
          </a:r>
          <a:r>
            <a:rPr lang="en-US" sz="1300" kern="1200" baseline="30000" dirty="0">
              <a:solidFill>
                <a:srgbClr val="92D050"/>
              </a:solidFill>
            </a:rPr>
            <a:t>st</a:t>
          </a:r>
          <a:r>
            <a:rPr lang="en-US" sz="1300" kern="1200" dirty="0">
              <a:solidFill>
                <a:srgbClr val="92D050"/>
              </a:solidFill>
            </a:rPr>
            <a:t> lien which takes more to refinance</a:t>
          </a:r>
          <a:r>
            <a:rPr lang="en-US" sz="1300" kern="1200" dirty="0"/>
            <a:t> </a:t>
          </a:r>
        </a:p>
      </dsp:txBody>
      <dsp:txXfrm>
        <a:off x="7053348" y="1441355"/>
        <a:ext cx="4613930" cy="1149029"/>
      </dsp:txXfrm>
    </dsp:sp>
    <dsp:sp modelId="{D3B4BD01-E9A9-4B14-9E70-19EA67F6DC33}">
      <dsp:nvSpPr>
        <dsp:cNvPr id="0" name=""/>
        <dsp:cNvSpPr/>
      </dsp:nvSpPr>
      <dsp:spPr>
        <a:xfrm rot="3209426">
          <a:off x="2210495" y="3079259"/>
          <a:ext cx="1138422" cy="32124"/>
        </a:xfrm>
        <a:custGeom>
          <a:avLst/>
          <a:gdLst/>
          <a:ahLst/>
          <a:cxnLst/>
          <a:rect l="0" t="0" r="0" b="0"/>
          <a:pathLst>
            <a:path>
              <a:moveTo>
                <a:pt x="0" y="16062"/>
              </a:moveTo>
              <a:lnTo>
                <a:pt x="1138422"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51246" y="3066861"/>
        <a:ext cx="56921" cy="56921"/>
      </dsp:txXfrm>
    </dsp:sp>
    <dsp:sp modelId="{7A14F226-D63A-4C8E-9699-9A8092A76CBE}">
      <dsp:nvSpPr>
        <dsp:cNvPr id="0" name=""/>
        <dsp:cNvSpPr/>
      </dsp:nvSpPr>
      <dsp:spPr>
        <a:xfrm>
          <a:off x="3118363" y="2942566"/>
          <a:ext cx="2441051" cy="12205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No Refinance</a:t>
          </a:r>
        </a:p>
      </dsp:txBody>
      <dsp:txXfrm>
        <a:off x="3154111" y="2978314"/>
        <a:ext cx="2369555" cy="1149029"/>
      </dsp:txXfrm>
    </dsp:sp>
    <dsp:sp modelId="{5D14B387-8F31-4FBC-B5A9-41F22822EE84}">
      <dsp:nvSpPr>
        <dsp:cNvPr id="0" name=""/>
        <dsp:cNvSpPr/>
      </dsp:nvSpPr>
      <dsp:spPr>
        <a:xfrm rot="21264516">
          <a:off x="5555825" y="3463279"/>
          <a:ext cx="1508472" cy="32124"/>
        </a:xfrm>
        <a:custGeom>
          <a:avLst/>
          <a:gdLst/>
          <a:ahLst/>
          <a:cxnLst/>
          <a:rect l="0" t="0" r="0" b="0"/>
          <a:pathLst>
            <a:path>
              <a:moveTo>
                <a:pt x="0" y="16062"/>
              </a:moveTo>
              <a:lnTo>
                <a:pt x="1508472"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72350" y="3441629"/>
        <a:ext cx="75423" cy="75423"/>
      </dsp:txXfrm>
    </dsp:sp>
    <dsp:sp modelId="{062F6969-C364-4ACA-95CE-33B84A88120E}">
      <dsp:nvSpPr>
        <dsp:cNvPr id="0" name=""/>
        <dsp:cNvSpPr/>
      </dsp:nvSpPr>
      <dsp:spPr>
        <a:xfrm>
          <a:off x="7060709" y="2795591"/>
          <a:ext cx="2441051" cy="12205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Chapter 11</a:t>
          </a:r>
        </a:p>
      </dsp:txBody>
      <dsp:txXfrm>
        <a:off x="7096457" y="2831339"/>
        <a:ext cx="2369555" cy="1149029"/>
      </dsp:txXfrm>
    </dsp:sp>
    <dsp:sp modelId="{9795CEC6-5D01-4E16-8348-DFEEB3893DE8}">
      <dsp:nvSpPr>
        <dsp:cNvPr id="0" name=""/>
        <dsp:cNvSpPr/>
      </dsp:nvSpPr>
      <dsp:spPr>
        <a:xfrm rot="2392343">
          <a:off x="5323503" y="4187179"/>
          <a:ext cx="2029114" cy="32124"/>
        </a:xfrm>
        <a:custGeom>
          <a:avLst/>
          <a:gdLst/>
          <a:ahLst/>
          <a:cxnLst/>
          <a:rect l="0" t="0" r="0" b="0"/>
          <a:pathLst>
            <a:path>
              <a:moveTo>
                <a:pt x="0" y="16062"/>
              </a:moveTo>
              <a:lnTo>
                <a:pt x="2029114"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6287333" y="4152513"/>
        <a:ext cx="101455" cy="101455"/>
      </dsp:txXfrm>
    </dsp:sp>
    <dsp:sp modelId="{A82684C9-22BE-41BE-80BB-D70F4EC4F870}">
      <dsp:nvSpPr>
        <dsp:cNvPr id="0" name=""/>
        <dsp:cNvSpPr/>
      </dsp:nvSpPr>
      <dsp:spPr>
        <a:xfrm>
          <a:off x="7116707" y="4243390"/>
          <a:ext cx="2441051" cy="12205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Chapter 7</a:t>
          </a:r>
        </a:p>
      </dsp:txBody>
      <dsp:txXfrm>
        <a:off x="7152455" y="4279138"/>
        <a:ext cx="2369555" cy="1149029"/>
      </dsp:txXfrm>
    </dsp:sp>
    <dsp:sp modelId="{2323F2E6-678C-41E1-878E-6D405F33FD00}">
      <dsp:nvSpPr>
        <dsp:cNvPr id="0" name=""/>
        <dsp:cNvSpPr/>
      </dsp:nvSpPr>
      <dsp:spPr>
        <a:xfrm rot="3588090">
          <a:off x="4790048" y="4874696"/>
          <a:ext cx="3096025" cy="32124"/>
        </a:xfrm>
        <a:custGeom>
          <a:avLst/>
          <a:gdLst/>
          <a:ahLst/>
          <a:cxnLst/>
          <a:rect l="0" t="0" r="0" b="0"/>
          <a:pathLst>
            <a:path>
              <a:moveTo>
                <a:pt x="0" y="16062"/>
              </a:moveTo>
              <a:lnTo>
                <a:pt x="3096025"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260660" y="4813357"/>
        <a:ext cx="154801" cy="154801"/>
      </dsp:txXfrm>
    </dsp:sp>
    <dsp:sp modelId="{AF4E9C71-3621-4D4E-9AAF-4FF4B35B5FB9}">
      <dsp:nvSpPr>
        <dsp:cNvPr id="0" name=""/>
        <dsp:cNvSpPr/>
      </dsp:nvSpPr>
      <dsp:spPr>
        <a:xfrm>
          <a:off x="7116707" y="5618424"/>
          <a:ext cx="2441051" cy="12205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Asset Sales</a:t>
          </a:r>
        </a:p>
        <a:p>
          <a:pPr marL="0" lvl="0" indent="0" algn="ctr" defTabSz="577850">
            <a:lnSpc>
              <a:spcPct val="90000"/>
            </a:lnSpc>
            <a:spcBef>
              <a:spcPct val="0"/>
            </a:spcBef>
            <a:spcAft>
              <a:spcPct val="35000"/>
            </a:spcAft>
            <a:buNone/>
          </a:pPr>
          <a:r>
            <a:rPr lang="en-US" sz="1300" kern="1200" dirty="0"/>
            <a:t>Leaseback</a:t>
          </a:r>
        </a:p>
      </dsp:txBody>
      <dsp:txXfrm>
        <a:off x="7152455" y="5654172"/>
        <a:ext cx="2369555" cy="11490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20FA-01C7-45BC-A17B-800BED214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35708D-C2C2-4BAD-AA1E-BB4483D12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D66DCA-9EC4-4914-A173-0AF7D326C9B3}"/>
              </a:ext>
            </a:extLst>
          </p:cNvPr>
          <p:cNvSpPr>
            <a:spLocks noGrp="1"/>
          </p:cNvSpPr>
          <p:nvPr>
            <p:ph type="dt" sz="half" idx="10"/>
          </p:nvPr>
        </p:nvSpPr>
        <p:spPr/>
        <p:txBody>
          <a:bodyPr/>
          <a:lstStyle/>
          <a:p>
            <a:fld id="{70EB5ACA-1D49-49AE-BDC8-CD91F4D79BB1}" type="datetimeFigureOut">
              <a:rPr lang="en-US" smtClean="0"/>
              <a:t>4/7/2020</a:t>
            </a:fld>
            <a:endParaRPr lang="en-US"/>
          </a:p>
        </p:txBody>
      </p:sp>
      <p:sp>
        <p:nvSpPr>
          <p:cNvPr id="5" name="Footer Placeholder 4">
            <a:extLst>
              <a:ext uri="{FF2B5EF4-FFF2-40B4-BE49-F238E27FC236}">
                <a16:creationId xmlns:a16="http://schemas.microsoft.com/office/drawing/2014/main" id="{E919A420-5E3D-49DD-A209-40E858290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16512-1B04-4B49-BFEE-8B655D490B98}"/>
              </a:ext>
            </a:extLst>
          </p:cNvPr>
          <p:cNvSpPr>
            <a:spLocks noGrp="1"/>
          </p:cNvSpPr>
          <p:nvPr>
            <p:ph type="sldNum" sz="quarter" idx="12"/>
          </p:nvPr>
        </p:nvSpPr>
        <p:spPr/>
        <p:txBody>
          <a:bodyPr/>
          <a:lstStyle/>
          <a:p>
            <a:fld id="{C0E36AB9-F77B-428B-B23D-1B6AA809704D}" type="slidenum">
              <a:rPr lang="en-US" smtClean="0"/>
              <a:t>‹#›</a:t>
            </a:fld>
            <a:endParaRPr lang="en-US"/>
          </a:p>
        </p:txBody>
      </p:sp>
    </p:spTree>
    <p:extLst>
      <p:ext uri="{BB962C8B-B14F-4D97-AF65-F5344CB8AC3E}">
        <p14:creationId xmlns:p14="http://schemas.microsoft.com/office/powerpoint/2010/main" val="257457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B8A9-21A7-4A4D-AD7B-8C289ECE1E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63E291-394C-44E3-83CB-24A69A5CB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98017-AA6F-4ECE-972A-2C378BFA6CCF}"/>
              </a:ext>
            </a:extLst>
          </p:cNvPr>
          <p:cNvSpPr>
            <a:spLocks noGrp="1"/>
          </p:cNvSpPr>
          <p:nvPr>
            <p:ph type="dt" sz="half" idx="10"/>
          </p:nvPr>
        </p:nvSpPr>
        <p:spPr/>
        <p:txBody>
          <a:bodyPr/>
          <a:lstStyle/>
          <a:p>
            <a:fld id="{70EB5ACA-1D49-49AE-BDC8-CD91F4D79BB1}" type="datetimeFigureOut">
              <a:rPr lang="en-US" smtClean="0"/>
              <a:t>4/7/2020</a:t>
            </a:fld>
            <a:endParaRPr lang="en-US"/>
          </a:p>
        </p:txBody>
      </p:sp>
      <p:sp>
        <p:nvSpPr>
          <p:cNvPr id="5" name="Footer Placeholder 4">
            <a:extLst>
              <a:ext uri="{FF2B5EF4-FFF2-40B4-BE49-F238E27FC236}">
                <a16:creationId xmlns:a16="http://schemas.microsoft.com/office/drawing/2014/main" id="{C0D344F9-700B-47BC-A415-91F7FC0C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99B5B-520B-46C4-ACC1-AC79ABC026CB}"/>
              </a:ext>
            </a:extLst>
          </p:cNvPr>
          <p:cNvSpPr>
            <a:spLocks noGrp="1"/>
          </p:cNvSpPr>
          <p:nvPr>
            <p:ph type="sldNum" sz="quarter" idx="12"/>
          </p:nvPr>
        </p:nvSpPr>
        <p:spPr/>
        <p:txBody>
          <a:bodyPr/>
          <a:lstStyle/>
          <a:p>
            <a:fld id="{C0E36AB9-F77B-428B-B23D-1B6AA809704D}" type="slidenum">
              <a:rPr lang="en-US" smtClean="0"/>
              <a:t>‹#›</a:t>
            </a:fld>
            <a:endParaRPr lang="en-US"/>
          </a:p>
        </p:txBody>
      </p:sp>
    </p:spTree>
    <p:extLst>
      <p:ext uri="{BB962C8B-B14F-4D97-AF65-F5344CB8AC3E}">
        <p14:creationId xmlns:p14="http://schemas.microsoft.com/office/powerpoint/2010/main" val="252441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33436A-7F7E-4F9A-8CD2-983B1C040D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7DEB05-CC33-4D2C-A592-09E8A3E89D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8F79E-6FAB-47CE-88D4-BF92A93F1730}"/>
              </a:ext>
            </a:extLst>
          </p:cNvPr>
          <p:cNvSpPr>
            <a:spLocks noGrp="1"/>
          </p:cNvSpPr>
          <p:nvPr>
            <p:ph type="dt" sz="half" idx="10"/>
          </p:nvPr>
        </p:nvSpPr>
        <p:spPr/>
        <p:txBody>
          <a:bodyPr/>
          <a:lstStyle/>
          <a:p>
            <a:fld id="{70EB5ACA-1D49-49AE-BDC8-CD91F4D79BB1}" type="datetimeFigureOut">
              <a:rPr lang="en-US" smtClean="0"/>
              <a:t>4/7/2020</a:t>
            </a:fld>
            <a:endParaRPr lang="en-US"/>
          </a:p>
        </p:txBody>
      </p:sp>
      <p:sp>
        <p:nvSpPr>
          <p:cNvPr id="5" name="Footer Placeholder 4">
            <a:extLst>
              <a:ext uri="{FF2B5EF4-FFF2-40B4-BE49-F238E27FC236}">
                <a16:creationId xmlns:a16="http://schemas.microsoft.com/office/drawing/2014/main" id="{A120A3D9-FE52-4B8B-A0C2-5504B174A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2FCB3-BC12-4038-8693-3A3EA24D1FFD}"/>
              </a:ext>
            </a:extLst>
          </p:cNvPr>
          <p:cNvSpPr>
            <a:spLocks noGrp="1"/>
          </p:cNvSpPr>
          <p:nvPr>
            <p:ph type="sldNum" sz="quarter" idx="12"/>
          </p:nvPr>
        </p:nvSpPr>
        <p:spPr/>
        <p:txBody>
          <a:bodyPr/>
          <a:lstStyle/>
          <a:p>
            <a:fld id="{C0E36AB9-F77B-428B-B23D-1B6AA809704D}" type="slidenum">
              <a:rPr lang="en-US" smtClean="0"/>
              <a:t>‹#›</a:t>
            </a:fld>
            <a:endParaRPr lang="en-US"/>
          </a:p>
        </p:txBody>
      </p:sp>
    </p:spTree>
    <p:extLst>
      <p:ext uri="{BB962C8B-B14F-4D97-AF65-F5344CB8AC3E}">
        <p14:creationId xmlns:p14="http://schemas.microsoft.com/office/powerpoint/2010/main" val="403901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E596-167F-44AC-8AA3-26F7E3A43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937F2-6CBE-46EC-B883-06542CD18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F1365-E4F1-4112-8D16-A6591AB517DC}"/>
              </a:ext>
            </a:extLst>
          </p:cNvPr>
          <p:cNvSpPr>
            <a:spLocks noGrp="1"/>
          </p:cNvSpPr>
          <p:nvPr>
            <p:ph type="dt" sz="half" idx="10"/>
          </p:nvPr>
        </p:nvSpPr>
        <p:spPr/>
        <p:txBody>
          <a:bodyPr/>
          <a:lstStyle/>
          <a:p>
            <a:fld id="{70EB5ACA-1D49-49AE-BDC8-CD91F4D79BB1}" type="datetimeFigureOut">
              <a:rPr lang="en-US" smtClean="0"/>
              <a:t>4/7/2020</a:t>
            </a:fld>
            <a:endParaRPr lang="en-US"/>
          </a:p>
        </p:txBody>
      </p:sp>
      <p:sp>
        <p:nvSpPr>
          <p:cNvPr id="5" name="Footer Placeholder 4">
            <a:extLst>
              <a:ext uri="{FF2B5EF4-FFF2-40B4-BE49-F238E27FC236}">
                <a16:creationId xmlns:a16="http://schemas.microsoft.com/office/drawing/2014/main" id="{1A63185F-CE18-4053-8582-DA8E23C6B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2276E-398F-452E-9591-7AA53171DC14}"/>
              </a:ext>
            </a:extLst>
          </p:cNvPr>
          <p:cNvSpPr>
            <a:spLocks noGrp="1"/>
          </p:cNvSpPr>
          <p:nvPr>
            <p:ph type="sldNum" sz="quarter" idx="12"/>
          </p:nvPr>
        </p:nvSpPr>
        <p:spPr/>
        <p:txBody>
          <a:bodyPr/>
          <a:lstStyle/>
          <a:p>
            <a:fld id="{C0E36AB9-F77B-428B-B23D-1B6AA809704D}" type="slidenum">
              <a:rPr lang="en-US" smtClean="0"/>
              <a:t>‹#›</a:t>
            </a:fld>
            <a:endParaRPr lang="en-US"/>
          </a:p>
        </p:txBody>
      </p:sp>
    </p:spTree>
    <p:extLst>
      <p:ext uri="{BB962C8B-B14F-4D97-AF65-F5344CB8AC3E}">
        <p14:creationId xmlns:p14="http://schemas.microsoft.com/office/powerpoint/2010/main" val="407090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8EDC-09BF-4B69-9F8F-041C3BA390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3D1A2A-8F1F-4155-9321-92634E81E8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AFA59-7792-4F67-AC12-51A02561F26D}"/>
              </a:ext>
            </a:extLst>
          </p:cNvPr>
          <p:cNvSpPr>
            <a:spLocks noGrp="1"/>
          </p:cNvSpPr>
          <p:nvPr>
            <p:ph type="dt" sz="half" idx="10"/>
          </p:nvPr>
        </p:nvSpPr>
        <p:spPr/>
        <p:txBody>
          <a:bodyPr/>
          <a:lstStyle/>
          <a:p>
            <a:fld id="{70EB5ACA-1D49-49AE-BDC8-CD91F4D79BB1}" type="datetimeFigureOut">
              <a:rPr lang="en-US" smtClean="0"/>
              <a:t>4/7/2020</a:t>
            </a:fld>
            <a:endParaRPr lang="en-US"/>
          </a:p>
        </p:txBody>
      </p:sp>
      <p:sp>
        <p:nvSpPr>
          <p:cNvPr id="5" name="Footer Placeholder 4">
            <a:extLst>
              <a:ext uri="{FF2B5EF4-FFF2-40B4-BE49-F238E27FC236}">
                <a16:creationId xmlns:a16="http://schemas.microsoft.com/office/drawing/2014/main" id="{3078F53D-C7C8-4743-9F72-93586C148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584DB-84C2-45C9-A71D-BC1F2059D6C0}"/>
              </a:ext>
            </a:extLst>
          </p:cNvPr>
          <p:cNvSpPr>
            <a:spLocks noGrp="1"/>
          </p:cNvSpPr>
          <p:nvPr>
            <p:ph type="sldNum" sz="quarter" idx="12"/>
          </p:nvPr>
        </p:nvSpPr>
        <p:spPr/>
        <p:txBody>
          <a:bodyPr/>
          <a:lstStyle/>
          <a:p>
            <a:fld id="{C0E36AB9-F77B-428B-B23D-1B6AA809704D}" type="slidenum">
              <a:rPr lang="en-US" smtClean="0"/>
              <a:t>‹#›</a:t>
            </a:fld>
            <a:endParaRPr lang="en-US"/>
          </a:p>
        </p:txBody>
      </p:sp>
    </p:spTree>
    <p:extLst>
      <p:ext uri="{BB962C8B-B14F-4D97-AF65-F5344CB8AC3E}">
        <p14:creationId xmlns:p14="http://schemas.microsoft.com/office/powerpoint/2010/main" val="368239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B466-A47A-43DB-BC3F-383CE81B6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4ABEF2-7B6B-4ED1-A07E-0377C63684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D03B24-97AF-47C1-BF66-9BE75AA35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8722E1-FD92-4A36-856B-50861F3FA3EC}"/>
              </a:ext>
            </a:extLst>
          </p:cNvPr>
          <p:cNvSpPr>
            <a:spLocks noGrp="1"/>
          </p:cNvSpPr>
          <p:nvPr>
            <p:ph type="dt" sz="half" idx="10"/>
          </p:nvPr>
        </p:nvSpPr>
        <p:spPr/>
        <p:txBody>
          <a:bodyPr/>
          <a:lstStyle/>
          <a:p>
            <a:fld id="{70EB5ACA-1D49-49AE-BDC8-CD91F4D79BB1}" type="datetimeFigureOut">
              <a:rPr lang="en-US" smtClean="0"/>
              <a:t>4/7/2020</a:t>
            </a:fld>
            <a:endParaRPr lang="en-US"/>
          </a:p>
        </p:txBody>
      </p:sp>
      <p:sp>
        <p:nvSpPr>
          <p:cNvPr id="6" name="Footer Placeholder 5">
            <a:extLst>
              <a:ext uri="{FF2B5EF4-FFF2-40B4-BE49-F238E27FC236}">
                <a16:creationId xmlns:a16="http://schemas.microsoft.com/office/drawing/2014/main" id="{18737A53-8097-47A5-A765-BFBDF49D5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D9A80-2642-41F0-A5D0-A5A04F72EDAF}"/>
              </a:ext>
            </a:extLst>
          </p:cNvPr>
          <p:cNvSpPr>
            <a:spLocks noGrp="1"/>
          </p:cNvSpPr>
          <p:nvPr>
            <p:ph type="sldNum" sz="quarter" idx="12"/>
          </p:nvPr>
        </p:nvSpPr>
        <p:spPr/>
        <p:txBody>
          <a:bodyPr/>
          <a:lstStyle/>
          <a:p>
            <a:fld id="{C0E36AB9-F77B-428B-B23D-1B6AA809704D}" type="slidenum">
              <a:rPr lang="en-US" smtClean="0"/>
              <a:t>‹#›</a:t>
            </a:fld>
            <a:endParaRPr lang="en-US"/>
          </a:p>
        </p:txBody>
      </p:sp>
    </p:spTree>
    <p:extLst>
      <p:ext uri="{BB962C8B-B14F-4D97-AF65-F5344CB8AC3E}">
        <p14:creationId xmlns:p14="http://schemas.microsoft.com/office/powerpoint/2010/main" val="252475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45F2-80AB-43B7-82D6-98D83AA450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548B8D-9412-47E2-B94A-316227D51A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ACB6F-1848-4E9D-ADC0-FE7771BAF9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DE8B78-C2AF-4BF5-A48F-C111A6CC3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EA3FC7-D486-4B8E-8E56-CA1726D635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D3CDCE-7B89-43FE-835D-975BDDAE201B}"/>
              </a:ext>
            </a:extLst>
          </p:cNvPr>
          <p:cNvSpPr>
            <a:spLocks noGrp="1"/>
          </p:cNvSpPr>
          <p:nvPr>
            <p:ph type="dt" sz="half" idx="10"/>
          </p:nvPr>
        </p:nvSpPr>
        <p:spPr/>
        <p:txBody>
          <a:bodyPr/>
          <a:lstStyle/>
          <a:p>
            <a:fld id="{70EB5ACA-1D49-49AE-BDC8-CD91F4D79BB1}" type="datetimeFigureOut">
              <a:rPr lang="en-US" smtClean="0"/>
              <a:t>4/7/2020</a:t>
            </a:fld>
            <a:endParaRPr lang="en-US"/>
          </a:p>
        </p:txBody>
      </p:sp>
      <p:sp>
        <p:nvSpPr>
          <p:cNvPr id="8" name="Footer Placeholder 7">
            <a:extLst>
              <a:ext uri="{FF2B5EF4-FFF2-40B4-BE49-F238E27FC236}">
                <a16:creationId xmlns:a16="http://schemas.microsoft.com/office/drawing/2014/main" id="{D02CF58B-AAB6-4222-B56C-3B1CF6A62F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9EBDD3-1975-4BDD-AFC4-7EAFAC2518B4}"/>
              </a:ext>
            </a:extLst>
          </p:cNvPr>
          <p:cNvSpPr>
            <a:spLocks noGrp="1"/>
          </p:cNvSpPr>
          <p:nvPr>
            <p:ph type="sldNum" sz="quarter" idx="12"/>
          </p:nvPr>
        </p:nvSpPr>
        <p:spPr/>
        <p:txBody>
          <a:bodyPr/>
          <a:lstStyle/>
          <a:p>
            <a:fld id="{C0E36AB9-F77B-428B-B23D-1B6AA809704D}" type="slidenum">
              <a:rPr lang="en-US" smtClean="0"/>
              <a:t>‹#›</a:t>
            </a:fld>
            <a:endParaRPr lang="en-US"/>
          </a:p>
        </p:txBody>
      </p:sp>
    </p:spTree>
    <p:extLst>
      <p:ext uri="{BB962C8B-B14F-4D97-AF65-F5344CB8AC3E}">
        <p14:creationId xmlns:p14="http://schemas.microsoft.com/office/powerpoint/2010/main" val="206439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B35F-EE33-470B-A28E-E61DDDAE1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3AC92B-C24D-4AF3-88EA-0DC47D75D0AD}"/>
              </a:ext>
            </a:extLst>
          </p:cNvPr>
          <p:cNvSpPr>
            <a:spLocks noGrp="1"/>
          </p:cNvSpPr>
          <p:nvPr>
            <p:ph type="dt" sz="half" idx="10"/>
          </p:nvPr>
        </p:nvSpPr>
        <p:spPr/>
        <p:txBody>
          <a:bodyPr/>
          <a:lstStyle/>
          <a:p>
            <a:fld id="{70EB5ACA-1D49-49AE-BDC8-CD91F4D79BB1}" type="datetimeFigureOut">
              <a:rPr lang="en-US" smtClean="0"/>
              <a:t>4/7/2020</a:t>
            </a:fld>
            <a:endParaRPr lang="en-US"/>
          </a:p>
        </p:txBody>
      </p:sp>
      <p:sp>
        <p:nvSpPr>
          <p:cNvPr id="4" name="Footer Placeholder 3">
            <a:extLst>
              <a:ext uri="{FF2B5EF4-FFF2-40B4-BE49-F238E27FC236}">
                <a16:creationId xmlns:a16="http://schemas.microsoft.com/office/drawing/2014/main" id="{233085A8-8EAF-47BC-9211-5B460286BD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F9DCF3-9DF5-48B3-BA00-C7DB608343DE}"/>
              </a:ext>
            </a:extLst>
          </p:cNvPr>
          <p:cNvSpPr>
            <a:spLocks noGrp="1"/>
          </p:cNvSpPr>
          <p:nvPr>
            <p:ph type="sldNum" sz="quarter" idx="12"/>
          </p:nvPr>
        </p:nvSpPr>
        <p:spPr/>
        <p:txBody>
          <a:bodyPr/>
          <a:lstStyle/>
          <a:p>
            <a:fld id="{C0E36AB9-F77B-428B-B23D-1B6AA809704D}" type="slidenum">
              <a:rPr lang="en-US" smtClean="0"/>
              <a:t>‹#›</a:t>
            </a:fld>
            <a:endParaRPr lang="en-US"/>
          </a:p>
        </p:txBody>
      </p:sp>
    </p:spTree>
    <p:extLst>
      <p:ext uri="{BB962C8B-B14F-4D97-AF65-F5344CB8AC3E}">
        <p14:creationId xmlns:p14="http://schemas.microsoft.com/office/powerpoint/2010/main" val="13984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86CD1-3D04-4D7D-83C7-79DA89E5AF7C}"/>
              </a:ext>
            </a:extLst>
          </p:cNvPr>
          <p:cNvSpPr>
            <a:spLocks noGrp="1"/>
          </p:cNvSpPr>
          <p:nvPr>
            <p:ph type="dt" sz="half" idx="10"/>
          </p:nvPr>
        </p:nvSpPr>
        <p:spPr/>
        <p:txBody>
          <a:bodyPr/>
          <a:lstStyle/>
          <a:p>
            <a:fld id="{70EB5ACA-1D49-49AE-BDC8-CD91F4D79BB1}" type="datetimeFigureOut">
              <a:rPr lang="en-US" smtClean="0"/>
              <a:t>4/7/2020</a:t>
            </a:fld>
            <a:endParaRPr lang="en-US"/>
          </a:p>
        </p:txBody>
      </p:sp>
      <p:sp>
        <p:nvSpPr>
          <p:cNvPr id="3" name="Footer Placeholder 2">
            <a:extLst>
              <a:ext uri="{FF2B5EF4-FFF2-40B4-BE49-F238E27FC236}">
                <a16:creationId xmlns:a16="http://schemas.microsoft.com/office/drawing/2014/main" id="{8AC74F95-D97C-47EA-87ED-A6902803D5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D8F47B-2434-4CDF-8DBE-5C2EAD270C0C}"/>
              </a:ext>
            </a:extLst>
          </p:cNvPr>
          <p:cNvSpPr>
            <a:spLocks noGrp="1"/>
          </p:cNvSpPr>
          <p:nvPr>
            <p:ph type="sldNum" sz="quarter" idx="12"/>
          </p:nvPr>
        </p:nvSpPr>
        <p:spPr/>
        <p:txBody>
          <a:bodyPr/>
          <a:lstStyle/>
          <a:p>
            <a:fld id="{C0E36AB9-F77B-428B-B23D-1B6AA809704D}" type="slidenum">
              <a:rPr lang="en-US" smtClean="0"/>
              <a:t>‹#›</a:t>
            </a:fld>
            <a:endParaRPr lang="en-US"/>
          </a:p>
        </p:txBody>
      </p:sp>
    </p:spTree>
    <p:extLst>
      <p:ext uri="{BB962C8B-B14F-4D97-AF65-F5344CB8AC3E}">
        <p14:creationId xmlns:p14="http://schemas.microsoft.com/office/powerpoint/2010/main" val="119789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EB64-6191-476F-BB30-BD382B41B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D2A617-D1B9-4B90-A458-D279B8FEC1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C6B156-FC3F-4A22-8C68-C3F7F0787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09CAE-8F4D-4E24-B6FA-99F10BF067F5}"/>
              </a:ext>
            </a:extLst>
          </p:cNvPr>
          <p:cNvSpPr>
            <a:spLocks noGrp="1"/>
          </p:cNvSpPr>
          <p:nvPr>
            <p:ph type="dt" sz="half" idx="10"/>
          </p:nvPr>
        </p:nvSpPr>
        <p:spPr/>
        <p:txBody>
          <a:bodyPr/>
          <a:lstStyle/>
          <a:p>
            <a:fld id="{70EB5ACA-1D49-49AE-BDC8-CD91F4D79BB1}" type="datetimeFigureOut">
              <a:rPr lang="en-US" smtClean="0"/>
              <a:t>4/7/2020</a:t>
            </a:fld>
            <a:endParaRPr lang="en-US"/>
          </a:p>
        </p:txBody>
      </p:sp>
      <p:sp>
        <p:nvSpPr>
          <p:cNvPr id="6" name="Footer Placeholder 5">
            <a:extLst>
              <a:ext uri="{FF2B5EF4-FFF2-40B4-BE49-F238E27FC236}">
                <a16:creationId xmlns:a16="http://schemas.microsoft.com/office/drawing/2014/main" id="{75338448-7B3B-4293-B77F-22CFEAA5B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2590F-DCF6-499C-9B52-59C7839A377F}"/>
              </a:ext>
            </a:extLst>
          </p:cNvPr>
          <p:cNvSpPr>
            <a:spLocks noGrp="1"/>
          </p:cNvSpPr>
          <p:nvPr>
            <p:ph type="sldNum" sz="quarter" idx="12"/>
          </p:nvPr>
        </p:nvSpPr>
        <p:spPr/>
        <p:txBody>
          <a:bodyPr/>
          <a:lstStyle/>
          <a:p>
            <a:fld id="{C0E36AB9-F77B-428B-B23D-1B6AA809704D}" type="slidenum">
              <a:rPr lang="en-US" smtClean="0"/>
              <a:t>‹#›</a:t>
            </a:fld>
            <a:endParaRPr lang="en-US"/>
          </a:p>
        </p:txBody>
      </p:sp>
    </p:spTree>
    <p:extLst>
      <p:ext uri="{BB962C8B-B14F-4D97-AF65-F5344CB8AC3E}">
        <p14:creationId xmlns:p14="http://schemas.microsoft.com/office/powerpoint/2010/main" val="2629243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3635-6349-4CA8-8DFA-E9AF38A58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52FF29-D752-4AB8-9864-6D8D5E7982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DBF379-BD72-41AC-9014-CB311F4DA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FD3D7-12A1-4756-9C32-59F2B19566C6}"/>
              </a:ext>
            </a:extLst>
          </p:cNvPr>
          <p:cNvSpPr>
            <a:spLocks noGrp="1"/>
          </p:cNvSpPr>
          <p:nvPr>
            <p:ph type="dt" sz="half" idx="10"/>
          </p:nvPr>
        </p:nvSpPr>
        <p:spPr/>
        <p:txBody>
          <a:bodyPr/>
          <a:lstStyle/>
          <a:p>
            <a:fld id="{70EB5ACA-1D49-49AE-BDC8-CD91F4D79BB1}" type="datetimeFigureOut">
              <a:rPr lang="en-US" smtClean="0"/>
              <a:t>4/7/2020</a:t>
            </a:fld>
            <a:endParaRPr lang="en-US"/>
          </a:p>
        </p:txBody>
      </p:sp>
      <p:sp>
        <p:nvSpPr>
          <p:cNvPr id="6" name="Footer Placeholder 5">
            <a:extLst>
              <a:ext uri="{FF2B5EF4-FFF2-40B4-BE49-F238E27FC236}">
                <a16:creationId xmlns:a16="http://schemas.microsoft.com/office/drawing/2014/main" id="{7AF059EC-6C92-42F8-B2E8-0BA64798FA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D65034-445E-46CB-BF22-F52511310355}"/>
              </a:ext>
            </a:extLst>
          </p:cNvPr>
          <p:cNvSpPr>
            <a:spLocks noGrp="1"/>
          </p:cNvSpPr>
          <p:nvPr>
            <p:ph type="sldNum" sz="quarter" idx="12"/>
          </p:nvPr>
        </p:nvSpPr>
        <p:spPr/>
        <p:txBody>
          <a:bodyPr/>
          <a:lstStyle/>
          <a:p>
            <a:fld id="{C0E36AB9-F77B-428B-B23D-1B6AA809704D}" type="slidenum">
              <a:rPr lang="en-US" smtClean="0"/>
              <a:t>‹#›</a:t>
            </a:fld>
            <a:endParaRPr lang="en-US"/>
          </a:p>
        </p:txBody>
      </p:sp>
    </p:spTree>
    <p:extLst>
      <p:ext uri="{BB962C8B-B14F-4D97-AF65-F5344CB8AC3E}">
        <p14:creationId xmlns:p14="http://schemas.microsoft.com/office/powerpoint/2010/main" val="2865952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D1865-B02B-4EF1-85C1-787CA15351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31DDB5-4CC0-49F7-97CA-6D7DD9D08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EF737-9B7A-469D-B147-E4C9CDE7A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B5ACA-1D49-49AE-BDC8-CD91F4D79BB1}" type="datetimeFigureOut">
              <a:rPr lang="en-US" smtClean="0"/>
              <a:t>4/7/2020</a:t>
            </a:fld>
            <a:endParaRPr lang="en-US"/>
          </a:p>
        </p:txBody>
      </p:sp>
      <p:sp>
        <p:nvSpPr>
          <p:cNvPr id="5" name="Footer Placeholder 4">
            <a:extLst>
              <a:ext uri="{FF2B5EF4-FFF2-40B4-BE49-F238E27FC236}">
                <a16:creationId xmlns:a16="http://schemas.microsoft.com/office/drawing/2014/main" id="{70360217-2C8B-4581-8899-CF5686AC3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167EA4-412B-4EA4-9FF7-B0CCB4447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36AB9-F77B-428B-B23D-1B6AA809704D}" type="slidenum">
              <a:rPr lang="en-US" smtClean="0"/>
              <a:t>‹#›</a:t>
            </a:fld>
            <a:endParaRPr lang="en-US"/>
          </a:p>
        </p:txBody>
      </p:sp>
    </p:spTree>
    <p:extLst>
      <p:ext uri="{BB962C8B-B14F-4D97-AF65-F5344CB8AC3E}">
        <p14:creationId xmlns:p14="http://schemas.microsoft.com/office/powerpoint/2010/main" val="2036126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35B2B4C-39FF-4DD1-910A-147E48F3DAAB}"/>
              </a:ext>
            </a:extLst>
          </p:cNvPr>
          <p:cNvGraphicFramePr/>
          <p:nvPr>
            <p:extLst>
              <p:ext uri="{D42A27DB-BD31-4B8C-83A1-F6EECF244321}">
                <p14:modId xmlns:p14="http://schemas.microsoft.com/office/powerpoint/2010/main" val="1788265534"/>
              </p:ext>
            </p:extLst>
          </p:nvPr>
        </p:nvGraphicFramePr>
        <p:xfrm>
          <a:off x="536575" y="-123825"/>
          <a:ext cx="11931650" cy="6838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62DACBC-BA0F-4818-87FD-78AF4677B83A}"/>
              </a:ext>
            </a:extLst>
          </p:cNvPr>
          <p:cNvSpPr txBox="1"/>
          <p:nvPr/>
        </p:nvSpPr>
        <p:spPr>
          <a:xfrm>
            <a:off x="204786" y="4352925"/>
            <a:ext cx="6538914" cy="7294305"/>
          </a:xfrm>
          <a:prstGeom prst="rect">
            <a:avLst/>
          </a:prstGeom>
          <a:noFill/>
        </p:spPr>
        <p:txBody>
          <a:bodyPr wrap="square" rtlCol="0">
            <a:spAutoFit/>
          </a:bodyPr>
          <a:lstStyle/>
          <a:p>
            <a:r>
              <a:rPr lang="en-US" dirty="0">
                <a:solidFill>
                  <a:srgbClr val="FF0000"/>
                </a:solidFill>
              </a:rPr>
              <a:t>The question is when. Apparently, there is a large sum of interest payment coming up. The company might be able to pay it off using revolver but that would leave only $60m to fund its operations. I need to find out a breakdown of the store-level economics by delivery/eat-in. </a:t>
            </a:r>
          </a:p>
          <a:p>
            <a:endParaRPr lang="en-US" dirty="0">
              <a:solidFill>
                <a:srgbClr val="FF0000"/>
              </a:solidFill>
            </a:endParaRPr>
          </a:p>
          <a:p>
            <a:r>
              <a:rPr lang="en-US" dirty="0">
                <a:solidFill>
                  <a:srgbClr val="FF0000"/>
                </a:solidFill>
              </a:rPr>
              <a:t>Would be useful to look at the delivery habits and spending powers over the states. From a top-down perspective, there are couple of scenarios to consider.</a:t>
            </a:r>
          </a:p>
          <a:p>
            <a:endParaRPr lang="en-US" dirty="0">
              <a:solidFill>
                <a:srgbClr val="FF0000"/>
              </a:solidFill>
            </a:endParaRPr>
          </a:p>
          <a:p>
            <a:pPr marL="342900" indent="-342900">
              <a:buAutoNum type="arabicPeriod"/>
            </a:pPr>
            <a:r>
              <a:rPr lang="en-US" dirty="0">
                <a:solidFill>
                  <a:srgbClr val="FF0000"/>
                </a:solidFill>
              </a:rPr>
              <a:t>Best case: as temperature rises, the virus goes away. Businesses resume normal activities in the summer. And it’s the holiday season, so we might see revenues coming in for CEC stores.</a:t>
            </a:r>
          </a:p>
          <a:p>
            <a:pPr marL="342900" indent="-342900">
              <a:buAutoNum type="arabicPeriod"/>
            </a:pPr>
            <a:r>
              <a:rPr lang="en-US" dirty="0">
                <a:solidFill>
                  <a:srgbClr val="FF0000"/>
                </a:solidFill>
              </a:rPr>
              <a:t>W-shaped recovery: there might be some second round of the pandemics and even when the virus is gone, there’s no guarantee that the economy would recover on a timely manner. Therefore, people would curb their spending on discretionary sectors, which CEC is in. </a:t>
            </a:r>
          </a:p>
          <a:p>
            <a:pPr marL="342900" indent="-342900">
              <a:buAutoNum type="arabicPeriod"/>
            </a:pPr>
            <a:r>
              <a:rPr lang="en-US" dirty="0">
                <a:solidFill>
                  <a:srgbClr val="FF0000"/>
                </a:solidFill>
              </a:rPr>
              <a:t>L-shaped recovery: due to the high debt level and the flaccid capital market, the firm cannot refinance its debt obligations, so, a liquidation or huge haircut restructuring is needed. The key is how Apollo would play. If they believe that the company has great asset base, they might inject equity cure. Or, they can try too see if leaseback is a feasible choice for some of the outperforming stores. Or, can they carve out the peter piper business? Like why did they integrate PPP? How much was it?</a:t>
            </a:r>
          </a:p>
        </p:txBody>
      </p:sp>
    </p:spTree>
    <p:extLst>
      <p:ext uri="{BB962C8B-B14F-4D97-AF65-F5344CB8AC3E}">
        <p14:creationId xmlns:p14="http://schemas.microsoft.com/office/powerpoint/2010/main" val="2301064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09F6B6-6727-4424-AAF2-5294315706D5}"/>
              </a:ext>
            </a:extLst>
          </p:cNvPr>
          <p:cNvSpPr txBox="1"/>
          <p:nvPr/>
        </p:nvSpPr>
        <p:spPr>
          <a:xfrm>
            <a:off x="1123406" y="330926"/>
            <a:ext cx="2177143" cy="646331"/>
          </a:xfrm>
          <a:prstGeom prst="rect">
            <a:avLst/>
          </a:prstGeom>
          <a:noFill/>
        </p:spPr>
        <p:txBody>
          <a:bodyPr wrap="square" rtlCol="0">
            <a:spAutoFit/>
          </a:bodyPr>
          <a:lstStyle/>
          <a:p>
            <a:r>
              <a:rPr lang="en-US"/>
              <a:t>Apollo Global MAange</a:t>
            </a:r>
            <a:endParaRPr lang="en-US" dirty="0"/>
          </a:p>
        </p:txBody>
      </p:sp>
      <p:pic>
        <p:nvPicPr>
          <p:cNvPr id="5" name="Picture 4">
            <a:extLst>
              <a:ext uri="{FF2B5EF4-FFF2-40B4-BE49-F238E27FC236}">
                <a16:creationId xmlns:a16="http://schemas.microsoft.com/office/drawing/2014/main" id="{D8EF9EF3-9911-4822-BB74-50F4424AC619}"/>
              </a:ext>
            </a:extLst>
          </p:cNvPr>
          <p:cNvPicPr>
            <a:picLocks noChangeAspect="1"/>
          </p:cNvPicPr>
          <p:nvPr/>
        </p:nvPicPr>
        <p:blipFill>
          <a:blip r:embed="rId2"/>
          <a:stretch>
            <a:fillRect/>
          </a:stretch>
        </p:blipFill>
        <p:spPr>
          <a:xfrm>
            <a:off x="6053137" y="428625"/>
            <a:ext cx="5772150" cy="5505450"/>
          </a:xfrm>
          <a:prstGeom prst="rect">
            <a:avLst/>
          </a:prstGeom>
        </p:spPr>
      </p:pic>
      <p:pic>
        <p:nvPicPr>
          <p:cNvPr id="6" name="Picture 5">
            <a:extLst>
              <a:ext uri="{FF2B5EF4-FFF2-40B4-BE49-F238E27FC236}">
                <a16:creationId xmlns:a16="http://schemas.microsoft.com/office/drawing/2014/main" id="{42416F68-92B4-4827-B77A-667D0CC1B09C}"/>
              </a:ext>
            </a:extLst>
          </p:cNvPr>
          <p:cNvPicPr>
            <a:picLocks noChangeAspect="1"/>
          </p:cNvPicPr>
          <p:nvPr/>
        </p:nvPicPr>
        <p:blipFill>
          <a:blip r:embed="rId3"/>
          <a:stretch>
            <a:fillRect/>
          </a:stretch>
        </p:blipFill>
        <p:spPr>
          <a:xfrm>
            <a:off x="-552450" y="2371725"/>
            <a:ext cx="8705850" cy="4819650"/>
          </a:xfrm>
          <a:prstGeom prst="rect">
            <a:avLst/>
          </a:prstGeom>
        </p:spPr>
      </p:pic>
      <p:pic>
        <p:nvPicPr>
          <p:cNvPr id="1026" name="Picture 2">
            <a:extLst>
              <a:ext uri="{FF2B5EF4-FFF2-40B4-BE49-F238E27FC236}">
                <a16:creationId xmlns:a16="http://schemas.microsoft.com/office/drawing/2014/main" id="{57F914E2-4C33-46A8-A5EF-95A2F88A83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5111750"/>
            <a:ext cx="12192000" cy="648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26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9A5945BF-BF09-4372-AC6A-64180A752396}"/>
              </a:ext>
            </a:extLst>
          </p:cNvPr>
          <p:cNvSpPr/>
          <p:nvPr/>
        </p:nvSpPr>
        <p:spPr>
          <a:xfrm>
            <a:off x="4132658" y="895350"/>
            <a:ext cx="3259932" cy="1314450"/>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latin typeface="Cambria" panose="02040503050406030204" pitchFamily="18" charset="0"/>
                <a:ea typeface="Cambria" panose="02040503050406030204" pitchFamily="18" charset="0"/>
              </a:rPr>
              <a:t>Apollo Management VIII, LP</a:t>
            </a:r>
          </a:p>
        </p:txBody>
      </p:sp>
      <p:sp>
        <p:nvSpPr>
          <p:cNvPr id="5" name="Oval 4">
            <a:extLst>
              <a:ext uri="{FF2B5EF4-FFF2-40B4-BE49-F238E27FC236}">
                <a16:creationId xmlns:a16="http://schemas.microsoft.com/office/drawing/2014/main" id="{9BE5C39F-EF78-46ED-AF56-3E8BE6E6B9AE}"/>
              </a:ext>
            </a:extLst>
          </p:cNvPr>
          <p:cNvSpPr/>
          <p:nvPr/>
        </p:nvSpPr>
        <p:spPr>
          <a:xfrm>
            <a:off x="6713933" y="124152"/>
            <a:ext cx="2962275" cy="113347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ea typeface="Cambria" panose="02040503050406030204" pitchFamily="18" charset="0"/>
              </a:rPr>
              <a:t>Apollo Global Management, Inc and General Partners</a:t>
            </a:r>
          </a:p>
        </p:txBody>
      </p:sp>
      <p:sp>
        <p:nvSpPr>
          <p:cNvPr id="9" name="Oval 8">
            <a:extLst>
              <a:ext uri="{FF2B5EF4-FFF2-40B4-BE49-F238E27FC236}">
                <a16:creationId xmlns:a16="http://schemas.microsoft.com/office/drawing/2014/main" id="{1918DD99-DEB9-4FFB-8FE2-CD387D4E8A38}"/>
              </a:ext>
            </a:extLst>
          </p:cNvPr>
          <p:cNvSpPr/>
          <p:nvPr/>
        </p:nvSpPr>
        <p:spPr>
          <a:xfrm>
            <a:off x="2215455" y="124151"/>
            <a:ext cx="2581275" cy="113347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ea typeface="Cambria" panose="02040503050406030204" pitchFamily="18" charset="0"/>
              </a:rPr>
              <a:t>Limited Partners</a:t>
            </a:r>
          </a:p>
        </p:txBody>
      </p:sp>
      <p:cxnSp>
        <p:nvCxnSpPr>
          <p:cNvPr id="20" name="Straight Connector 19">
            <a:extLst>
              <a:ext uri="{FF2B5EF4-FFF2-40B4-BE49-F238E27FC236}">
                <a16:creationId xmlns:a16="http://schemas.microsoft.com/office/drawing/2014/main" id="{045D2829-4398-4BEB-A8E1-135944BD359C}"/>
              </a:ext>
            </a:extLst>
          </p:cNvPr>
          <p:cNvCxnSpPr>
            <a:cxnSpLocks/>
            <a:stCxn id="9" idx="6"/>
            <a:endCxn id="4" idx="1"/>
          </p:cNvCxnSpPr>
          <p:nvPr/>
        </p:nvCxnSpPr>
        <p:spPr>
          <a:xfrm>
            <a:off x="4796730" y="690889"/>
            <a:ext cx="150911" cy="861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7210E8-7611-4FFC-A5AC-D07624CDBFDF}"/>
              </a:ext>
            </a:extLst>
          </p:cNvPr>
          <p:cNvCxnSpPr>
            <a:cxnSpLocks/>
            <a:stCxn id="5" idx="2"/>
            <a:endCxn id="4" idx="5"/>
          </p:cNvCxnSpPr>
          <p:nvPr/>
        </p:nvCxnSpPr>
        <p:spPr>
          <a:xfrm flipH="1">
            <a:off x="6577607" y="690890"/>
            <a:ext cx="136326" cy="861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583BAEB-2A75-46AC-BE6B-7718C697F9E5}"/>
              </a:ext>
            </a:extLst>
          </p:cNvPr>
          <p:cNvCxnSpPr>
            <a:cxnSpLocks/>
            <a:stCxn id="4" idx="3"/>
            <a:endCxn id="49" idx="0"/>
          </p:cNvCxnSpPr>
          <p:nvPr/>
        </p:nvCxnSpPr>
        <p:spPr>
          <a:xfrm>
            <a:off x="5762624" y="2209800"/>
            <a:ext cx="4" cy="180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E24CE2AE-08F6-4489-BB1A-C84E6CA0DCD9}"/>
              </a:ext>
            </a:extLst>
          </p:cNvPr>
          <p:cNvSpPr/>
          <p:nvPr/>
        </p:nvSpPr>
        <p:spPr>
          <a:xfrm>
            <a:off x="4132665" y="2390775"/>
            <a:ext cx="3259925" cy="8763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ea typeface="Cambria" panose="02040503050406030204" pitchFamily="18" charset="0"/>
              </a:rPr>
              <a:t>Queso Holding, Inc</a:t>
            </a:r>
          </a:p>
        </p:txBody>
      </p:sp>
      <p:cxnSp>
        <p:nvCxnSpPr>
          <p:cNvPr id="54" name="Straight Connector 53">
            <a:extLst>
              <a:ext uri="{FF2B5EF4-FFF2-40B4-BE49-F238E27FC236}">
                <a16:creationId xmlns:a16="http://schemas.microsoft.com/office/drawing/2014/main" id="{6234A170-1BB6-4E58-BE55-3F7305C61799}"/>
              </a:ext>
            </a:extLst>
          </p:cNvPr>
          <p:cNvCxnSpPr>
            <a:cxnSpLocks/>
            <a:stCxn id="49" idx="2"/>
            <a:endCxn id="56" idx="0"/>
          </p:cNvCxnSpPr>
          <p:nvPr/>
        </p:nvCxnSpPr>
        <p:spPr>
          <a:xfrm>
            <a:off x="5762628" y="3267075"/>
            <a:ext cx="0" cy="16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750DC89-D80E-4340-B7CC-A49E173DEA5C}"/>
              </a:ext>
            </a:extLst>
          </p:cNvPr>
          <p:cNvSpPr/>
          <p:nvPr/>
        </p:nvSpPr>
        <p:spPr>
          <a:xfrm>
            <a:off x="4132665" y="3429000"/>
            <a:ext cx="3259925" cy="8763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ea typeface="Cambria" panose="02040503050406030204" pitchFamily="18" charset="0"/>
              </a:rPr>
              <a:t>CEC Entertainment, LLC</a:t>
            </a:r>
          </a:p>
        </p:txBody>
      </p:sp>
      <p:sp>
        <p:nvSpPr>
          <p:cNvPr id="62" name="Rectangle 61">
            <a:extLst>
              <a:ext uri="{FF2B5EF4-FFF2-40B4-BE49-F238E27FC236}">
                <a16:creationId xmlns:a16="http://schemas.microsoft.com/office/drawing/2014/main" id="{C8FF5DFA-E84F-4075-A49F-3237E20F9885}"/>
              </a:ext>
            </a:extLst>
          </p:cNvPr>
          <p:cNvSpPr/>
          <p:nvPr/>
        </p:nvSpPr>
        <p:spPr>
          <a:xfrm>
            <a:off x="4132658" y="4467225"/>
            <a:ext cx="1544242" cy="8763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ea typeface="Cambria" panose="02040503050406030204" pitchFamily="18" charset="0"/>
              </a:rPr>
              <a:t>Restricted Subsidiaries</a:t>
            </a:r>
          </a:p>
        </p:txBody>
      </p:sp>
      <p:sp>
        <p:nvSpPr>
          <p:cNvPr id="63" name="Rectangle 62">
            <a:extLst>
              <a:ext uri="{FF2B5EF4-FFF2-40B4-BE49-F238E27FC236}">
                <a16:creationId xmlns:a16="http://schemas.microsoft.com/office/drawing/2014/main" id="{0D4D19E7-29DC-4BD3-B2EA-F09280A68CA6}"/>
              </a:ext>
            </a:extLst>
          </p:cNvPr>
          <p:cNvSpPr/>
          <p:nvPr/>
        </p:nvSpPr>
        <p:spPr>
          <a:xfrm>
            <a:off x="5848349" y="4467225"/>
            <a:ext cx="1544241" cy="8763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ea typeface="Cambria" panose="02040503050406030204" pitchFamily="18" charset="0"/>
              </a:rPr>
              <a:t>Unrestricted Subsidiaries</a:t>
            </a:r>
          </a:p>
        </p:txBody>
      </p:sp>
      <p:cxnSp>
        <p:nvCxnSpPr>
          <p:cNvPr id="64" name="Straight Connector 63">
            <a:extLst>
              <a:ext uri="{FF2B5EF4-FFF2-40B4-BE49-F238E27FC236}">
                <a16:creationId xmlns:a16="http://schemas.microsoft.com/office/drawing/2014/main" id="{2B41F8E2-CE21-4B8C-A559-A17F3F7BEF25}"/>
              </a:ext>
            </a:extLst>
          </p:cNvPr>
          <p:cNvCxnSpPr>
            <a:cxnSpLocks/>
            <a:stCxn id="62" idx="0"/>
            <a:endCxn id="56" idx="2"/>
          </p:cNvCxnSpPr>
          <p:nvPr/>
        </p:nvCxnSpPr>
        <p:spPr>
          <a:xfrm flipV="1">
            <a:off x="4904779" y="4305300"/>
            <a:ext cx="857849" cy="16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5DEF86C-1B6E-4D79-A53F-8EC409E47C5F}"/>
              </a:ext>
            </a:extLst>
          </p:cNvPr>
          <p:cNvCxnSpPr>
            <a:cxnSpLocks/>
            <a:stCxn id="63" idx="0"/>
            <a:endCxn id="56" idx="2"/>
          </p:cNvCxnSpPr>
          <p:nvPr/>
        </p:nvCxnSpPr>
        <p:spPr>
          <a:xfrm flipH="1" flipV="1">
            <a:off x="5762628" y="4305300"/>
            <a:ext cx="857842" cy="16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1B9E9BDE-364C-4434-A695-E034070039D2}"/>
              </a:ext>
            </a:extLst>
          </p:cNvPr>
          <p:cNvSpPr/>
          <p:nvPr/>
        </p:nvSpPr>
        <p:spPr>
          <a:xfrm>
            <a:off x="312541" y="3395662"/>
            <a:ext cx="2962275" cy="113347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ea typeface="Cambria" panose="02040503050406030204" pitchFamily="18" charset="0"/>
              </a:rPr>
              <a:t>1</a:t>
            </a:r>
            <a:r>
              <a:rPr lang="en-US" sz="1400" baseline="30000" dirty="0">
                <a:latin typeface="Cambria" panose="02040503050406030204" pitchFamily="18" charset="0"/>
                <a:ea typeface="Cambria" panose="02040503050406030204" pitchFamily="18" charset="0"/>
              </a:rPr>
              <a:t>st</a:t>
            </a:r>
            <a:r>
              <a:rPr lang="en-US" sz="1400" dirty="0">
                <a:latin typeface="Cambria" panose="02040503050406030204" pitchFamily="18" charset="0"/>
                <a:ea typeface="Cambria" panose="02040503050406030204" pitchFamily="18" charset="0"/>
              </a:rPr>
              <a:t> Lien Secured Loan</a:t>
            </a:r>
          </a:p>
          <a:p>
            <a:pPr algn="ctr"/>
            <a:r>
              <a:rPr lang="en-US" sz="1400" dirty="0">
                <a:latin typeface="Cambria" panose="02040503050406030204" pitchFamily="18" charset="0"/>
                <a:ea typeface="Cambria" panose="02040503050406030204" pitchFamily="18" charset="0"/>
              </a:rPr>
              <a:t>114m RCF due 2024</a:t>
            </a:r>
          </a:p>
          <a:p>
            <a:pPr algn="ctr"/>
            <a:r>
              <a:rPr lang="en-US" sz="1400" dirty="0">
                <a:latin typeface="Cambria" panose="02040503050406030204" pitchFamily="18" charset="0"/>
                <a:ea typeface="Cambria" panose="02040503050406030204" pitchFamily="18" charset="0"/>
              </a:rPr>
              <a:t>760m TLB due 2026</a:t>
            </a:r>
          </a:p>
        </p:txBody>
      </p:sp>
      <p:sp>
        <p:nvSpPr>
          <p:cNvPr id="73" name="Oval 72">
            <a:extLst>
              <a:ext uri="{FF2B5EF4-FFF2-40B4-BE49-F238E27FC236}">
                <a16:creationId xmlns:a16="http://schemas.microsoft.com/office/drawing/2014/main" id="{AB5A0C57-48AA-4096-9CA6-3731040A689A}"/>
              </a:ext>
            </a:extLst>
          </p:cNvPr>
          <p:cNvSpPr/>
          <p:nvPr/>
        </p:nvSpPr>
        <p:spPr>
          <a:xfrm>
            <a:off x="8399264" y="3348037"/>
            <a:ext cx="2962275" cy="113347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panose="02040503050406030204" pitchFamily="18" charset="0"/>
                <a:ea typeface="Cambria" panose="02040503050406030204" pitchFamily="18" charset="0"/>
              </a:rPr>
              <a:t>Senior Unsecured Bond</a:t>
            </a:r>
          </a:p>
          <a:p>
            <a:pPr algn="ctr"/>
            <a:r>
              <a:rPr lang="en-US" sz="1400" dirty="0">
                <a:latin typeface="Cambria" panose="02040503050406030204" pitchFamily="18" charset="0"/>
                <a:ea typeface="Cambria" panose="02040503050406030204" pitchFamily="18" charset="0"/>
              </a:rPr>
              <a:t>255m due 2022</a:t>
            </a:r>
          </a:p>
        </p:txBody>
      </p:sp>
      <p:cxnSp>
        <p:nvCxnSpPr>
          <p:cNvPr id="74" name="Straight Connector 73">
            <a:extLst>
              <a:ext uri="{FF2B5EF4-FFF2-40B4-BE49-F238E27FC236}">
                <a16:creationId xmlns:a16="http://schemas.microsoft.com/office/drawing/2014/main" id="{D81C94DE-8253-483A-B6E2-F0D420BD4FDE}"/>
              </a:ext>
            </a:extLst>
          </p:cNvPr>
          <p:cNvCxnSpPr>
            <a:cxnSpLocks/>
            <a:stCxn id="72" idx="6"/>
            <a:endCxn id="56" idx="1"/>
          </p:cNvCxnSpPr>
          <p:nvPr/>
        </p:nvCxnSpPr>
        <p:spPr>
          <a:xfrm flipV="1">
            <a:off x="3274816" y="3867150"/>
            <a:ext cx="857849" cy="95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8C51C8C-2029-4C69-A75C-F762E80EE2C3}"/>
              </a:ext>
            </a:extLst>
          </p:cNvPr>
          <p:cNvCxnSpPr>
            <a:cxnSpLocks/>
            <a:stCxn id="56" idx="3"/>
            <a:endCxn id="73" idx="2"/>
          </p:cNvCxnSpPr>
          <p:nvPr/>
        </p:nvCxnSpPr>
        <p:spPr>
          <a:xfrm>
            <a:off x="7392590" y="3867150"/>
            <a:ext cx="1006674" cy="47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C81A142F-5ABF-4DD1-9BB1-4EC11767D4F0}"/>
              </a:ext>
            </a:extLst>
          </p:cNvPr>
          <p:cNvSpPr/>
          <p:nvPr/>
        </p:nvSpPr>
        <p:spPr>
          <a:xfrm>
            <a:off x="4117139" y="4449434"/>
            <a:ext cx="1575281" cy="911882"/>
          </a:xfrm>
          <a:prstGeom prst="rect">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8377188-A1C3-4DBE-A866-32EB2A48C676}"/>
              </a:ext>
            </a:extLst>
          </p:cNvPr>
          <p:cNvSpPr/>
          <p:nvPr/>
        </p:nvSpPr>
        <p:spPr>
          <a:xfrm>
            <a:off x="4117139" y="2363459"/>
            <a:ext cx="3275419" cy="911882"/>
          </a:xfrm>
          <a:prstGeom prst="rect">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48440739-1917-407F-886A-83426C1A48CA}"/>
              </a:ext>
            </a:extLst>
          </p:cNvPr>
          <p:cNvCxnSpPr>
            <a:stCxn id="81" idx="1"/>
            <a:endCxn id="72" idx="0"/>
          </p:cNvCxnSpPr>
          <p:nvPr/>
        </p:nvCxnSpPr>
        <p:spPr>
          <a:xfrm flipH="1">
            <a:off x="1793679" y="2819400"/>
            <a:ext cx="2323460" cy="576262"/>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F813A29-97C4-4CCA-BE48-768F8F7DA465}"/>
              </a:ext>
            </a:extLst>
          </p:cNvPr>
          <p:cNvCxnSpPr>
            <a:cxnSpLocks/>
            <a:stCxn id="80" idx="1"/>
            <a:endCxn id="72" idx="4"/>
          </p:cNvCxnSpPr>
          <p:nvPr/>
        </p:nvCxnSpPr>
        <p:spPr>
          <a:xfrm flipH="1" flipV="1">
            <a:off x="1793679" y="4529137"/>
            <a:ext cx="2323460" cy="376238"/>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Connector: Curved 91">
            <a:extLst>
              <a:ext uri="{FF2B5EF4-FFF2-40B4-BE49-F238E27FC236}">
                <a16:creationId xmlns:a16="http://schemas.microsoft.com/office/drawing/2014/main" id="{495DCA28-A3A4-4BB6-9CD9-D5BCEEA84F54}"/>
              </a:ext>
            </a:extLst>
          </p:cNvPr>
          <p:cNvCxnSpPr>
            <a:stCxn id="80" idx="2"/>
            <a:endCxn id="73" idx="4"/>
          </p:cNvCxnSpPr>
          <p:nvPr/>
        </p:nvCxnSpPr>
        <p:spPr>
          <a:xfrm rot="5400000" flipH="1" flipV="1">
            <a:off x="6952689" y="2433603"/>
            <a:ext cx="879804" cy="4975622"/>
          </a:xfrm>
          <a:prstGeom prst="curvedConnector3">
            <a:avLst>
              <a:gd name="adj1" fmla="val -25983"/>
            </a:avLst>
          </a:prstGeom>
          <a:ln w="38100">
            <a:solidFill>
              <a:schemeClr val="accent6"/>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1442E843-353E-40F1-B9F3-3EBEF78B1E14}"/>
              </a:ext>
            </a:extLst>
          </p:cNvPr>
          <p:cNvSpPr/>
          <p:nvPr/>
        </p:nvSpPr>
        <p:spPr>
          <a:xfrm>
            <a:off x="1083648" y="5266202"/>
            <a:ext cx="1420061" cy="289581"/>
          </a:xfrm>
          <a:prstGeom prst="rect">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mbria" panose="02040503050406030204" pitchFamily="18" charset="0"/>
                <a:ea typeface="Cambria" panose="02040503050406030204" pitchFamily="18" charset="0"/>
              </a:rPr>
              <a:t>Guarantor</a:t>
            </a:r>
          </a:p>
        </p:txBody>
      </p:sp>
      <p:sp>
        <p:nvSpPr>
          <p:cNvPr id="94" name="Rectangle 93">
            <a:extLst>
              <a:ext uri="{FF2B5EF4-FFF2-40B4-BE49-F238E27FC236}">
                <a16:creationId xmlns:a16="http://schemas.microsoft.com/office/drawing/2014/main" id="{7D3FD1B3-FF18-4674-93D6-FA225B889751}"/>
              </a:ext>
            </a:extLst>
          </p:cNvPr>
          <p:cNvSpPr/>
          <p:nvPr/>
        </p:nvSpPr>
        <p:spPr>
          <a:xfrm>
            <a:off x="1083648" y="5642440"/>
            <a:ext cx="1420061" cy="28958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mbria" panose="02040503050406030204" pitchFamily="18" charset="0"/>
                <a:ea typeface="Cambria" panose="02040503050406030204" pitchFamily="18" charset="0"/>
              </a:rPr>
              <a:t>Collateral</a:t>
            </a:r>
          </a:p>
        </p:txBody>
      </p:sp>
      <p:sp>
        <p:nvSpPr>
          <p:cNvPr id="95" name="Rectangle 94">
            <a:extLst>
              <a:ext uri="{FF2B5EF4-FFF2-40B4-BE49-F238E27FC236}">
                <a16:creationId xmlns:a16="http://schemas.microsoft.com/office/drawing/2014/main" id="{897F1B97-FF3F-4C11-89CB-C9475A070097}"/>
              </a:ext>
            </a:extLst>
          </p:cNvPr>
          <p:cNvSpPr/>
          <p:nvPr/>
        </p:nvSpPr>
        <p:spPr>
          <a:xfrm>
            <a:off x="4117139" y="3402150"/>
            <a:ext cx="3275419" cy="91188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ambria" panose="02040503050406030204" pitchFamily="18" charset="0"/>
              <a:ea typeface="Cambria" panose="02040503050406030204" pitchFamily="18" charset="0"/>
            </a:endParaRPr>
          </a:p>
          <a:p>
            <a:pPr algn="ctr"/>
            <a:endParaRPr lang="en-US" sz="1400" dirty="0">
              <a:solidFill>
                <a:schemeClr val="tx1"/>
              </a:solidFill>
              <a:latin typeface="Cambria" panose="02040503050406030204" pitchFamily="18" charset="0"/>
              <a:ea typeface="Cambria" panose="02040503050406030204" pitchFamily="18" charset="0"/>
            </a:endParaRPr>
          </a:p>
        </p:txBody>
      </p:sp>
      <p:sp>
        <p:nvSpPr>
          <p:cNvPr id="96" name="Rectangle 95">
            <a:extLst>
              <a:ext uri="{FF2B5EF4-FFF2-40B4-BE49-F238E27FC236}">
                <a16:creationId xmlns:a16="http://schemas.microsoft.com/office/drawing/2014/main" id="{A0AD2657-C0AC-4EAA-A221-34EF6BE35209}"/>
              </a:ext>
            </a:extLst>
          </p:cNvPr>
          <p:cNvSpPr/>
          <p:nvPr/>
        </p:nvSpPr>
        <p:spPr>
          <a:xfrm>
            <a:off x="4214433" y="4531751"/>
            <a:ext cx="1349655" cy="74724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ambria" panose="02040503050406030204" pitchFamily="18" charset="0"/>
              <a:ea typeface="Cambria" panose="02040503050406030204" pitchFamily="18" charset="0"/>
            </a:endParaRPr>
          </a:p>
          <a:p>
            <a:pPr algn="ctr"/>
            <a:endParaRPr lang="en-US" sz="1400" dirty="0">
              <a:solidFill>
                <a:schemeClr val="tx1"/>
              </a:solidFill>
              <a:latin typeface="Cambria" panose="02040503050406030204" pitchFamily="18" charset="0"/>
              <a:ea typeface="Cambria" panose="02040503050406030204" pitchFamily="18" charset="0"/>
            </a:endParaRPr>
          </a:p>
        </p:txBody>
      </p:sp>
      <p:cxnSp>
        <p:nvCxnSpPr>
          <p:cNvPr id="97" name="Straight Arrow Connector 96">
            <a:extLst>
              <a:ext uri="{FF2B5EF4-FFF2-40B4-BE49-F238E27FC236}">
                <a16:creationId xmlns:a16="http://schemas.microsoft.com/office/drawing/2014/main" id="{67A4431D-1B85-4727-A091-53A4D7A586ED}"/>
              </a:ext>
            </a:extLst>
          </p:cNvPr>
          <p:cNvCxnSpPr>
            <a:cxnSpLocks/>
            <a:endCxn id="72" idx="4"/>
          </p:cNvCxnSpPr>
          <p:nvPr/>
        </p:nvCxnSpPr>
        <p:spPr>
          <a:xfrm flipH="1" flipV="1">
            <a:off x="1793679" y="4529137"/>
            <a:ext cx="2412212" cy="170328"/>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F13CCDF-9998-4166-A4E7-AE1D29E69E3C}"/>
              </a:ext>
            </a:extLst>
          </p:cNvPr>
          <p:cNvCxnSpPr>
            <a:cxnSpLocks/>
            <a:stCxn id="95" idx="1"/>
            <a:endCxn id="72" idx="7"/>
          </p:cNvCxnSpPr>
          <p:nvPr/>
        </p:nvCxnSpPr>
        <p:spPr>
          <a:xfrm flipH="1" flipV="1">
            <a:off x="2841001" y="3561656"/>
            <a:ext cx="1276138" cy="296435"/>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4C56098-CEE1-4733-913E-8D772651BA88}"/>
              </a:ext>
            </a:extLst>
          </p:cNvPr>
          <p:cNvSpPr txBox="1"/>
          <p:nvPr/>
        </p:nvSpPr>
        <p:spPr>
          <a:xfrm rot="854123">
            <a:off x="3045822" y="3480478"/>
            <a:ext cx="1022200" cy="230832"/>
          </a:xfrm>
          <a:prstGeom prst="rect">
            <a:avLst/>
          </a:prstGeom>
          <a:noFill/>
        </p:spPr>
        <p:txBody>
          <a:bodyPr wrap="square" rtlCol="0">
            <a:spAutoFit/>
          </a:bodyPr>
          <a:lstStyle/>
          <a:p>
            <a:r>
              <a:rPr lang="en-US" sz="900" dirty="0">
                <a:solidFill>
                  <a:srgbClr val="FF0000"/>
                </a:solidFill>
                <a:latin typeface="Cambria" panose="02040503050406030204" pitchFamily="18" charset="0"/>
                <a:ea typeface="Cambria" panose="02040503050406030204" pitchFamily="18" charset="0"/>
              </a:rPr>
              <a:t>Equity collateral</a:t>
            </a:r>
          </a:p>
        </p:txBody>
      </p:sp>
    </p:spTree>
    <p:extLst>
      <p:ext uri="{BB962C8B-B14F-4D97-AF65-F5344CB8AC3E}">
        <p14:creationId xmlns:p14="http://schemas.microsoft.com/office/powerpoint/2010/main" val="343079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E4EE-9D14-400B-A58B-7F92396AD7C9}"/>
              </a:ext>
            </a:extLst>
          </p:cNvPr>
          <p:cNvSpPr>
            <a:spLocks noGrp="1"/>
          </p:cNvSpPr>
          <p:nvPr>
            <p:ph type="title"/>
          </p:nvPr>
        </p:nvSpPr>
        <p:spPr>
          <a:xfrm>
            <a:off x="838200" y="18255"/>
            <a:ext cx="10515600" cy="1325563"/>
          </a:xfrm>
        </p:spPr>
        <p:txBody>
          <a:bodyPr/>
          <a:lstStyle/>
          <a:p>
            <a:r>
              <a:rPr lang="en-US" dirty="0"/>
              <a:t>Initial Thesis</a:t>
            </a:r>
          </a:p>
        </p:txBody>
      </p:sp>
      <p:sp>
        <p:nvSpPr>
          <p:cNvPr id="3" name="Content Placeholder 2">
            <a:extLst>
              <a:ext uri="{FF2B5EF4-FFF2-40B4-BE49-F238E27FC236}">
                <a16:creationId xmlns:a16="http://schemas.microsoft.com/office/drawing/2014/main" id="{1515B7A1-CC84-4BD1-A4CC-2A1E7A96A6F7}"/>
              </a:ext>
            </a:extLst>
          </p:cNvPr>
          <p:cNvSpPr>
            <a:spLocks noGrp="1"/>
          </p:cNvSpPr>
          <p:nvPr>
            <p:ph idx="1"/>
          </p:nvPr>
        </p:nvSpPr>
        <p:spPr>
          <a:xfrm>
            <a:off x="838200" y="987425"/>
            <a:ext cx="10909300" cy="5852320"/>
          </a:xfrm>
        </p:spPr>
        <p:txBody>
          <a:bodyPr>
            <a:normAutofit fontScale="55000" lnSpcReduction="20000"/>
          </a:bodyPr>
          <a:lstStyle/>
          <a:p>
            <a:r>
              <a:rPr lang="en-US" dirty="0"/>
              <a:t>Long 8.0% Senior Unsecured due 2022 @ 48c, target price at par</a:t>
            </a:r>
          </a:p>
          <a:p>
            <a:r>
              <a:rPr lang="en-US" dirty="0"/>
              <a:t>Spring maturity clause only applicable for the existing facility. Since the senior secured is a significant amount, triggering this spring maturity would be disastrous to the company. It is like to have this 225m senior unsecured refinanced by a secured or another unsecured lender.</a:t>
            </a:r>
          </a:p>
          <a:p>
            <a:r>
              <a:rPr lang="en-US" dirty="0"/>
              <a:t>You can’t really liquidate the company, at least IMO the 1</a:t>
            </a:r>
            <a:r>
              <a:rPr lang="en-US" baseline="30000" dirty="0"/>
              <a:t>st</a:t>
            </a:r>
            <a:r>
              <a:rPr lang="en-US" dirty="0"/>
              <a:t> lien lender wouldn’t want to do so because a majority of company’s venues are leased, therefore cannot be sold for cash proceeds. </a:t>
            </a:r>
          </a:p>
          <a:p>
            <a:r>
              <a:rPr lang="en-US" dirty="0"/>
              <a:t>Instead, the company might operate as a going-concern, but engage in some sale leaseback agreements to ease the burden.</a:t>
            </a:r>
          </a:p>
          <a:p>
            <a:r>
              <a:rPr lang="en-US" dirty="0"/>
              <a:t>The company has way too many stores than necessary, assume you can lease back each store for 2m, 300 of them can be sold for 600m. And the company can close oversea stores and liquidate equipment, that would pay off the senior secured.</a:t>
            </a:r>
          </a:p>
          <a:p>
            <a:r>
              <a:rPr lang="en-US" dirty="0"/>
              <a:t>Further, if the company is to refinance the unsecured, then 1</a:t>
            </a:r>
            <a:r>
              <a:rPr lang="en-US" baseline="30000" dirty="0"/>
              <a:t>st</a:t>
            </a:r>
            <a:r>
              <a:rPr lang="en-US" dirty="0"/>
              <a:t> would have a longer maturity date to 2026. That would be enough breathing room for the company to recover and perhaps pay down using the FCF.</a:t>
            </a:r>
          </a:p>
          <a:p>
            <a:endParaRPr lang="en-US" dirty="0"/>
          </a:p>
          <a:p>
            <a:r>
              <a:rPr lang="en-US" dirty="0"/>
              <a:t>So, a second thesis would be a strip of both tranches with a ratio of 1:5. That is, for every $1000 of 1</a:t>
            </a:r>
            <a:r>
              <a:rPr lang="en-US" baseline="30000" dirty="0"/>
              <a:t>st</a:t>
            </a:r>
            <a:r>
              <a:rPr lang="en-US" dirty="0"/>
              <a:t> lien, we buy $5000 of Senior Unsecured.</a:t>
            </a:r>
          </a:p>
          <a:p>
            <a:endParaRPr lang="en-US" dirty="0"/>
          </a:p>
          <a:p>
            <a:r>
              <a:rPr lang="en-US" dirty="0"/>
              <a:t>The major problem is that the company might not be able to refinance. So, it makes economic sense to use sale leaseback proceeds to repay the senior unsecured first, because 1) it’s more interest burden @ 8%, 2) it’s only 225m outstanding so the company does have to leaseback that much and 3) invalidate the spring maturity.</a:t>
            </a:r>
          </a:p>
          <a:p>
            <a:r>
              <a:rPr lang="en-US" dirty="0"/>
              <a:t>We also want to buy 1</a:t>
            </a:r>
            <a:r>
              <a:rPr lang="en-US" baseline="30000" dirty="0"/>
              <a:t>st</a:t>
            </a:r>
            <a:r>
              <a:rPr lang="en-US" dirty="0"/>
              <a:t> lien because the design of the credit agreements allow the company to extend coercive exchange offer. At 48.25, the company may offer at 60, effectively reducing the leverage to 2.5x thru 1</a:t>
            </a:r>
            <a:r>
              <a:rPr lang="en-US" baseline="30000" dirty="0"/>
              <a:t>st</a:t>
            </a:r>
            <a:r>
              <a:rPr lang="en-US" dirty="0"/>
              <a:t> lien vs. the initial 4.8x.</a:t>
            </a:r>
          </a:p>
          <a:p>
            <a:endParaRPr lang="en-US" dirty="0"/>
          </a:p>
          <a:p>
            <a:r>
              <a:rPr lang="en-US" dirty="0"/>
              <a:t>I don’t think a coercive exchange offer is a reasonable move for unsecured lenders because the first lien might strongly object, and the company is not really reducing that much of leverage. But, if the company is able to exchange the first lien AND leaseback all 113 foreign stores, then the leverage is effectively only 2.5x. </a:t>
            </a:r>
          </a:p>
          <a:p>
            <a:endParaRPr lang="en-US" dirty="0"/>
          </a:p>
        </p:txBody>
      </p:sp>
    </p:spTree>
    <p:extLst>
      <p:ext uri="{BB962C8B-B14F-4D97-AF65-F5344CB8AC3E}">
        <p14:creationId xmlns:p14="http://schemas.microsoft.com/office/powerpoint/2010/main" val="97218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9023-80B5-4400-9CF3-4FC93F40C511}"/>
              </a:ext>
            </a:extLst>
          </p:cNvPr>
          <p:cNvSpPr>
            <a:spLocks noGrp="1"/>
          </p:cNvSpPr>
          <p:nvPr>
            <p:ph type="title"/>
          </p:nvPr>
        </p:nvSpPr>
        <p:spPr/>
        <p:txBody>
          <a:bodyPr/>
          <a:lstStyle/>
          <a:p>
            <a:r>
              <a:rPr lang="en-US" dirty="0"/>
              <a:t>Downside</a:t>
            </a:r>
          </a:p>
        </p:txBody>
      </p:sp>
      <p:sp>
        <p:nvSpPr>
          <p:cNvPr id="3" name="Content Placeholder 2">
            <a:extLst>
              <a:ext uri="{FF2B5EF4-FFF2-40B4-BE49-F238E27FC236}">
                <a16:creationId xmlns:a16="http://schemas.microsoft.com/office/drawing/2014/main" id="{BD2041B8-F9EE-4CEA-A0C4-4A9B9C263F6A}"/>
              </a:ext>
            </a:extLst>
          </p:cNvPr>
          <p:cNvSpPr>
            <a:spLocks noGrp="1"/>
          </p:cNvSpPr>
          <p:nvPr>
            <p:ph idx="1"/>
          </p:nvPr>
        </p:nvSpPr>
        <p:spPr/>
        <p:txBody>
          <a:bodyPr/>
          <a:lstStyle/>
          <a:p>
            <a:r>
              <a:rPr lang="en-US" dirty="0"/>
              <a:t>Well if the company cannot lease back any store or refinance, that means the company will have to go through asset sales to pay off the 1</a:t>
            </a:r>
            <a:r>
              <a:rPr lang="en-US" baseline="30000" dirty="0"/>
              <a:t>st</a:t>
            </a:r>
            <a:r>
              <a:rPr lang="en-US" dirty="0"/>
              <a:t> lien holders, which essentially leaves nothing for senior unsecured.</a:t>
            </a:r>
          </a:p>
          <a:p>
            <a:r>
              <a:rPr lang="en-US" dirty="0"/>
              <a:t>That is why we can purchase some 1</a:t>
            </a:r>
            <a:r>
              <a:rPr lang="en-US" baseline="30000" dirty="0"/>
              <a:t>st</a:t>
            </a:r>
            <a:r>
              <a:rPr lang="en-US" dirty="0"/>
              <a:t> lien to hedge that risk. </a:t>
            </a:r>
          </a:p>
        </p:txBody>
      </p:sp>
    </p:spTree>
    <p:extLst>
      <p:ext uri="{BB962C8B-B14F-4D97-AF65-F5344CB8AC3E}">
        <p14:creationId xmlns:p14="http://schemas.microsoft.com/office/powerpoint/2010/main" val="370652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82F6-226D-4D2F-93D7-11F9D75044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FC672B-9C45-48F9-82BD-F923BBBA8E38}"/>
              </a:ext>
            </a:extLst>
          </p:cNvPr>
          <p:cNvSpPr>
            <a:spLocks noGrp="1"/>
          </p:cNvSpPr>
          <p:nvPr>
            <p:ph idx="1"/>
          </p:nvPr>
        </p:nvSpPr>
        <p:spPr/>
        <p:txBody>
          <a:bodyPr/>
          <a:lstStyle/>
          <a:p>
            <a:r>
              <a:rPr lang="en-US" dirty="0"/>
              <a:t>Around 2006, changed the strategic expansion to metropolitan areas because the honeymoon curve in small markets is more dramatic than bigger markets</a:t>
            </a:r>
          </a:p>
          <a:p>
            <a:r>
              <a:rPr lang="en-US" dirty="0"/>
              <a:t>Capex on remodeling. 500k per store. Done 10 already, targeting 40-50 more this year.</a:t>
            </a:r>
          </a:p>
          <a:p>
            <a:r>
              <a:rPr lang="en-US" dirty="0"/>
              <a:t>2007 AUV of 1.6 but still the same in 2019</a:t>
            </a:r>
          </a:p>
        </p:txBody>
      </p:sp>
    </p:spTree>
    <p:extLst>
      <p:ext uri="{BB962C8B-B14F-4D97-AF65-F5344CB8AC3E}">
        <p14:creationId xmlns:p14="http://schemas.microsoft.com/office/powerpoint/2010/main" val="341545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D0C0BCB-D017-4FDA-8A41-BE3A88D0693B}"/>
              </a:ext>
            </a:extLst>
          </p:cNvPr>
          <p:cNvGrpSpPr/>
          <p:nvPr/>
        </p:nvGrpSpPr>
        <p:grpSpPr>
          <a:xfrm>
            <a:off x="1004047" y="1817201"/>
            <a:ext cx="4688541" cy="4702245"/>
            <a:chOff x="1004047" y="1817201"/>
            <a:chExt cx="4688541" cy="4702245"/>
          </a:xfrm>
        </p:grpSpPr>
        <p:sp>
          <p:nvSpPr>
            <p:cNvPr id="4" name="Arrow: Right 3">
              <a:extLst>
                <a:ext uri="{FF2B5EF4-FFF2-40B4-BE49-F238E27FC236}">
                  <a16:creationId xmlns:a16="http://schemas.microsoft.com/office/drawing/2014/main" id="{46409E66-95A0-419B-BD52-CCFC84CDFB17}"/>
                </a:ext>
              </a:extLst>
            </p:cNvPr>
            <p:cNvSpPr/>
            <p:nvPr/>
          </p:nvSpPr>
          <p:spPr>
            <a:xfrm rot="5400000" flipV="1">
              <a:off x="-1184659" y="4005907"/>
              <a:ext cx="4592564" cy="215152"/>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68C981-B0AD-4E4F-A3B2-353A152F53CB}"/>
                </a:ext>
              </a:extLst>
            </p:cNvPr>
            <p:cNvSpPr txBox="1"/>
            <p:nvPr/>
          </p:nvSpPr>
          <p:spPr>
            <a:xfrm>
              <a:off x="1219200" y="1817201"/>
              <a:ext cx="4473388" cy="430887"/>
            </a:xfrm>
            <a:prstGeom prst="rect">
              <a:avLst/>
            </a:prstGeom>
            <a:noFill/>
          </p:spPr>
          <p:txBody>
            <a:bodyPr wrap="square" rtlCol="0">
              <a:spAutoFit/>
            </a:bodyPr>
            <a:lstStyle/>
            <a:p>
              <a:r>
                <a:rPr lang="en-US" sz="1100" dirty="0">
                  <a:latin typeface="Cambria" panose="02040503050406030204" pitchFamily="18" charset="0"/>
                  <a:ea typeface="Cambria" panose="02040503050406030204" pitchFamily="18" charset="0"/>
                </a:rPr>
                <a:t>1977: 1</a:t>
              </a:r>
              <a:r>
                <a:rPr lang="en-US" sz="1100" baseline="30000" dirty="0">
                  <a:latin typeface="Cambria" panose="02040503050406030204" pitchFamily="18" charset="0"/>
                  <a:ea typeface="Cambria" panose="02040503050406030204" pitchFamily="18" charset="0"/>
                </a:rPr>
                <a:t>st</a:t>
              </a:r>
              <a:r>
                <a:rPr lang="en-US" sz="1100" dirty="0">
                  <a:latin typeface="Cambria" panose="02040503050406030204" pitchFamily="18" charset="0"/>
                  <a:ea typeface="Cambria" panose="02040503050406030204" pitchFamily="18" charset="0"/>
                </a:rPr>
                <a:t> location opened in San Jose, CA. Labeled as the first family restaurant to integrate food, animation, and an indoor arcade</a:t>
              </a:r>
            </a:p>
          </p:txBody>
        </p:sp>
        <p:sp>
          <p:nvSpPr>
            <p:cNvPr id="6" name="TextBox 5">
              <a:extLst>
                <a:ext uri="{FF2B5EF4-FFF2-40B4-BE49-F238E27FC236}">
                  <a16:creationId xmlns:a16="http://schemas.microsoft.com/office/drawing/2014/main" id="{D07AEDF4-ABAB-4901-B245-AD4DE1B50B81}"/>
                </a:ext>
              </a:extLst>
            </p:cNvPr>
            <p:cNvSpPr txBox="1"/>
            <p:nvPr/>
          </p:nvSpPr>
          <p:spPr>
            <a:xfrm>
              <a:off x="1219199" y="2444730"/>
              <a:ext cx="4473388" cy="430887"/>
            </a:xfrm>
            <a:prstGeom prst="rect">
              <a:avLst/>
            </a:prstGeom>
            <a:noFill/>
          </p:spPr>
          <p:txBody>
            <a:bodyPr wrap="square" rtlCol="0">
              <a:spAutoFit/>
            </a:bodyPr>
            <a:lstStyle/>
            <a:p>
              <a:r>
                <a:rPr lang="en-US" sz="1100" dirty="0">
                  <a:latin typeface="Cambria" panose="02040503050406030204" pitchFamily="18" charset="0"/>
                  <a:ea typeface="Cambria" panose="02040503050406030204" pitchFamily="18" charset="0"/>
                </a:rPr>
                <a:t>1984: as a result of the “video game crash of 1983”,  the company filed for bankruptcy to restructure its insurmountable debt obligations</a:t>
              </a:r>
            </a:p>
          </p:txBody>
        </p:sp>
        <p:sp>
          <p:nvSpPr>
            <p:cNvPr id="7" name="TextBox 6">
              <a:extLst>
                <a:ext uri="{FF2B5EF4-FFF2-40B4-BE49-F238E27FC236}">
                  <a16:creationId xmlns:a16="http://schemas.microsoft.com/office/drawing/2014/main" id="{2DDFA118-7D99-4970-BAB7-09044D575025}"/>
                </a:ext>
              </a:extLst>
            </p:cNvPr>
            <p:cNvSpPr txBox="1"/>
            <p:nvPr/>
          </p:nvSpPr>
          <p:spPr>
            <a:xfrm>
              <a:off x="1219199" y="3072259"/>
              <a:ext cx="4473388" cy="769441"/>
            </a:xfrm>
            <a:prstGeom prst="rect">
              <a:avLst/>
            </a:prstGeom>
            <a:noFill/>
          </p:spPr>
          <p:txBody>
            <a:bodyPr wrap="square" rtlCol="0">
              <a:spAutoFit/>
            </a:bodyPr>
            <a:lstStyle/>
            <a:p>
              <a:r>
                <a:rPr lang="en-US" sz="1100" dirty="0">
                  <a:latin typeface="Cambria" panose="02040503050406030204" pitchFamily="18" charset="0"/>
                  <a:ea typeface="Cambria" panose="02040503050406030204" pitchFamily="18" charset="0"/>
                </a:rPr>
                <a:t>Feb. 2014: Apollo takes the company private for $54 per share. The deal was structured with 1</a:t>
              </a:r>
              <a:r>
                <a:rPr lang="en-US" sz="1100" baseline="30000" dirty="0">
                  <a:latin typeface="Cambria" panose="02040503050406030204" pitchFamily="18" charset="0"/>
                  <a:ea typeface="Cambria" panose="02040503050406030204" pitchFamily="18" charset="0"/>
                </a:rPr>
                <a:t>st</a:t>
              </a:r>
              <a:r>
                <a:rPr lang="en-US" sz="1100" dirty="0">
                  <a:latin typeface="Cambria" panose="02040503050406030204" pitchFamily="18" charset="0"/>
                  <a:ea typeface="Cambria" panose="02040503050406030204" pitchFamily="18" charset="0"/>
                </a:rPr>
                <a:t> lien facility consists of a $150 million undrawn revolver and a $760 million TLB, and a senior unsecured bond of $255 million</a:t>
              </a:r>
            </a:p>
          </p:txBody>
        </p:sp>
        <p:sp>
          <p:nvSpPr>
            <p:cNvPr id="8" name="TextBox 7">
              <a:extLst>
                <a:ext uri="{FF2B5EF4-FFF2-40B4-BE49-F238E27FC236}">
                  <a16:creationId xmlns:a16="http://schemas.microsoft.com/office/drawing/2014/main" id="{8F84C13F-4B0C-46F8-AC59-DF75BE817CFD}"/>
                </a:ext>
              </a:extLst>
            </p:cNvPr>
            <p:cNvSpPr txBox="1"/>
            <p:nvPr/>
          </p:nvSpPr>
          <p:spPr>
            <a:xfrm>
              <a:off x="1219199" y="4038342"/>
              <a:ext cx="4473388" cy="430887"/>
            </a:xfrm>
            <a:prstGeom prst="rect">
              <a:avLst/>
            </a:prstGeom>
            <a:noFill/>
          </p:spPr>
          <p:txBody>
            <a:bodyPr wrap="square" rtlCol="0">
              <a:spAutoFit/>
            </a:bodyPr>
            <a:lstStyle/>
            <a:p>
              <a:r>
                <a:rPr lang="en-US" sz="1100" dirty="0">
                  <a:latin typeface="Cambria" panose="02040503050406030204" pitchFamily="18" charset="0"/>
                  <a:ea typeface="Cambria" panose="02040503050406030204" pitchFamily="18" charset="0"/>
                </a:rPr>
                <a:t>Oct. 2014: CEC acquired a competitor, Peter Piper Pizza, which adds 32 company owned locations and 155 franchises </a:t>
              </a:r>
            </a:p>
          </p:txBody>
        </p:sp>
        <p:sp>
          <p:nvSpPr>
            <p:cNvPr id="9" name="TextBox 8">
              <a:extLst>
                <a:ext uri="{FF2B5EF4-FFF2-40B4-BE49-F238E27FC236}">
                  <a16:creationId xmlns:a16="http://schemas.microsoft.com/office/drawing/2014/main" id="{1C21B773-E545-419E-AE68-7968DABAC834}"/>
                </a:ext>
              </a:extLst>
            </p:cNvPr>
            <p:cNvSpPr txBox="1"/>
            <p:nvPr/>
          </p:nvSpPr>
          <p:spPr>
            <a:xfrm>
              <a:off x="1219199" y="4665871"/>
              <a:ext cx="4473388" cy="430887"/>
            </a:xfrm>
            <a:prstGeom prst="rect">
              <a:avLst/>
            </a:prstGeom>
            <a:noFill/>
          </p:spPr>
          <p:txBody>
            <a:bodyPr wrap="square" rtlCol="0">
              <a:spAutoFit/>
            </a:bodyPr>
            <a:lstStyle/>
            <a:p>
              <a:r>
                <a:rPr lang="en-US" sz="1100" dirty="0">
                  <a:latin typeface="Cambria" panose="02040503050406030204" pitchFamily="18" charset="0"/>
                  <a:ea typeface="Cambria" panose="02040503050406030204" pitchFamily="18" charset="0"/>
                </a:rPr>
                <a:t>2014-2019: the company has been moderately adjusting its store base to 741 system-wide venues</a:t>
              </a:r>
            </a:p>
          </p:txBody>
        </p:sp>
        <p:sp>
          <p:nvSpPr>
            <p:cNvPr id="10" name="TextBox 9">
              <a:extLst>
                <a:ext uri="{FF2B5EF4-FFF2-40B4-BE49-F238E27FC236}">
                  <a16:creationId xmlns:a16="http://schemas.microsoft.com/office/drawing/2014/main" id="{8FAF74F9-B4D3-42FB-9E62-B7D9213F8B0D}"/>
                </a:ext>
              </a:extLst>
            </p:cNvPr>
            <p:cNvSpPr txBox="1"/>
            <p:nvPr/>
          </p:nvSpPr>
          <p:spPr>
            <a:xfrm>
              <a:off x="1219199" y="5293400"/>
              <a:ext cx="4473388" cy="600164"/>
            </a:xfrm>
            <a:prstGeom prst="rect">
              <a:avLst/>
            </a:prstGeom>
            <a:noFill/>
          </p:spPr>
          <p:txBody>
            <a:bodyPr wrap="square" rtlCol="0">
              <a:spAutoFit/>
            </a:bodyPr>
            <a:lstStyle/>
            <a:p>
              <a:r>
                <a:rPr lang="en-US" sz="1100" dirty="0">
                  <a:latin typeface="Cambria" panose="02040503050406030204" pitchFamily="18" charset="0"/>
                  <a:ea typeface="Cambria" panose="02040503050406030204" pitchFamily="18" charset="0"/>
                </a:rPr>
                <a:t>2019: the company tried to go IPO through a merger with Leo Holdings (Apollo owns 55%) but the deal was terminated in the summer. The company refinanced its 1</a:t>
              </a:r>
              <a:r>
                <a:rPr lang="en-US" sz="1100" baseline="30000" dirty="0">
                  <a:latin typeface="Cambria" panose="02040503050406030204" pitchFamily="18" charset="0"/>
                  <a:ea typeface="Cambria" panose="02040503050406030204" pitchFamily="18" charset="0"/>
                </a:rPr>
                <a:t>st</a:t>
              </a:r>
              <a:r>
                <a:rPr lang="en-US" sz="1100" dirty="0">
                  <a:latin typeface="Cambria" panose="02040503050406030204" pitchFamily="18" charset="0"/>
                  <a:ea typeface="Cambria" panose="02040503050406030204" pitchFamily="18" charset="0"/>
                </a:rPr>
                <a:t> lien debt with a Spring Maturity added</a:t>
              </a:r>
            </a:p>
          </p:txBody>
        </p:sp>
        <p:sp>
          <p:nvSpPr>
            <p:cNvPr id="11" name="TextBox 10">
              <a:extLst>
                <a:ext uri="{FF2B5EF4-FFF2-40B4-BE49-F238E27FC236}">
                  <a16:creationId xmlns:a16="http://schemas.microsoft.com/office/drawing/2014/main" id="{AF96582A-EA06-4E78-81CF-21AC65EB85A8}"/>
                </a:ext>
              </a:extLst>
            </p:cNvPr>
            <p:cNvSpPr txBox="1"/>
            <p:nvPr/>
          </p:nvSpPr>
          <p:spPr>
            <a:xfrm>
              <a:off x="1219199" y="6088559"/>
              <a:ext cx="4473388" cy="430887"/>
            </a:xfrm>
            <a:prstGeom prst="rect">
              <a:avLst/>
            </a:prstGeom>
            <a:noFill/>
          </p:spPr>
          <p:txBody>
            <a:bodyPr wrap="square" rtlCol="0">
              <a:spAutoFit/>
            </a:bodyPr>
            <a:lstStyle/>
            <a:p>
              <a:r>
                <a:rPr lang="en-US" sz="1100" dirty="0">
                  <a:latin typeface="Cambria" panose="02040503050406030204" pitchFamily="18" charset="0"/>
                  <a:ea typeface="Cambria" panose="02040503050406030204" pitchFamily="18" charset="0"/>
                </a:rPr>
                <a:t>Today: the RCF is fully drawn; 50% of work force furloughed; expect to close ~80 venues this year; all venues only do delivery and pick-ups</a:t>
              </a:r>
            </a:p>
          </p:txBody>
        </p:sp>
        <p:sp>
          <p:nvSpPr>
            <p:cNvPr id="12" name="Oval 11">
              <a:extLst>
                <a:ext uri="{FF2B5EF4-FFF2-40B4-BE49-F238E27FC236}">
                  <a16:creationId xmlns:a16="http://schemas.microsoft.com/office/drawing/2014/main" id="{F7091482-54F5-4C86-8578-BFA0BD2828BF}"/>
                </a:ext>
              </a:extLst>
            </p:cNvPr>
            <p:cNvSpPr/>
            <p:nvPr/>
          </p:nvSpPr>
          <p:spPr>
            <a:xfrm>
              <a:off x="1057834" y="1945341"/>
              <a:ext cx="107577" cy="1075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6965CC3-C7B2-4D06-8C6F-16838075F863}"/>
                </a:ext>
              </a:extLst>
            </p:cNvPr>
            <p:cNvSpPr/>
            <p:nvPr/>
          </p:nvSpPr>
          <p:spPr>
            <a:xfrm>
              <a:off x="1057833" y="2606384"/>
              <a:ext cx="107577" cy="1075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5AF4BA2-165C-4EA7-82F4-84FB3A38DBE0}"/>
                </a:ext>
              </a:extLst>
            </p:cNvPr>
            <p:cNvSpPr/>
            <p:nvPr/>
          </p:nvSpPr>
          <p:spPr>
            <a:xfrm>
              <a:off x="1057833" y="3375211"/>
              <a:ext cx="107577" cy="1075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8A87BF6-74EC-4C43-855A-87B8AAA9B656}"/>
                </a:ext>
              </a:extLst>
            </p:cNvPr>
            <p:cNvSpPr/>
            <p:nvPr/>
          </p:nvSpPr>
          <p:spPr>
            <a:xfrm>
              <a:off x="1057833" y="4199996"/>
              <a:ext cx="107577" cy="1075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C5EF021-87B7-4059-B5E1-C8077BF558A2}"/>
                </a:ext>
              </a:extLst>
            </p:cNvPr>
            <p:cNvSpPr/>
            <p:nvPr/>
          </p:nvSpPr>
          <p:spPr>
            <a:xfrm>
              <a:off x="1057833" y="4827525"/>
              <a:ext cx="107577" cy="1075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02BB664-F4BB-4B9B-B894-B3D6CE5964BE}"/>
                </a:ext>
              </a:extLst>
            </p:cNvPr>
            <p:cNvSpPr/>
            <p:nvPr/>
          </p:nvSpPr>
          <p:spPr>
            <a:xfrm>
              <a:off x="1057832" y="5539693"/>
              <a:ext cx="107577" cy="1075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F8BFE4F-2577-4B86-9CFF-4DF57D7140F9}"/>
                </a:ext>
              </a:extLst>
            </p:cNvPr>
            <p:cNvSpPr/>
            <p:nvPr/>
          </p:nvSpPr>
          <p:spPr>
            <a:xfrm>
              <a:off x="1057832" y="6250213"/>
              <a:ext cx="107577" cy="1075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8037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4358</TotalTime>
  <Words>1151</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vt:lpstr>
      <vt:lpstr>Office Theme</vt:lpstr>
      <vt:lpstr>PowerPoint Presentation</vt:lpstr>
      <vt:lpstr>PowerPoint Presentation</vt:lpstr>
      <vt:lpstr>PowerPoint Presentation</vt:lpstr>
      <vt:lpstr>Initial Thesis</vt:lpstr>
      <vt:lpstr>Downside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Xipu Li</dc:creator>
  <cp:lastModifiedBy>Xipu Li</cp:lastModifiedBy>
  <cp:revision>22</cp:revision>
  <dcterms:created xsi:type="dcterms:W3CDTF">2020-04-07T20:14:03Z</dcterms:created>
  <dcterms:modified xsi:type="dcterms:W3CDTF">2020-04-10T21:15:03Z</dcterms:modified>
</cp:coreProperties>
</file>