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77"/>
  </p:normalViewPr>
  <p:slideViewPr>
    <p:cSldViewPr snapToGrid="0" snapToObjects="1">
      <p:cViewPr>
        <p:scale>
          <a:sx n="100" d="100"/>
          <a:sy n="100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Market%20Share%20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Market%20Share%20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xipu\Dropbox\Deal%20Folder\HXL\Excel\Financials%20Analysis\HXL%20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GB"/>
              <a:t>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E2-4EDE-B968-67060DFFFAFE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E2-4EDE-B968-67060DFFFAFE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38F-EB45-987C-C280356E4AF2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38F-EB45-987C-C280356E4AF2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baseline="0" dirty="0"/>
                      <a:t>Solvay
</a:t>
                    </a:r>
                    <a:fld id="{7A415DA5-6A72-B141-98D3-6F249D585BDF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38F-EB45-987C-C280356E4AF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338F-EB45-987C-C280356E4A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'Commercial Aerospace'!$A$9:$A$12</c:f>
              <c:strCache>
                <c:ptCount val="4"/>
                <c:pt idx="0">
                  <c:v>Teijin</c:v>
                </c:pt>
                <c:pt idx="1">
                  <c:v>Toray</c:v>
                </c:pt>
                <c:pt idx="2">
                  <c:v>Solvay</c:v>
                </c:pt>
                <c:pt idx="3">
                  <c:v>Hexcel</c:v>
                </c:pt>
              </c:strCache>
            </c:strRef>
          </c:cat>
          <c:val>
            <c:numRef>
              <c:f>'Commercial Aerospace'!$F$9:$F$12</c:f>
              <c:numCache>
                <c:formatCode>_([$$-409]* #,##0.00_);_([$$-409]* \(#,##0.00\);_([$$-409]* "-"??_);_(@_)</c:formatCode>
                <c:ptCount val="4"/>
                <c:pt idx="0">
                  <c:v>0.97885756676557856</c:v>
                </c:pt>
                <c:pt idx="1">
                  <c:v>0.89855341246290799</c:v>
                </c:pt>
                <c:pt idx="2">
                  <c:v>1.3677419354838709</c:v>
                </c:pt>
                <c:pt idx="3">
                  <c:v>2.0423999999999998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F-EB45-987C-C280356E4AF2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8F-EB45-987C-C280356E4AF2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8F-EB45-987C-C280356E4AF2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38F-EB45-987C-C280356E4AF2}"/>
              </c:ext>
            </c:extLst>
          </c:dPt>
          <c:dPt>
            <c:idx val="3"/>
            <c:bubble3D val="0"/>
            <c:explosion val="8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38F-EB45-987C-C280356E4A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'Commercial Aerospace'!$A$9:$A$12</c:f>
              <c:strCache>
                <c:ptCount val="4"/>
                <c:pt idx="0">
                  <c:v>Teijin</c:v>
                </c:pt>
                <c:pt idx="1">
                  <c:v>Toray</c:v>
                </c:pt>
                <c:pt idx="2">
                  <c:v>Solvay</c:v>
                </c:pt>
                <c:pt idx="3">
                  <c:v>Hexcel</c:v>
                </c:pt>
              </c:strCache>
            </c:strRef>
          </c:cat>
          <c:val>
            <c:numRef>
              <c:f>'Commercial Aerospace'!$F$9:$F$12</c:f>
              <c:numCache>
                <c:formatCode>_([$$-409]* #,##0.00_);_([$$-409]* \(#,##0.00\);_([$$-409]* "-"??_);_(@_)</c:formatCode>
                <c:ptCount val="4"/>
                <c:pt idx="0">
                  <c:v>0.97885756676557856</c:v>
                </c:pt>
                <c:pt idx="1">
                  <c:v>0.89855341246290799</c:v>
                </c:pt>
                <c:pt idx="2">
                  <c:v>1.3677419354838709</c:v>
                </c:pt>
                <c:pt idx="3">
                  <c:v>2.0423999999999998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8F-EB45-987C-C280356E4AF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Measure'!$A$15</c:f>
              <c:strCache>
                <c:ptCount val="1"/>
                <c:pt idx="0">
                  <c:v>    Industrial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Measure'!$K$15:$W$15</c:f>
              <c:numCache>
                <c:formatCode>#,##0.0</c:formatCode>
                <c:ptCount val="7"/>
                <c:pt idx="0">
                  <c:v>0</c:v>
                </c:pt>
                <c:pt idx="1">
                  <c:v>4.4000000000000004</c:v>
                </c:pt>
                <c:pt idx="2">
                  <c:v>1.2</c:v>
                </c:pt>
                <c:pt idx="3">
                  <c:v>4</c:v>
                </c:pt>
                <c:pt idx="4">
                  <c:v>1.4</c:v>
                </c:pt>
                <c:pt idx="5">
                  <c:v>2.6</c:v>
                </c:pt>
                <c:pt idx="6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EA-B749-9AC5-082E9C91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US"/>
              <a:t>  Engineered Products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Measure'!$A$12</c:f>
              <c:strCache>
                <c:ptCount val="1"/>
                <c:pt idx="0">
                  <c:v>  Engineered products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Measure'!$K$12:$W$12</c:f>
              <c:numCache>
                <c:formatCode>#,##0.0</c:formatCode>
                <c:ptCount val="7"/>
                <c:pt idx="0">
                  <c:v>83.2</c:v>
                </c:pt>
                <c:pt idx="1">
                  <c:v>191.3</c:v>
                </c:pt>
                <c:pt idx="2">
                  <c:v>229.2</c:v>
                </c:pt>
                <c:pt idx="3">
                  <c:v>249.6</c:v>
                </c:pt>
                <c:pt idx="4">
                  <c:v>251.8</c:v>
                </c:pt>
                <c:pt idx="5">
                  <c:v>269.10000000000002</c:v>
                </c:pt>
                <c:pt idx="6">
                  <c:v>317.89999999999998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12-9649-826B-B950CFC41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Measure'!$A$26</c:f>
              <c:strCache>
                <c:ptCount val="1"/>
                <c:pt idx="0">
                  <c:v>      Airbus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Measure'!$Q$5:$W$5</c:f>
              <c:strCache>
                <c:ptCount val="4"/>
                <c:pt idx="0">
                  <c:v>12/31/2008</c:v>
                </c:pt>
                <c:pt idx="1">
                  <c:v>12/31/2009</c:v>
                </c:pt>
                <c:pt idx="2">
                  <c:v>12/31/2010</c:v>
                </c:pt>
                <c:pt idx="3">
                  <c:v>12/31/2011</c:v>
                </c:pt>
              </c:strCache>
            </c:strRef>
          </c:cat>
          <c:val>
            <c:numRef>
              <c:f>'By Measure'!$Q$26:$W$26</c:f>
              <c:numCache>
                <c:formatCode>#,##0.0</c:formatCode>
                <c:ptCount val="4"/>
                <c:pt idx="0">
                  <c:v>268.89999999999998</c:v>
                </c:pt>
                <c:pt idx="1">
                  <c:v>210.6</c:v>
                </c:pt>
                <c:pt idx="2">
                  <c:v>246.5</c:v>
                </c:pt>
                <c:pt idx="3">
                  <c:v>334.2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65-904F-B687-C1F82D8A6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Measure'!$A$27</c:f>
              <c:strCache>
                <c:ptCount val="1"/>
                <c:pt idx="0">
                  <c:v>      Boeing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Measure'!$Q$5:$W$5</c:f>
              <c:strCache>
                <c:ptCount val="4"/>
                <c:pt idx="0">
                  <c:v>12/31/2008</c:v>
                </c:pt>
                <c:pt idx="1">
                  <c:v>12/31/2009</c:v>
                </c:pt>
                <c:pt idx="2">
                  <c:v>12/31/2010</c:v>
                </c:pt>
                <c:pt idx="3">
                  <c:v>12/31/2011</c:v>
                </c:pt>
              </c:strCache>
            </c:strRef>
          </c:cat>
          <c:val>
            <c:numRef>
              <c:f>'By Measure'!$Q$27:$W$27</c:f>
              <c:numCache>
                <c:formatCode>#,##0.0</c:formatCode>
                <c:ptCount val="4"/>
                <c:pt idx="0">
                  <c:v>242.5</c:v>
                </c:pt>
                <c:pt idx="1">
                  <c:v>232.7</c:v>
                </c:pt>
                <c:pt idx="2">
                  <c:v>293.39999999999998</c:v>
                </c:pt>
                <c:pt idx="3">
                  <c:v>348.1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93-3845-AAE5-728962F51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Measure'!$A$31</c:f>
              <c:strCache>
                <c:ptCount val="1"/>
                <c:pt idx="0">
                  <c:v>      Airbus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Measure'!$Q$5:$W$5</c:f>
              <c:strCache>
                <c:ptCount val="4"/>
                <c:pt idx="0">
                  <c:v>12/31/2008</c:v>
                </c:pt>
                <c:pt idx="1">
                  <c:v>12/31/2009</c:v>
                </c:pt>
                <c:pt idx="2">
                  <c:v>12/31/2010</c:v>
                </c:pt>
                <c:pt idx="3">
                  <c:v>12/31/2011</c:v>
                </c:pt>
              </c:strCache>
            </c:strRef>
          </c:cat>
          <c:val>
            <c:numRef>
              <c:f>'By Measure'!$Q$31:$W$31</c:f>
              <c:numCache>
                <c:formatCode>#,##0.0</c:formatCode>
                <c:ptCount val="4"/>
                <c:pt idx="0">
                  <c:v>49</c:v>
                </c:pt>
                <c:pt idx="1">
                  <c:v>33.200000000000003</c:v>
                </c:pt>
                <c:pt idx="2">
                  <c:v>35.200000000000003</c:v>
                </c:pt>
                <c:pt idx="3">
                  <c:v>41.8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7-D946-8EBE-A58CD8BCA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Measure'!$A$32</c:f>
              <c:strCache>
                <c:ptCount val="1"/>
                <c:pt idx="0">
                  <c:v>      Boeing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Measure'!$Q$5:$W$5</c:f>
              <c:strCache>
                <c:ptCount val="4"/>
                <c:pt idx="0">
                  <c:v>12/31/2008</c:v>
                </c:pt>
                <c:pt idx="1">
                  <c:v>12/31/2009</c:v>
                </c:pt>
                <c:pt idx="2">
                  <c:v>12/31/2010</c:v>
                </c:pt>
                <c:pt idx="3">
                  <c:v>12/31/2011</c:v>
                </c:pt>
              </c:strCache>
            </c:strRef>
          </c:cat>
          <c:val>
            <c:numRef>
              <c:f>'By Measure'!$Q$32:$W$32</c:f>
              <c:numCache>
                <c:formatCode>#,##0.0</c:formatCode>
                <c:ptCount val="4"/>
                <c:pt idx="0">
                  <c:v>66.2</c:v>
                </c:pt>
                <c:pt idx="1">
                  <c:v>66.5</c:v>
                </c:pt>
                <c:pt idx="2">
                  <c:v>70.400000000000006</c:v>
                </c:pt>
                <c:pt idx="3">
                  <c:v>69.599999999999994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B-B847-B578-795926AC2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GB"/>
              <a:t>2014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EA-448C-9FB3-7F48EDC5E7E0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EA-448C-9FB3-7F48EDC5E7E0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0A-0E42-9C03-995CFB1D6AC3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50A-0E42-9C03-995CFB1D6AC3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400" b="0" i="0" u="none" strike="noStrike" kern="1200" baseline="0" dirty="0">
                        <a:solidFill>
                          <a:prstClr val="black"/>
                        </a:solidFill>
                        <a:latin typeface="Cambria" panose="02040503050406030204" pitchFamily="18" charset="0"/>
                      </a:rPr>
                      <a:t>Cytec</a:t>
                    </a:r>
                    <a:r>
                      <a:rPr lang="en-US" sz="1400" b="0" i="0" u="none" strike="noStrike" kern="1200" baseline="30000" dirty="0">
                        <a:solidFill>
                          <a:prstClr val="black"/>
                        </a:solidFill>
                        <a:effectLst/>
                        <a:latin typeface="Cambria" panose="02040503050406030204" pitchFamily="18" charset="0"/>
                      </a:rPr>
                      <a:t>†</a:t>
                    </a:r>
                    <a:r>
                      <a:rPr lang="en-US" sz="1400" baseline="0" dirty="0"/>
                      <a:t>
</a:t>
                    </a:r>
                    <a:fld id="{63669AFD-6F99-284F-B6E8-BA0DFD933E35}" type="PERCENTAGE">
                      <a:rPr lang="en-US" sz="1400" baseline="0"/>
                      <a:pPr/>
                      <a:t>[PERCENTAGE]</a:t>
                    </a:fld>
                    <a:endParaRPr lang="en-US" sz="14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50A-0E42-9C03-995CFB1D6A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B50A-0E42-9C03-995CFB1D6A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'Commercial Aerospace'!$A$9:$A$12</c:f>
              <c:strCache>
                <c:ptCount val="4"/>
                <c:pt idx="0">
                  <c:v>Teijin</c:v>
                </c:pt>
                <c:pt idx="1">
                  <c:v>Toray</c:v>
                </c:pt>
                <c:pt idx="2">
                  <c:v>Solvay</c:v>
                </c:pt>
                <c:pt idx="3">
                  <c:v>Hexcel</c:v>
                </c:pt>
              </c:strCache>
            </c:strRef>
          </c:cat>
          <c:val>
            <c:numRef>
              <c:f>'Commercial Aerospace'!$M$9:$M$12</c:f>
              <c:numCache>
                <c:formatCode>_([$$-409]* #,##0.00_);_([$$-409]* \(#,##0.00\);_([$$-409]* "-"??_);_(@_)</c:formatCode>
                <c:ptCount val="4"/>
                <c:pt idx="0">
                  <c:v>0.61730660109703051</c:v>
                </c:pt>
                <c:pt idx="1">
                  <c:v>0.7376584074144128</c:v>
                </c:pt>
                <c:pt idx="2">
                  <c:v>1</c:v>
                </c:pt>
                <c:pt idx="3">
                  <c:v>1.5957299999999999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A-0E42-9C03-995CFB1D6AC3}"/>
            </c:ext>
          </c:extLst>
        </c:ser>
        <c:ser>
          <c:idx val="0"/>
          <c:order val="1"/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50A-0E42-9C03-995CFB1D6AC3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0A-0E42-9C03-995CFB1D6AC3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50A-0E42-9C03-995CFB1D6AC3}"/>
              </c:ext>
            </c:extLst>
          </c:dPt>
          <c:dPt>
            <c:idx val="3"/>
            <c:bubble3D val="0"/>
            <c:explosion val="8"/>
            <c:spPr>
              <a:solidFill>
                <a:schemeClr val="accent5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50A-0E42-9C03-995CFB1D6A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'Commercial Aerospace'!$A$9:$A$12</c:f>
              <c:strCache>
                <c:ptCount val="4"/>
                <c:pt idx="0">
                  <c:v>Teijin</c:v>
                </c:pt>
                <c:pt idx="1">
                  <c:v>Toray</c:v>
                </c:pt>
                <c:pt idx="2">
                  <c:v>Solvay</c:v>
                </c:pt>
                <c:pt idx="3">
                  <c:v>Hexcel</c:v>
                </c:pt>
              </c:strCache>
            </c:strRef>
          </c:cat>
          <c:val>
            <c:numRef>
              <c:f>'Commercial Aerospace'!$F$9:$F$12</c:f>
              <c:numCache>
                <c:formatCode>_([$$-409]* #,##0.00_);_([$$-409]* \(#,##0.00\);_([$$-409]* "-"??_);_(@_)</c:formatCode>
                <c:ptCount val="4"/>
                <c:pt idx="0">
                  <c:v>0.97885756676557856</c:v>
                </c:pt>
                <c:pt idx="1">
                  <c:v>0.89855341246290799</c:v>
                </c:pt>
                <c:pt idx="2">
                  <c:v>1.3677419354838709</c:v>
                </c:pt>
                <c:pt idx="3">
                  <c:v>2.0423999999999998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0A-0E42-9C03-995CFB1D6AC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GB" sz="1800" b="1"/>
              <a:t>Revenue and Gross Profit Margin from 1990 to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Gross Profit Margin (RHS)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'Income - Adjusted'!$D$5:$AG$5</c:f>
              <c:strCache>
                <c:ptCount val="30"/>
                <c:pt idx="0">
                  <c:v>12/31/1990</c:v>
                </c:pt>
                <c:pt idx="1">
                  <c:v>12/31/1991</c:v>
                </c:pt>
                <c:pt idx="2">
                  <c:v>12/31/1992</c:v>
                </c:pt>
                <c:pt idx="3">
                  <c:v>12/31/1993</c:v>
                </c:pt>
                <c:pt idx="4">
                  <c:v>12/31/1994</c:v>
                </c:pt>
                <c:pt idx="5">
                  <c:v>12/31/1995</c:v>
                </c:pt>
                <c:pt idx="6">
                  <c:v>12/31/1996</c:v>
                </c:pt>
                <c:pt idx="7">
                  <c:v>12/31/1997</c:v>
                </c:pt>
                <c:pt idx="8">
                  <c:v>12/31/1998</c:v>
                </c:pt>
                <c:pt idx="9">
                  <c:v>12/31/1999</c:v>
                </c:pt>
                <c:pt idx="10">
                  <c:v>12/31/2000</c:v>
                </c:pt>
                <c:pt idx="11">
                  <c:v>12/31/2001</c:v>
                </c:pt>
                <c:pt idx="12">
                  <c:v>12/31/2002</c:v>
                </c:pt>
                <c:pt idx="13">
                  <c:v>12/31/2003</c:v>
                </c:pt>
                <c:pt idx="14">
                  <c:v>12/31/2004</c:v>
                </c:pt>
                <c:pt idx="15">
                  <c:v>12/31/2005</c:v>
                </c:pt>
                <c:pt idx="16">
                  <c:v>12/31/2006</c:v>
                </c:pt>
                <c:pt idx="17">
                  <c:v>12/31/2007</c:v>
                </c:pt>
                <c:pt idx="18">
                  <c:v>12/31/2008</c:v>
                </c:pt>
                <c:pt idx="19">
                  <c:v>12/31/2009</c:v>
                </c:pt>
                <c:pt idx="20">
                  <c:v>12/31/2010</c:v>
                </c:pt>
                <c:pt idx="21">
                  <c:v>12/31/2011</c:v>
                </c:pt>
                <c:pt idx="22">
                  <c:v>12/31/2012</c:v>
                </c:pt>
                <c:pt idx="23">
                  <c:v>12/31/2013</c:v>
                </c:pt>
                <c:pt idx="24">
                  <c:v>12/31/2014</c:v>
                </c:pt>
                <c:pt idx="25">
                  <c:v>12/31/2015</c:v>
                </c:pt>
                <c:pt idx="26">
                  <c:v>12/31/2016</c:v>
                </c:pt>
                <c:pt idx="27">
                  <c:v>12/31/2017</c:v>
                </c:pt>
                <c:pt idx="28">
                  <c:v>12/31/2018</c:v>
                </c:pt>
                <c:pt idx="29">
                  <c:v>12/31/2019</c:v>
                </c:pt>
              </c:strCache>
            </c:strRef>
          </c:cat>
          <c:val>
            <c:numRef>
              <c:f>'Income - Adjusted'!$D$13:$AG$13</c:f>
              <c:numCache>
                <c:formatCode>0.00%</c:formatCode>
                <c:ptCount val="30"/>
                <c:pt idx="0">
                  <c:v>0.21161719482786101</c:v>
                </c:pt>
                <c:pt idx="1">
                  <c:v>0.21847256999772366</c:v>
                </c:pt>
                <c:pt idx="2">
                  <c:v>0.19921354219250353</c:v>
                </c:pt>
                <c:pt idx="3">
                  <c:v>0.1530574468427576</c:v>
                </c:pt>
                <c:pt idx="4">
                  <c:v>0.15433005624691279</c:v>
                </c:pt>
                <c:pt idx="5">
                  <c:v>0.19155545657524314</c:v>
                </c:pt>
                <c:pt idx="6">
                  <c:v>0.20324889859921094</c:v>
                </c:pt>
                <c:pt idx="7">
                  <c:v>0.23763762802141206</c:v>
                </c:pt>
                <c:pt idx="8">
                  <c:v>0.24907994985326123</c:v>
                </c:pt>
                <c:pt idx="9">
                  <c:v>0.2105948762483717</c:v>
                </c:pt>
                <c:pt idx="10">
                  <c:v>0.21919105806573838</c:v>
                </c:pt>
                <c:pt idx="11">
                  <c:v>0.18902318208836935</c:v>
                </c:pt>
                <c:pt idx="12">
                  <c:v>0.18958627174424073</c:v>
                </c:pt>
                <c:pt idx="13">
                  <c:v>0.19455892518675438</c:v>
                </c:pt>
                <c:pt idx="14">
                  <c:v>0.21314437892334029</c:v>
                </c:pt>
                <c:pt idx="15">
                  <c:v>0.21948222904782799</c:v>
                </c:pt>
                <c:pt idx="16">
                  <c:v>0.23677941877084327</c:v>
                </c:pt>
                <c:pt idx="17">
                  <c:v>0.24165314661429427</c:v>
                </c:pt>
                <c:pt idx="18">
                  <c:v>0.2182806249528266</c:v>
                </c:pt>
                <c:pt idx="19">
                  <c:v>0.22421726969232159</c:v>
                </c:pt>
                <c:pt idx="20">
                  <c:v>0.24079754601226996</c:v>
                </c:pt>
                <c:pt idx="21">
                  <c:v>0.24569089342143063</c:v>
                </c:pt>
                <c:pt idx="22">
                  <c:v>0.25769864402483839</c:v>
                </c:pt>
                <c:pt idx="23">
                  <c:v>0.2705279466094625</c:v>
                </c:pt>
                <c:pt idx="24">
                  <c:v>0.27421180274858531</c:v>
                </c:pt>
                <c:pt idx="25">
                  <c:v>0.28626692456479685</c:v>
                </c:pt>
                <c:pt idx="26">
                  <c:v>0.28169435713216584</c:v>
                </c:pt>
                <c:pt idx="27">
                  <c:v>0.27963310191050522</c:v>
                </c:pt>
                <c:pt idx="28">
                  <c:v>0.265314512813485</c:v>
                </c:pt>
                <c:pt idx="29">
                  <c:v>0.2718512544042111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C-C04F-B9FC-2C00136FA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2040032"/>
        <c:axId val="577262320"/>
      </c:barChart>
      <c:lineChart>
        <c:grouping val="standard"/>
        <c:varyColors val="0"/>
        <c:ser>
          <c:idx val="0"/>
          <c:order val="0"/>
          <c:tx>
            <c:v>Revenue (LHS)</c:v>
          </c:tx>
          <c:spPr>
            <a:ln w="3810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'Income - Adjusted'!$D$5:$AG$5</c:f>
              <c:strCache>
                <c:ptCount val="30"/>
                <c:pt idx="0">
                  <c:v>12/31/1990</c:v>
                </c:pt>
                <c:pt idx="1">
                  <c:v>12/31/1991</c:v>
                </c:pt>
                <c:pt idx="2">
                  <c:v>12/31/1992</c:v>
                </c:pt>
                <c:pt idx="3">
                  <c:v>12/31/1993</c:v>
                </c:pt>
                <c:pt idx="4">
                  <c:v>12/31/1994</c:v>
                </c:pt>
                <c:pt idx="5">
                  <c:v>12/31/1995</c:v>
                </c:pt>
                <c:pt idx="6">
                  <c:v>12/31/1996</c:v>
                </c:pt>
                <c:pt idx="7">
                  <c:v>12/31/1997</c:v>
                </c:pt>
                <c:pt idx="8">
                  <c:v>12/31/1998</c:v>
                </c:pt>
                <c:pt idx="9">
                  <c:v>12/31/1999</c:v>
                </c:pt>
                <c:pt idx="10">
                  <c:v>12/31/2000</c:v>
                </c:pt>
                <c:pt idx="11">
                  <c:v>12/31/2001</c:v>
                </c:pt>
                <c:pt idx="12">
                  <c:v>12/31/2002</c:v>
                </c:pt>
                <c:pt idx="13">
                  <c:v>12/31/2003</c:v>
                </c:pt>
                <c:pt idx="14">
                  <c:v>12/31/2004</c:v>
                </c:pt>
                <c:pt idx="15">
                  <c:v>12/31/2005</c:v>
                </c:pt>
                <c:pt idx="16">
                  <c:v>12/31/2006</c:v>
                </c:pt>
                <c:pt idx="17">
                  <c:v>12/31/2007</c:v>
                </c:pt>
                <c:pt idx="18">
                  <c:v>12/31/2008</c:v>
                </c:pt>
                <c:pt idx="19">
                  <c:v>12/31/2009</c:v>
                </c:pt>
                <c:pt idx="20">
                  <c:v>12/31/2010</c:v>
                </c:pt>
                <c:pt idx="21">
                  <c:v>12/31/2011</c:v>
                </c:pt>
                <c:pt idx="22">
                  <c:v>12/31/2012</c:v>
                </c:pt>
                <c:pt idx="23">
                  <c:v>12/31/2013</c:v>
                </c:pt>
                <c:pt idx="24">
                  <c:v>12/31/2014</c:v>
                </c:pt>
                <c:pt idx="25">
                  <c:v>12/31/2015</c:v>
                </c:pt>
                <c:pt idx="26">
                  <c:v>12/31/2016</c:v>
                </c:pt>
                <c:pt idx="27">
                  <c:v>12/31/2017</c:v>
                </c:pt>
                <c:pt idx="28">
                  <c:v>12/31/2018</c:v>
                </c:pt>
                <c:pt idx="29">
                  <c:v>12/31/2019</c:v>
                </c:pt>
              </c:strCache>
            </c:strRef>
          </c:cat>
          <c:val>
            <c:numRef>
              <c:f>'Income - Adjusted'!$D$6:$AG$6</c:f>
              <c:numCache>
                <c:formatCode>#,##0.0</c:formatCode>
                <c:ptCount val="30"/>
                <c:pt idx="0">
                  <c:v>382.74299999999999</c:v>
                </c:pt>
                <c:pt idx="1">
                  <c:v>386.584</c:v>
                </c:pt>
                <c:pt idx="2">
                  <c:v>386.28899999999999</c:v>
                </c:pt>
                <c:pt idx="3">
                  <c:v>310.63499999999999</c:v>
                </c:pt>
                <c:pt idx="4">
                  <c:v>313.79500000000002</c:v>
                </c:pt>
                <c:pt idx="5">
                  <c:v>350.238</c:v>
                </c:pt>
                <c:pt idx="6">
                  <c:v>695.25099999999998</c:v>
                </c:pt>
                <c:pt idx="7">
                  <c:v>936.85500000000002</c:v>
                </c:pt>
                <c:pt idx="8">
                  <c:v>1089.0438999999999</c:v>
                </c:pt>
                <c:pt idx="9">
                  <c:v>1151.5</c:v>
                </c:pt>
                <c:pt idx="10">
                  <c:v>1055.7</c:v>
                </c:pt>
                <c:pt idx="11">
                  <c:v>1009.4</c:v>
                </c:pt>
                <c:pt idx="12">
                  <c:v>850.8</c:v>
                </c:pt>
                <c:pt idx="13">
                  <c:v>896.9</c:v>
                </c:pt>
                <c:pt idx="14">
                  <c:v>1051.4000000000001</c:v>
                </c:pt>
                <c:pt idx="15">
                  <c:v>1139.5</c:v>
                </c:pt>
                <c:pt idx="16">
                  <c:v>1049.5</c:v>
                </c:pt>
                <c:pt idx="17">
                  <c:v>1171.0999999999999</c:v>
                </c:pt>
                <c:pt idx="18">
                  <c:v>1324.9</c:v>
                </c:pt>
                <c:pt idx="19">
                  <c:v>1108.3</c:v>
                </c:pt>
                <c:pt idx="20">
                  <c:v>1173.5999999999999</c:v>
                </c:pt>
                <c:pt idx="21">
                  <c:v>1392.4</c:v>
                </c:pt>
                <c:pt idx="22">
                  <c:v>1578.2</c:v>
                </c:pt>
                <c:pt idx="23">
                  <c:v>1678.2</c:v>
                </c:pt>
                <c:pt idx="24">
                  <c:v>1855.5</c:v>
                </c:pt>
                <c:pt idx="25">
                  <c:v>1861.2</c:v>
                </c:pt>
                <c:pt idx="26">
                  <c:v>2004.3</c:v>
                </c:pt>
                <c:pt idx="27">
                  <c:v>1973.3</c:v>
                </c:pt>
                <c:pt idx="28">
                  <c:v>2189.1</c:v>
                </c:pt>
                <c:pt idx="29">
                  <c:v>2355.6999999999998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C-C04F-B9FC-2C00136FA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781712"/>
        <c:axId val="587369968"/>
      </c:lineChart>
      <c:dateAx>
        <c:axId val="587781712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587369968"/>
        <c:crosses val="autoZero"/>
        <c:auto val="0"/>
        <c:lblOffset val="100"/>
        <c:baseTimeUnit val="days"/>
      </c:dateAx>
      <c:valAx>
        <c:axId val="58736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587781712"/>
        <c:crosses val="autoZero"/>
        <c:crossBetween val="between"/>
      </c:valAx>
      <c:valAx>
        <c:axId val="577262320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592040032"/>
        <c:crosses val="max"/>
        <c:crossBetween val="between"/>
      </c:valAx>
      <c:catAx>
        <c:axId val="592040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7262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Cambria" panose="020405030504060302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Measure'!$A$8</c:f>
              <c:strCache>
                <c:ptCount val="1"/>
                <c:pt idx="0">
                  <c:v>    Commercial &amp; Aerospace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Measure'!$K$8:$W$8</c:f>
              <c:numCache>
                <c:formatCode>#,##0.0</c:formatCode>
                <c:ptCount val="7"/>
                <c:pt idx="0">
                  <c:v>392.7</c:v>
                </c:pt>
                <c:pt idx="1">
                  <c:v>409.5</c:v>
                </c:pt>
                <c:pt idx="2">
                  <c:v>455.2</c:v>
                </c:pt>
                <c:pt idx="3">
                  <c:v>530.70000000000005</c:v>
                </c:pt>
                <c:pt idx="4">
                  <c:v>384.7</c:v>
                </c:pt>
                <c:pt idx="5">
                  <c:v>459.4</c:v>
                </c:pt>
                <c:pt idx="6">
                  <c:v>586.1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82-8147-BA3B-CB99A8B83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Measure'!$A$9</c:f>
              <c:strCache>
                <c:ptCount val="1"/>
                <c:pt idx="0">
                  <c:v>    Space &amp; Defense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Measure'!$K$9:$W$9</c:f>
              <c:numCache>
                <c:formatCode>#,##0.0</c:formatCode>
                <c:ptCount val="7"/>
                <c:pt idx="0">
                  <c:v>193.7</c:v>
                </c:pt>
                <c:pt idx="1">
                  <c:v>172.9</c:v>
                </c:pt>
                <c:pt idx="2">
                  <c:v>194.3</c:v>
                </c:pt>
                <c:pt idx="3">
                  <c:v>235.9</c:v>
                </c:pt>
                <c:pt idx="4">
                  <c:v>220.5</c:v>
                </c:pt>
                <c:pt idx="5">
                  <c:v>229.3</c:v>
                </c:pt>
                <c:pt idx="6">
                  <c:v>241.3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95-F24D-8975-04864E53D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Measure'!$A$10</c:f>
              <c:strCache>
                <c:ptCount val="1"/>
                <c:pt idx="0">
                  <c:v>    Industrial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Measure'!$K$10:$W$10</c:f>
              <c:numCache>
                <c:formatCode>#,##0.0</c:formatCode>
                <c:ptCount val="7"/>
                <c:pt idx="0">
                  <c:v>200.6</c:v>
                </c:pt>
                <c:pt idx="1">
                  <c:v>275.8</c:v>
                </c:pt>
                <c:pt idx="2">
                  <c:v>292.39999999999998</c:v>
                </c:pt>
                <c:pt idx="3">
                  <c:v>308.7</c:v>
                </c:pt>
                <c:pt idx="4">
                  <c:v>251.3</c:v>
                </c:pt>
                <c:pt idx="5">
                  <c:v>215.8</c:v>
                </c:pt>
                <c:pt idx="6">
                  <c:v>247.1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29-B045-BE70-1B9DEB6EE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US"/>
              <a:t>Composite Materials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Measure'!$A$6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Measure'!$K$6:$W$6</c:f>
              <c:numCache>
                <c:formatCode>#,##0.0</c:formatCode>
                <c:ptCount val="7"/>
                <c:pt idx="0">
                  <c:v>1139.5</c:v>
                </c:pt>
                <c:pt idx="1">
                  <c:v>1049.5</c:v>
                </c:pt>
                <c:pt idx="2">
                  <c:v>1171.0999999999999</c:v>
                </c:pt>
                <c:pt idx="3">
                  <c:v>1324.9</c:v>
                </c:pt>
                <c:pt idx="4">
                  <c:v>1108.3</c:v>
                </c:pt>
                <c:pt idx="5">
                  <c:v>1173.5999999999999</c:v>
                </c:pt>
                <c:pt idx="6">
                  <c:v>1392.4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11-3042-AD23-74345808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Measure'!$A$13</c:f>
              <c:strCache>
                <c:ptCount val="1"/>
                <c:pt idx="0">
                  <c:v>    Commercial &amp; Aerospace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Measure'!$K$13:$W$13</c:f>
              <c:numCache>
                <c:formatCode>#,##0.0</c:formatCode>
                <c:ptCount val="7"/>
                <c:pt idx="0">
                  <c:v>67.599999999999994</c:v>
                </c:pt>
                <c:pt idx="1">
                  <c:v>137.80000000000001</c:v>
                </c:pt>
                <c:pt idx="2">
                  <c:v>166.6</c:v>
                </c:pt>
                <c:pt idx="3">
                  <c:v>179.6</c:v>
                </c:pt>
                <c:pt idx="4">
                  <c:v>171.5</c:v>
                </c:pt>
                <c:pt idx="5">
                  <c:v>185.3</c:v>
                </c:pt>
                <c:pt idx="6">
                  <c:v>237.4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EE-EC4D-A259-A461DDAFC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'By Measure'!$A$14</c:f>
              <c:strCache>
                <c:ptCount val="1"/>
                <c:pt idx="0">
                  <c:v>    Space &amp; Defense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'By Measure'!$K$5:$W$5</c:f>
              <c:strCache>
                <c:ptCount val="7"/>
                <c:pt idx="0">
                  <c:v>12/31/2005</c:v>
                </c:pt>
                <c:pt idx="1">
                  <c:v>12/31/2006</c:v>
                </c:pt>
                <c:pt idx="2">
                  <c:v>12/31/2007</c:v>
                </c:pt>
                <c:pt idx="3">
                  <c:v>12/31/2008</c:v>
                </c:pt>
                <c:pt idx="4">
                  <c:v>12/31/2009</c:v>
                </c:pt>
                <c:pt idx="5">
                  <c:v>12/31/2010</c:v>
                </c:pt>
                <c:pt idx="6">
                  <c:v>12/31/2011</c:v>
                </c:pt>
              </c:strCache>
            </c:strRef>
          </c:cat>
          <c:val>
            <c:numRef>
              <c:f>'By Measure'!$K$14:$W$14</c:f>
              <c:numCache>
                <c:formatCode>#,##0.0</c:formatCode>
                <c:ptCount val="7"/>
                <c:pt idx="0">
                  <c:v>15.6</c:v>
                </c:pt>
                <c:pt idx="1">
                  <c:v>49.1</c:v>
                </c:pt>
                <c:pt idx="2">
                  <c:v>61.4</c:v>
                </c:pt>
                <c:pt idx="3">
                  <c:v>66</c:v>
                </c:pt>
                <c:pt idx="4">
                  <c:v>78.900000000000006</c:v>
                </c:pt>
                <c:pt idx="5">
                  <c:v>81.2</c:v>
                </c:pt>
                <c:pt idx="6">
                  <c:v>78.099999999999994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B4-0245-A1C8-60B57B1CD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491584"/>
        <c:axId val="174865664"/>
      </c:lineChart>
      <c:catAx>
        <c:axId val="4224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74865664"/>
        <c:crosses val="autoZero"/>
        <c:auto val="1"/>
        <c:lblAlgn val="ctr"/>
        <c:lblOffset val="100"/>
        <c:noMultiLvlLbl val="0"/>
      </c:catAx>
      <c:valAx>
        <c:axId val="1748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422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0.02144</cdr:y>
    </cdr:from>
    <cdr:to>
      <cdr:x>0.1181</cdr:x>
      <cdr:y>0.05145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81E04DE-52EB-5D47-892B-3F8EC3ACFEE9}"/>
            </a:ext>
          </a:extLst>
        </cdr:cNvPr>
        <cdr:cNvSpPr txBox="1"/>
      </cdr:nvSpPr>
      <cdr:spPr>
        <a:xfrm xmlns:a="http://schemas.openxmlformats.org/drawingml/2006/main">
          <a:off x="0" y="136077"/>
          <a:ext cx="1053846" cy="1904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100" i="1" dirty="0">
              <a:latin typeface="Cambria" panose="02040503050406030204" pitchFamily="18" charset="0"/>
            </a:rPr>
            <a:t>($ in millions)</a:t>
          </a:r>
        </a:p>
      </cdr:txBody>
    </cdr:sp>
  </cdr:relSizeAnchor>
  <cdr:relSizeAnchor xmlns:cdr="http://schemas.openxmlformats.org/drawingml/2006/chartDrawing">
    <cdr:from>
      <cdr:x>0.07246</cdr:x>
      <cdr:y>0.08187</cdr:y>
    </cdr:from>
    <cdr:to>
      <cdr:x>0.09486</cdr:x>
      <cdr:y>0.84795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8E35C457-296C-8A4C-9054-00A91F337D0D}"/>
            </a:ext>
          </a:extLst>
        </cdr:cNvPr>
        <cdr:cNvSpPr/>
      </cdr:nvSpPr>
      <cdr:spPr>
        <a:xfrm xmlns:a="http://schemas.openxmlformats.org/drawingml/2006/main">
          <a:off x="698500" y="533400"/>
          <a:ext cx="215900" cy="4991100"/>
        </a:xfrm>
        <a:prstGeom xmlns:a="http://schemas.openxmlformats.org/drawingml/2006/main" prst="rect">
          <a:avLst/>
        </a:prstGeom>
        <a:solidFill xmlns:a="http://schemas.openxmlformats.org/drawingml/2006/main">
          <a:srgbClr val="D6D6D6">
            <a:alpha val="50196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GB" sz="1100"/>
        </a:p>
      </cdr:txBody>
    </cdr:sp>
  </cdr:relSizeAnchor>
  <cdr:relSizeAnchor xmlns:cdr="http://schemas.openxmlformats.org/drawingml/2006/chartDrawing">
    <cdr:from>
      <cdr:x>0.38189</cdr:x>
      <cdr:y>0.08187</cdr:y>
    </cdr:from>
    <cdr:to>
      <cdr:x>0.41238</cdr:x>
      <cdr:y>0.84795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1CBB9889-B6A7-CE44-8EF8-89A82C4D53BD}"/>
            </a:ext>
          </a:extLst>
        </cdr:cNvPr>
        <cdr:cNvSpPr/>
      </cdr:nvSpPr>
      <cdr:spPr>
        <a:xfrm xmlns:a="http://schemas.openxmlformats.org/drawingml/2006/main">
          <a:off x="3695700" y="563553"/>
          <a:ext cx="295112" cy="5273248"/>
        </a:xfrm>
        <a:prstGeom xmlns:a="http://schemas.openxmlformats.org/drawingml/2006/main" prst="rect">
          <a:avLst/>
        </a:prstGeom>
        <a:solidFill xmlns:a="http://schemas.openxmlformats.org/drawingml/2006/main">
          <a:srgbClr val="D6D6D6">
            <a:alpha val="50196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GB" sz="1100"/>
        </a:p>
      </cdr:txBody>
    </cdr:sp>
  </cdr:relSizeAnchor>
  <cdr:relSizeAnchor xmlns:cdr="http://schemas.openxmlformats.org/drawingml/2006/chartDrawing">
    <cdr:from>
      <cdr:x>0.57444</cdr:x>
      <cdr:y>0.07992</cdr:y>
    </cdr:from>
    <cdr:to>
      <cdr:x>0.64163</cdr:x>
      <cdr:y>0.846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DF53D9E3-C44D-A347-AA67-308CBB144AF1}"/>
            </a:ext>
          </a:extLst>
        </cdr:cNvPr>
        <cdr:cNvSpPr/>
      </cdr:nvSpPr>
      <cdr:spPr>
        <a:xfrm xmlns:a="http://schemas.openxmlformats.org/drawingml/2006/main">
          <a:off x="5537200" y="520700"/>
          <a:ext cx="647700" cy="4991100"/>
        </a:xfrm>
        <a:prstGeom xmlns:a="http://schemas.openxmlformats.org/drawingml/2006/main" prst="rect">
          <a:avLst/>
        </a:prstGeom>
        <a:solidFill xmlns:a="http://schemas.openxmlformats.org/drawingml/2006/main">
          <a:srgbClr val="D6D6D6">
            <a:alpha val="50196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GB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A49BA-992E-B24F-B808-95C995619C4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33C74-31B4-954A-BF62-33CA59EFD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Source: Global Carbon Fiber Composite Supply Chain Competitiveness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33C74-31B4-954A-BF62-33CA59EFD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3C37-5636-5A46-A3EE-46167638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88F80-09FB-524D-8BFF-5C5EC8642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DF16-4659-D341-A511-E117466C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63D0-0C38-DB46-8943-68D53C4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0525-345B-E349-99CF-AF79A32A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18F9-CD6C-6A46-AC0A-A5131379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8C7F-63B1-D743-9A12-7582498B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C205-AF7B-C54A-9E8E-F10FDE3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CD06-B6C5-9C41-B9EB-079E231E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EE48-E284-C249-AEA5-086EADB8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A66B1-2D49-1C4D-8BA7-7AA0BFC5C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D37DA-3ADC-1249-8139-FAADB504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DC4A-BD98-B045-8589-5CFE4D95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ABE0-46FC-724E-BE64-5646614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5D49-9456-314B-B247-5CDE380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715-3388-5F47-9617-1F6DC490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2A36-0334-AC4B-AB24-B6777B43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2E0B-B9DE-E148-9226-6EB657A5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47B1-6BD4-2347-A524-538F3038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15A4-2B71-F84C-B776-C3E8739F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7DC7-8FD2-7F4C-9A14-7F6D8FB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3BBA-C20A-DC47-B5D2-F4E331B7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4006-0454-474E-B320-646F55C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38D2-467A-4748-8E04-4D0E26D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664D-F3CD-2A43-9B2D-336089F5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234-6507-3544-85CB-79551C3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BCEF-188F-3946-88BE-59E0B54EB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81DF-2300-B741-BB7E-FBF41F98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CEE6-2516-D54C-BFF2-B67DFDF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62E0-DC7F-4544-B67B-AEBFE7A1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717D-6F63-344D-8713-12FFC0BC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7DC1-BCE5-844A-8442-DA74212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07DBD-F1CF-6247-BE6C-46F8ECA1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48D04-38C7-8A47-9281-F16CB1EF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EBA96-00E7-4F43-841C-8C14076A2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25563-ABCF-D04D-9CA5-57626D111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67CB-64E8-8E47-9913-54D5C4DD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DD16-E6E6-8F49-909B-583F7812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1109A-87FB-2D4E-A655-1EF3F96B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561B-DC90-9442-9D59-B488B42E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89DBB-C50A-6C46-9380-7C03720B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C58D8-6449-2549-B277-C8114AA9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16279-6CC9-A94E-8926-636EE611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32A2F-AD23-904F-9A34-73B0E9F8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836D8-5B25-544C-A577-B5218C76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44413-E442-6245-999D-D66D6D0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508-909B-1849-8A01-D203CEB1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BDAA-064A-3C4B-A11C-D14D7F41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7446-8BCD-B74A-9DD3-97303C9B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8DA42-CEEF-5F41-8135-E58C206F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8F43-B621-884B-AF3E-05981438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C94B-77A9-A24C-8BC8-0956939C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3C0-1AD0-F343-ADAA-9B27545A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E1618-4C51-4249-9739-54DB5817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64254-EE7A-C149-9324-8B6D5AE5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AD4D-6AD6-8E47-A6F3-27202B8F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AA38-5399-8748-B10E-D3D73827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E82B-A14D-4B42-9485-9B9565B2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09CBF-2FE8-1141-ACE7-04033291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D1D6-802C-A540-A7E6-50BFB826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14C2-9748-F048-8C3A-F8898431D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5039-8067-2347-A124-28CC23CDF1B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1FD6B-75B6-C148-B352-69F9CA43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F8C2-F09E-4146-8257-5076D697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1744-B2F1-6C40-8331-0F74902C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26F82C0-8EC1-024F-8315-C27EAB561800}"/>
              </a:ext>
            </a:extLst>
          </p:cNvPr>
          <p:cNvGrpSpPr/>
          <p:nvPr/>
        </p:nvGrpSpPr>
        <p:grpSpPr>
          <a:xfrm>
            <a:off x="2735788" y="736202"/>
            <a:ext cx="6720424" cy="5385595"/>
            <a:chOff x="2866448" y="1006844"/>
            <a:chExt cx="6720424" cy="53855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127F06-823A-AB49-B7B2-3F0BFC6CB91E}"/>
                </a:ext>
              </a:extLst>
            </p:cNvPr>
            <p:cNvSpPr/>
            <p:nvPr/>
          </p:nvSpPr>
          <p:spPr>
            <a:xfrm>
              <a:off x="2866448" y="1006844"/>
              <a:ext cx="6546583" cy="5385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6574D-83F8-014C-8A03-8681392C57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204035"/>
                </p:ext>
              </p:extLst>
            </p:nvPr>
          </p:nvGraphicFramePr>
          <p:xfrm>
            <a:off x="6198237" y="1524273"/>
            <a:ext cx="3388635" cy="38094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EBA3368-613F-B54F-80CC-5DDEE107E63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1425156"/>
                </p:ext>
              </p:extLst>
            </p:nvPr>
          </p:nvGraphicFramePr>
          <p:xfrm>
            <a:off x="2876707" y="1721372"/>
            <a:ext cx="2918645" cy="32830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349BB-74E9-4548-8AB4-F31A4415CE90}"/>
                </a:ext>
              </a:extLst>
            </p:cNvPr>
            <p:cNvSpPr txBox="1"/>
            <p:nvPr/>
          </p:nvSpPr>
          <p:spPr>
            <a:xfrm>
              <a:off x="3040289" y="1006845"/>
              <a:ext cx="6420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Aerospace Composites Industry Market Shares ($ billions)</a:t>
              </a:r>
              <a:r>
                <a:rPr lang="en-US" b="1" baseline="30000" dirty="0">
                  <a:latin typeface="Cambria" panose="02040503050406030204" pitchFamily="18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F0DCD4-590F-044E-9D53-32BA6A0F1E55}"/>
                </a:ext>
              </a:extLst>
            </p:cNvPr>
            <p:cNvSpPr txBox="1"/>
            <p:nvPr/>
          </p:nvSpPr>
          <p:spPr>
            <a:xfrm>
              <a:off x="3898250" y="5287625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$3.95B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2EBCB-D9F7-9F43-95CE-D475450BB717}"/>
                </a:ext>
              </a:extLst>
            </p:cNvPr>
            <p:cNvSpPr txBox="1"/>
            <p:nvPr/>
          </p:nvSpPr>
          <p:spPr>
            <a:xfrm>
              <a:off x="7454773" y="5286155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$5.29B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20147AEE-4FAB-244D-AB99-52BDC11AF473}"/>
                </a:ext>
              </a:extLst>
            </p:cNvPr>
            <p:cNvSpPr/>
            <p:nvPr/>
          </p:nvSpPr>
          <p:spPr>
            <a:xfrm>
              <a:off x="5079023" y="5286155"/>
              <a:ext cx="2070538" cy="369332"/>
            </a:xfrm>
            <a:prstGeom prst="rightArrow">
              <a:avLst>
                <a:gd name="adj1" fmla="val 32925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100784-769E-3146-8A0D-584D61D01138}"/>
                </a:ext>
              </a:extLst>
            </p:cNvPr>
            <p:cNvSpPr txBox="1"/>
            <p:nvPr/>
          </p:nvSpPr>
          <p:spPr>
            <a:xfrm>
              <a:off x="5493801" y="5004375"/>
              <a:ext cx="1240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CAGR: 6%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FDE3D3-6916-5E4D-9E3E-75134AEEFB77}"/>
                </a:ext>
              </a:extLst>
            </p:cNvPr>
            <p:cNvSpPr txBox="1"/>
            <p:nvPr/>
          </p:nvSpPr>
          <p:spPr>
            <a:xfrm>
              <a:off x="2876707" y="5797820"/>
              <a:ext cx="671016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Cambria" panose="02040503050406030204" pitchFamily="18" charset="0"/>
                </a:rPr>
                <a:t>Source: company filings; author analysis and estimates</a:t>
              </a:r>
            </a:p>
            <a:p>
              <a:r>
                <a:rPr lang="en-US" sz="1050" dirty="0">
                  <a:latin typeface="Cambria" panose="02040503050406030204" pitchFamily="18" charset="0"/>
                </a:rPr>
                <a:t>* 2019 USD/JPY conversion rate: 107.84; USD/EUR conversion rate: 0.93. For 2014, USD/JPY is 105.74</a:t>
              </a:r>
            </a:p>
            <a:p>
              <a:r>
                <a:rPr lang="en-US" sz="1050" b="0" u="none" strike="noStrike" baseline="30000" dirty="0">
                  <a:effectLst/>
                  <a:latin typeface="Cambria" panose="02040503050406030204" pitchFamily="18" charset="0"/>
                </a:rPr>
                <a:t>†</a:t>
              </a:r>
              <a:r>
                <a:rPr lang="en-US" sz="1050" b="0" u="none" strike="noStrike" dirty="0">
                  <a:effectLst/>
                  <a:latin typeface="Cambria" panose="02040503050406030204" pitchFamily="18" charset="0"/>
                </a:rPr>
                <a:t> Solvay did not have carbon composites business segment in 2014. Howeve</a:t>
              </a:r>
              <a:r>
                <a:rPr lang="en-US" sz="1050" dirty="0">
                  <a:latin typeface="Cambria" panose="02040503050406030204" pitchFamily="18" charset="0"/>
                </a:rPr>
                <a:t>r, Solvay acquired Cytec in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8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3ABDD4-E1BC-4F40-A311-B76C1EBF9D31}"/>
              </a:ext>
            </a:extLst>
          </p:cNvPr>
          <p:cNvGrpSpPr/>
          <p:nvPr/>
        </p:nvGrpSpPr>
        <p:grpSpPr>
          <a:xfrm>
            <a:off x="749808" y="1881554"/>
            <a:ext cx="9918356" cy="2672861"/>
            <a:chOff x="749808" y="1881554"/>
            <a:chExt cx="9918356" cy="26728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624D77-784E-F140-B914-1E9A1C483FF0}"/>
                </a:ext>
              </a:extLst>
            </p:cNvPr>
            <p:cNvSpPr/>
            <p:nvPr/>
          </p:nvSpPr>
          <p:spPr>
            <a:xfrm>
              <a:off x="749808" y="1881554"/>
              <a:ext cx="9918356" cy="2672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9F837DE-6FD9-C04A-8401-195E1D10F7BC}"/>
                </a:ext>
              </a:extLst>
            </p:cNvPr>
            <p:cNvSpPr/>
            <p:nvPr/>
          </p:nvSpPr>
          <p:spPr>
            <a:xfrm>
              <a:off x="1450684" y="2988302"/>
              <a:ext cx="7967631" cy="369332"/>
            </a:xfrm>
            <a:prstGeom prst="rightArrow">
              <a:avLst>
                <a:gd name="adj1" fmla="val 32925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9DDE98-6CC4-D040-AB01-EA7FB2E2C12E}"/>
                </a:ext>
              </a:extLst>
            </p:cNvPr>
            <p:cNvSpPr/>
            <p:nvPr/>
          </p:nvSpPr>
          <p:spPr>
            <a:xfrm>
              <a:off x="1523836" y="3109403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1913F6-C733-2142-8F26-3D410D089BA2}"/>
                </a:ext>
              </a:extLst>
            </p:cNvPr>
            <p:cNvSpPr txBox="1"/>
            <p:nvPr/>
          </p:nvSpPr>
          <p:spPr>
            <a:xfrm>
              <a:off x="882871" y="2253436"/>
              <a:ext cx="2011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Founded in 1948 by a group of engineers from UC Berkeley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6B4437-C591-8C43-9405-DD31C15E4030}"/>
                </a:ext>
              </a:extLst>
            </p:cNvPr>
            <p:cNvSpPr/>
            <p:nvPr/>
          </p:nvSpPr>
          <p:spPr>
            <a:xfrm>
              <a:off x="2160868" y="3118879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6C2A1-B47D-3F47-87FC-DEA1BC32826E}"/>
                </a:ext>
              </a:extLst>
            </p:cNvPr>
            <p:cNvSpPr txBox="1"/>
            <p:nvPr/>
          </p:nvSpPr>
          <p:spPr>
            <a:xfrm>
              <a:off x="1281725" y="3750788"/>
              <a:ext cx="2011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1969: the landing pads on Apollo 11 were built by Hexcel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05CDED-6790-C347-8683-3FAD981E261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587401" y="2623651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2B28B6-15A2-404C-96AD-FA990AF2F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432" y="3265036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F0BB19-A295-B64A-A8C0-297A5EA2E43D}"/>
                </a:ext>
              </a:extLst>
            </p:cNvPr>
            <p:cNvSpPr/>
            <p:nvPr/>
          </p:nvSpPr>
          <p:spPr>
            <a:xfrm>
              <a:off x="3950044" y="3109402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F8A9D-E514-5F46-AA06-6BFD9AADF44C}"/>
                </a:ext>
              </a:extLst>
            </p:cNvPr>
            <p:cNvSpPr txBox="1"/>
            <p:nvPr/>
          </p:nvSpPr>
          <p:spPr>
            <a:xfrm>
              <a:off x="3255435" y="2078542"/>
              <a:ext cx="201168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1996: Acquired Ciba Composites and Hercules Composites Products Division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49492A-71AF-A546-90A3-503A0E96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4022" y="2616339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9859AD-2396-1C46-975D-ACFD80496403}"/>
                </a:ext>
              </a:extLst>
            </p:cNvPr>
            <p:cNvSpPr/>
            <p:nvPr/>
          </p:nvSpPr>
          <p:spPr>
            <a:xfrm>
              <a:off x="4615116" y="3109402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E56EC7-6874-A24E-918A-AB4C5324C523}"/>
                </a:ext>
              </a:extLst>
            </p:cNvPr>
            <p:cNvSpPr txBox="1"/>
            <p:nvPr/>
          </p:nvSpPr>
          <p:spPr>
            <a:xfrm>
              <a:off x="3699057" y="3716975"/>
              <a:ext cx="2011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1997: acquired </a:t>
              </a:r>
              <a:r>
                <a:rPr lang="en-US" sz="1100" dirty="0" err="1">
                  <a:latin typeface="Cambria" panose="02040503050406030204" pitchFamily="18" charset="0"/>
                </a:rPr>
                <a:t>Fiberite’s</a:t>
              </a:r>
              <a:r>
                <a:rPr lang="en-US" sz="1100" dirty="0">
                  <a:latin typeface="Cambria" panose="02040503050406030204" pitchFamily="18" charset="0"/>
                </a:rPr>
                <a:t> satellite prepreg business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B5E01C-57C0-7647-A92D-24EA0124F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680" y="3255559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7E705F-9183-AB49-9921-472443969FFF}"/>
                </a:ext>
              </a:extLst>
            </p:cNvPr>
            <p:cNvSpPr/>
            <p:nvPr/>
          </p:nvSpPr>
          <p:spPr>
            <a:xfrm>
              <a:off x="6168988" y="3109402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B9E025-D883-9243-980A-24BF9B208DFC}"/>
                </a:ext>
              </a:extLst>
            </p:cNvPr>
            <p:cNvSpPr txBox="1"/>
            <p:nvPr/>
          </p:nvSpPr>
          <p:spPr>
            <a:xfrm>
              <a:off x="5425192" y="2004461"/>
              <a:ext cx="22093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2017: Acquired Oxford Performance Materials A&amp;D Business and </a:t>
              </a:r>
              <a:r>
                <a:rPr lang="en-US" sz="1100" dirty="0" err="1">
                  <a:latin typeface="Cambria" panose="02040503050406030204" pitchFamily="18" charset="0"/>
                </a:rPr>
                <a:t>Structil</a:t>
              </a:r>
              <a:r>
                <a:rPr lang="en-US" sz="1100" dirty="0">
                  <a:latin typeface="Cambria" panose="02040503050406030204" pitchFamily="18" charset="0"/>
                </a:rPr>
                <a:t> SA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D01213-68C7-8B4C-93FB-C87561431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6" y="2616339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E61D32-2110-6049-A974-7EBD3311754C}"/>
                </a:ext>
              </a:extLst>
            </p:cNvPr>
            <p:cNvSpPr/>
            <p:nvPr/>
          </p:nvSpPr>
          <p:spPr>
            <a:xfrm>
              <a:off x="6877689" y="3101734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0D1A77-1CBB-1A46-9C71-2E078F308A1A}"/>
                </a:ext>
              </a:extLst>
            </p:cNvPr>
            <p:cNvSpPr txBox="1"/>
            <p:nvPr/>
          </p:nvSpPr>
          <p:spPr>
            <a:xfrm>
              <a:off x="5791896" y="3814128"/>
              <a:ext cx="201168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2019: acquired ARC Tech to expand into RF absorbing material technologies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7DE85C-D2B0-2F43-9D75-725413063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53" y="3247891"/>
              <a:ext cx="0" cy="625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C9C7FE-D34A-AD47-BB76-38A8C13C1BA0}"/>
                </a:ext>
              </a:extLst>
            </p:cNvPr>
            <p:cNvSpPr/>
            <p:nvPr/>
          </p:nvSpPr>
          <p:spPr>
            <a:xfrm>
              <a:off x="8130678" y="3113543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47C9CA-14C8-FB49-9C1B-6C0C19D0DBAA}"/>
                </a:ext>
              </a:extLst>
            </p:cNvPr>
            <p:cNvSpPr txBox="1"/>
            <p:nvPr/>
          </p:nvSpPr>
          <p:spPr>
            <a:xfrm>
              <a:off x="7367534" y="2007761"/>
              <a:ext cx="22093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2019: Boeing 737 Max grounded due to a flaw design in the MCAS system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879A557-D17F-E54E-9948-8D18D6574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656" y="2620480"/>
              <a:ext cx="0" cy="4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00773E-A8E1-6B43-87FA-54928B173E41}"/>
                </a:ext>
              </a:extLst>
            </p:cNvPr>
            <p:cNvSpPr/>
            <p:nvPr/>
          </p:nvSpPr>
          <p:spPr>
            <a:xfrm>
              <a:off x="9217677" y="3109402"/>
              <a:ext cx="127129" cy="127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68DC27-634D-754B-95E6-A1D90A7E4DD5}"/>
                </a:ext>
              </a:extLst>
            </p:cNvPr>
            <p:cNvSpPr txBox="1"/>
            <p:nvPr/>
          </p:nvSpPr>
          <p:spPr>
            <a:xfrm>
              <a:off x="7671818" y="3833488"/>
              <a:ext cx="286999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1H 2020: suspended dividends, execs pay halved, RIF, unpaid furlough, reduced capex; Woodward merger terminated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BCA28E8-C403-9046-87CC-847369810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241" y="3255559"/>
              <a:ext cx="0" cy="625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95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819634-1066-A24F-B68E-4C1FDCE13A65}"/>
              </a:ext>
            </a:extLst>
          </p:cNvPr>
          <p:cNvSpPr/>
          <p:nvPr/>
        </p:nvSpPr>
        <p:spPr>
          <a:xfrm>
            <a:off x="1533237" y="350144"/>
            <a:ext cx="9125528" cy="6346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BDAB98-9F37-FD4C-ABE9-4453FA2AB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184271"/>
              </p:ext>
            </p:extLst>
          </p:nvPr>
        </p:nvGraphicFramePr>
        <p:xfrm>
          <a:off x="1634490" y="350144"/>
          <a:ext cx="8923020" cy="634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48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95564D-AB51-4FA6-8B51-82C7718FE142}"/>
              </a:ext>
            </a:extLst>
          </p:cNvPr>
          <p:cNvSpPr/>
          <p:nvPr/>
        </p:nvSpPr>
        <p:spPr>
          <a:xfrm>
            <a:off x="1000125" y="523874"/>
            <a:ext cx="10233754" cy="6050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FF55B-96E2-1649-8820-F1B96E0C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-1325563"/>
            <a:ext cx="10515600" cy="132556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Recessionary Analysis -  CM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2015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-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2011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7E8B15-FC90-C244-813B-FF9AB2C06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500428"/>
              </p:ext>
            </p:extLst>
          </p:nvPr>
        </p:nvGraphicFramePr>
        <p:xfrm>
          <a:off x="6238130" y="3662695"/>
          <a:ext cx="4757641" cy="291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111607-D2E3-3C41-82DA-15DA7B698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609801"/>
              </p:ext>
            </p:extLst>
          </p:nvPr>
        </p:nvGraphicFramePr>
        <p:xfrm>
          <a:off x="1082500" y="3662693"/>
          <a:ext cx="4757641" cy="291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0FA4AA-1849-D64F-A29C-3CC7259BA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829696"/>
              </p:ext>
            </p:extLst>
          </p:nvPr>
        </p:nvGraphicFramePr>
        <p:xfrm>
          <a:off x="6238130" y="601420"/>
          <a:ext cx="4757641" cy="291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C3DA36-587D-F54E-BB16-E3F38C222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140526"/>
              </p:ext>
            </p:extLst>
          </p:nvPr>
        </p:nvGraphicFramePr>
        <p:xfrm>
          <a:off x="1082500" y="601420"/>
          <a:ext cx="4757641" cy="291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76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F432FA-6913-4184-BF95-C3F404ECC9DB}"/>
              </a:ext>
            </a:extLst>
          </p:cNvPr>
          <p:cNvSpPr/>
          <p:nvPr/>
        </p:nvSpPr>
        <p:spPr>
          <a:xfrm>
            <a:off x="1219200" y="487294"/>
            <a:ext cx="9782176" cy="6050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FBFCF-E4DD-3B4D-9752-61838E8B653B}"/>
              </a:ext>
            </a:extLst>
          </p:cNvPr>
          <p:cNvSpPr txBox="1">
            <a:spLocks/>
          </p:cNvSpPr>
          <p:nvPr/>
        </p:nvSpPr>
        <p:spPr>
          <a:xfrm>
            <a:off x="718279" y="-1325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</a:rPr>
              <a:t>Recessionary Analysis -  EP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2015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-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2011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A63DC0-8C3F-3C43-8D1C-0C9C337E5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216292"/>
              </p:ext>
            </p:extLst>
          </p:nvPr>
        </p:nvGraphicFramePr>
        <p:xfrm>
          <a:off x="6170702" y="3517785"/>
          <a:ext cx="4663897" cy="28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D580B3-931F-9341-82C5-CCF55AB0C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885091"/>
              </p:ext>
            </p:extLst>
          </p:nvPr>
        </p:nvGraphicFramePr>
        <p:xfrm>
          <a:off x="1357402" y="3517785"/>
          <a:ext cx="4663897" cy="28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1278D2-BB9B-FC42-9EF3-1AF1E0438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052073"/>
              </p:ext>
            </p:extLst>
          </p:nvPr>
        </p:nvGraphicFramePr>
        <p:xfrm>
          <a:off x="6170702" y="457085"/>
          <a:ext cx="4663897" cy="28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94CE17D-C516-FE40-8ABF-D10463D9E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697889"/>
              </p:ext>
            </p:extLst>
          </p:nvPr>
        </p:nvGraphicFramePr>
        <p:xfrm>
          <a:off x="1357402" y="462186"/>
          <a:ext cx="4663897" cy="28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4247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DBD4CF-74E8-4B2D-8EBD-3A9A4834C347}"/>
              </a:ext>
            </a:extLst>
          </p:cNvPr>
          <p:cNvSpPr/>
          <p:nvPr/>
        </p:nvSpPr>
        <p:spPr>
          <a:xfrm>
            <a:off x="1261936" y="3181540"/>
            <a:ext cx="9583294" cy="276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8E76-3943-4542-8CBA-644B1301B46E}"/>
              </a:ext>
            </a:extLst>
          </p:cNvPr>
          <p:cNvSpPr/>
          <p:nvPr/>
        </p:nvSpPr>
        <p:spPr>
          <a:xfrm>
            <a:off x="1266825" y="218313"/>
            <a:ext cx="9583294" cy="276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1E34CD5-CBE4-5B48-9635-BA506E410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431107"/>
              </p:ext>
            </p:extLst>
          </p:nvPr>
        </p:nvGraphicFramePr>
        <p:xfrm>
          <a:off x="1426718" y="237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5CA3B7-E7A1-C34A-A467-B85D9F99B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37300"/>
              </p:ext>
            </p:extLst>
          </p:nvPr>
        </p:nvGraphicFramePr>
        <p:xfrm>
          <a:off x="6138418" y="237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2D3568-5AD4-CE43-80A5-7FF336B93E9E}"/>
              </a:ext>
            </a:extLst>
          </p:cNvPr>
          <p:cNvSpPr txBox="1"/>
          <p:nvPr/>
        </p:nvSpPr>
        <p:spPr>
          <a:xfrm>
            <a:off x="11939366" y="115176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E3FBCB-2637-FA4D-8B71-C67553999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386480"/>
              </p:ext>
            </p:extLst>
          </p:nvPr>
        </p:nvGraphicFramePr>
        <p:xfrm>
          <a:off x="1426718" y="3191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DFDBC0-F34F-0342-BCB3-44113027A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17305"/>
              </p:ext>
            </p:extLst>
          </p:nvPr>
        </p:nvGraphicFramePr>
        <p:xfrm>
          <a:off x="6138418" y="3191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3F7F7E-5641-4B42-B575-D97EA817BA73}"/>
              </a:ext>
            </a:extLst>
          </p:cNvPr>
          <p:cNvSpPr txBox="1"/>
          <p:nvPr/>
        </p:nvSpPr>
        <p:spPr>
          <a:xfrm>
            <a:off x="12135994" y="4258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</a:t>
            </a:r>
          </a:p>
        </p:txBody>
      </p:sp>
    </p:spTree>
    <p:extLst>
      <p:ext uri="{BB962C8B-B14F-4D97-AF65-F5344CB8AC3E}">
        <p14:creationId xmlns:p14="http://schemas.microsoft.com/office/powerpoint/2010/main" val="165227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D007EC-0BD7-054D-91FB-29FE15D8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59" y="-283464"/>
            <a:ext cx="1021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A0340-F813-E346-8CE7-0792B7D5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124"/>
            <a:ext cx="7251700" cy="477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F6A4A-C0E1-6245-B6DC-B8A146AF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1041400"/>
            <a:ext cx="7124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77800-A7EE-624F-982B-261D7B43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" y="0"/>
            <a:ext cx="59291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5C9FB-E08D-9D4C-A65C-F3DD46B8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55" y="0"/>
            <a:ext cx="82042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0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261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Recessionary Analysis -  CM 2015 - 2011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Xipu Li</dc:creator>
  <cp:lastModifiedBy>Xipu Li</cp:lastModifiedBy>
  <cp:revision>35</cp:revision>
  <dcterms:created xsi:type="dcterms:W3CDTF">2020-04-23T00:56:57Z</dcterms:created>
  <dcterms:modified xsi:type="dcterms:W3CDTF">2020-04-27T17:38:43Z</dcterms:modified>
</cp:coreProperties>
</file>