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5" r:id="rId3"/>
    <p:sldId id="258" r:id="rId4"/>
    <p:sldId id="259" r:id="rId5"/>
    <p:sldId id="262" r:id="rId6"/>
    <p:sldId id="261" r:id="rId7"/>
    <p:sldId id="266" r:id="rId8"/>
    <p:sldId id="260"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18-Jul-20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18-Jul-20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4935" y="0"/>
            <a:ext cx="9905998" cy="1478570"/>
          </a:xfrm>
        </p:spPr>
        <p:txBody>
          <a:bodyPr>
            <a:normAutofit/>
          </a:bodyPr>
          <a:lstStyle/>
          <a:p>
            <a:pPr algn="ctr"/>
            <a:r>
              <a:rPr lang="en-US" sz="5400" dirty="0" smtClean="0"/>
              <a:t>HASH ANALYTIC PROJECT</a:t>
            </a:r>
            <a:endParaRPr lang="en-US" sz="5400" dirty="0"/>
          </a:p>
        </p:txBody>
      </p:sp>
      <p:sp>
        <p:nvSpPr>
          <p:cNvPr id="6" name="Content Placeholder 5"/>
          <p:cNvSpPr>
            <a:spLocks noGrp="1"/>
          </p:cNvSpPr>
          <p:nvPr>
            <p:ph idx="1"/>
          </p:nvPr>
        </p:nvSpPr>
        <p:spPr>
          <a:xfrm>
            <a:off x="1004935" y="1908292"/>
            <a:ext cx="9905999" cy="4628985"/>
          </a:xfrm>
        </p:spPr>
        <p:txBody>
          <a:bodyPr>
            <a:normAutofit fontScale="85000" lnSpcReduction="10000"/>
          </a:bodyPr>
          <a:lstStyle/>
          <a:p>
            <a:pPr marL="0" indent="0" algn="ctr">
              <a:buNone/>
            </a:pPr>
            <a:r>
              <a:rPr lang="en-US" sz="5200" dirty="0" smtClean="0"/>
              <a:t>PROJECT REPORT</a:t>
            </a:r>
          </a:p>
          <a:p>
            <a:pPr marL="0" indent="0" algn="ctr">
              <a:buNone/>
            </a:pPr>
            <a:endParaRPr lang="en-US" dirty="0"/>
          </a:p>
          <a:p>
            <a:pPr marL="0" indent="0" algn="ctr">
              <a:buNone/>
            </a:pPr>
            <a:r>
              <a:rPr lang="en-US" dirty="0" smtClean="0"/>
              <a:t>BY</a:t>
            </a:r>
          </a:p>
          <a:p>
            <a:pPr marL="0" indent="0" algn="ctr">
              <a:buNone/>
            </a:pPr>
            <a:endParaRPr lang="en-US" dirty="0"/>
          </a:p>
          <a:p>
            <a:pPr marL="0" indent="0" algn="ctr">
              <a:buNone/>
            </a:pPr>
            <a:r>
              <a:rPr lang="en-US" sz="3900" dirty="0" smtClean="0"/>
              <a:t>GOODNESS OLUWAMAYOKUN OPATEYE</a:t>
            </a:r>
          </a:p>
          <a:p>
            <a:pPr marL="0" indent="0" algn="ctr">
              <a:buNone/>
            </a:pPr>
            <a:endParaRPr lang="en-US" dirty="0"/>
          </a:p>
          <a:p>
            <a:pPr marL="0" indent="0" algn="ctr">
              <a:buNone/>
            </a:pPr>
            <a:endParaRPr lang="en-US" dirty="0" smtClean="0"/>
          </a:p>
          <a:p>
            <a:pPr marL="0" indent="0" algn="ctr">
              <a:buNone/>
            </a:pPr>
            <a:r>
              <a:rPr lang="en-US" sz="4100" dirty="0" smtClean="0"/>
              <a:t>PROJECT TITLE: ATTRITION CASE FOR X </a:t>
            </a:r>
            <a:r>
              <a:rPr lang="en-US" sz="4100" dirty="0"/>
              <a:t>COMPANY</a:t>
            </a:r>
          </a:p>
        </p:txBody>
      </p:sp>
    </p:spTree>
    <p:extLst>
      <p:ext uri="{BB962C8B-B14F-4D97-AF65-F5344CB8AC3E}">
        <p14:creationId xmlns:p14="http://schemas.microsoft.com/office/powerpoint/2010/main" val="124952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282890"/>
          </a:xfrm>
        </p:spPr>
        <p:txBody>
          <a:bodyPr>
            <a:normAutofit/>
          </a:bodyPr>
          <a:lstStyle/>
          <a:p>
            <a:pPr algn="ctr"/>
            <a:r>
              <a:rPr lang="en-US" sz="5400" dirty="0" smtClean="0"/>
              <a:t>Conclusion</a:t>
            </a:r>
            <a:endParaRPr lang="en-US" sz="5400" dirty="0"/>
          </a:p>
        </p:txBody>
      </p:sp>
      <p:sp>
        <p:nvSpPr>
          <p:cNvPr id="3" name="Content Placeholder 2"/>
          <p:cNvSpPr>
            <a:spLocks noGrp="1"/>
          </p:cNvSpPr>
          <p:nvPr>
            <p:ph idx="1"/>
          </p:nvPr>
        </p:nvSpPr>
        <p:spPr>
          <a:xfrm>
            <a:off x="1018582" y="1457916"/>
            <a:ext cx="9905999" cy="5229487"/>
          </a:xfrm>
        </p:spPr>
        <p:txBody>
          <a:bodyPr>
            <a:noAutofit/>
          </a:bodyPr>
          <a:lstStyle/>
          <a:p>
            <a:pPr algn="just"/>
            <a:r>
              <a:rPr lang="en-US" sz="2800" dirty="0" smtClean="0"/>
              <a:t>Random Forest has an higher precision than the other models. </a:t>
            </a:r>
            <a:endParaRPr lang="en-US" sz="2800" dirty="0"/>
          </a:p>
          <a:p>
            <a:pPr algn="just"/>
            <a:r>
              <a:rPr lang="en-US" sz="2800" dirty="0" smtClean="0"/>
              <a:t>It predicted 3422 true positives that is employees should remain and they did.</a:t>
            </a:r>
          </a:p>
          <a:p>
            <a:pPr algn="just"/>
            <a:r>
              <a:rPr lang="en-US" sz="2800" dirty="0" smtClean="0"/>
              <a:t>It predicted 7 false positives that is employees should leave but predicted they remained.</a:t>
            </a:r>
          </a:p>
          <a:p>
            <a:pPr algn="just"/>
            <a:r>
              <a:rPr lang="en-US" sz="2800" dirty="0" smtClean="0"/>
              <a:t>It also predicted 34 false negatives that is employees should remain but predicted they left. Decision tree predicted the same</a:t>
            </a:r>
          </a:p>
          <a:p>
            <a:pPr algn="just"/>
            <a:r>
              <a:rPr lang="en-US" sz="2800" dirty="0" smtClean="0"/>
              <a:t>It also predicted 1037 true negatives that is employees should leave and they did.</a:t>
            </a:r>
            <a:endParaRPr lang="en-US" sz="2800" dirty="0"/>
          </a:p>
        </p:txBody>
      </p:sp>
    </p:spTree>
    <p:extLst>
      <p:ext uri="{BB962C8B-B14F-4D97-AF65-F5344CB8AC3E}">
        <p14:creationId xmlns:p14="http://schemas.microsoft.com/office/powerpoint/2010/main" val="1265707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3090"/>
            <a:ext cx="9905998" cy="1324717"/>
          </a:xfrm>
        </p:spPr>
        <p:txBody>
          <a:bodyPr>
            <a:normAutofit/>
          </a:bodyPr>
          <a:lstStyle/>
          <a:p>
            <a:pPr algn="ctr"/>
            <a:r>
              <a:rPr lang="en-US" sz="4800" dirty="0" smtClean="0"/>
              <a:t>DATA PREPROCESSING</a:t>
            </a:r>
            <a:endParaRPr lang="en-US" sz="4800" dirty="0"/>
          </a:p>
        </p:txBody>
      </p:sp>
      <p:sp>
        <p:nvSpPr>
          <p:cNvPr id="3" name="Content Placeholder 2"/>
          <p:cNvSpPr>
            <a:spLocks noGrp="1"/>
          </p:cNvSpPr>
          <p:nvPr>
            <p:ph idx="1"/>
          </p:nvPr>
        </p:nvSpPr>
        <p:spPr>
          <a:xfrm>
            <a:off x="1141413" y="1697944"/>
            <a:ext cx="9905999" cy="5160056"/>
          </a:xfrm>
        </p:spPr>
        <p:txBody>
          <a:bodyPr>
            <a:normAutofit/>
          </a:bodyPr>
          <a:lstStyle/>
          <a:p>
            <a:r>
              <a:rPr lang="en-US" sz="3600" dirty="0" smtClean="0"/>
              <a:t>The two datasets were concatenated along the rows and saved as new excel file named </a:t>
            </a:r>
            <a:r>
              <a:rPr lang="en-US" sz="3600" b="1" dirty="0" smtClean="0"/>
              <a:t>Hash Analytics Dataset.</a:t>
            </a:r>
          </a:p>
          <a:p>
            <a:r>
              <a:rPr lang="en-US" sz="3600" dirty="0" smtClean="0"/>
              <a:t>A new column was created named </a:t>
            </a:r>
            <a:r>
              <a:rPr lang="en-US" sz="3600" b="1" dirty="0" smtClean="0"/>
              <a:t>status</a:t>
            </a:r>
            <a:r>
              <a:rPr lang="en-US" sz="3600" dirty="0" smtClean="0"/>
              <a:t>. This is to indicate employees that left and those that remain.</a:t>
            </a:r>
          </a:p>
          <a:p>
            <a:pPr marL="457200" lvl="1" indent="0">
              <a:buNone/>
            </a:pPr>
            <a:endParaRPr lang="en-US" sz="3600" dirty="0" smtClean="0"/>
          </a:p>
        </p:txBody>
      </p:sp>
      <p:graphicFrame>
        <p:nvGraphicFramePr>
          <p:cNvPr id="4" name="Table 3"/>
          <p:cNvGraphicFramePr>
            <a:graphicFrameLocks noGrp="1"/>
          </p:cNvGraphicFramePr>
          <p:nvPr>
            <p:extLst>
              <p:ext uri="{D42A27DB-BD31-4B8C-83A1-F6EECF244321}">
                <p14:modId xmlns:p14="http://schemas.microsoft.com/office/powerpoint/2010/main" val="3850020103"/>
              </p:ext>
            </p:extLst>
          </p:nvPr>
        </p:nvGraphicFramePr>
        <p:xfrm>
          <a:off x="2051388" y="5500915"/>
          <a:ext cx="8086047" cy="741680"/>
        </p:xfrm>
        <a:graphic>
          <a:graphicData uri="http://schemas.openxmlformats.org/drawingml/2006/table">
            <a:tbl>
              <a:tblPr firstRow="1" bandRow="1">
                <a:tableStyleId>{5C22544A-7EE6-4342-B048-85BDC9FD1C3A}</a:tableStyleId>
              </a:tblPr>
              <a:tblGrid>
                <a:gridCol w="2815461">
                  <a:extLst>
                    <a:ext uri="{9D8B030D-6E8A-4147-A177-3AD203B41FA5}">
                      <a16:colId xmlns:a16="http://schemas.microsoft.com/office/drawing/2014/main" val="2976070761"/>
                    </a:ext>
                  </a:extLst>
                </a:gridCol>
                <a:gridCol w="2815461">
                  <a:extLst>
                    <a:ext uri="{9D8B030D-6E8A-4147-A177-3AD203B41FA5}">
                      <a16:colId xmlns:a16="http://schemas.microsoft.com/office/drawing/2014/main" val="1344542534"/>
                    </a:ext>
                  </a:extLst>
                </a:gridCol>
                <a:gridCol w="2455125">
                  <a:extLst>
                    <a:ext uri="{9D8B030D-6E8A-4147-A177-3AD203B41FA5}">
                      <a16:colId xmlns:a16="http://schemas.microsoft.com/office/drawing/2014/main" val="2714344092"/>
                    </a:ext>
                  </a:extLst>
                </a:gridCol>
              </a:tblGrid>
              <a:tr h="370840">
                <a:tc>
                  <a:txBody>
                    <a:bodyPr/>
                    <a:lstStyle/>
                    <a:p>
                      <a:r>
                        <a:rPr lang="en-US" dirty="0" smtClean="0"/>
                        <a:t>Status</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437448935"/>
                  </a:ext>
                </a:extLst>
              </a:tr>
              <a:tr h="370840">
                <a:tc>
                  <a:txBody>
                    <a:bodyPr/>
                    <a:lstStyle/>
                    <a:p>
                      <a:endParaRPr lang="en-US" dirty="0">
                        <a:ln>
                          <a:noFill/>
                        </a:ln>
                      </a:endParaRPr>
                    </a:p>
                  </a:txBody>
                  <a:tcPr/>
                </a:tc>
                <a:tc>
                  <a:txBody>
                    <a:bodyPr/>
                    <a:lstStyle/>
                    <a:p>
                      <a:r>
                        <a:rPr lang="en-US" dirty="0" smtClean="0"/>
                        <a:t>Existing Employees</a:t>
                      </a:r>
                      <a:endParaRPr lang="en-US" dirty="0"/>
                    </a:p>
                  </a:txBody>
                  <a:tcPr/>
                </a:tc>
                <a:tc>
                  <a:txBody>
                    <a:bodyPr/>
                    <a:lstStyle/>
                    <a:p>
                      <a:r>
                        <a:rPr lang="en-US" dirty="0" smtClean="0"/>
                        <a:t>Employees</a:t>
                      </a:r>
                      <a:r>
                        <a:rPr lang="en-US" baseline="0" dirty="0" smtClean="0"/>
                        <a:t> who have left</a:t>
                      </a:r>
                      <a:endParaRPr lang="en-US" dirty="0"/>
                    </a:p>
                  </a:txBody>
                  <a:tcPr/>
                </a:tc>
                <a:extLst>
                  <a:ext uri="{0D108BD9-81ED-4DB2-BD59-A6C34878D82A}">
                    <a16:rowId xmlns:a16="http://schemas.microsoft.com/office/drawing/2014/main" val="985377872"/>
                  </a:ext>
                </a:extLst>
              </a:tr>
            </a:tbl>
          </a:graphicData>
        </a:graphic>
      </p:graphicFrame>
    </p:spTree>
    <p:extLst>
      <p:ext uri="{BB962C8B-B14F-4D97-AF65-F5344CB8AC3E}">
        <p14:creationId xmlns:p14="http://schemas.microsoft.com/office/powerpoint/2010/main" val="2448162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7585"/>
            <a:ext cx="9905998" cy="1478570"/>
          </a:xfrm>
        </p:spPr>
        <p:txBody>
          <a:bodyPr/>
          <a:lstStyle/>
          <a:p>
            <a:r>
              <a:rPr lang="en-US" dirty="0" smtClean="0"/>
              <a:t>SOME CONCLUSIONS FROM THE ANALYSIS</a:t>
            </a:r>
            <a:endParaRPr lang="en-US" dirty="0"/>
          </a:p>
        </p:txBody>
      </p:sp>
      <p:sp>
        <p:nvSpPr>
          <p:cNvPr id="3" name="Content Placeholder 2"/>
          <p:cNvSpPr>
            <a:spLocks noGrp="1"/>
          </p:cNvSpPr>
          <p:nvPr>
            <p:ph idx="1"/>
          </p:nvPr>
        </p:nvSpPr>
        <p:spPr>
          <a:xfrm>
            <a:off x="1032230" y="1389678"/>
            <a:ext cx="9905999" cy="4028483"/>
          </a:xfrm>
        </p:spPr>
        <p:txBody>
          <a:bodyPr>
            <a:noAutofit/>
          </a:bodyPr>
          <a:lstStyle/>
          <a:p>
            <a:pPr marL="0" indent="0" algn="just">
              <a:buNone/>
            </a:pPr>
            <a:r>
              <a:rPr lang="en-US" sz="3000" dirty="0"/>
              <a:t>R</a:t>
            </a:r>
            <a:r>
              <a:rPr lang="en-US" sz="3000" dirty="0" smtClean="0"/>
              <a:t>easons why some employees left from the analysis:</a:t>
            </a:r>
          </a:p>
          <a:p>
            <a:pPr algn="just" defTabSz="609600"/>
            <a:r>
              <a:rPr lang="en-US" sz="3000" dirty="0" smtClean="0"/>
              <a:t>Low salaries</a:t>
            </a:r>
          </a:p>
          <a:p>
            <a:pPr algn="just"/>
            <a:r>
              <a:rPr lang="en-US" sz="3000" dirty="0" smtClean="0"/>
              <a:t>They were receiving low salaries which was because they were working on few projects. Since they were not professionally motivated they left.</a:t>
            </a:r>
          </a:p>
          <a:p>
            <a:pPr algn="just"/>
            <a:r>
              <a:rPr lang="en-US" sz="3000" dirty="0" smtClean="0"/>
              <a:t>Most workers that left were from the sales department. Actually sales department has the highest number of employees. Therefore departments with high number of employees tend to loose more.</a:t>
            </a:r>
          </a:p>
          <a:p>
            <a:pPr marL="0" indent="0" algn="just">
              <a:buNone/>
            </a:pPr>
            <a:endParaRPr lang="en-US" sz="3000" dirty="0" smtClean="0"/>
          </a:p>
          <a:p>
            <a:pPr algn="just"/>
            <a:endParaRPr lang="en-US" sz="3000" dirty="0" smtClean="0"/>
          </a:p>
        </p:txBody>
      </p:sp>
    </p:spTree>
    <p:extLst>
      <p:ext uri="{BB962C8B-B14F-4D97-AF65-F5344CB8AC3E}">
        <p14:creationId xmlns:p14="http://schemas.microsoft.com/office/powerpoint/2010/main" val="200390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086821" y="1144018"/>
            <a:ext cx="9905999" cy="3541714"/>
          </a:xfrm>
        </p:spPr>
        <p:txBody>
          <a:bodyPr>
            <a:noAutofit/>
          </a:bodyPr>
          <a:lstStyle/>
          <a:p>
            <a:pPr algn="just"/>
            <a:r>
              <a:rPr lang="en-US" sz="3400" dirty="0" smtClean="0"/>
              <a:t>They also left because they were not promoted at due time.</a:t>
            </a:r>
          </a:p>
          <a:p>
            <a:pPr algn="just"/>
            <a:r>
              <a:rPr lang="en-US" sz="3400" dirty="0" smtClean="0"/>
              <a:t>Most workers spent 3 years at the company which was as a result of low salary, few numbers of project.</a:t>
            </a:r>
          </a:p>
          <a:p>
            <a:pPr algn="just"/>
            <a:r>
              <a:rPr lang="en-US" sz="3400" dirty="0" smtClean="0"/>
              <a:t>From the cluster analysis, the green cluster part shows that some workers that left have high satisfaction and high evaluation. So they must have left due to some personal motivation or they got a better job.</a:t>
            </a:r>
          </a:p>
          <a:p>
            <a:pPr algn="just"/>
            <a:endParaRPr lang="en-US" sz="3400" dirty="0"/>
          </a:p>
          <a:p>
            <a:pPr algn="just"/>
            <a:endParaRPr lang="en-US" sz="3400" dirty="0" smtClean="0"/>
          </a:p>
          <a:p>
            <a:pPr algn="just"/>
            <a:endParaRPr lang="en-US" sz="3400" dirty="0" smtClean="0"/>
          </a:p>
          <a:p>
            <a:pPr algn="just"/>
            <a:endParaRPr lang="en-US" sz="3400" dirty="0"/>
          </a:p>
        </p:txBody>
      </p:sp>
    </p:spTree>
    <p:extLst>
      <p:ext uri="{BB962C8B-B14F-4D97-AF65-F5344CB8AC3E}">
        <p14:creationId xmlns:p14="http://schemas.microsoft.com/office/powerpoint/2010/main" val="2937692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64457"/>
            <a:ext cx="9905999" cy="6008915"/>
          </a:xfrm>
        </p:spPr>
        <p:txBody>
          <a:bodyPr>
            <a:noAutofit/>
          </a:bodyPr>
          <a:lstStyle/>
          <a:p>
            <a:pPr algn="just"/>
            <a:r>
              <a:rPr lang="en-US" sz="3000" dirty="0" smtClean="0"/>
              <a:t>Most of the employees average monthly hours increases as their last evaluation increased. They left because they were overloaded with work which may not necessarily be projects.</a:t>
            </a:r>
          </a:p>
          <a:p>
            <a:pPr algn="just"/>
            <a:r>
              <a:rPr lang="en-US" sz="3000" dirty="0" smtClean="0"/>
              <a:t>Some of the employees satisfaction level increases as last evaluation increases. Definitely they do not have problems with the employers so they left for  better jobs</a:t>
            </a:r>
            <a:r>
              <a:rPr lang="en-US" sz="3000" dirty="0" smtClean="0"/>
              <a:t>.</a:t>
            </a:r>
          </a:p>
          <a:p>
            <a:pPr algn="just"/>
            <a:r>
              <a:rPr lang="en-US" sz="3000" dirty="0" smtClean="0"/>
              <a:t>Most employees that left worked between 125 and 150 hours monthly so they left probably because they were not motivated enough to work. Their satisfaction level was low</a:t>
            </a:r>
            <a:endParaRPr lang="en-US" sz="3000" dirty="0"/>
          </a:p>
        </p:txBody>
      </p:sp>
    </p:spTree>
    <p:extLst>
      <p:ext uri="{BB962C8B-B14F-4D97-AF65-F5344CB8AC3E}">
        <p14:creationId xmlns:p14="http://schemas.microsoft.com/office/powerpoint/2010/main" val="1365931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83089"/>
            <a:ext cx="9905999" cy="1427997"/>
          </a:xfrm>
        </p:spPr>
        <p:txBody>
          <a:bodyPr>
            <a:normAutofit/>
          </a:bodyPr>
          <a:lstStyle/>
          <a:p>
            <a:pPr algn="ctr"/>
            <a:r>
              <a:rPr lang="en-US" sz="3700" dirty="0" smtClean="0"/>
              <a:t>EMPLOYEES THAT ARE PRONE TO LEAVE</a:t>
            </a:r>
            <a:endParaRPr lang="en-US" sz="3700" dirty="0"/>
          </a:p>
        </p:txBody>
      </p:sp>
      <p:sp>
        <p:nvSpPr>
          <p:cNvPr id="3" name="Content Placeholder 2"/>
          <p:cNvSpPr>
            <a:spLocks noGrp="1"/>
          </p:cNvSpPr>
          <p:nvPr>
            <p:ph idx="1"/>
          </p:nvPr>
        </p:nvSpPr>
        <p:spPr>
          <a:xfrm>
            <a:off x="1141411" y="1611085"/>
            <a:ext cx="9905999" cy="5428343"/>
          </a:xfrm>
        </p:spPr>
        <p:txBody>
          <a:bodyPr>
            <a:noAutofit/>
          </a:bodyPr>
          <a:lstStyle/>
          <a:p>
            <a:r>
              <a:rPr lang="en-US" sz="3600" dirty="0" smtClean="0"/>
              <a:t>Most of the employees are in the low or medium salary level. These set of employees are prone to leave.</a:t>
            </a:r>
          </a:p>
          <a:p>
            <a:r>
              <a:rPr lang="en-US" sz="3600" dirty="0"/>
              <a:t>E</a:t>
            </a:r>
            <a:r>
              <a:rPr lang="en-US" sz="3600" dirty="0" smtClean="0"/>
              <a:t>mployees in the sales department are prone to </a:t>
            </a:r>
            <a:r>
              <a:rPr lang="en-US" sz="3600" dirty="0" smtClean="0"/>
              <a:t>leave </a:t>
            </a:r>
            <a:r>
              <a:rPr lang="en-US" sz="3600" dirty="0" smtClean="0"/>
              <a:t>due to their size.</a:t>
            </a:r>
          </a:p>
          <a:p>
            <a:r>
              <a:rPr lang="en-US" sz="3600" dirty="0" smtClean="0"/>
              <a:t>Employees </a:t>
            </a:r>
            <a:r>
              <a:rPr lang="en-US" sz="3600" dirty="0" smtClean="0"/>
              <a:t>who</a:t>
            </a:r>
            <a:r>
              <a:rPr lang="en-US" sz="3600" dirty="0" smtClean="0"/>
              <a:t> </a:t>
            </a:r>
            <a:r>
              <a:rPr lang="en-US" sz="3600" dirty="0" smtClean="0"/>
              <a:t>have spent three years are prone to leave.</a:t>
            </a:r>
          </a:p>
          <a:p>
            <a:pPr marL="0" indent="0">
              <a:buNone/>
            </a:pPr>
            <a:endParaRPr lang="en-US" sz="3600" dirty="0"/>
          </a:p>
        </p:txBody>
      </p:sp>
    </p:spTree>
    <p:extLst>
      <p:ext uri="{BB962C8B-B14F-4D97-AF65-F5344CB8AC3E}">
        <p14:creationId xmlns:p14="http://schemas.microsoft.com/office/powerpoint/2010/main" val="1707556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869" y="667656"/>
            <a:ext cx="9905999" cy="5769429"/>
          </a:xfrm>
        </p:spPr>
        <p:txBody>
          <a:bodyPr>
            <a:noAutofit/>
          </a:bodyPr>
          <a:lstStyle/>
          <a:p>
            <a:r>
              <a:rPr lang="en-US" sz="4400" dirty="0"/>
              <a:t>Employees with low salaries and high average monthly hours.</a:t>
            </a:r>
          </a:p>
          <a:p>
            <a:r>
              <a:rPr lang="en-US" sz="4400" dirty="0"/>
              <a:t>Employees with high average monthly hours due to </a:t>
            </a:r>
            <a:r>
              <a:rPr lang="en-US" sz="4400"/>
              <a:t>work </a:t>
            </a:r>
            <a:r>
              <a:rPr lang="en-US" sz="4400" smtClean="0"/>
              <a:t>overload.</a:t>
            </a:r>
            <a:endParaRPr lang="en-US" sz="4400" dirty="0"/>
          </a:p>
          <a:p>
            <a:r>
              <a:rPr lang="en-US" sz="4400" dirty="0"/>
              <a:t>Employees with low number of projects which mean they are not professionally motivated.</a:t>
            </a:r>
          </a:p>
          <a:p>
            <a:endParaRPr lang="en-US" sz="4400" dirty="0"/>
          </a:p>
        </p:txBody>
      </p:sp>
    </p:spTree>
    <p:extLst>
      <p:ext uri="{BB962C8B-B14F-4D97-AF65-F5344CB8AC3E}">
        <p14:creationId xmlns:p14="http://schemas.microsoft.com/office/powerpoint/2010/main" val="4272409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05998" cy="1478570"/>
          </a:xfrm>
        </p:spPr>
        <p:txBody>
          <a:bodyPr>
            <a:normAutofit/>
          </a:bodyPr>
          <a:lstStyle/>
          <a:p>
            <a:pPr algn="ctr"/>
            <a:r>
              <a:rPr lang="en-US" sz="5400" dirty="0" smtClean="0"/>
              <a:t>RESULTS OF MODELS</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0495064"/>
              </p:ext>
            </p:extLst>
          </p:nvPr>
        </p:nvGraphicFramePr>
        <p:xfrm>
          <a:off x="1141409" y="1665029"/>
          <a:ext cx="9906000" cy="46811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810481812"/>
                    </a:ext>
                  </a:extLst>
                </a:gridCol>
                <a:gridCol w="1981200">
                  <a:extLst>
                    <a:ext uri="{9D8B030D-6E8A-4147-A177-3AD203B41FA5}">
                      <a16:colId xmlns:a16="http://schemas.microsoft.com/office/drawing/2014/main" val="2032460997"/>
                    </a:ext>
                  </a:extLst>
                </a:gridCol>
                <a:gridCol w="1981200">
                  <a:extLst>
                    <a:ext uri="{9D8B030D-6E8A-4147-A177-3AD203B41FA5}">
                      <a16:colId xmlns:a16="http://schemas.microsoft.com/office/drawing/2014/main" val="3001425602"/>
                    </a:ext>
                  </a:extLst>
                </a:gridCol>
                <a:gridCol w="1981200">
                  <a:extLst>
                    <a:ext uri="{9D8B030D-6E8A-4147-A177-3AD203B41FA5}">
                      <a16:colId xmlns:a16="http://schemas.microsoft.com/office/drawing/2014/main" val="1769616660"/>
                    </a:ext>
                  </a:extLst>
                </a:gridCol>
                <a:gridCol w="1981200">
                  <a:extLst>
                    <a:ext uri="{9D8B030D-6E8A-4147-A177-3AD203B41FA5}">
                      <a16:colId xmlns:a16="http://schemas.microsoft.com/office/drawing/2014/main" val="239831574"/>
                    </a:ext>
                  </a:extLst>
                </a:gridCol>
              </a:tblGrid>
              <a:tr h="936236">
                <a:tc>
                  <a:txBody>
                    <a:bodyPr/>
                    <a:lstStyle/>
                    <a:p>
                      <a:r>
                        <a:rPr lang="en-US" dirty="0" smtClean="0"/>
                        <a:t>Models</a:t>
                      </a:r>
                      <a:endParaRPr lang="en-US" dirty="0"/>
                    </a:p>
                  </a:txBody>
                  <a:tcPr/>
                </a:tc>
                <a:tc>
                  <a:txBody>
                    <a:bodyPr/>
                    <a:lstStyle/>
                    <a:p>
                      <a:r>
                        <a:rPr lang="en-US" dirty="0" smtClean="0"/>
                        <a:t>Accuracy(%)</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 Score(%)</a:t>
                      </a:r>
                      <a:endParaRPr lang="en-US" dirty="0"/>
                    </a:p>
                  </a:txBody>
                  <a:tcPr/>
                </a:tc>
                <a:extLst>
                  <a:ext uri="{0D108BD9-81ED-4DB2-BD59-A6C34878D82A}">
                    <a16:rowId xmlns:a16="http://schemas.microsoft.com/office/drawing/2014/main" val="1289572752"/>
                  </a:ext>
                </a:extLst>
              </a:tr>
              <a:tr h="936236">
                <a:tc>
                  <a:txBody>
                    <a:bodyPr/>
                    <a:lstStyle/>
                    <a:p>
                      <a:r>
                        <a:rPr lang="en-US" dirty="0" smtClean="0"/>
                        <a:t>Decision</a:t>
                      </a:r>
                      <a:r>
                        <a:rPr lang="en-US" baseline="0" dirty="0" smtClean="0"/>
                        <a:t> Tree</a:t>
                      </a:r>
                      <a:endParaRPr lang="en-US" dirty="0"/>
                    </a:p>
                  </a:txBody>
                  <a:tcPr/>
                </a:tc>
                <a:tc>
                  <a:txBody>
                    <a:bodyPr/>
                    <a:lstStyle/>
                    <a:p>
                      <a:r>
                        <a:rPr lang="en-US" dirty="0" smtClean="0"/>
                        <a:t>97.9555</a:t>
                      </a:r>
                      <a:endParaRPr lang="en-US" dirty="0"/>
                    </a:p>
                  </a:txBody>
                  <a:tcPr/>
                </a:tc>
                <a:tc>
                  <a:txBody>
                    <a:bodyPr/>
                    <a:lstStyle/>
                    <a:p>
                      <a:r>
                        <a:rPr lang="en-US" dirty="0" smtClean="0"/>
                        <a:t>94.7032</a:t>
                      </a:r>
                      <a:endParaRPr lang="en-US" dirty="0"/>
                    </a:p>
                  </a:txBody>
                  <a:tcPr/>
                </a:tc>
                <a:tc>
                  <a:txBody>
                    <a:bodyPr/>
                    <a:lstStyle/>
                    <a:p>
                      <a:r>
                        <a:rPr lang="en-US" dirty="0" smtClean="0"/>
                        <a:t>96.8254</a:t>
                      </a:r>
                      <a:endParaRPr lang="en-US" dirty="0"/>
                    </a:p>
                  </a:txBody>
                  <a:tcPr/>
                </a:tc>
                <a:tc>
                  <a:txBody>
                    <a:bodyPr/>
                    <a:lstStyle/>
                    <a:p>
                      <a:r>
                        <a:rPr lang="en-US" dirty="0" smtClean="0"/>
                        <a:t>95.7525</a:t>
                      </a:r>
                      <a:endParaRPr lang="en-US" dirty="0"/>
                    </a:p>
                  </a:txBody>
                  <a:tcPr/>
                </a:tc>
                <a:extLst>
                  <a:ext uri="{0D108BD9-81ED-4DB2-BD59-A6C34878D82A}">
                    <a16:rowId xmlns:a16="http://schemas.microsoft.com/office/drawing/2014/main" val="4204260888"/>
                  </a:ext>
                </a:extLst>
              </a:tr>
              <a:tr h="936236">
                <a:tc>
                  <a:txBody>
                    <a:bodyPr/>
                    <a:lstStyle/>
                    <a:p>
                      <a:r>
                        <a:rPr lang="en-US" dirty="0" smtClean="0"/>
                        <a:t>Logistic</a:t>
                      </a:r>
                      <a:r>
                        <a:rPr lang="en-US" baseline="0" dirty="0" smtClean="0"/>
                        <a:t> Regression</a:t>
                      </a:r>
                      <a:endParaRPr lang="en-US" dirty="0"/>
                    </a:p>
                  </a:txBody>
                  <a:tcPr/>
                </a:tc>
                <a:tc>
                  <a:txBody>
                    <a:bodyPr/>
                    <a:lstStyle/>
                    <a:p>
                      <a:r>
                        <a:rPr lang="en-US" dirty="0" smtClean="0"/>
                        <a:t>79.3333</a:t>
                      </a:r>
                      <a:endParaRPr lang="en-US" dirty="0"/>
                    </a:p>
                  </a:txBody>
                  <a:tcPr/>
                </a:tc>
                <a:tc>
                  <a:txBody>
                    <a:bodyPr/>
                    <a:lstStyle/>
                    <a:p>
                      <a:r>
                        <a:rPr lang="en-US" dirty="0" smtClean="0"/>
                        <a:t>61.3893</a:t>
                      </a:r>
                      <a:endParaRPr lang="en-US" dirty="0"/>
                    </a:p>
                  </a:txBody>
                  <a:tcPr/>
                </a:tc>
                <a:tc>
                  <a:txBody>
                    <a:bodyPr/>
                    <a:lstStyle/>
                    <a:p>
                      <a:r>
                        <a:rPr lang="en-US" dirty="0" smtClean="0"/>
                        <a:t>35.4809</a:t>
                      </a:r>
                      <a:endParaRPr lang="en-US" dirty="0"/>
                    </a:p>
                  </a:txBody>
                  <a:tcPr/>
                </a:tc>
                <a:tc>
                  <a:txBody>
                    <a:bodyPr/>
                    <a:lstStyle/>
                    <a:p>
                      <a:r>
                        <a:rPr lang="en-US" dirty="0" smtClean="0"/>
                        <a:t>44.9704</a:t>
                      </a:r>
                      <a:endParaRPr lang="en-US" dirty="0"/>
                    </a:p>
                  </a:txBody>
                  <a:tcPr/>
                </a:tc>
                <a:extLst>
                  <a:ext uri="{0D108BD9-81ED-4DB2-BD59-A6C34878D82A}">
                    <a16:rowId xmlns:a16="http://schemas.microsoft.com/office/drawing/2014/main" val="3438914105"/>
                  </a:ext>
                </a:extLst>
              </a:tr>
              <a:tr h="936236">
                <a:tc>
                  <a:txBody>
                    <a:bodyPr/>
                    <a:lstStyle/>
                    <a:p>
                      <a:r>
                        <a:rPr lang="en-US" dirty="0" smtClean="0"/>
                        <a:t>Naïve</a:t>
                      </a:r>
                      <a:r>
                        <a:rPr lang="en-US" baseline="0" dirty="0" smtClean="0"/>
                        <a:t> Bayes</a:t>
                      </a:r>
                      <a:endParaRPr lang="en-US" dirty="0"/>
                    </a:p>
                  </a:txBody>
                  <a:tcPr/>
                </a:tc>
                <a:tc>
                  <a:txBody>
                    <a:bodyPr/>
                    <a:lstStyle/>
                    <a:p>
                      <a:r>
                        <a:rPr lang="en-US" dirty="0" smtClean="0"/>
                        <a:t>63.5111</a:t>
                      </a:r>
                      <a:endParaRPr lang="en-US" dirty="0"/>
                    </a:p>
                  </a:txBody>
                  <a:tcPr/>
                </a:tc>
                <a:tc>
                  <a:txBody>
                    <a:bodyPr/>
                    <a:lstStyle/>
                    <a:p>
                      <a:r>
                        <a:rPr lang="en-US" dirty="0" smtClean="0"/>
                        <a:t>38.0394</a:t>
                      </a:r>
                      <a:endParaRPr lang="en-US" dirty="0"/>
                    </a:p>
                  </a:txBody>
                  <a:tcPr/>
                </a:tc>
                <a:tc>
                  <a:txBody>
                    <a:bodyPr/>
                    <a:lstStyle/>
                    <a:p>
                      <a:r>
                        <a:rPr lang="en-US" dirty="0" smtClean="0"/>
                        <a:t>84.7806</a:t>
                      </a:r>
                      <a:endParaRPr lang="en-US" dirty="0"/>
                    </a:p>
                  </a:txBody>
                  <a:tcPr/>
                </a:tc>
                <a:tc>
                  <a:txBody>
                    <a:bodyPr/>
                    <a:lstStyle/>
                    <a:p>
                      <a:r>
                        <a:rPr lang="en-US" dirty="0" smtClean="0"/>
                        <a:t>52.5159</a:t>
                      </a:r>
                      <a:endParaRPr lang="en-US" dirty="0"/>
                    </a:p>
                  </a:txBody>
                  <a:tcPr/>
                </a:tc>
                <a:extLst>
                  <a:ext uri="{0D108BD9-81ED-4DB2-BD59-A6C34878D82A}">
                    <a16:rowId xmlns:a16="http://schemas.microsoft.com/office/drawing/2014/main" val="2647048086"/>
                  </a:ext>
                </a:extLst>
              </a:tr>
              <a:tr h="936236">
                <a:tc>
                  <a:txBody>
                    <a:bodyPr/>
                    <a:lstStyle/>
                    <a:p>
                      <a:r>
                        <a:rPr lang="en-US" dirty="0" smtClean="0"/>
                        <a:t>Random Forest</a:t>
                      </a:r>
                      <a:endParaRPr lang="en-US" dirty="0"/>
                    </a:p>
                  </a:txBody>
                  <a:tcPr/>
                </a:tc>
                <a:tc>
                  <a:txBody>
                    <a:bodyPr/>
                    <a:lstStyle/>
                    <a:p>
                      <a:r>
                        <a:rPr lang="en-US" dirty="0" smtClean="0"/>
                        <a:t>99.0889</a:t>
                      </a:r>
                      <a:endParaRPr lang="en-US" dirty="0"/>
                    </a:p>
                  </a:txBody>
                  <a:tcPr/>
                </a:tc>
                <a:tc>
                  <a:txBody>
                    <a:bodyPr/>
                    <a:lstStyle/>
                    <a:p>
                      <a:r>
                        <a:rPr lang="en-US" dirty="0" smtClean="0"/>
                        <a:t>99.3295</a:t>
                      </a:r>
                      <a:endParaRPr lang="en-US" dirty="0"/>
                    </a:p>
                  </a:txBody>
                  <a:tcPr/>
                </a:tc>
                <a:tc>
                  <a:txBody>
                    <a:bodyPr/>
                    <a:lstStyle/>
                    <a:p>
                      <a:r>
                        <a:rPr lang="en-US" dirty="0" smtClean="0"/>
                        <a:t>96.8254</a:t>
                      </a:r>
                      <a:endParaRPr lang="en-US" dirty="0"/>
                    </a:p>
                  </a:txBody>
                  <a:tcPr/>
                </a:tc>
                <a:tc>
                  <a:txBody>
                    <a:bodyPr/>
                    <a:lstStyle/>
                    <a:p>
                      <a:r>
                        <a:rPr lang="en-US" dirty="0" smtClean="0"/>
                        <a:t>98.0615</a:t>
                      </a:r>
                      <a:endParaRPr lang="en-US" dirty="0"/>
                    </a:p>
                  </a:txBody>
                  <a:tcPr/>
                </a:tc>
                <a:extLst>
                  <a:ext uri="{0D108BD9-81ED-4DB2-BD59-A6C34878D82A}">
                    <a16:rowId xmlns:a16="http://schemas.microsoft.com/office/drawing/2014/main" val="3885141025"/>
                  </a:ext>
                </a:extLst>
              </a:tr>
            </a:tbl>
          </a:graphicData>
        </a:graphic>
      </p:graphicFrame>
    </p:spTree>
    <p:extLst>
      <p:ext uri="{BB962C8B-B14F-4D97-AF65-F5344CB8AC3E}">
        <p14:creationId xmlns:p14="http://schemas.microsoft.com/office/powerpoint/2010/main" val="1276208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0972"/>
            <a:ext cx="9905998" cy="1169338"/>
          </a:xfrm>
        </p:spPr>
        <p:txBody>
          <a:bodyPr>
            <a:normAutofit/>
          </a:bodyPr>
          <a:lstStyle/>
          <a:p>
            <a:r>
              <a:rPr lang="en-US" sz="4400" dirty="0" smtClean="0"/>
              <a:t>Model metric explanations</a:t>
            </a:r>
            <a:endParaRPr lang="en-US" sz="4400" dirty="0"/>
          </a:p>
        </p:txBody>
      </p:sp>
      <p:sp>
        <p:nvSpPr>
          <p:cNvPr id="3" name="Content Placeholder 2"/>
          <p:cNvSpPr>
            <a:spLocks noGrp="1"/>
          </p:cNvSpPr>
          <p:nvPr>
            <p:ph idx="1"/>
          </p:nvPr>
        </p:nvSpPr>
        <p:spPr>
          <a:xfrm>
            <a:off x="1141412" y="1460309"/>
            <a:ext cx="9905999" cy="4974609"/>
          </a:xfrm>
        </p:spPr>
        <p:txBody>
          <a:bodyPr>
            <a:noAutofit/>
          </a:bodyPr>
          <a:lstStyle/>
          <a:p>
            <a:pPr algn="just"/>
            <a:r>
              <a:rPr lang="en-US" sz="2800" dirty="0" smtClean="0"/>
              <a:t>Accuracy shows </a:t>
            </a:r>
            <a:r>
              <a:rPr lang="en-US" sz="2800" dirty="0" smtClean="0"/>
              <a:t>the ratio of corrected predicted observations to the total observations</a:t>
            </a:r>
            <a:r>
              <a:rPr lang="en-US" sz="2800" dirty="0" smtClean="0"/>
              <a:t>. An high accuracy does not necessarily mean the model is the best.</a:t>
            </a:r>
            <a:endParaRPr lang="en-US" sz="2800" dirty="0" smtClean="0"/>
          </a:p>
          <a:p>
            <a:pPr algn="just"/>
            <a:r>
              <a:rPr lang="en-US" sz="2800" dirty="0" smtClean="0"/>
              <a:t>Precision shows </a:t>
            </a:r>
            <a:r>
              <a:rPr lang="en-US" sz="2800" dirty="0" smtClean="0"/>
              <a:t>the ratio between the correctly predicted positive observations to the total positive observations. </a:t>
            </a:r>
            <a:r>
              <a:rPr lang="en-US" sz="2800" dirty="0" smtClean="0"/>
              <a:t>Low false positive rate brings high precision.</a:t>
            </a:r>
          </a:p>
          <a:p>
            <a:pPr algn="just"/>
            <a:r>
              <a:rPr lang="en-US" sz="2800" dirty="0" smtClean="0"/>
              <a:t>Recall is the ratio of correctly positive observations to th</a:t>
            </a:r>
            <a:r>
              <a:rPr lang="en-US" sz="2800" dirty="0" smtClean="0"/>
              <a:t>e all observations in the actual class.</a:t>
            </a:r>
          </a:p>
          <a:p>
            <a:pPr algn="just"/>
            <a:r>
              <a:rPr lang="en-US" sz="2800" dirty="0" smtClean="0"/>
              <a:t>F1 is the weighted average of precision and recall.</a:t>
            </a:r>
            <a:endParaRPr lang="en-US" sz="2800" dirty="0"/>
          </a:p>
        </p:txBody>
      </p:sp>
      <p:sp>
        <p:nvSpPr>
          <p:cNvPr id="4" name="Rectangle 3"/>
          <p:cNvSpPr/>
          <p:nvPr/>
        </p:nvSpPr>
        <p:spPr>
          <a:xfrm>
            <a:off x="9571630" y="6434918"/>
            <a:ext cx="2620370" cy="430085"/>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a:t>
            </a:r>
            <a:r>
              <a:rPr lang="en-US" dirty="0" err="1" smtClean="0"/>
              <a:t>Exsilio</a:t>
            </a:r>
            <a:r>
              <a:rPr lang="en-US" dirty="0" smtClean="0"/>
              <a:t> Solutions</a:t>
            </a:r>
            <a:endParaRPr lang="en-US" dirty="0"/>
          </a:p>
        </p:txBody>
      </p:sp>
    </p:spTree>
    <p:extLst>
      <p:ext uri="{BB962C8B-B14F-4D97-AF65-F5344CB8AC3E}">
        <p14:creationId xmlns:p14="http://schemas.microsoft.com/office/powerpoint/2010/main" val="11234409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518</TotalTime>
  <Words>584</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HASH ANALYTIC PROJECT</vt:lpstr>
      <vt:lpstr>DATA PREPROCESSING</vt:lpstr>
      <vt:lpstr>SOME CONCLUSIONS FROM THE ANALYSIS</vt:lpstr>
      <vt:lpstr>PowerPoint Presentation</vt:lpstr>
      <vt:lpstr>PowerPoint Presentation</vt:lpstr>
      <vt:lpstr>EMPLOYEES THAT ARE PRONE TO LEAVE</vt:lpstr>
      <vt:lpstr>PowerPoint Presentation</vt:lpstr>
      <vt:lpstr>RESULTS OF MODELS</vt:lpstr>
      <vt:lpstr>Model metric explanations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ANALYTIC PROJECT</dc:title>
  <dc:creator>USER</dc:creator>
  <cp:lastModifiedBy>USER</cp:lastModifiedBy>
  <cp:revision>24</cp:revision>
  <dcterms:created xsi:type="dcterms:W3CDTF">2020-07-17T13:16:05Z</dcterms:created>
  <dcterms:modified xsi:type="dcterms:W3CDTF">2020-07-18T02:47:22Z</dcterms:modified>
</cp:coreProperties>
</file>