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Ty8kvSsuIZQ6m78oHovSHaAiP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Top 2 Complaint  Categories By Volume</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Average Satisfaction  by Complaint Channel ( In Rating )</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Complaints Average Resolution Time in Days and Hours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textbox</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82" name="Google Shape;8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Top Root Cause Summary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Region with best (lowest) median handling time ( In Minutes )</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Complaint Redress Cost Trend Over the Last Three Months in (GBP)</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Average Handling Time in Days and Hour from Ticket creation to  solved for all Ticket</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87" name="Google Shape;8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Regional Comparison of Headcount and Handling Efficiency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Operational Correlations: Staff Count, QA Rates, and Performance Outcomes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QA Pass Rate vs. Redress Cost by Region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92" name="Google Shape;9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fe8b47d01_1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Regional Comparison of Headcount and Handling Efficiency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Operational Correlations: Staff Count, QA Rates, and Performance Outcomes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QA Pass Rate vs. Redress Cost by Region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97" name="Google Shape;97;g35fe8b47d0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fe8b47d01_4_0:notes"/>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800"/>
              <a:t>Regional Comparison of Headcount and Handling Efficiency</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Operational Correlations: Staff Count, QA Rates, and Performance Outcomes</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en-US" sz="1800"/>
              <a:t>QA Pass Rate vs. Redress Cost by Region</a:t>
            </a:r>
            <a:endParaRPr sz="1800"/>
          </a:p>
          <a:p>
            <a:pPr indent="0" lvl="0" marL="0" rtl="0" algn="l">
              <a:spcBef>
                <a:spcPts val="0"/>
              </a:spcBef>
              <a:spcAft>
                <a:spcPts val="0"/>
              </a:spcAft>
              <a:buNone/>
            </a:pPr>
            <a:r>
              <a:rPr b="0" lang="en-US" sz="1800"/>
              <a:t>No alt text provided</a:t>
            </a:r>
            <a:endParaRPr sz="1800"/>
          </a:p>
          <a:p>
            <a:pPr indent="0" lvl="0" marL="0" rtl="0" algn="l">
              <a:spcBef>
                <a:spcPts val="0"/>
              </a:spcBef>
              <a:spcAft>
                <a:spcPts val="0"/>
              </a:spcAft>
              <a:buNone/>
            </a:pPr>
            <a:r>
              <a:t/>
            </a:r>
            <a:endParaRPr sz="1800"/>
          </a:p>
        </p:txBody>
      </p:sp>
      <p:sp>
        <p:nvSpPr>
          <p:cNvPr id="102" name="Google Shape;102;g35fe8b47d01_4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 name="Shape 15"/>
        <p:cNvGrpSpPr/>
        <p:nvPr/>
      </p:nvGrpSpPr>
      <p:grpSpPr>
        <a:xfrm>
          <a:off x="0" y="0"/>
          <a:ext cx="0" cy="0"/>
          <a:chOff x="0" y="0"/>
          <a:chExt cx="0" cy="0"/>
        </a:xfrm>
      </p:grpSpPr>
      <p:sp>
        <p:nvSpPr>
          <p:cNvPr id="16" name="Google Shape;16;p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8" name="Google Shape;18;p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9" name="Google Shape;19;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7" name="Google Shape;3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4"/>
          <p:cNvSpPr/>
          <p:nvPr>
            <p:ph idx="2" type="pic"/>
          </p:nvPr>
        </p:nvSpPr>
        <p:spPr>
          <a:xfrm>
            <a:off x="5183188" y="987425"/>
            <a:ext cx="6172200" cy="4873625"/>
          </a:xfrm>
          <a:prstGeom prst="rect">
            <a:avLst/>
          </a:prstGeom>
          <a:noFill/>
          <a:ln>
            <a:noFill/>
          </a:ln>
        </p:spPr>
      </p:sp>
      <p:sp>
        <p:nvSpPr>
          <p:cNvPr id="64" name="Google Shape;64;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hyperlink" Target="https://app.powerbi.com/groups/me/reports/40bd0ff4-1469-4691-92a9-4f69c44f11ab/?pbi_source=PowerPoint"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pp.powerbi.com/groups/me/reports/40bd0ff4-1469-4691-92a9-4f69c44f11ab/?pbi_source=PowerPoint"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app.powerbi.com/groups/me/reports/40bd0ff4-1469-4691-92a9-4f69c44f11ab/?pbi_source=PowerPoint"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2" title="This slide contains the following visuals: Top 2 Complaint  Categories By Volume ,Average Satisfaction  by Complaint Channel ( In Rating ) ,Complaints Average Resolution Time in Days and Hours ,textbox. Please refer to the notes on this slide for details">
            <a:hlinkClick r:id="rId3"/>
          </p:cNvPr>
          <p:cNvPicPr preferRelativeResize="0"/>
          <p:nvPr/>
        </p:nvPicPr>
        <p:blipFill rotWithShape="1">
          <a:blip r:embed="rId4">
            <a:alphaModFix/>
          </a:blip>
          <a:srcRect b="0" l="0" r="0" t="0"/>
          <a:stretch/>
        </p:blipFill>
        <p:spPr>
          <a:xfrm>
            <a:off x="0" y="45175"/>
            <a:ext cx="1202055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3" title="This slide contains the following visuals: Top Root Cause Summary ,Region with best (lowest) median handling time ( In Minutes ) ,Complaint Redress Cost Trend Over the Last Three Months in (GBP) ,Average Handling Time in Days and Hour from Ticket creation to  solved for all Ticket.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4" title="This slide contains the following visuals: Regional Comparison of Headcount and Handling Efficiency ,Operational Correlations: Staff Count, QA Rates, and Performance Outcomes ,QA Pass Rate vs. Redress Cost by Region. Please refer to the notes on this slide for details">
            <a:hlinkClick r:id="rId3"/>
          </p:cNvPr>
          <p:cNvPicPr preferRelativeResize="0"/>
          <p:nvPr/>
        </p:nvPicPr>
        <p:blipFill rotWithShape="1">
          <a:blip r:embed="rId4">
            <a:alphaModFix/>
          </a:blip>
          <a:srcRect b="0" l="0" r="0" t="0"/>
          <a:stretch/>
        </p:blipFill>
        <p:spPr>
          <a:xfrm>
            <a:off x="76200" y="0"/>
            <a:ext cx="12020550" cy="6858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6B30"/>
        </a:solidFill>
      </p:bgPr>
    </p:bg>
    <p:spTree>
      <p:nvGrpSpPr>
        <p:cNvPr id="98" name="Shape 98"/>
        <p:cNvGrpSpPr/>
        <p:nvPr/>
      </p:nvGrpSpPr>
      <p:grpSpPr>
        <a:xfrm>
          <a:off x="0" y="0"/>
          <a:ext cx="0" cy="0"/>
          <a:chOff x="0" y="0"/>
          <a:chExt cx="0" cy="0"/>
        </a:xfrm>
      </p:grpSpPr>
      <p:sp>
        <p:nvSpPr>
          <p:cNvPr id="99" name="Google Shape;99;g35fe8b47d01_1_0"/>
          <p:cNvSpPr txBox="1"/>
          <p:nvPr/>
        </p:nvSpPr>
        <p:spPr>
          <a:xfrm>
            <a:off x="432500" y="375600"/>
            <a:ext cx="10455000" cy="538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800">
                <a:solidFill>
                  <a:schemeClr val="lt1"/>
                </a:solidFill>
              </a:rPr>
              <a:t>Task 1: Complaint Category &amp; Customer Satisfaction</a:t>
            </a:r>
            <a:endParaRPr b="1" sz="1800">
              <a:solidFill>
                <a:schemeClr val="lt1"/>
              </a:solidFill>
            </a:endParaRPr>
          </a:p>
          <a:p>
            <a:pPr indent="-342900" lvl="0" marL="457200" rtl="0" algn="l">
              <a:lnSpc>
                <a:spcPct val="115000"/>
              </a:lnSpc>
              <a:spcBef>
                <a:spcPts val="1200"/>
              </a:spcBef>
              <a:spcAft>
                <a:spcPts val="0"/>
              </a:spcAft>
              <a:buClr>
                <a:schemeClr val="lt1"/>
              </a:buClr>
              <a:buSzPts val="1800"/>
              <a:buChar char="●"/>
            </a:pPr>
            <a:r>
              <a:rPr b="1" lang="en-US" sz="1800">
                <a:solidFill>
                  <a:schemeClr val="lt1"/>
                </a:solidFill>
              </a:rPr>
              <a:t>Top Complaint Categories by Volume:</a:t>
            </a:r>
            <a:endParaRPr b="1"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Exchange rate (79 complaints)</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Technical Issues (78 complaints)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Average Satisfaction Rating by Channel:</a:t>
            </a:r>
            <a:endParaRPr b="1"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Phone: ~3.0 out of 5</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Chat: ~3.09 out of 5</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Email: ~3.11 out of 5</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Resolution Times (High vs. Low Priority):</a:t>
            </a:r>
            <a:endParaRPr b="1"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High Priority average: 4 days, 9 hours, 8 minutes (Faster)</a:t>
            </a:r>
            <a:endParaRPr sz="1800">
              <a:solidFill>
                <a:schemeClr val="lt1"/>
              </a:solidFill>
            </a:endParaRPr>
          </a:p>
          <a:p>
            <a:pPr indent="-342900" lvl="1" marL="914400" rtl="0" algn="l">
              <a:lnSpc>
                <a:spcPct val="115000"/>
              </a:lnSpc>
              <a:spcBef>
                <a:spcPts val="0"/>
              </a:spcBef>
              <a:spcAft>
                <a:spcPts val="0"/>
              </a:spcAft>
              <a:buClr>
                <a:schemeClr val="lt1"/>
              </a:buClr>
              <a:buSzPts val="1800"/>
              <a:buChar char="○"/>
            </a:pPr>
            <a:r>
              <a:rPr lang="en-US" sz="1800">
                <a:solidFill>
                  <a:schemeClr val="lt1"/>
                </a:solidFill>
              </a:rPr>
              <a:t>Low Priority average: 6 days, 0 hours, 20 minutes</a:t>
            </a:r>
            <a:endParaRPr sz="1800">
              <a:solidFill>
                <a:schemeClr val="lt1"/>
              </a:solidFill>
            </a:endParaRPr>
          </a:p>
          <a:p>
            <a:pPr indent="0" lvl="0" marL="0" rtl="0" algn="l">
              <a:lnSpc>
                <a:spcPct val="115000"/>
              </a:lnSpc>
              <a:spcBef>
                <a:spcPts val="1200"/>
              </a:spcBef>
              <a:spcAft>
                <a:spcPts val="0"/>
              </a:spcAft>
              <a:buNone/>
            </a:pPr>
            <a:r>
              <a:rPr b="1" lang="en-US" sz="1800">
                <a:solidFill>
                  <a:schemeClr val="lt1"/>
                </a:solidFill>
              </a:rPr>
              <a:t>Task 2: Vulnerable Customer Cases</a:t>
            </a:r>
            <a:endParaRPr b="1" sz="1800">
              <a:solidFill>
                <a:schemeClr val="lt1"/>
              </a:solidFill>
            </a:endParaRPr>
          </a:p>
          <a:p>
            <a:pPr indent="-342900" lvl="0" marL="457200" rtl="0" algn="l">
              <a:lnSpc>
                <a:spcPct val="115000"/>
              </a:lnSpc>
              <a:spcBef>
                <a:spcPts val="1200"/>
              </a:spcBef>
              <a:spcAft>
                <a:spcPts val="0"/>
              </a:spcAft>
              <a:buClr>
                <a:schemeClr val="lt1"/>
              </a:buClr>
              <a:buSzPts val="1800"/>
              <a:buChar char="●"/>
            </a:pPr>
            <a:r>
              <a:rPr b="1" lang="en-US" sz="1800">
                <a:solidFill>
                  <a:schemeClr val="lt1"/>
                </a:solidFill>
              </a:rPr>
              <a:t>Most Frequent Root Cause:</a:t>
            </a:r>
            <a:r>
              <a:rPr lang="en-US" sz="1800">
                <a:solidFill>
                  <a:schemeClr val="lt1"/>
                </a:solidFill>
              </a:rPr>
              <a:t> Third Party Info Delay (41 incidents)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Average Handling Time:</a:t>
            </a:r>
            <a:r>
              <a:rPr lang="en-US" sz="1800">
                <a:solidFill>
                  <a:schemeClr val="lt1"/>
                </a:solidFill>
              </a:rPr>
              <a:t> 15 days, 5 hours</a:t>
            </a:r>
            <a:endParaRPr sz="1800">
              <a:solidFill>
                <a:schemeClr val="lt1"/>
              </a:solidFill>
            </a:endParaRPr>
          </a:p>
          <a:p>
            <a:pPr indent="-342900" lvl="0" marL="457200" rtl="0" algn="l">
              <a:lnSpc>
                <a:spcPct val="115000"/>
              </a:lnSpc>
              <a:spcBef>
                <a:spcPts val="0"/>
              </a:spcBef>
              <a:spcAft>
                <a:spcPts val="0"/>
              </a:spcAft>
              <a:buClr>
                <a:schemeClr val="lt1"/>
              </a:buClr>
              <a:buSzPts val="1800"/>
              <a:buChar char="●"/>
            </a:pPr>
            <a:r>
              <a:rPr b="1" lang="en-US" sz="1800">
                <a:solidFill>
                  <a:schemeClr val="lt1"/>
                </a:solidFill>
              </a:rPr>
              <a:t>Suggestion for Improvement:</a:t>
            </a:r>
            <a:r>
              <a:rPr lang="en-US" sz="1800">
                <a:solidFill>
                  <a:schemeClr val="lt1"/>
                </a:solidFill>
              </a:rPr>
              <a:t> Suggest proactive updates &amp; faster triaging</a:t>
            </a:r>
            <a:endParaRPr sz="18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36B30"/>
        </a:solidFill>
      </p:bgPr>
    </p:bg>
    <p:spTree>
      <p:nvGrpSpPr>
        <p:cNvPr id="103" name="Shape 103"/>
        <p:cNvGrpSpPr/>
        <p:nvPr/>
      </p:nvGrpSpPr>
      <p:grpSpPr>
        <a:xfrm>
          <a:off x="0" y="0"/>
          <a:ext cx="0" cy="0"/>
          <a:chOff x="0" y="0"/>
          <a:chExt cx="0" cy="0"/>
        </a:xfrm>
      </p:grpSpPr>
      <p:sp>
        <p:nvSpPr>
          <p:cNvPr id="104" name="Google Shape;104;g35fe8b47d01_4_0"/>
          <p:cNvSpPr txBox="1"/>
          <p:nvPr/>
        </p:nvSpPr>
        <p:spPr>
          <a:xfrm>
            <a:off x="155000" y="147300"/>
            <a:ext cx="9412500" cy="6211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800"/>
              </a:spcBef>
              <a:spcAft>
                <a:spcPts val="0"/>
              </a:spcAft>
              <a:buNone/>
            </a:pPr>
            <a:r>
              <a:rPr b="1" lang="en-US">
                <a:solidFill>
                  <a:schemeClr val="lt1"/>
                </a:solidFill>
                <a:latin typeface="Calibri"/>
                <a:ea typeface="Calibri"/>
                <a:cs typeface="Calibri"/>
                <a:sym typeface="Calibri"/>
              </a:rPr>
              <a:t>Complaint KPIs &amp; Trends</a:t>
            </a:r>
            <a:endParaRPr b="1">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Fastest region: Europe (median handling time: 7 minutes)</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Redress cost (Last 3 months): Oct £177k, Nov £303k, Dec £92k</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Headcount vs handling: Higher ops staff → lower handling times</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latin typeface="Calibri"/>
                <a:ea typeface="Calibri"/>
                <a:cs typeface="Calibri"/>
                <a:sym typeface="Calibri"/>
              </a:rPr>
              <a:t>More operational staff means faster complaint resolution and happier customers. Investing in staffing directly improves service efficiency and satisfaction. This insight guides strategic resource allocation where quicker resolution is key. Optimizing staffing is a direct lever for enhanced efficiency and improved customer experience across all regions.</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QA pass rate vs redress: Negative correlation (higher QA → lower costs)</a:t>
            </a:r>
            <a:endParaRPr>
              <a:solidFill>
                <a:schemeClr val="lt1"/>
              </a:solidFill>
              <a:latin typeface="Calibri"/>
              <a:ea typeface="Calibri"/>
              <a:cs typeface="Calibri"/>
              <a:sym typeface="Calibri"/>
            </a:endParaRPr>
          </a:p>
          <a:p>
            <a:pPr indent="0" lvl="0" marL="0" rtl="0" algn="l">
              <a:lnSpc>
                <a:spcPct val="115000"/>
              </a:lnSpc>
              <a:spcBef>
                <a:spcPts val="700"/>
              </a:spcBef>
              <a:spcAft>
                <a:spcPts val="0"/>
              </a:spcAft>
              <a:buNone/>
            </a:pPr>
            <a:r>
              <a:rPr lang="en-US">
                <a:solidFill>
                  <a:schemeClr val="lt1"/>
                </a:solidFill>
                <a:latin typeface="Calibri"/>
                <a:ea typeface="Calibri"/>
                <a:cs typeface="Calibri"/>
                <a:sym typeface="Calibri"/>
              </a:rPr>
              <a:t>Higher quality assurance at early stages directly leads to lower customer compensation costs. This means preventing issues upfront saves us significant money. Investing in robust QA improves efficiency and reduces financial impact.</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Proposed KPI: First Contact Resolution Rate (impact on efficiency &amp; satisfaction)</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latin typeface="Calibri"/>
                <a:ea typeface="Calibri"/>
                <a:cs typeface="Calibri"/>
                <a:sym typeface="Calibri"/>
              </a:rPr>
              <a:t>“First Contact Resolution Rate" measures how often we solve issues on the first call, which directly boosts efficiency and customer satisfaction. A high FCR means fewer follow-ups, lower costs, and increased customer trust. This KPI is key for ensuring our frontline resolutions are consistently effective.</a:t>
            </a:r>
            <a:endParaRPr>
              <a:solidFill>
                <a:schemeClr val="lt1"/>
              </a:solidFill>
              <a:latin typeface="Calibri"/>
              <a:ea typeface="Calibri"/>
              <a:cs typeface="Calibri"/>
              <a:sym typeface="Calibri"/>
            </a:endParaRPr>
          </a:p>
          <a:p>
            <a:pPr indent="0" lvl="0" marL="0" rtl="0" algn="l">
              <a:lnSpc>
                <a:spcPct val="115000"/>
              </a:lnSpc>
              <a:spcBef>
                <a:spcPts val="800"/>
              </a:spcBef>
              <a:spcAft>
                <a:spcPts val="0"/>
              </a:spcAft>
              <a:buNone/>
            </a:pPr>
            <a:r>
              <a:rPr lang="en-US">
                <a:solidFill>
                  <a:schemeClr val="lt1"/>
                </a:solidFill>
                <a:latin typeface="Calibri"/>
                <a:ea typeface="Calibri"/>
                <a:cs typeface="Calibri"/>
                <a:sym typeface="Calibri"/>
              </a:rPr>
              <a:t>Recommendations</a:t>
            </a:r>
            <a:endParaRPr>
              <a:solidFill>
                <a:schemeClr val="lt1"/>
              </a:solidFill>
              <a:latin typeface="Calibri"/>
              <a:ea typeface="Calibri"/>
              <a:cs typeface="Calibri"/>
              <a:sym typeface="Calibri"/>
            </a:endParaRPr>
          </a:p>
          <a:p>
            <a:pPr indent="0" lvl="0" marL="0" rtl="0" algn="l">
              <a:lnSpc>
                <a:spcPct val="115000"/>
              </a:lnSpc>
              <a:spcBef>
                <a:spcPts val="800"/>
              </a:spcBef>
              <a:spcAft>
                <a:spcPts val="0"/>
              </a:spcAft>
              <a:buNone/>
            </a:pPr>
            <a:r>
              <a:rPr lang="en-US">
                <a:solidFill>
                  <a:schemeClr val="lt1"/>
                </a:solidFill>
                <a:latin typeface="Calibri"/>
                <a:ea typeface="Calibri"/>
                <a:cs typeface="Calibri"/>
                <a:sym typeface="Calibri"/>
              </a:rPr>
              <a:t> I recommend automating complaint status updates and proactive communication, especially for common issues and vulnerable customers. This will reduce customer anxiety, boost satisfaction, lower costs, and free up our staff. Our next step is a 30-day pilot of automated notifications for exchange rate and technical issues to measure impact.</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Automate status updates for top categories (Exchange Rate, Technical Issues)</a:t>
            </a:r>
            <a:endParaRPr>
              <a:solidFill>
                <a:schemeClr val="lt1"/>
              </a:solidFill>
              <a:latin typeface="Calibri"/>
              <a:ea typeface="Calibri"/>
              <a:cs typeface="Calibri"/>
              <a:sym typeface="Calibri"/>
            </a:endParaRPr>
          </a:p>
          <a:p>
            <a:pPr indent="0" lvl="0" marL="12700" rtl="0" algn="l">
              <a:lnSpc>
                <a:spcPct val="115000"/>
              </a:lnSpc>
              <a:spcBef>
                <a:spcPts val="700"/>
              </a:spcBef>
              <a:spcAft>
                <a:spcPts val="0"/>
              </a:spcAft>
              <a:buNone/>
            </a:pPr>
            <a:r>
              <a:rPr lang="en-US">
                <a:solidFill>
                  <a:schemeClr val="lt1"/>
                </a:solidFill>
              </a:rPr>
              <a:t>–</a:t>
            </a:r>
            <a:r>
              <a:rPr lang="en-US">
                <a:solidFill>
                  <a:schemeClr val="lt1"/>
                </a:solidFill>
                <a:latin typeface="Calibri"/>
                <a:ea typeface="Calibri"/>
                <a:cs typeface="Calibri"/>
                <a:sym typeface="Calibri"/>
              </a:rPr>
              <a:t>  • Pilot real-time SMS/email notifications; assess impacts on resolution, costs, satisfaction</a:t>
            </a:r>
            <a:endParaRPr>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2016-09-04T11:54:55Z</dcterms:created>
  <dc:creator>Power BI</dc:creator>
</cp:coreProperties>
</file>