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2" r:id="rId2"/>
    <p:sldId id="340" r:id="rId3"/>
    <p:sldId id="310" r:id="rId4"/>
    <p:sldId id="438" r:id="rId5"/>
    <p:sldId id="341" r:id="rId6"/>
    <p:sldId id="309" r:id="rId7"/>
    <p:sldId id="336" r:id="rId8"/>
    <p:sldId id="385" r:id="rId9"/>
    <p:sldId id="301" r:id="rId10"/>
    <p:sldId id="436" r:id="rId11"/>
    <p:sldId id="306" r:id="rId12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  <p15:guide id="3" pos="336">
          <p15:clr>
            <a:srgbClr val="A4A3A4"/>
          </p15:clr>
        </p15:guide>
        <p15:guide id="4" pos="1850">
          <p15:clr>
            <a:srgbClr val="A4A3A4"/>
          </p15:clr>
        </p15:guide>
        <p15:guide id="5" pos="1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9" autoAdjust="0"/>
    <p:restoredTop sz="94660"/>
  </p:normalViewPr>
  <p:slideViewPr>
    <p:cSldViewPr>
      <p:cViewPr varScale="1">
        <p:scale>
          <a:sx n="83" d="100"/>
          <a:sy n="83" d="100"/>
        </p:scale>
        <p:origin x="600" y="62"/>
      </p:cViewPr>
      <p:guideLst>
        <p:guide orient="horz" pos="2160"/>
        <p:guide pos="3841"/>
        <p:guide pos="336"/>
        <p:guide pos="1850"/>
        <p:guide pos="1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608705" y="693420"/>
            <a:ext cx="858964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080" y="312420"/>
            <a:ext cx="3358515" cy="50673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wipe/>
  </p:transition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" y="-477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03031" y="1381374"/>
            <a:ext cx="6401746" cy="135421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8000" b="1" dirty="0" smtClean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后台管理系统</a:t>
            </a:r>
            <a:endParaRPr lang="zh-CN" altLang="en-US" sz="8000" b="1" dirty="0">
              <a:ln>
                <a:solidFill>
                  <a:schemeClr val="bg1"/>
                </a:solidFill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9894" y="3392234"/>
            <a:ext cx="1631210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825" y="455097"/>
            <a:ext cx="2128520" cy="10179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newer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52308" y="4797946"/>
            <a:ext cx="3118796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主讲人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：陆祯祥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9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2"/>
          <p:cNvSpPr txBox="1"/>
          <p:nvPr/>
        </p:nvSpPr>
        <p:spPr>
          <a:xfrm>
            <a:off x="8707024" y="88355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607" y="1197546"/>
            <a:ext cx="10369152" cy="381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  </a:t>
            </a:r>
            <a:r>
              <a:rPr lang="zh-CN" altLang="en-US" sz="2000" dirty="0" smtClean="0"/>
              <a:t>本次项目总共用时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天，采用了</a:t>
            </a:r>
            <a:r>
              <a:rPr lang="en-US" altLang="zh-CN" sz="2000" dirty="0" err="1" smtClean="0"/>
              <a:t>SSM+Vue</a:t>
            </a:r>
            <a:r>
              <a:rPr lang="zh-CN" altLang="en-US" sz="2000" dirty="0" smtClean="0"/>
              <a:t>技术完成，在项目实现过程中，明显能对比出代码量的精简，并开始熟悉</a:t>
            </a:r>
            <a:r>
              <a:rPr lang="en-US" altLang="zh-CN" sz="2000" dirty="0" smtClean="0"/>
              <a:t>SSM</a:t>
            </a:r>
            <a:r>
              <a:rPr lang="zh-CN" altLang="en-US" sz="2000" dirty="0" smtClean="0"/>
              <a:t>项目开发流程，相对于上个项目的完成过程，能明显感受到</a:t>
            </a:r>
            <a:r>
              <a:rPr lang="en-US" altLang="zh-CN" sz="2000" dirty="0" smtClean="0"/>
              <a:t>SSM</a:t>
            </a:r>
            <a:r>
              <a:rPr lang="zh-CN" altLang="en-US" sz="2000" dirty="0" smtClean="0"/>
              <a:t>框架的优越性，但本次项目相对上个项目而言，仍具有一定的不完善性：整体项目偏重于后台管理，且没有与上个项目的前端界面实现</a:t>
            </a:r>
            <a:r>
              <a:rPr lang="zh-CN" altLang="en-US" sz="2000" dirty="0"/>
              <a:t>有效互动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并且</a:t>
            </a:r>
            <a:r>
              <a:rPr lang="zh-CN" altLang="en-US" sz="2000" dirty="0" smtClean="0"/>
              <a:t>做</a:t>
            </a:r>
            <a:r>
              <a:rPr lang="zh-CN" altLang="en-US" sz="2000" dirty="0"/>
              <a:t>完</a:t>
            </a:r>
            <a:r>
              <a:rPr lang="zh-CN" altLang="en-US" sz="2000" dirty="0" smtClean="0"/>
              <a:t>之后在优化</a:t>
            </a:r>
            <a:r>
              <a:rPr lang="zh-CN" altLang="en-US" sz="2000" dirty="0"/>
              <a:t>代码和添加功能</a:t>
            </a:r>
            <a:r>
              <a:rPr lang="zh-CN" altLang="en-US" sz="2000" dirty="0" smtClean="0"/>
              <a:t>的方面，因为</a:t>
            </a:r>
            <a:r>
              <a:rPr lang="zh-CN" altLang="en-US" sz="2000" dirty="0"/>
              <a:t>整体</a:t>
            </a:r>
            <a:r>
              <a:rPr lang="zh-CN" altLang="en-US" sz="2000" dirty="0" smtClean="0"/>
              <a:t>需求分析</a:t>
            </a:r>
            <a:r>
              <a:rPr lang="zh-CN" altLang="en-US" sz="2000" dirty="0"/>
              <a:t>和项目规划做得不够</a:t>
            </a:r>
            <a:r>
              <a:rPr lang="zh-CN" altLang="en-US" sz="2000" dirty="0" smtClean="0"/>
              <a:t>仔细</a:t>
            </a:r>
            <a:r>
              <a:rPr lang="zh-CN" altLang="en-US" sz="2000" dirty="0"/>
              <a:t>，导致给后面的</a:t>
            </a:r>
            <a:r>
              <a:rPr lang="zh-CN" altLang="en-US" sz="2000" dirty="0" smtClean="0"/>
              <a:t>工作增加了不必要的工作量，以上问题我们会在后续的学习以及项目开发中避免。</a:t>
            </a:r>
            <a:endParaRPr lang="en-US" altLang="zh-CN" sz="2000" dirty="0" smtClean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" y="-477"/>
            <a:ext cx="12193647" cy="686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1343" y="2277666"/>
            <a:ext cx="3939534" cy="123110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327222" y="3605001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825" y="455097"/>
            <a:ext cx="2128520" cy="10179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Eras Bold ITC" panose="020B0907030504020204" pitchFamily="34" charset="0"/>
              </a:rPr>
              <a:t>newer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0328" y="3797067"/>
            <a:ext cx="3320776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陆祯祥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2219568"/>
            <a:ext cx="5852795" cy="2250440"/>
            <a:chOff x="7185" y="2453"/>
            <a:chExt cx="9217" cy="3544"/>
          </a:xfrm>
        </p:grpSpPr>
        <p:sp>
          <p:nvSpPr>
            <p:cNvPr id="67" name="圆角矩形 66"/>
            <p:cNvSpPr/>
            <p:nvPr/>
          </p:nvSpPr>
          <p:spPr>
            <a:xfrm>
              <a:off x="9121" y="2478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509" y="3796"/>
              <a:ext cx="5893" cy="806"/>
              <a:chOff x="6339388" y="2409472"/>
              <a:chExt cx="3744416" cy="511316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339388" y="2409472"/>
                <a:ext cx="3744416" cy="5113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723450" y="2449694"/>
                <a:ext cx="2653075" cy="448310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项目概述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圆角矩形 70"/>
            <p:cNvSpPr/>
            <p:nvPr/>
          </p:nvSpPr>
          <p:spPr>
            <a:xfrm>
              <a:off x="9121" y="379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509" y="2478"/>
              <a:ext cx="5893" cy="806"/>
              <a:chOff x="6339968" y="1573659"/>
              <a:chExt cx="3744316" cy="511346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6339968" y="1573659"/>
                <a:ext cx="3744316" cy="51134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723949" y="1624417"/>
                <a:ext cx="2653075" cy="430653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人</a:t>
                </a: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员</a:t>
                </a:r>
                <a:r>
                  <a:rPr lang="zh-CN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介绍</a:t>
                </a:r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>
              <a:off x="9121" y="5191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0509" y="5191"/>
              <a:ext cx="5893" cy="806"/>
              <a:chOff x="6339097" y="3296031"/>
              <a:chExt cx="3744416" cy="511504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723349" y="3336319"/>
                <a:ext cx="2736305" cy="430670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zh-CN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</a:t>
                </a:r>
                <a:r>
                  <a:rPr lang="zh-CN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能介绍</a:t>
                </a:r>
              </a:p>
            </p:txBody>
          </p:sp>
        </p:grpSp>
        <p:sp>
          <p:nvSpPr>
            <p:cNvPr id="88" name="下箭头 87"/>
            <p:cNvSpPr/>
            <p:nvPr/>
          </p:nvSpPr>
          <p:spPr>
            <a:xfrm rot="16200000">
              <a:off x="7266" y="2372"/>
              <a:ext cx="907" cy="107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8" tIns="45695" rIns="91388" bIns="4569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"/>
          <p:cNvSpPr txBox="1"/>
          <p:nvPr/>
        </p:nvSpPr>
        <p:spPr>
          <a:xfrm>
            <a:off x="3938935" y="147561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开发人员介绍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1"/>
          <p:cNvSpPr txBox="1"/>
          <p:nvPr/>
        </p:nvSpPr>
        <p:spPr>
          <a:xfrm>
            <a:off x="3729355" y="3849370"/>
            <a:ext cx="166941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1029" y="1813470"/>
            <a:ext cx="5976664" cy="32316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/>
              <a:t>职务：姓名</a:t>
            </a:r>
            <a:r>
              <a:rPr lang="en-US" altLang="zh-CN" b="1" dirty="0" smtClean="0"/>
              <a:t>	</a:t>
            </a:r>
            <a:r>
              <a:rPr lang="zh-CN" altLang="en-US" sz="3200" b="1" dirty="0" smtClean="0"/>
              <a:t>负责模块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b="1" dirty="0" smtClean="0"/>
              <a:t>组长</a:t>
            </a:r>
            <a:r>
              <a:rPr lang="zh-CN" altLang="en-US" b="1" dirty="0" smtClean="0"/>
              <a:t>：</a:t>
            </a:r>
            <a:r>
              <a:rPr lang="zh-CN" altLang="en-US" b="1" dirty="0" smtClean="0"/>
              <a:t>陆祯祥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店铺管理模块</a:t>
            </a:r>
            <a:endParaRPr lang="en-US" altLang="zh-CN" b="1" dirty="0"/>
          </a:p>
          <a:p>
            <a:r>
              <a:rPr lang="zh-CN" altLang="en-US" b="1" dirty="0" smtClean="0"/>
              <a:t>组员：</a:t>
            </a:r>
            <a:r>
              <a:rPr lang="zh-CN" altLang="en-US" b="1" dirty="0" smtClean="0"/>
              <a:t>邓元冶</a:t>
            </a:r>
            <a:r>
              <a:rPr lang="en-US" altLang="zh-CN" b="1" dirty="0" smtClean="0"/>
              <a:t>	</a:t>
            </a:r>
            <a:r>
              <a:rPr lang="zh-CN" altLang="en-US" b="1" dirty="0">
                <a:solidFill>
                  <a:prstClr val="black"/>
                </a:solidFill>
              </a:rPr>
              <a:t>交易</a:t>
            </a:r>
            <a:r>
              <a:rPr lang="zh-CN" altLang="en-US" b="1" dirty="0" smtClean="0">
                <a:solidFill>
                  <a:prstClr val="black"/>
                </a:solidFill>
              </a:rPr>
              <a:t>管理模块</a:t>
            </a:r>
            <a:endParaRPr lang="en-US" altLang="zh-CN" b="1" dirty="0"/>
          </a:p>
          <a:p>
            <a:r>
              <a:rPr lang="zh-CN" altLang="en-US" b="1" dirty="0"/>
              <a:t>组员</a:t>
            </a:r>
            <a:r>
              <a:rPr lang="zh-CN" altLang="en-US" b="1" dirty="0" smtClean="0"/>
              <a:t>：欧阳钰</a:t>
            </a:r>
            <a:r>
              <a:rPr lang="en-US" altLang="zh-CN" b="1" dirty="0" smtClean="0"/>
              <a:t>	</a:t>
            </a:r>
            <a:r>
              <a:rPr lang="zh-CN" altLang="en-US" b="1" dirty="0"/>
              <a:t>会员</a:t>
            </a:r>
            <a:r>
              <a:rPr lang="zh-CN" altLang="en-US" b="1" dirty="0" smtClean="0"/>
              <a:t>管理模块</a:t>
            </a:r>
            <a:endParaRPr lang="en-US" altLang="zh-CN" b="1" dirty="0" smtClean="0"/>
          </a:p>
          <a:p>
            <a:r>
              <a:rPr lang="zh-CN" altLang="en-US" b="1" dirty="0" smtClean="0"/>
              <a:t>组员</a:t>
            </a:r>
            <a:r>
              <a:rPr lang="zh-CN" altLang="en-US" b="1" dirty="0"/>
              <a:t>：</a:t>
            </a:r>
            <a:r>
              <a:rPr lang="zh-CN" altLang="en-US" b="1" dirty="0" smtClean="0"/>
              <a:t>杨帅</a:t>
            </a:r>
            <a:r>
              <a:rPr lang="en-US" altLang="zh-CN" b="1" dirty="0" smtClean="0"/>
              <a:t>	</a:t>
            </a:r>
            <a:r>
              <a:rPr lang="zh-CN" altLang="en-US" b="1" dirty="0"/>
              <a:t>系统首页，</a:t>
            </a:r>
            <a:r>
              <a:rPr lang="zh-CN" altLang="en-US" b="1" dirty="0" smtClean="0"/>
              <a:t>广告模块</a:t>
            </a:r>
            <a:endParaRPr lang="en-US" altLang="zh-CN" b="1" dirty="0" smtClean="0"/>
          </a:p>
          <a:p>
            <a:r>
              <a:rPr lang="zh-CN" altLang="en-US" b="1" dirty="0" smtClean="0"/>
              <a:t>组员</a:t>
            </a:r>
            <a:r>
              <a:rPr lang="zh-CN" altLang="en-US" b="1" dirty="0"/>
              <a:t>：周天</a:t>
            </a:r>
            <a:r>
              <a:rPr lang="zh-CN" altLang="en-US" b="1" dirty="0" smtClean="0"/>
              <a:t>玏</a:t>
            </a:r>
            <a:r>
              <a:rPr lang="en-US" altLang="zh-CN" b="1" dirty="0" smtClean="0"/>
              <a:t>	</a:t>
            </a:r>
            <a:r>
              <a:rPr lang="zh-CN" altLang="en-US" b="1" dirty="0"/>
              <a:t>管理员设置，</a:t>
            </a:r>
            <a:r>
              <a:rPr lang="zh-CN" altLang="en-US" b="1" dirty="0" smtClean="0"/>
              <a:t>登陆模块</a:t>
            </a:r>
            <a:endParaRPr lang="en-US" altLang="zh-CN" b="1" dirty="0" smtClean="0"/>
          </a:p>
          <a:p>
            <a:pPr algn="ctr"/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3" y="0"/>
            <a:ext cx="3724979" cy="6858594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2235443"/>
            <a:ext cx="5852795" cy="2234565"/>
            <a:chOff x="7185" y="2478"/>
            <a:chExt cx="9217" cy="3519"/>
          </a:xfrm>
        </p:grpSpPr>
        <p:sp>
          <p:nvSpPr>
            <p:cNvPr id="67" name="圆角矩形 66"/>
            <p:cNvSpPr/>
            <p:nvPr/>
          </p:nvSpPr>
          <p:spPr>
            <a:xfrm>
              <a:off x="9121" y="2478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509" y="3796"/>
              <a:ext cx="5893" cy="806"/>
              <a:chOff x="6339388" y="2409472"/>
              <a:chExt cx="3744416" cy="511316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339388" y="2409472"/>
                <a:ext cx="3744416" cy="51131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723450" y="2449694"/>
                <a:ext cx="2653075" cy="448310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项目概述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圆角矩形 70"/>
            <p:cNvSpPr/>
            <p:nvPr/>
          </p:nvSpPr>
          <p:spPr>
            <a:xfrm>
              <a:off x="9121" y="379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509" y="2478"/>
              <a:ext cx="5893" cy="806"/>
              <a:chOff x="6339968" y="1573659"/>
              <a:chExt cx="3744316" cy="511346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6339968" y="1573659"/>
                <a:ext cx="3744316" cy="51134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723949" y="1624417"/>
                <a:ext cx="2653075" cy="430653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人</a:t>
                </a: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员</a:t>
                </a:r>
                <a:r>
                  <a:rPr lang="zh-CN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介绍</a:t>
                </a:r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>
              <a:off x="9121" y="5191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0509" y="5191"/>
              <a:ext cx="5893" cy="806"/>
              <a:chOff x="6339097" y="3296031"/>
              <a:chExt cx="3744416" cy="511504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723349" y="3336319"/>
                <a:ext cx="2736305" cy="430670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zh-CN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</a:t>
                </a:r>
                <a:r>
                  <a:rPr lang="zh-CN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能介绍</a:t>
                </a:r>
              </a:p>
            </p:txBody>
          </p:sp>
        </p:grpSp>
        <p:sp>
          <p:nvSpPr>
            <p:cNvPr id="88" name="下箭头 87"/>
            <p:cNvSpPr/>
            <p:nvPr/>
          </p:nvSpPr>
          <p:spPr>
            <a:xfrm rot="16200000">
              <a:off x="7266" y="3615"/>
              <a:ext cx="907" cy="107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8" tIns="45695" rIns="91388" bIns="4569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103301" y="1125538"/>
            <a:ext cx="10540489" cy="4992006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/>
          <a:lstStyle/>
          <a:p>
            <a:pPr defTabSz="815975"/>
            <a:endParaRPr lang="zh-CN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13205" y="3669261"/>
            <a:ext cx="6386370" cy="1666024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0" hangingPunct="0">
              <a:lnSpc>
                <a:spcPct val="150000"/>
              </a:lnSpc>
            </a:pPr>
            <a:r>
              <a:rPr lang="zh-CN" altLang="en-US" sz="2400" b="1" dirty="0" smtClean="0"/>
              <a:t>本次项目的后台管理系统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程序主要实现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</a:t>
            </a:r>
            <a:r>
              <a:rPr lang="zh-CN" altLang="en-US" sz="2400" b="1" dirty="0">
                <a:solidFill>
                  <a:srgbClr val="FF0000"/>
                </a:solidFill>
              </a:rPr>
              <a:t>店铺管理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交易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管理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会员管理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系统首页、广告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管理员设置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登陆模块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功能。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7373" y="727133"/>
            <a:ext cx="2723650" cy="773220"/>
            <a:chOff x="2332469" y="809238"/>
            <a:chExt cx="2336811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2336811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algn="ctr" defTabSz="1087755"/>
              <a:endParaRPr lang="zh-CN" altLang="en-US" sz="37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05177" y="923027"/>
              <a:ext cx="1940542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</p:grp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gAU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koAKrC9gN8bMSg3ATzCg6hemTVHxHrkPh7Q7jUZuRGMIv95j0Fee/CnV5tU8Q61Pey77u4VZOfTPQewraFGUoOp0RnKolJRPWaWkpaxNAooooAKKKKACiiigAooooAKKKKACiiigAooooAKKKKACiiigAooooAKKKKACiiigAooooAKKKKACiiigAooooAKKKKACiig9KAG1yPjrxYPD+ni3tmBvrgEJ/sD+9XRi+R7x4E58tdzn09q8D8TanJq/iG9upGyu8og9FHArKNWMleLPVyrAfWa3v7LU6b4q3co0LQbTeWSRTIzE/eIArg/Dmuz+HNcg1KAbthxIn99D1Fegz23/Cd/D+GG3IbVdL6JnlxjoPqP5V5U6tHIyOpV1OGVhgqa+gwLhUo8h89mFKpQxMlLc+odH1my13To76wmEkTjkd1PoR2NaOa+YdA8Rah4a1BbuxmIXP72In5ZB6EV9HaNqkGtaTbajbn91OgYD0PcV52KwrovTY1o1lUXmYWuePbHQ9aOlyWV5cXAQPiBN2QaXRfH2l6zqg0zybq0u2GUjuY9u/6VymvNqy/F7OipA959jGFmOF245qNptTtviJo914vhjjZgY7NrUgoH/2u9V7GHKu9r7k+0lzfM9aNLXnvim+1LV/G1n4Ws76Sxt2iM08sX329hUeh3WpeG/Hy+GbjUJtQsrm3M0LTHLxke9Y+wfLe+trmntNbWPRs0x3CIzHoozXmv8AxM/G/jDVrL+1rjT7DTiI0jtzhmb+8aveCdX1F7rXNA1K5N3JpzFY7g9WX0NDo2V7gqmtjpfDniS18S2k9xaRyokMpiYSDByK2a+f9F167ih/sC2uJLCK71FvPvl/hBPCg9q9O8Zxaxp3g+OHQmuJZI2VZXVt0xj/AIiD61dXD8s0u5MKt4t9jsqw/EfivTfDEEb3ru0sp2xQRDc7n2FcL4O1ezPiSCKDXdUiZ12yWGpLu8xv9lquXoS4+N9ql2Ayx2mYVfpnHakqFp2l0Vw9reN0bOkfETTdT1OPTrm1utOupf8AVJdJtD/Q1r6n4ltNK1rTdLmjlaa/JWNlHAx60msW+gS31jJqyW32pX/0UynB3e1ch8QYZ7jxt4YhtZ/ImkZ1WUDJT3ojCE5LS2jG5SjHe56VWRDr8U3iSfRRa3KywxCQzFP3ZHoG9a47Rf7Q0H4mnQzqlze2dxamYi4bcQ3tV2wv7t/i9qNk1zIbVLNWWHPyg8c0vY2v10uP2n52O7zxR2rzCKDVPEHj7xDpY1m7tbKIK22JuR0wB6Vo/DfUr+aw1ezvrxp/sNy0ccsvUL70nQtG9+34gqt3ax31FeH6zqEsdpe6jaeJNWvr6KTcJbeMrbIM/dPavYNDupL3QrG5mIMksKs5HckUqlFwipBCpzOxo0gzXE/EXWb7T7TT7DTpjbzahcCEzjqi98e9SaR4Z1fQ9chki8QS3Vg6fv4Ls7mLeq+lJUvd5mx8/vWSOyNArze9l1Lxd48v9Ej1OfT9P0+MFhbna8jcc5/GrXg3UtStfEereGNQu2vVs1EkNw/3tp7GqdBqN767i9prax39JXjmnxavrmk+IrmXXr2KOwnkMMcb9SM9T6cdKilm12TwRZeK5Neu/tSyKixKcJtzjkdzV/Vv7xPtvI9qooormNwooooAKKKKACiiigAooooASquo3BtrKSQfexgfWrVZ2uf8g1/qK5cbNww85R3SZdJJzSZh6NMFvWSQ/wCtUjJ9a8f13T5dL1u7tJVKlZCV91PQ16epKsGU4YcgijWdHsvFtqqSsLfUoxiObs3sa+fyTHw5fYVHZ9D6LCYj6pW538L3PLNL1W80a+S8spTHKv5MPQ12Fzpum/EXT57yyiSz8QQLl4xws3+fWuP1TS7zRr57O9i8uVfyYeorQ8HXklj4s094yRvk8th6g19TSqypyvFnoZrgKGNw7qre2jOPkjeGV4pFKSI21lPVT6V7z8KFlHgeHzM7TM5TP93NcB418OTX/wATJNP0+PL3gSQ46LkfMxr2nSNNh0fSrbT7cfu4ECD39TXq42up0orvqfnmHpuM2zl9d8EXup+Jzrlhrb2E/lCIbI8kD61HY+AJzrdrqmta5cam9qcwo67QD6119xqNlav5dxdwROR915ADXLyeKAvj2GyXULf+zTaF2+Zcb8+ted9YmklfyPQp4R1LtLzLPiXwh/bd/bapY30lhqdsCEnQZBHoRTPDvg6TTNWl1rVdQfUdUkXYJSu1Y19FFdDBqdhcyCOG8gkc9FSQE1bzTVaXLy3M3SSd2tTi9V8EXTa5PrOgau+mXVyMTqU3I/vj1rR8M+E4fDlndL573N5dsWuLmT7zmuj71z3inX7rRP7Pjs7WO4mvbgQKHfaAcev4UpVpctm9CqVDnnaO5jQfDmBPC9/o1xd+YbmczxzhMGJu1al74Yu9R8M2umzavPHe220rdw/KSR0yM81CdX8Ug4OmaZkdR9r/APrUyTW/FCRvJ/ZmmkIpYhbvJwB9KXt5PU2WBeyt96K9n4Jv59ds9U17V1vnsv8AUJFAIxn1Y960PFPg+DxHJb3cVzJZalbf6m5j6j2PtWl4b1dtd8P2mptEImuE3FAc45rVxzVe2k2pJnPKioNwkjhNO8A3L61b6r4h1iTVJbb/AFEZXain1rZ1rwydX8R6Rq32ryv7PYny9ud+fetLWr59L0W8vo4w7wRFwp6HArjR4q8VjQ01mbTtLismiEu97g8KfwqZYiV7s3o4KVSN4236vqdA/hgv44i8R/auEtzB5G39c0lt4XNv43uvEX2rcJ4BD5Gz7uO+ayLbxD4tu4Y5bex0d0kAKn7WeQfbFaHhfxFqeqarqenapZwW81lsB8lywO4ZpKu3p8ip4GUE27aa7lnSvDB03xTqutfavMF+FHlbcbMe9QaB4QXRo9YilujOmoytIQF2lAe1dTR1qvaS7nLyI84T4bagujXGiHxCy6UzFo4lhG7P+0e49q6O68PX0vhS10i21aS0uIAg+1RLyQvt71ry6rp8EjRS3tuki9VaQAiuX8LeKvtt7rS6hf2wjguzHb5YL8mB+dEq8m0mzang5SjKaWxp+I/C0PiTRYbKe4kS4tyHiuV+8rgdazNI8GahFrdvquua3JqE1su2BFXYq+59afp/i2+XXP7O1OyVoriUi1vLM+ZGR6N/dNdiOtEa0uWyZNXDunJcyOP1vwZcXWunW9E1R9N1B02SnZuSQe4q34X8JJ4fa6up7p73Ubs5nuZBjPsB6V0ua5zxV4hutD+wx2Vml1PdzeUqu+0A49aHWly2ewqWH9pPlitStpPgw6ZpetWX23zP7Sd33bMeXuz+fWoT4FLeBYfDf2/mNw3n7OvzZ6Uj654wiZRJoFkhY4XdegZPoOKkh13xQL2CK70OzhjeRVYi7BYKSASBjnrS+sS7m31Fpbr70djRQOlFSYhRRRQAUUUUAFFFFABRRRQAlQ3MC3MDxP0YYqaiplFTi4vZjTs7o4m8spbKXZIMj+Fh0aq2fT867m4t47mIxyKCprjLu2a0upIW52ng+or4jNMseEkqkH7r/A9XD4j2i5ZblXxhYJrfg9r1lH2qy5345I7iuS+HejvqXiaK5K/uLT94x/2uwr0c6fcXXhO7toFBluQVTPQZ4zWj4c0G38O6THZQYZuskmOXbua+swLnPDwlPexrHMPY4adGO7enkupYt9HtbfVrrUwm67uAqtI3ZR0A9BWhRR3rt3PDPO76x0u++KFwmpxQSRCxQgTYxnPvVKXRvDi/EWC2FrZfYjYlinG3du6/Wurv/BWmar4hfVb9PtG6ERCFvurjvXMSeFtEHxJg08afF9lNi0hjycbt3WsZJ9up7VCvBqyk9If11HXGnaTYfEvQF0qG3iRo5S4hxycd8V6XXLQ+BdIs9cs9UsYvsz2wYbE6Pn1rqauKavc4cVVjU5OVt2VtfUO1cZ45/wCQn4Y/7CS/+gmuzNcV49kSK/8ADckjhEXUQSzHAHymnLYWDV6y+f5M5rxvb2ENvfSReH76KfzlzeBiFbnkjnvWxpMGlEXUlroN1ZTR2r/v5Tx93p1PNR66dV1uymspda0JIGkDKVc7gAciktUlsp7+7l1HRtl1CwuBDKdzkKQCAeM1na0rno8ydFQvr6vyOh+Hn/IiaV/1y/qa6auZ+Hn/ACImlf8AXL+prp60j8KPLxX8efqzE8Xc+EtU/wCvd/5V5vq4F34R0a3uNXtrazis0kFrgtJPLjgFR/DXpHi7/kUtV/693/lXK6e2njwdYXVmNLfVxaJGGuXAOMcjPUVE9XY7cHPkpqX979DnfD50dvElrd6vapoggQGCBywWZz/FuPGB2Fdd4VdZPHfid0IZGMJDDoRtrG8Lw6Yby6tdWtfKh2AiKe6Wa3zn+DPOa1vCDwyeNvErW7o0P7kIUORjb2pQ0sdGLfNzvXZem6O87Uh6UtHatjwziNRT4f3l/PPfPpcl2WxIzuN2RxzXI+GrfwY0+tnURp+1btha+YwA2YGNvtXpr+GdDd3kfSbMsxLMTCuSfWuN8FaLpNzfeI/tOnW0iw37qgaIHauBwKxlF3Wx7GHrwVGdpS0t18+hL8ML7So9He0iubdbia6ldIA/zBc8cfSvQ68w06TR9U+Jtg+h26LBaQSido4tgD8DBr0+rhtY5cwS9rzq/va2fQWuL8dIJNR8PIcgNebTjryprtK4nx67JfaA8cZkdbzKoP4jtOBRP4TPBX9uref5HO2lpf3fiqHw3c3BP9kiS4t7hm3M27/Vk+4yas+HJb7XPEjXGpD9/o6Lauf78hcZYfh/Opk8M6rbWX/CRiGR/EbSNIYVbja3CofYDB/CrGk+ELzQNStr/wC3IxuFX+0FcnMspcEMP1FZpO56c6tJxdmr2svXr8mehDpRQOlFbnhBRRRQAUUUUAFFFFABRRRQAUUUUAJWDqNg19rCqo+QKN7VvUm3kkDrXNisNHERUJ7XLhNwd0NjjWNFRRhQMAU+ijtW8UkrIgWiiiqASsxtEs219daKv9sWLyQd3G3r0rTxR3o3HGTjsw70tJS0CErJ1rw9Ya99lF/GZFtpfNRc8E47+orWNJ1otccZyg7xdmYv/CI+H/8AoD2n/fsU2Twf4edCp0m1AYEZEYrdopcq7Fe2qfzMo6Tplto+mQWForCCFdqBjk4q9SUtMhtyd3uVdRsY9SsJ7KYsI5kKMV6gGuet/h14Wgt44jpUMhRcb3ySfc11dFKye5pCtUhHli2kcx/wr/wqBg6Nb4+hq3ovhXSvD91dT6bCYftO3egb5Rj0HatzmijlQ3XqtOLk7PzFooopmQ3tWXpOg2ejS30trv3Xkxml3Nn5vatTFL3pDUpJNJ6Mrw2sFuWMMMcZc5bYoGT71YoxRimJtvVhWbqOi2uqXFnNcBi9pL5sWDjDVp0lFhqTi7oTHFZupaHZatcWk10jl7SQSxbXK/MCDz69K0u1L3oBScXdC0UUUC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static.dingtalk.com/media/lALPDgfLQsQpoSTMtM0DGQ_793_180.png_720x720q90g.jpg?bizType=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66" y="1772672"/>
            <a:ext cx="667950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534438" y="3790084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0" name="矩形 119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22" name="矩形 12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933701" y="3673113"/>
            <a:ext cx="755015" cy="676392"/>
            <a:chOff x="1023152" y="3090803"/>
            <a:chExt cx="755015" cy="676392"/>
          </a:xfrm>
          <a:solidFill>
            <a:srgbClr val="005DA2"/>
          </a:solidFill>
        </p:grpSpPr>
        <p:sp>
          <p:nvSpPr>
            <p:cNvPr id="131" name="六边形 1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2" name="文本框 64"/>
            <p:cNvSpPr txBox="1"/>
            <p:nvPr/>
          </p:nvSpPr>
          <p:spPr>
            <a:xfrm>
              <a:off x="1023152" y="3267333"/>
              <a:ext cx="75501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第一天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085586" y="3697460"/>
            <a:ext cx="836295" cy="676392"/>
            <a:chOff x="981571" y="3090803"/>
            <a:chExt cx="836295" cy="676392"/>
          </a:xfrm>
          <a:solidFill>
            <a:srgbClr val="005DA2"/>
          </a:solidFill>
        </p:grpSpPr>
        <p:sp>
          <p:nvSpPr>
            <p:cNvPr id="138" name="六边形 13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9" name="文本框 72"/>
            <p:cNvSpPr txBox="1"/>
            <p:nvPr/>
          </p:nvSpPr>
          <p:spPr>
            <a:xfrm>
              <a:off x="981571" y="3268365"/>
              <a:ext cx="83629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第三天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3774744" y="3696528"/>
            <a:ext cx="845185" cy="676392"/>
            <a:chOff x="972207" y="3090803"/>
            <a:chExt cx="845185" cy="676392"/>
          </a:xfrm>
          <a:solidFill>
            <a:srgbClr val="005DA2"/>
          </a:solidFill>
        </p:grpSpPr>
        <p:sp>
          <p:nvSpPr>
            <p:cNvPr id="159" name="六边形 15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0" name="文本框 93"/>
            <p:cNvSpPr txBox="1"/>
            <p:nvPr/>
          </p:nvSpPr>
          <p:spPr>
            <a:xfrm>
              <a:off x="972207" y="3242986"/>
              <a:ext cx="84518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第二天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-2796" y="2091023"/>
            <a:ext cx="1413334" cy="876262"/>
            <a:chOff x="403770" y="1894621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162" name="矩形 161"/>
            <p:cNvSpPr/>
            <p:nvPr/>
          </p:nvSpPr>
          <p:spPr>
            <a:xfrm>
              <a:off x="403770" y="1894621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" name="文本框 96"/>
            <p:cNvSpPr txBox="1"/>
            <p:nvPr/>
          </p:nvSpPr>
          <p:spPr>
            <a:xfrm>
              <a:off x="403770" y="2178517"/>
              <a:ext cx="141333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分配成员任务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9107709" y="3667052"/>
            <a:ext cx="822325" cy="676392"/>
            <a:chOff x="995034" y="3090803"/>
            <a:chExt cx="822325" cy="676392"/>
          </a:xfrm>
          <a:solidFill>
            <a:srgbClr val="005DA2"/>
          </a:solidFill>
        </p:grpSpPr>
        <p:sp>
          <p:nvSpPr>
            <p:cNvPr id="166" name="六边形 16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7" name="文本框 101"/>
            <p:cNvSpPr txBox="1"/>
            <p:nvPr/>
          </p:nvSpPr>
          <p:spPr>
            <a:xfrm>
              <a:off x="995034" y="3258723"/>
              <a:ext cx="822325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第四天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4177819" y="1125538"/>
            <a:ext cx="3842401" cy="46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</a:p>
        </p:txBody>
      </p:sp>
      <p:sp>
        <p:nvSpPr>
          <p:cNvPr id="66" name="文本框 2"/>
          <p:cNvSpPr txBox="1"/>
          <p:nvPr/>
        </p:nvSpPr>
        <p:spPr>
          <a:xfrm>
            <a:off x="8811623" y="106770"/>
            <a:ext cx="32889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0" y="5224580"/>
            <a:ext cx="1413335" cy="876262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文本框 96"/>
            <p:cNvSpPr txBox="1"/>
            <p:nvPr/>
          </p:nvSpPr>
          <p:spPr>
            <a:xfrm>
              <a:off x="1853742" y="2213771"/>
              <a:ext cx="1413334" cy="337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构思需求分析</a:t>
              </a:r>
            </a:p>
          </p:txBody>
        </p:sp>
      </p:grpSp>
      <p:cxnSp>
        <p:nvCxnSpPr>
          <p:cNvPr id="9" name="直接连接符 8"/>
          <p:cNvCxnSpPr>
            <a:stCxn id="166" idx="0"/>
            <a:endCxn id="74" idx="0"/>
          </p:cNvCxnSpPr>
          <p:nvPr/>
        </p:nvCxnSpPr>
        <p:spPr>
          <a:xfrm>
            <a:off x="9513979" y="4343444"/>
            <a:ext cx="16823" cy="767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8824135" y="5110818"/>
            <a:ext cx="1413335" cy="876262"/>
            <a:chOff x="1853741" y="1952625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文本框 96"/>
            <p:cNvSpPr txBox="1"/>
            <p:nvPr/>
          </p:nvSpPr>
          <p:spPr>
            <a:xfrm>
              <a:off x="1853742" y="2213771"/>
              <a:ext cx="1413334" cy="337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项目答辩制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作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88716" y="5200097"/>
            <a:ext cx="1413335" cy="876262"/>
            <a:chOff x="1853740" y="1914641"/>
            <a:chExt cx="1413335" cy="876262"/>
          </a:xfrm>
          <a:solidFill>
            <a:schemeClr val="bg1">
              <a:lumMod val="85000"/>
            </a:schemeClr>
          </a:solidFill>
        </p:grpSpPr>
        <p:sp>
          <p:nvSpPr>
            <p:cNvPr id="79" name="矩形 78"/>
            <p:cNvSpPr/>
            <p:nvPr/>
          </p:nvSpPr>
          <p:spPr>
            <a:xfrm>
              <a:off x="1853741" y="1914641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文本框 96"/>
            <p:cNvSpPr txBox="1"/>
            <p:nvPr/>
          </p:nvSpPr>
          <p:spPr>
            <a:xfrm>
              <a:off x="1853740" y="2230277"/>
              <a:ext cx="141333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设计前端界面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>
            <a:stCxn id="162" idx="2"/>
            <a:endCxn id="131" idx="3"/>
          </p:cNvCxnSpPr>
          <p:nvPr/>
        </p:nvCxnSpPr>
        <p:spPr>
          <a:xfrm>
            <a:off x="703871" y="2967285"/>
            <a:ext cx="607982" cy="70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1603401" y="2091023"/>
            <a:ext cx="1413334" cy="876262"/>
            <a:chOff x="282432" y="2137288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282432" y="2137288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96"/>
            <p:cNvSpPr txBox="1"/>
            <p:nvPr/>
          </p:nvSpPr>
          <p:spPr>
            <a:xfrm>
              <a:off x="282432" y="2383647"/>
              <a:ext cx="1413334" cy="337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设计数据库</a:t>
              </a:r>
            </a:p>
          </p:txBody>
        </p:sp>
      </p:grpSp>
      <p:cxnSp>
        <p:nvCxnSpPr>
          <p:cNvPr id="28" name="直接连接符 27"/>
          <p:cNvCxnSpPr>
            <a:stCxn id="131" idx="0"/>
            <a:endCxn id="79" idx="0"/>
          </p:cNvCxnSpPr>
          <p:nvPr/>
        </p:nvCxnSpPr>
        <p:spPr>
          <a:xfrm>
            <a:off x="1311853" y="4349505"/>
            <a:ext cx="1083531" cy="850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4" idx="2"/>
            <a:endCxn id="131" idx="3"/>
          </p:cNvCxnSpPr>
          <p:nvPr/>
        </p:nvCxnSpPr>
        <p:spPr>
          <a:xfrm flipH="1">
            <a:off x="1311853" y="2967285"/>
            <a:ext cx="998215" cy="70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9" idx="0"/>
            <a:endCxn id="90" idx="0"/>
          </p:cNvCxnSpPr>
          <p:nvPr/>
        </p:nvCxnSpPr>
        <p:spPr>
          <a:xfrm>
            <a:off x="4203841" y="4372920"/>
            <a:ext cx="10173" cy="1044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5797066" y="2106065"/>
            <a:ext cx="1413334" cy="876262"/>
            <a:chOff x="-2022619" y="1806281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97" name="矩形 96"/>
            <p:cNvSpPr/>
            <p:nvPr/>
          </p:nvSpPr>
          <p:spPr>
            <a:xfrm>
              <a:off x="-2022619" y="1806281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文本框 96"/>
            <p:cNvSpPr txBox="1"/>
            <p:nvPr/>
          </p:nvSpPr>
          <p:spPr>
            <a:xfrm>
              <a:off x="-2022619" y="1923598"/>
              <a:ext cx="141333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前后端代码优化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5" name="直接连接符 34"/>
          <p:cNvCxnSpPr>
            <a:stCxn id="97" idx="2"/>
            <a:endCxn id="138" idx="3"/>
          </p:cNvCxnSpPr>
          <p:nvPr/>
        </p:nvCxnSpPr>
        <p:spPr>
          <a:xfrm>
            <a:off x="6503733" y="2982327"/>
            <a:ext cx="1586" cy="715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1" idx="0"/>
            <a:endCxn id="26" idx="0"/>
          </p:cNvCxnSpPr>
          <p:nvPr/>
        </p:nvCxnSpPr>
        <p:spPr>
          <a:xfrm flipH="1">
            <a:off x="706667" y="4349505"/>
            <a:ext cx="605186" cy="87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3497174" y="5200097"/>
            <a:ext cx="1413334" cy="876262"/>
            <a:chOff x="1853741" y="1952625"/>
            <a:chExt cx="1413334" cy="876262"/>
          </a:xfrm>
          <a:solidFill>
            <a:schemeClr val="bg1">
              <a:lumMod val="85000"/>
            </a:schemeClr>
          </a:solidFill>
        </p:grpSpPr>
        <p:sp>
          <p:nvSpPr>
            <p:cNvPr id="89" name="矩形 8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文本框 96"/>
            <p:cNvSpPr txBox="1"/>
            <p:nvPr/>
          </p:nvSpPr>
          <p:spPr>
            <a:xfrm>
              <a:off x="1915612" y="2169841"/>
              <a:ext cx="130993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完善数据库内容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49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49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49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49"/>
                            </p:stCondLst>
                            <p:childTnLst>
                              <p:par>
                                <p:cTn id="5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149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49"/>
                            </p:stCondLst>
                            <p:childTnLst>
                              <p:par>
                                <p:cTn id="7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149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649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149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649"/>
                            </p:stCondLst>
                            <p:childTnLst>
                              <p:par>
                                <p:cTn id="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49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649"/>
                            </p:stCondLst>
                            <p:childTnLst>
                              <p:par>
                                <p:cTn id="10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149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59015" y="2219568"/>
            <a:ext cx="5887085" cy="2287905"/>
            <a:chOff x="7185" y="2478"/>
            <a:chExt cx="9271" cy="3603"/>
          </a:xfrm>
        </p:grpSpPr>
        <p:sp>
          <p:nvSpPr>
            <p:cNvPr id="32" name="圆角矩形 31"/>
            <p:cNvSpPr/>
            <p:nvPr/>
          </p:nvSpPr>
          <p:spPr>
            <a:xfrm>
              <a:off x="9121" y="2478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0563" y="3796"/>
              <a:ext cx="5893" cy="806"/>
              <a:chOff x="6373285" y="2410171"/>
              <a:chExt cx="3744416" cy="511504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6373285" y="241017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757537" y="2450161"/>
                <a:ext cx="2653075" cy="448042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项目概述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圆角矩形 36"/>
            <p:cNvSpPr/>
            <p:nvPr/>
          </p:nvSpPr>
          <p:spPr>
            <a:xfrm>
              <a:off x="9121" y="379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0509" y="2478"/>
              <a:ext cx="5893" cy="806"/>
              <a:chOff x="6339344" y="1573748"/>
              <a:chExt cx="3744416" cy="511504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6339344" y="1573748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771393" y="1614232"/>
                <a:ext cx="2653075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人</a:t>
                </a: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员介绍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53"/>
            <p:cNvSpPr/>
            <p:nvPr/>
          </p:nvSpPr>
          <p:spPr>
            <a:xfrm>
              <a:off x="9121" y="5191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0509" y="5191"/>
              <a:ext cx="5893" cy="806"/>
              <a:chOff x="6339097" y="3296031"/>
              <a:chExt cx="3744416" cy="511504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23349" y="3336319"/>
                <a:ext cx="2736305" cy="430670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功</a:t>
                </a:r>
                <a:r>
                  <a:rPr lang="zh-CN" altLang="en-US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能介绍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下箭头 66"/>
            <p:cNvSpPr/>
            <p:nvPr/>
          </p:nvSpPr>
          <p:spPr>
            <a:xfrm rot="16200000">
              <a:off x="7266" y="5093"/>
              <a:ext cx="907" cy="107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8" tIns="45695" rIns="91388" bIns="4569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2"/>
          <p:cNvSpPr txBox="1"/>
          <p:nvPr/>
        </p:nvSpPr>
        <p:spPr>
          <a:xfrm>
            <a:off x="563802" y="1490641"/>
            <a:ext cx="2784529" cy="1675983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店铺管理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模块</a:t>
            </a:r>
            <a:endParaRPr lang="en-US" altLang="zh-CN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Print" panose="02000600000000000000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</a:rPr>
              <a:t>模糊查询店铺信息，删除操作，对店铺申请进行操作</a:t>
            </a:r>
          </a:p>
        </p:txBody>
      </p:sp>
      <p:sp>
        <p:nvSpPr>
          <p:cNvPr id="60" name="Text Placeholder 8"/>
          <p:cNvSpPr txBox="1"/>
          <p:nvPr/>
        </p:nvSpPr>
        <p:spPr>
          <a:xfrm>
            <a:off x="554559" y="4544234"/>
            <a:ext cx="2793772" cy="1837888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00000"/>
              </a:lnSpc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系统首页，广告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模块</a:t>
            </a:r>
            <a:endParaRPr lang="en-US" altLang="zh-CN" sz="1800" b="1" dirty="0" smtClean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对整体数据信息的查看和操作，广告信息的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CRUD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操作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</p:txBody>
      </p:sp>
      <p:sp>
        <p:nvSpPr>
          <p:cNvPr id="62" name="Text Placeholder 2"/>
          <p:cNvSpPr txBox="1"/>
          <p:nvPr/>
        </p:nvSpPr>
        <p:spPr>
          <a:xfrm>
            <a:off x="8719401" y="1171092"/>
            <a:ext cx="2784529" cy="197067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会员管理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模块</a:t>
            </a:r>
            <a:endParaRPr lang="en-US" altLang="zh-CN" sz="1800" b="1" dirty="0" smtClean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  <a:p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模糊查询已注册会员信息，会员详情界面，会员修改操作等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</p:txBody>
      </p:sp>
      <p:sp>
        <p:nvSpPr>
          <p:cNvPr id="65" name="Text Placeholder 2"/>
          <p:cNvSpPr txBox="1"/>
          <p:nvPr/>
        </p:nvSpPr>
        <p:spPr>
          <a:xfrm>
            <a:off x="8906802" y="4974984"/>
            <a:ext cx="2939852" cy="17436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管理员设置，登陆模块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查看实现会员登录功能，对管理员信息的修改以及查看管理员登陆记录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8744382" y="106770"/>
            <a:ext cx="32889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项目功能介绍</a:t>
            </a:r>
          </a:p>
        </p:txBody>
      </p:sp>
      <p:sp>
        <p:nvSpPr>
          <p:cNvPr id="27" name="Text Placeholder 2"/>
          <p:cNvSpPr txBox="1"/>
          <p:nvPr/>
        </p:nvSpPr>
        <p:spPr>
          <a:xfrm>
            <a:off x="4442991" y="2577023"/>
            <a:ext cx="2784529" cy="197067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交易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管理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模块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Segoe Print" panose="02000600000000000000" charset="0"/>
              </a:rPr>
              <a:t>查看订单所有信息，添加商品，操作所有分类，查看所有订单跟发货。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Segoe Print" panose="02000600000000000000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2"/>
          <p:cNvSpPr txBox="1"/>
          <p:nvPr/>
        </p:nvSpPr>
        <p:spPr>
          <a:xfrm>
            <a:off x="8766714" y="97245"/>
            <a:ext cx="328895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4020" y="21332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主要功能：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b="1" dirty="0"/>
              <a:t>	</a:t>
            </a:r>
            <a:r>
              <a:rPr lang="zh-CN" altLang="en-US" b="1" dirty="0"/>
              <a:t>店铺管理模块</a:t>
            </a:r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/>
              <a:t>	</a:t>
            </a:r>
            <a:r>
              <a:rPr lang="zh-CN" altLang="en-US" b="1" dirty="0">
                <a:solidFill>
                  <a:prstClr val="black"/>
                </a:solidFill>
              </a:rPr>
              <a:t>交易管理模块</a:t>
            </a:r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/>
              <a:t>	</a:t>
            </a:r>
            <a:r>
              <a:rPr lang="zh-CN" altLang="en-US" b="1" dirty="0"/>
              <a:t>会员管理模块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系统</a:t>
            </a:r>
            <a:r>
              <a:rPr lang="zh-CN" altLang="en-US" b="1" dirty="0"/>
              <a:t>首页，广告模块</a:t>
            </a:r>
            <a:endParaRPr lang="en-US" altLang="zh-CN" b="1" dirty="0"/>
          </a:p>
          <a:p>
            <a:pPr lvl="1"/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管理员</a:t>
            </a:r>
            <a:r>
              <a:rPr lang="zh-CN" altLang="en-US" b="1" dirty="0"/>
              <a:t>设置，登陆模块</a:t>
            </a:r>
            <a:endParaRPr lang="en-US" altLang="zh-CN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46647" y="2925738"/>
            <a:ext cx="2808312" cy="1512168"/>
            <a:chOff x="1346647" y="2925738"/>
            <a:chExt cx="2808312" cy="1512168"/>
          </a:xfrm>
        </p:grpSpPr>
        <p:sp>
          <p:nvSpPr>
            <p:cNvPr id="7" name="圆角矩形 6"/>
            <p:cNvSpPr/>
            <p:nvPr/>
          </p:nvSpPr>
          <p:spPr>
            <a:xfrm>
              <a:off x="1346647" y="2925738"/>
              <a:ext cx="2808312" cy="151216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70596" y="3180745"/>
              <a:ext cx="2141728" cy="96701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47991" y="3358656"/>
              <a:ext cx="1205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</a:rPr>
                <a:t>功能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378</Words>
  <Application>Microsoft Office PowerPoint</Application>
  <PresentationFormat>自定义</PresentationFormat>
  <Paragraphs>85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宋体</vt:lpstr>
      <vt:lpstr>微软雅黑</vt:lpstr>
      <vt:lpstr>Arial</vt:lpstr>
      <vt:lpstr>Calibri</vt:lpstr>
      <vt:lpstr>Eras Bold ITC</vt:lpstr>
      <vt:lpstr>Segoe Print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欧阳 钰</cp:lastModifiedBy>
  <cp:revision>333</cp:revision>
  <dcterms:created xsi:type="dcterms:W3CDTF">2014-08-23T07:50:00Z</dcterms:created>
  <dcterms:modified xsi:type="dcterms:W3CDTF">2021-03-09T17:09:12Z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