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97" r:id="rId3"/>
    <p:sldId id="357" r:id="rId4"/>
    <p:sldId id="338" r:id="rId5"/>
    <p:sldId id="321" r:id="rId6"/>
    <p:sldId id="351" r:id="rId7"/>
    <p:sldId id="320" r:id="rId8"/>
    <p:sldId id="339" r:id="rId9"/>
    <p:sldId id="340" r:id="rId10"/>
    <p:sldId id="314" r:id="rId11"/>
    <p:sldId id="317" r:id="rId12"/>
    <p:sldId id="303" r:id="rId13"/>
    <p:sldId id="348" r:id="rId14"/>
    <p:sldId id="318" r:id="rId15"/>
    <p:sldId id="268" r:id="rId16"/>
    <p:sldId id="302" r:id="rId17"/>
    <p:sldId id="309" r:id="rId18"/>
    <p:sldId id="301" r:id="rId19"/>
    <p:sldId id="304" r:id="rId20"/>
    <p:sldId id="312" r:id="rId21"/>
    <p:sldId id="311" r:id="rId22"/>
    <p:sldId id="349" r:id="rId23"/>
    <p:sldId id="310" r:id="rId24"/>
    <p:sldId id="313" r:id="rId25"/>
    <p:sldId id="359" r:id="rId26"/>
    <p:sldId id="300" r:id="rId27"/>
    <p:sldId id="305" r:id="rId28"/>
    <p:sldId id="308" r:id="rId29"/>
    <p:sldId id="307" r:id="rId30"/>
    <p:sldId id="306" r:id="rId31"/>
    <p:sldId id="352" r:id="rId32"/>
    <p:sldId id="353" r:id="rId33"/>
    <p:sldId id="354" r:id="rId34"/>
    <p:sldId id="315" r:id="rId35"/>
    <p:sldId id="316" r:id="rId36"/>
    <p:sldId id="350" r:id="rId37"/>
    <p:sldId id="341" r:id="rId38"/>
    <p:sldId id="342" r:id="rId39"/>
    <p:sldId id="343" r:id="rId40"/>
    <p:sldId id="328" r:id="rId41"/>
    <p:sldId id="330" r:id="rId42"/>
    <p:sldId id="344" r:id="rId43"/>
    <p:sldId id="346" r:id="rId44"/>
    <p:sldId id="336" r:id="rId45"/>
    <p:sldId id="337" r:id="rId46"/>
    <p:sldId id="345" r:id="rId47"/>
    <p:sldId id="331" r:id="rId48"/>
    <p:sldId id="329" r:id="rId49"/>
    <p:sldId id="335" r:id="rId50"/>
    <p:sldId id="355" r:id="rId51"/>
    <p:sldId id="319" r:id="rId52"/>
    <p:sldId id="356" r:id="rId53"/>
    <p:sldId id="36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4BE7B-D49B-4703-9A2C-C664F3FC32A6}" type="datetimeFigureOut">
              <a:rPr lang="en-US" smtClean="0"/>
              <a:t>12/28/2020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40BCB6-9D71-4CE2-9EF5-B00B121E9834}" type="slidenum">
              <a:rPr lang="en-US" smtClean="0"/>
              <a:t>‹#›</a:t>
            </a:fld>
            <a:endParaRPr lang="en-US"/>
          </a:p>
        </p:txBody>
      </p:sp>
    </p:spTree>
    <p:extLst>
      <p:ext uri="{BB962C8B-B14F-4D97-AF65-F5344CB8AC3E}">
        <p14:creationId xmlns:p14="http://schemas.microsoft.com/office/powerpoint/2010/main" val="270914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40BCB6-9D71-4CE2-9EF5-B00B121E9834}" type="slidenum">
              <a:rPr lang="en-US" smtClean="0"/>
              <a:t>1</a:t>
            </a:fld>
            <a:endParaRPr lang="en-US"/>
          </a:p>
        </p:txBody>
      </p:sp>
    </p:spTree>
    <p:extLst>
      <p:ext uri="{BB962C8B-B14F-4D97-AF65-F5344CB8AC3E}">
        <p14:creationId xmlns:p14="http://schemas.microsoft.com/office/powerpoint/2010/main" val="205971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40BCB6-9D71-4CE2-9EF5-B00B121E9834}" type="slidenum">
              <a:rPr lang="en-US" smtClean="0"/>
              <a:t>27</a:t>
            </a:fld>
            <a:endParaRPr lang="en-US"/>
          </a:p>
        </p:txBody>
      </p:sp>
    </p:spTree>
    <p:extLst>
      <p:ext uri="{BB962C8B-B14F-4D97-AF65-F5344CB8AC3E}">
        <p14:creationId xmlns:p14="http://schemas.microsoft.com/office/powerpoint/2010/main" val="389513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64416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06803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62135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3837088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120573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361754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40160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51452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108512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10798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BB5C4-A8D9-458C-BACC-2F5423421606}" type="datetimeFigureOut">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53359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BB5C4-A8D9-458C-BACC-2F5423421606}" type="datetimeFigureOut">
              <a:rPr lang="en-US" smtClean="0"/>
              <a:t>12/28/2020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CB3DE-BCDA-46C3-9A30-1C30CE11C4A1}" type="slidenum">
              <a:rPr lang="en-US" smtClean="0"/>
              <a:t>‹#›</a:t>
            </a:fld>
            <a:endParaRPr lang="en-US" dirty="0"/>
          </a:p>
        </p:txBody>
      </p:sp>
    </p:spTree>
    <p:extLst>
      <p:ext uri="{BB962C8B-B14F-4D97-AF65-F5344CB8AC3E}">
        <p14:creationId xmlns:p14="http://schemas.microsoft.com/office/powerpoint/2010/main" val="157455085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doi.org/10.1016/bs.mcb.2020.03.002" TargetMode="External"/><Relationship Id="rId2" Type="http://schemas.openxmlformats.org/officeDocument/2006/relationships/hyperlink" Target="https://doi.org/10.1101/2019.12.16.878603"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77975"/>
            <a:ext cx="9144000" cy="1470025"/>
          </a:xfrm>
        </p:spPr>
        <p:txBody>
          <a:bodyPr>
            <a:normAutofit/>
          </a:bodyPr>
          <a:lstStyle/>
          <a:p>
            <a:r>
              <a:rPr lang="en-US" sz="3600" dirty="0">
                <a:latin typeface="Cambria" panose="02040503050406030204" pitchFamily="18" charset="0"/>
              </a:rPr>
              <a:t>Using STADIA to quantify dynamic </a:t>
            </a:r>
            <a:br>
              <a:rPr lang="en-US" sz="3600" dirty="0">
                <a:latin typeface="Cambria" panose="02040503050406030204" pitchFamily="18" charset="0"/>
              </a:rPr>
            </a:br>
            <a:r>
              <a:rPr lang="en-US" sz="3600" dirty="0">
                <a:latin typeface="Cambria" panose="02040503050406030204" pitchFamily="18" charset="0"/>
              </a:rPr>
              <a:t>instability in microtubules</a:t>
            </a:r>
          </a:p>
        </p:txBody>
      </p:sp>
      <p:sp>
        <p:nvSpPr>
          <p:cNvPr id="3" name="Subtitle 2"/>
          <p:cNvSpPr>
            <a:spLocks noGrp="1"/>
          </p:cNvSpPr>
          <p:nvPr>
            <p:ph type="subTitle" idx="1"/>
          </p:nvPr>
        </p:nvSpPr>
        <p:spPr>
          <a:xfrm>
            <a:off x="0" y="3124200"/>
            <a:ext cx="9144000" cy="3200400"/>
          </a:xfrm>
        </p:spPr>
        <p:txBody>
          <a:bodyPr>
            <a:normAutofit/>
          </a:bodyPr>
          <a:lstStyle/>
          <a:p>
            <a:r>
              <a:rPr lang="en-US" sz="2800" dirty="0" err="1">
                <a:solidFill>
                  <a:srgbClr val="FFFF00"/>
                </a:solidFill>
                <a:latin typeface="Cambria" panose="02040503050406030204" pitchFamily="18" charset="0"/>
              </a:rPr>
              <a:t>Shant</a:t>
            </a:r>
            <a:r>
              <a:rPr lang="en-US" sz="2800" dirty="0">
                <a:solidFill>
                  <a:srgbClr val="FFFF00"/>
                </a:solidFill>
                <a:latin typeface="Cambria" panose="02040503050406030204" pitchFamily="18" charset="0"/>
              </a:rPr>
              <a:t> Mahserejian, Ph.D. </a:t>
            </a:r>
            <a:br>
              <a:rPr lang="en-US" sz="2800" dirty="0">
                <a:latin typeface="Cambria" panose="02040503050406030204" pitchFamily="18" charset="0"/>
              </a:rPr>
            </a:br>
            <a:r>
              <a:rPr lang="en-US" sz="2400" dirty="0">
                <a:latin typeface="Cambria" panose="02040503050406030204" pitchFamily="18" charset="0"/>
              </a:rPr>
              <a:t>Pacific Northwest National Laboratory</a:t>
            </a:r>
            <a:br>
              <a:rPr lang="en-US" sz="2800" dirty="0">
                <a:latin typeface="Cambria" panose="02040503050406030204" pitchFamily="18" charset="0"/>
              </a:rPr>
            </a:br>
            <a:r>
              <a:rPr lang="en-US" sz="2800" dirty="0">
                <a:solidFill>
                  <a:srgbClr val="FFFF00"/>
                </a:solidFill>
                <a:latin typeface="Cambria" panose="02040503050406030204" pitchFamily="18" charset="0"/>
              </a:rPr>
              <a:t>Holly Goodson, Ph.D.</a:t>
            </a:r>
            <a:br>
              <a:rPr lang="en-US" sz="2800" dirty="0">
                <a:solidFill>
                  <a:srgbClr val="FFFF00"/>
                </a:solidFill>
                <a:latin typeface="Cambria" panose="02040503050406030204" pitchFamily="18" charset="0"/>
              </a:rPr>
            </a:br>
            <a:r>
              <a:rPr lang="en-US" sz="2400" dirty="0">
                <a:latin typeface="Cambria" panose="02040503050406030204" pitchFamily="18" charset="0"/>
              </a:rPr>
              <a:t>University of Notre Dame</a:t>
            </a:r>
            <a:endParaRPr lang="en-US" sz="2800" dirty="0">
              <a:latin typeface="Cambria" panose="02040503050406030204" pitchFamily="18" charset="0"/>
            </a:endParaRPr>
          </a:p>
          <a:p>
            <a:br>
              <a:rPr lang="en-US" sz="2400" dirty="0">
                <a:latin typeface="Cambria" panose="02040503050406030204" pitchFamily="18" charset="0"/>
              </a:rPr>
            </a:br>
            <a:r>
              <a:rPr lang="en-US" sz="2200" dirty="0">
                <a:latin typeface="Cambria" panose="02040503050406030204" pitchFamily="18" charset="0"/>
              </a:rPr>
              <a:t>Tutorial by   </a:t>
            </a:r>
            <a:r>
              <a:rPr lang="en-US" sz="2600" dirty="0">
                <a:solidFill>
                  <a:srgbClr val="FFFF00"/>
                </a:solidFill>
                <a:latin typeface="Cambria" panose="02040503050406030204" pitchFamily="18" charset="0"/>
              </a:rPr>
              <a:t>Michael Sinclair, M.A., </a:t>
            </a:r>
            <a:r>
              <a:rPr lang="en-US" sz="2400" i="1" dirty="0">
                <a:solidFill>
                  <a:srgbClr val="FFFF00"/>
                </a:solidFill>
                <a:latin typeface="Cambria" panose="02040503050406030204" pitchFamily="18" charset="0"/>
              </a:rPr>
              <a:t>NBCT</a:t>
            </a:r>
            <a:br>
              <a:rPr lang="en-US" sz="2600" i="1" dirty="0">
                <a:latin typeface="Cambria" panose="02040503050406030204" pitchFamily="18" charset="0"/>
              </a:rPr>
            </a:br>
            <a:r>
              <a:rPr lang="en-US" sz="2200" dirty="0">
                <a:latin typeface="Cambria" panose="02040503050406030204" pitchFamily="18" charset="0"/>
              </a:rPr>
              <a:t>Kalamazoo Area Mathematics and Science Center</a:t>
            </a:r>
            <a:endParaRPr lang="en-US" sz="2200" i="1" dirty="0">
              <a:latin typeface="Cambria" panose="02040503050406030204" pitchFamily="18" charset="0"/>
            </a:endParaRPr>
          </a:p>
        </p:txBody>
      </p:sp>
      <p:pic>
        <p:nvPicPr>
          <p:cNvPr id="20482"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54472" y1="91322" x2="54472" y2="91322"/>
                      </a14:backgroundRemoval>
                    </a14:imgEffect>
                  </a14:imgLayer>
                </a14:imgProps>
              </a:ext>
              <a:ext uri="{28A0092B-C50C-407E-A947-70E740481C1C}">
                <a14:useLocalDpi xmlns:a14="http://schemas.microsoft.com/office/drawing/2010/main" val="0"/>
              </a:ext>
            </a:extLst>
          </a:blip>
          <a:srcRect/>
          <a:stretch>
            <a:fillRect/>
          </a:stretch>
        </p:blipFill>
        <p:spPr bwMode="auto">
          <a:xfrm>
            <a:off x="198120" y="5584750"/>
            <a:ext cx="1097280" cy="108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descr="http://www.cytoskeleton.com/media/wysiwyg/tubulins/MT_schematic_2.jpg"/>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20316" b="4527"/>
          <a:stretch/>
        </p:blipFill>
        <p:spPr bwMode="auto">
          <a:xfrm>
            <a:off x="3352800" y="152400"/>
            <a:ext cx="2362200" cy="1624085"/>
          </a:xfrm>
          <a:prstGeom prst="rect">
            <a:avLst/>
          </a:prstGeom>
          <a:noFill/>
          <a:ln>
            <a:noFill/>
          </a:ln>
        </p:spPr>
      </p:pic>
      <p:pic>
        <p:nvPicPr>
          <p:cNvPr id="7" name="Picture 6"/>
          <p:cNvPicPr>
            <a:picLocks noChangeAspect="1"/>
          </p:cNvPicPr>
          <p:nvPr/>
        </p:nvPicPr>
        <p:blipFill>
          <a:blip r:embed="rId7">
            <a:extLst>
              <a:ext uri="{BEBA8EAE-BF5A-486C-A8C5-ECC9F3942E4B}">
                <a14:imgProps xmlns:a14="http://schemas.microsoft.com/office/drawing/2010/main">
                  <a14:imgLayer r:embed="rId8">
                    <a14:imgEffect>
                      <a14:backgroundRemoval t="0" b="100000" l="0" r="100000"/>
                    </a14:imgEffect>
                  </a14:imgLayer>
                </a14:imgProps>
              </a:ext>
            </a:extLst>
          </a:blip>
          <a:stretch>
            <a:fillRect/>
          </a:stretch>
        </p:blipFill>
        <p:spPr>
          <a:xfrm>
            <a:off x="7848600" y="5562600"/>
            <a:ext cx="1097280" cy="1103527"/>
          </a:xfrm>
          <a:prstGeom prst="rect">
            <a:avLst/>
          </a:prstGeom>
        </p:spPr>
      </p:pic>
      <p:sp>
        <p:nvSpPr>
          <p:cNvPr id="4" name="TextBox 3">
            <a:extLst>
              <a:ext uri="{FF2B5EF4-FFF2-40B4-BE49-F238E27FC236}">
                <a16:creationId xmlns:a16="http://schemas.microsoft.com/office/drawing/2014/main" id="{5A4077E7-EA85-44D5-BAD3-5D308F2A940A}"/>
              </a:ext>
            </a:extLst>
          </p:cNvPr>
          <p:cNvSpPr txBox="1"/>
          <p:nvPr/>
        </p:nvSpPr>
        <p:spPr>
          <a:xfrm>
            <a:off x="1828800" y="6477000"/>
            <a:ext cx="5486400" cy="276999"/>
          </a:xfrm>
          <a:prstGeom prst="rect">
            <a:avLst/>
          </a:prstGeom>
          <a:noFill/>
        </p:spPr>
        <p:txBody>
          <a:bodyPr wrap="square" rtlCol="0">
            <a:spAutoFit/>
          </a:bodyPr>
          <a:lstStyle/>
          <a:p>
            <a:pPr algn="ctr"/>
            <a:r>
              <a:rPr lang="en-US" sz="1200" dirty="0"/>
              <a:t>Last updated on 12/28/2020 by Jared Scripture, Ava Mauro, and Holly Goodson </a:t>
            </a:r>
          </a:p>
        </p:txBody>
      </p:sp>
    </p:spTree>
    <p:extLst>
      <p:ext uri="{BB962C8B-B14F-4D97-AF65-F5344CB8AC3E}">
        <p14:creationId xmlns:p14="http://schemas.microsoft.com/office/powerpoint/2010/main" val="46020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Getting started.</a:t>
            </a:r>
          </a:p>
        </p:txBody>
      </p:sp>
      <p:sp>
        <p:nvSpPr>
          <p:cNvPr id="8" name="TextBox 7"/>
          <p:cNvSpPr txBox="1"/>
          <p:nvPr/>
        </p:nvSpPr>
        <p:spPr>
          <a:xfrm>
            <a:off x="457200" y="990600"/>
            <a:ext cx="8229600" cy="707886"/>
          </a:xfrm>
          <a:prstGeom prst="rect">
            <a:avLst/>
          </a:prstGeom>
          <a:noFill/>
        </p:spPr>
        <p:txBody>
          <a:bodyPr wrap="square" rtlCol="0">
            <a:spAutoFit/>
          </a:bodyPr>
          <a:lstStyle/>
          <a:p>
            <a:r>
              <a:rPr lang="en-US" sz="2000" dirty="0">
                <a:latin typeface="Cambria" panose="02040503050406030204" pitchFamily="18" charset="0"/>
              </a:rPr>
              <a:t>This is the window (with </a:t>
            </a:r>
            <a:r>
              <a:rPr lang="en-US" sz="2000" b="1" dirty="0" err="1">
                <a:solidFill>
                  <a:srgbClr val="FFFF00"/>
                </a:solidFill>
                <a:latin typeface="Courier New" panose="02070309020205020404" pitchFamily="49" charset="0"/>
                <a:cs typeface="Courier New" panose="02070309020205020404" pitchFamily="49" charset="0"/>
              </a:rPr>
              <a:t>Input_and_Run.m</a:t>
            </a:r>
            <a:r>
              <a:rPr lang="en-US" sz="2000" dirty="0">
                <a:latin typeface="Cambria" panose="02040503050406030204" pitchFamily="18" charset="0"/>
              </a:rPr>
              <a:t> as the start folder) you see when you open up the MatLab™ STADIA program with a </a:t>
            </a:r>
            <a:r>
              <a:rPr lang="en-US" sz="2000" u="sng" dirty="0">
                <a:latin typeface="Cambria" panose="02040503050406030204" pitchFamily="18" charset="0"/>
              </a:rPr>
              <a:t>PC</a:t>
            </a:r>
            <a:r>
              <a:rPr lang="en-US" sz="2000" dirty="0">
                <a:latin typeface="Cambria" panose="02040503050406030204" pitchFamily="18" charset="0"/>
              </a:rPr>
              <a:t>:</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2057400"/>
            <a:ext cx="9144000" cy="4524582"/>
          </a:xfrm>
          <a:prstGeom prst="rect">
            <a:avLst/>
          </a:prstGeom>
        </p:spPr>
      </p:pic>
    </p:spTree>
    <p:extLst>
      <p:ext uri="{BB962C8B-B14F-4D97-AF65-F5344CB8AC3E}">
        <p14:creationId xmlns:p14="http://schemas.microsoft.com/office/powerpoint/2010/main" val="287565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Getting started.</a:t>
            </a:r>
          </a:p>
        </p:txBody>
      </p:sp>
      <p:sp>
        <p:nvSpPr>
          <p:cNvPr id="8" name="TextBox 7"/>
          <p:cNvSpPr txBox="1"/>
          <p:nvPr/>
        </p:nvSpPr>
        <p:spPr>
          <a:xfrm>
            <a:off x="457200" y="1011972"/>
            <a:ext cx="8229600" cy="4247317"/>
          </a:xfrm>
          <a:prstGeom prst="rect">
            <a:avLst/>
          </a:prstGeom>
          <a:noFill/>
        </p:spPr>
        <p:txBody>
          <a:bodyPr wrap="square" rtlCol="0">
            <a:spAutoFit/>
          </a:bodyPr>
          <a:lstStyle/>
          <a:p>
            <a:r>
              <a:rPr lang="en-US" sz="2000" dirty="0">
                <a:latin typeface="Cambria" panose="02040503050406030204" pitchFamily="18" charset="0"/>
              </a:rPr>
              <a:t>First, you will need seven (7) files in the folder you are going to work with; </a:t>
            </a:r>
            <a:br>
              <a:rPr lang="en-US" sz="2000" dirty="0">
                <a:latin typeface="Cambria" panose="02040503050406030204" pitchFamily="18" charset="0"/>
              </a:rPr>
            </a:br>
            <a:r>
              <a:rPr lang="en-US" sz="2000" dirty="0">
                <a:latin typeface="Cambria" panose="02040503050406030204" pitchFamily="18" charset="0"/>
              </a:rPr>
              <a:t>1.  </a:t>
            </a:r>
            <a:r>
              <a:rPr lang="en-US" sz="2000" b="1" dirty="0" err="1">
                <a:solidFill>
                  <a:srgbClr val="FFFF00"/>
                </a:solidFill>
                <a:latin typeface="Courier New" panose="02070309020205020404" pitchFamily="49" charset="0"/>
                <a:cs typeface="Courier New" panose="02070309020205020404" pitchFamily="49" charset="0"/>
              </a:rPr>
              <a:t>Input_and_Run.m</a:t>
            </a:r>
            <a:r>
              <a:rPr lang="en-US" sz="2000" dirty="0">
                <a:latin typeface="Cambria" panose="02040503050406030204" pitchFamily="18" charset="0"/>
              </a:rPr>
              <a:t>,</a:t>
            </a:r>
            <a:endParaRPr lang="en-US" sz="2000" dirty="0">
              <a:latin typeface="Courier New" panose="02070309020205020404" pitchFamily="49" charset="0"/>
              <a:cs typeface="Courier New" panose="02070309020205020404" pitchFamily="49" charset="0"/>
            </a:endParaRPr>
          </a:p>
          <a:p>
            <a:r>
              <a:rPr lang="en-US" sz="2000" dirty="0">
                <a:latin typeface="Cambria" panose="02040503050406030204" pitchFamily="18" charset="0"/>
                <a:cs typeface="Courier New" panose="02070309020205020404" pitchFamily="49" charset="0"/>
              </a:rPr>
              <a:t>2.</a:t>
            </a:r>
            <a:r>
              <a:rPr lang="en-US" sz="2000" dirty="0">
                <a:latin typeface="Cambria" panose="02040503050406030204" pitchFamily="18" charset="0"/>
              </a:rPr>
              <a:t>  </a:t>
            </a:r>
            <a:r>
              <a:rPr lang="en-US" sz="2000" b="1" dirty="0" err="1">
                <a:solidFill>
                  <a:srgbClr val="FFFF00"/>
                </a:solidFill>
                <a:latin typeface="Courier New" panose="02070309020205020404" pitchFamily="49" charset="0"/>
                <a:cs typeface="Courier New" panose="02070309020205020404" pitchFamily="49" charset="0"/>
              </a:rPr>
              <a:t>Loop_Thru_Inputs.m</a:t>
            </a:r>
            <a:r>
              <a:rPr lang="en-US" sz="2000" dirty="0">
                <a:latin typeface="Cambria" panose="02040503050406030204" pitchFamily="18" charset="0"/>
              </a:rPr>
              <a:t>,</a:t>
            </a:r>
            <a:br>
              <a:rPr lang="en-US" sz="2000" dirty="0">
                <a:latin typeface="Cambria" panose="02040503050406030204" pitchFamily="18" charset="0"/>
              </a:rPr>
            </a:br>
            <a:r>
              <a:rPr lang="en-US" sz="2000" dirty="0">
                <a:latin typeface="Cambria" panose="02040503050406030204" pitchFamily="18" charset="0"/>
              </a:rPr>
              <a:t>3.  </a:t>
            </a:r>
            <a:r>
              <a:rPr lang="en-US" sz="2000" b="1" dirty="0" err="1">
                <a:solidFill>
                  <a:srgbClr val="FFFF00"/>
                </a:solidFill>
                <a:latin typeface="Courier New" panose="02070309020205020404" pitchFamily="49" charset="0"/>
                <a:cs typeface="Courier New" panose="02070309020205020404" pitchFamily="49" charset="0"/>
              </a:rPr>
              <a:t>PieceWiseLinearApproximation.m</a:t>
            </a:r>
            <a:r>
              <a:rPr lang="en-US" sz="2000" dirty="0">
                <a:latin typeface="Cambria" panose="02040503050406030204" pitchFamily="18" charset="0"/>
              </a:rPr>
              <a:t>,</a:t>
            </a:r>
            <a:br>
              <a:rPr lang="en-US" sz="2000" dirty="0">
                <a:latin typeface="Cambria" panose="02040503050406030204" pitchFamily="18" charset="0"/>
              </a:rPr>
            </a:br>
            <a:r>
              <a:rPr lang="en-US" sz="2000" dirty="0">
                <a:latin typeface="Cambria" panose="02040503050406030204" pitchFamily="18" charset="0"/>
              </a:rPr>
              <a:t>4.  </a:t>
            </a:r>
            <a:r>
              <a:rPr lang="en-US" sz="2000" b="1" dirty="0" err="1">
                <a:solidFill>
                  <a:srgbClr val="FFFF00"/>
                </a:solidFill>
                <a:latin typeface="Courier New" panose="02070309020205020404" pitchFamily="49" charset="0"/>
                <a:cs typeface="Courier New" panose="02070309020205020404" pitchFamily="49" charset="0"/>
              </a:rPr>
              <a:t>DIphaseClassification.m</a:t>
            </a:r>
            <a:r>
              <a:rPr lang="en-US" sz="2000" dirty="0">
                <a:latin typeface="Cambria" panose="02040503050406030204" pitchFamily="18" charset="0"/>
              </a:rPr>
              <a:t>,</a:t>
            </a:r>
            <a:br>
              <a:rPr lang="en-US" sz="2000" dirty="0">
                <a:latin typeface="Cambria" panose="02040503050406030204" pitchFamily="18" charset="0"/>
              </a:rPr>
            </a:br>
            <a:r>
              <a:rPr lang="en-US" sz="2000" dirty="0">
                <a:latin typeface="Cambria" panose="02040503050406030204" pitchFamily="18" charset="0"/>
              </a:rPr>
              <a:t>5.  </a:t>
            </a:r>
            <a:r>
              <a:rPr lang="en-US" sz="2000" b="1" dirty="0" err="1">
                <a:solidFill>
                  <a:srgbClr val="FFFF00"/>
                </a:solidFill>
                <a:latin typeface="Courier New" panose="02070309020205020404" pitchFamily="49" charset="0"/>
                <a:cs typeface="Courier New" panose="02070309020205020404" pitchFamily="49" charset="0"/>
              </a:rPr>
              <a:t>ExtractDIparameters.m</a:t>
            </a:r>
            <a:r>
              <a:rPr lang="en-US" sz="2000" dirty="0">
                <a:latin typeface="Cambria" panose="02040503050406030204" pitchFamily="18" charset="0"/>
              </a:rPr>
              <a:t>, and</a:t>
            </a:r>
            <a:br>
              <a:rPr lang="en-US" sz="2000" dirty="0">
                <a:latin typeface="Cambria" panose="02040503050406030204" pitchFamily="18" charset="0"/>
              </a:rPr>
            </a:br>
            <a:r>
              <a:rPr lang="en-US" sz="2000" dirty="0">
                <a:latin typeface="Cambria" panose="02040503050406030204" pitchFamily="18" charset="0"/>
              </a:rPr>
              <a:t>6.  </a:t>
            </a:r>
            <a:r>
              <a:rPr lang="en-US" sz="2000" b="1" dirty="0" err="1">
                <a:solidFill>
                  <a:srgbClr val="FFFF00"/>
                </a:solidFill>
                <a:latin typeface="Courier New" panose="02070309020205020404" pitchFamily="49" charset="0"/>
                <a:cs typeface="Courier New" panose="02070309020205020404" pitchFamily="49" charset="0"/>
              </a:rPr>
              <a:t>findjobj.m</a:t>
            </a:r>
            <a:r>
              <a:rPr lang="en-US" sz="2000" dirty="0">
                <a:latin typeface="Cambria" panose="02040503050406030204" pitchFamily="18" charset="0"/>
              </a:rPr>
              <a:t>.</a:t>
            </a:r>
            <a:br>
              <a:rPr lang="en-US" sz="2000" dirty="0">
                <a:latin typeface="Cambria" panose="02040503050406030204" pitchFamily="18" charset="0"/>
              </a:rPr>
            </a:br>
            <a:br>
              <a:rPr lang="en-US" sz="1000" dirty="0">
                <a:latin typeface="Cambria" panose="02040503050406030204" pitchFamily="18" charset="0"/>
              </a:rPr>
            </a:br>
            <a:r>
              <a:rPr lang="en-US" sz="2000" dirty="0">
                <a:latin typeface="Cambria" panose="02040503050406030204" pitchFamily="18" charset="0"/>
              </a:rPr>
              <a:t>You will also need a</a:t>
            </a:r>
            <a:r>
              <a:rPr lang="en-US" sz="2000" b="1" dirty="0">
                <a:latin typeface="Courier New" panose="02070309020205020404" pitchFamily="49" charset="0"/>
                <a:cs typeface="Courier New" panose="02070309020205020404" pitchFamily="49" charset="0"/>
              </a:rPr>
              <a:t> </a:t>
            </a:r>
            <a:br>
              <a:rPr lang="en-US" sz="2000" b="1" dirty="0">
                <a:latin typeface="Courier New" panose="02070309020205020404" pitchFamily="49" charset="0"/>
                <a:cs typeface="Courier New" panose="02070309020205020404" pitchFamily="49" charset="0"/>
              </a:rPr>
            </a:br>
            <a:r>
              <a:rPr lang="en-US" sz="2000" b="1" dirty="0">
                <a:solidFill>
                  <a:srgbClr val="FFFF00"/>
                </a:solidFill>
                <a:latin typeface="Cambria" panose="02040503050406030204" pitchFamily="18" charset="0"/>
                <a:cs typeface="Courier New" panose="02070309020205020404" pitchFamily="49" charset="0"/>
              </a:rPr>
              <a:t>length history input file</a:t>
            </a:r>
            <a:r>
              <a:rPr lang="en-US" sz="2000" dirty="0">
                <a:solidFill>
                  <a:srgbClr val="FFFF00"/>
                </a:solidFill>
                <a:latin typeface="Cambria" panose="02040503050406030204" pitchFamily="18" charset="0"/>
              </a:rPr>
              <a:t>(s)</a:t>
            </a:r>
            <a:r>
              <a:rPr lang="en-US" sz="2000" dirty="0">
                <a:latin typeface="Cambria" panose="02040503050406030204" pitchFamily="18" charset="0"/>
              </a:rPr>
              <a:t> (in .</a:t>
            </a:r>
            <a:r>
              <a:rPr lang="en-US" sz="2000" dirty="0" err="1">
                <a:latin typeface="Cambria" panose="02040503050406030204" pitchFamily="18" charset="0"/>
              </a:rPr>
              <a:t>dat</a:t>
            </a:r>
            <a:r>
              <a:rPr lang="en-US" sz="2000" dirty="0">
                <a:latin typeface="Cambria" panose="02040503050406030204" pitchFamily="18" charset="0"/>
              </a:rPr>
              <a:t>, </a:t>
            </a:r>
            <a:br>
              <a:rPr lang="en-US" sz="2000" dirty="0">
                <a:latin typeface="Cambria" panose="02040503050406030204" pitchFamily="18" charset="0"/>
              </a:rPr>
            </a:br>
            <a:r>
              <a:rPr lang="en-US" sz="2000" dirty="0">
                <a:latin typeface="Cambria" panose="02040503050406030204" pitchFamily="18" charset="0"/>
              </a:rPr>
              <a:t>.txt, or .csv form). It is recommended </a:t>
            </a:r>
            <a:br>
              <a:rPr lang="en-US" sz="2000" dirty="0">
                <a:latin typeface="Cambria" panose="02040503050406030204" pitchFamily="18" charset="0"/>
              </a:rPr>
            </a:br>
            <a:r>
              <a:rPr lang="en-US" sz="2000" dirty="0">
                <a:latin typeface="Cambria" panose="02040503050406030204" pitchFamily="18" charset="0"/>
              </a:rPr>
              <a:t>that this file be in the same directory </a:t>
            </a:r>
            <a:br>
              <a:rPr lang="en-US" sz="2000" dirty="0">
                <a:latin typeface="Cambria" panose="02040503050406030204" pitchFamily="18" charset="0"/>
              </a:rPr>
            </a:br>
            <a:r>
              <a:rPr lang="en-US" sz="2000" dirty="0">
                <a:latin typeface="Cambria" panose="02040503050406030204" pitchFamily="18" charset="0"/>
              </a:rPr>
              <a:t>as the STADIA files listed above. This</a:t>
            </a:r>
            <a:br>
              <a:rPr lang="en-US" sz="2000" dirty="0">
                <a:latin typeface="Cambria" panose="02040503050406030204" pitchFamily="18" charset="0"/>
              </a:rPr>
            </a:br>
            <a:r>
              <a:rPr lang="en-US" sz="2000" dirty="0">
                <a:latin typeface="Cambria" panose="02040503050406030204" pitchFamily="18" charset="0"/>
              </a:rPr>
              <a:t>is shown at right.</a:t>
            </a:r>
          </a:p>
        </p:txBody>
      </p:sp>
      <p:pic>
        <p:nvPicPr>
          <p:cNvPr id="3" name="Picture 2"/>
          <p:cNvPicPr>
            <a:picLocks noChangeAspect="1"/>
          </p:cNvPicPr>
          <p:nvPr/>
        </p:nvPicPr>
        <p:blipFill>
          <a:blip r:embed="rId2"/>
          <a:stretch>
            <a:fillRect/>
          </a:stretch>
        </p:blipFill>
        <p:spPr>
          <a:xfrm>
            <a:off x="4876800" y="2895600"/>
            <a:ext cx="3960870" cy="3276600"/>
          </a:xfrm>
          <a:prstGeom prst="rect">
            <a:avLst/>
          </a:prstGeom>
        </p:spPr>
      </p:pic>
    </p:spTree>
    <p:extLst>
      <p:ext uri="{BB962C8B-B14F-4D97-AF65-F5344CB8AC3E}">
        <p14:creationId xmlns:p14="http://schemas.microsoft.com/office/powerpoint/2010/main" val="1659571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Getting started.</a:t>
            </a:r>
          </a:p>
        </p:txBody>
      </p:sp>
      <p:sp>
        <p:nvSpPr>
          <p:cNvPr id="8" name="TextBox 7"/>
          <p:cNvSpPr txBox="1"/>
          <p:nvPr/>
        </p:nvSpPr>
        <p:spPr>
          <a:xfrm>
            <a:off x="152401" y="838200"/>
            <a:ext cx="8763000" cy="1015663"/>
          </a:xfrm>
          <a:prstGeom prst="rect">
            <a:avLst/>
          </a:prstGeom>
          <a:noFill/>
        </p:spPr>
        <p:txBody>
          <a:bodyPr wrap="square" rtlCol="0">
            <a:spAutoFit/>
          </a:bodyPr>
          <a:lstStyle/>
          <a:p>
            <a:r>
              <a:rPr lang="en-US" sz="2000" dirty="0">
                <a:latin typeface="Cambria" panose="02040503050406030204" pitchFamily="18" charset="0"/>
              </a:rPr>
              <a:t>Find the </a:t>
            </a:r>
            <a:r>
              <a:rPr lang="en-US" sz="2000" dirty="0">
                <a:solidFill>
                  <a:srgbClr val="FFFF00"/>
                </a:solidFill>
                <a:latin typeface="Cambria" panose="02040503050406030204" pitchFamily="18" charset="0"/>
              </a:rPr>
              <a:t>Current Folder </a:t>
            </a:r>
            <a:r>
              <a:rPr lang="en-US" sz="2000" dirty="0">
                <a:latin typeface="Cambria" panose="02040503050406030204" pitchFamily="18" charset="0"/>
              </a:rPr>
              <a:t>on the MatLab™ open page; be sure those six files are in the folder along with your length data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a:latin typeface="Cambria" panose="02040503050406030204" pitchFamily="18" charset="0"/>
              </a:rPr>
              <a:t> in </a:t>
            </a:r>
            <a:r>
              <a:rPr lang="en-US" sz="2000" dirty="0">
                <a:latin typeface="Cambria" panose="02040503050406030204" pitchFamily="18" charset="0"/>
                <a:cs typeface="Courier New" panose="02070309020205020404" pitchFamily="49" charset="0"/>
              </a:rPr>
              <a:t>.</a:t>
            </a:r>
            <a:r>
              <a:rPr lang="en-US" sz="2000" dirty="0" err="1">
                <a:latin typeface="Cambria" panose="02040503050406030204" pitchFamily="18" charset="0"/>
                <a:cs typeface="Courier New" panose="02070309020205020404" pitchFamily="49" charset="0"/>
              </a:rPr>
              <a:t>dat</a:t>
            </a:r>
            <a:r>
              <a:rPr lang="en-US" sz="2000" dirty="0">
                <a:latin typeface="Cambria" panose="02040503050406030204" pitchFamily="18" charset="0"/>
                <a:cs typeface="Courier New" panose="02070309020205020404" pitchFamily="49" charset="0"/>
              </a:rPr>
              <a:t>, .txt , or .csv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a:latin typeface="Cambria" panose="02040503050406030204" pitchFamily="18" charset="0"/>
              </a:rPr>
              <a:t> files (shown for a </a:t>
            </a:r>
            <a:r>
              <a:rPr lang="en-US" sz="2000" u="sng" dirty="0">
                <a:latin typeface="Cambria" panose="02040503050406030204" pitchFamily="18" charset="0"/>
              </a:rPr>
              <a:t>PC</a:t>
            </a:r>
            <a:r>
              <a:rPr lang="en-US" sz="2000" dirty="0">
                <a:latin typeface="Cambria" panose="02040503050406030204" pitchFamily="18" charset="0"/>
              </a:rPr>
              <a:t>). You should have a total of seven (7) files.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2057400"/>
            <a:ext cx="9144000" cy="4524587"/>
          </a:xfrm>
          <a:prstGeom prst="rect">
            <a:avLst/>
          </a:prstGeom>
        </p:spPr>
      </p:pic>
    </p:spTree>
    <p:extLst>
      <p:ext uri="{BB962C8B-B14F-4D97-AF65-F5344CB8AC3E}">
        <p14:creationId xmlns:p14="http://schemas.microsoft.com/office/powerpoint/2010/main" val="125157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Getting started.</a:t>
            </a:r>
          </a:p>
        </p:txBody>
      </p:sp>
      <p:sp>
        <p:nvSpPr>
          <p:cNvPr id="8" name="TextBox 7"/>
          <p:cNvSpPr txBox="1"/>
          <p:nvPr/>
        </p:nvSpPr>
        <p:spPr>
          <a:xfrm>
            <a:off x="304800" y="968514"/>
            <a:ext cx="8534400" cy="707886"/>
          </a:xfrm>
          <a:prstGeom prst="rect">
            <a:avLst/>
          </a:prstGeom>
          <a:noFill/>
        </p:spPr>
        <p:txBody>
          <a:bodyPr wrap="square" rtlCol="0">
            <a:spAutoFit/>
          </a:bodyPr>
          <a:lstStyle/>
          <a:p>
            <a:r>
              <a:rPr lang="en-US" sz="2000" dirty="0">
                <a:latin typeface="Cambria" panose="02040503050406030204" pitchFamily="18" charset="0"/>
              </a:rPr>
              <a:t>Click on the </a:t>
            </a:r>
            <a:r>
              <a:rPr lang="en-US" sz="2000" b="1" dirty="0" err="1">
                <a:solidFill>
                  <a:srgbClr val="FFFF00"/>
                </a:solidFill>
                <a:latin typeface="Courier New" panose="02070309020205020404" pitchFamily="49" charset="0"/>
                <a:cs typeface="Courier New" panose="02070309020205020404" pitchFamily="49" charset="0"/>
              </a:rPr>
              <a:t>Input_and_Run.m</a:t>
            </a:r>
            <a:r>
              <a:rPr lang="en-US" sz="2000" dirty="0">
                <a:latin typeface="Cambria" panose="02040503050406030204" pitchFamily="18" charset="0"/>
              </a:rPr>
              <a:t> folder </a:t>
            </a:r>
            <a:r>
              <a:rPr lang="en-US" sz="2000" dirty="0">
                <a:solidFill>
                  <a:srgbClr val="FFFF00"/>
                </a:solidFill>
                <a:latin typeface="Cambria" panose="02040503050406030204" pitchFamily="18" charset="0"/>
              </a:rPr>
              <a:t>(Step 1)</a:t>
            </a:r>
            <a:r>
              <a:rPr lang="en-US" sz="2000" dirty="0">
                <a:latin typeface="Cambria" panose="02040503050406030204" pitchFamily="18" charset="0"/>
              </a:rPr>
              <a:t>, then simply click on </a:t>
            </a:r>
            <a:r>
              <a:rPr lang="en-US" sz="2000" dirty="0">
                <a:solidFill>
                  <a:srgbClr val="FFFF00"/>
                </a:solidFill>
                <a:latin typeface="Cambria" panose="02040503050406030204" pitchFamily="18" charset="0"/>
              </a:rPr>
              <a:t>Run (Step 2) </a:t>
            </a:r>
            <a:r>
              <a:rPr lang="en-US" sz="2000" dirty="0">
                <a:latin typeface="Cambria" panose="02040503050406030204" pitchFamily="18" charset="0"/>
              </a:rPr>
              <a:t>to operate the program for the chosen method parameters: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2057400"/>
            <a:ext cx="9144000" cy="4524587"/>
          </a:xfrm>
          <a:prstGeom prst="rect">
            <a:avLst/>
          </a:prstGeom>
        </p:spPr>
      </p:pic>
    </p:spTree>
    <p:extLst>
      <p:ext uri="{BB962C8B-B14F-4D97-AF65-F5344CB8AC3E}">
        <p14:creationId xmlns:p14="http://schemas.microsoft.com/office/powerpoint/2010/main" val="297038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Program stages.</a:t>
            </a:r>
          </a:p>
        </p:txBody>
      </p:sp>
      <p:sp>
        <p:nvSpPr>
          <p:cNvPr id="8" name="TextBox 7"/>
          <p:cNvSpPr txBox="1"/>
          <p:nvPr/>
        </p:nvSpPr>
        <p:spPr>
          <a:xfrm>
            <a:off x="457200" y="2017455"/>
            <a:ext cx="8229600" cy="2554545"/>
          </a:xfrm>
          <a:prstGeom prst="rect">
            <a:avLst/>
          </a:prstGeom>
          <a:noFill/>
        </p:spPr>
        <p:txBody>
          <a:bodyPr wrap="square" rtlCol="0">
            <a:spAutoFit/>
          </a:bodyPr>
          <a:lstStyle/>
          <a:p>
            <a:r>
              <a:rPr lang="en-US" sz="2000" dirty="0">
                <a:latin typeface="Cambria" panose="02040503050406030204" pitchFamily="18" charset="0"/>
              </a:rPr>
              <a:t>The MatLab™ STADIA program runs through three (3) steps or stages with an “initialization” phase:</a:t>
            </a:r>
          </a:p>
          <a:p>
            <a:r>
              <a:rPr lang="en-US" sz="2000" dirty="0">
                <a:solidFill>
                  <a:srgbClr val="FFFF00"/>
                </a:solidFill>
                <a:latin typeface="Cambria" panose="02040503050406030204" pitchFamily="18" charset="0"/>
              </a:rPr>
              <a:t>Step	Process</a:t>
            </a:r>
          </a:p>
          <a:p>
            <a:r>
              <a:rPr lang="en-US" sz="2000" dirty="0">
                <a:latin typeface="Cambria" panose="02040503050406030204" pitchFamily="18" charset="0"/>
              </a:rPr>
              <a:t>0 	Initialization; file name, reading the file, and defining method </a:t>
            </a:r>
            <a:br>
              <a:rPr lang="en-US" sz="2000" dirty="0">
                <a:latin typeface="Cambria" panose="02040503050406030204" pitchFamily="18" charset="0"/>
              </a:rPr>
            </a:br>
            <a:r>
              <a:rPr lang="en-US" sz="2000" dirty="0">
                <a:latin typeface="Cambria" panose="02040503050406030204" pitchFamily="18" charset="0"/>
              </a:rPr>
              <a:t>                 parameters.</a:t>
            </a:r>
          </a:p>
          <a:p>
            <a:r>
              <a:rPr lang="en-US" sz="2000" dirty="0">
                <a:latin typeface="Cambria" panose="02040503050406030204" pitchFamily="18" charset="0"/>
              </a:rPr>
              <a:t>1	Linear approximation of microtubule growth and shortening.</a:t>
            </a:r>
          </a:p>
          <a:p>
            <a:r>
              <a:rPr lang="en-US" sz="2000" dirty="0">
                <a:latin typeface="Cambria" panose="02040503050406030204" pitchFamily="18" charset="0"/>
              </a:rPr>
              <a:t>2	Classification of microtubule stages.</a:t>
            </a:r>
          </a:p>
          <a:p>
            <a:r>
              <a:rPr lang="en-US" sz="2000" dirty="0">
                <a:latin typeface="Cambria" panose="02040503050406030204" pitchFamily="18" charset="0"/>
              </a:rPr>
              <a:t>3	Analysis of the data.</a:t>
            </a:r>
          </a:p>
        </p:txBody>
      </p:sp>
    </p:spTree>
    <p:extLst>
      <p:ext uri="{BB962C8B-B14F-4D97-AF65-F5344CB8AC3E}">
        <p14:creationId xmlns:p14="http://schemas.microsoft.com/office/powerpoint/2010/main" val="428216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905780"/>
            <a:ext cx="9144000" cy="523220"/>
          </a:xfrm>
          <a:prstGeom prst="rect">
            <a:avLst/>
          </a:prstGeom>
          <a:noFill/>
        </p:spPr>
        <p:txBody>
          <a:bodyPr wrap="square" rtlCol="0">
            <a:spAutoFit/>
          </a:bodyPr>
          <a:lstStyle/>
          <a:p>
            <a:pPr algn="ctr"/>
            <a:r>
              <a:rPr lang="en-US" sz="2800" dirty="0">
                <a:latin typeface="Cambria" panose="02040503050406030204" pitchFamily="18" charset="0"/>
              </a:rPr>
              <a:t>Step 0: Initialization.</a:t>
            </a:r>
          </a:p>
        </p:txBody>
      </p:sp>
    </p:spTree>
    <p:extLst>
      <p:ext uri="{BB962C8B-B14F-4D97-AF65-F5344CB8AC3E}">
        <p14:creationId xmlns:p14="http://schemas.microsoft.com/office/powerpoint/2010/main" val="79615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0: Initialization.</a:t>
            </a:r>
          </a:p>
        </p:txBody>
      </p:sp>
      <p:sp>
        <p:nvSpPr>
          <p:cNvPr id="8" name="TextBox 7"/>
          <p:cNvSpPr txBox="1"/>
          <p:nvPr/>
        </p:nvSpPr>
        <p:spPr>
          <a:xfrm>
            <a:off x="457200" y="2480608"/>
            <a:ext cx="8229600" cy="1938992"/>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SKIP_FILE_READ = 0;</a:t>
            </a:r>
          </a:p>
          <a:p>
            <a:r>
              <a:rPr lang="en-US" sz="2000" dirty="0">
                <a:latin typeface="Cambria" panose="02040503050406030204" pitchFamily="18" charset="0"/>
              </a:rPr>
              <a:t>If this file is set at 0, it erases the previous run(s) (i.e., “flushes” STADIA) and starts the program over from scratch. This also saves time.</a:t>
            </a:r>
          </a:p>
          <a:p>
            <a:r>
              <a:rPr lang="en-US" sz="2000" dirty="0">
                <a:latin typeface="Cambria" panose="02040503050406030204" pitchFamily="18" charset="0"/>
              </a:rPr>
              <a:t>Otherwise, if you are running a large data file, set = 1. The default setting  for this is 0.</a:t>
            </a:r>
          </a:p>
          <a:p>
            <a:endParaRPr lang="en-US" sz="2000" dirty="0">
              <a:latin typeface="Cambria" panose="02040503050406030204" pitchFamily="18" charset="0"/>
            </a:endParaRPr>
          </a:p>
        </p:txBody>
      </p:sp>
    </p:spTree>
    <p:extLst>
      <p:ext uri="{BB962C8B-B14F-4D97-AF65-F5344CB8AC3E}">
        <p14:creationId xmlns:p14="http://schemas.microsoft.com/office/powerpoint/2010/main" val="281865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0: Initialization.</a:t>
            </a:r>
          </a:p>
        </p:txBody>
      </p:sp>
      <p:sp>
        <p:nvSpPr>
          <p:cNvPr id="8" name="TextBox 7"/>
          <p:cNvSpPr txBox="1"/>
          <p:nvPr/>
        </p:nvSpPr>
        <p:spPr>
          <a:xfrm>
            <a:off x="228600" y="2014478"/>
            <a:ext cx="8686800" cy="2862322"/>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FILE_NAME_INPUT = {'test_data.dat'};</a:t>
            </a:r>
            <a:r>
              <a:rPr lang="en-US" sz="2000" dirty="0">
                <a:latin typeface="Cambria" panose="02040503050406030204" pitchFamily="18" charset="0"/>
                <a:cs typeface="Courier New" panose="02070309020205020404" pitchFamily="49" charset="0"/>
              </a:rPr>
              <a:t>.</a:t>
            </a:r>
          </a:p>
          <a:p>
            <a:r>
              <a:rPr lang="en-US" sz="2000" dirty="0">
                <a:latin typeface="Cambria" panose="02040503050406030204" pitchFamily="18" charset="0"/>
              </a:rPr>
              <a:t>This is the name of the length history input file or files. You can name it with whatever system you prefer, but just be sure to identify each file name in single quotes (</a:t>
            </a:r>
            <a:r>
              <a:rPr lang="en-US" sz="2000" dirty="0">
                <a:solidFill>
                  <a:srgbClr val="FFFF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2000" dirty="0">
                <a:solidFill>
                  <a:srgbClr val="FFFF00"/>
                </a:solidFill>
                <a:latin typeface="Courier New" panose="02070309020205020404" pitchFamily="49" charset="0"/>
                <a:cs typeface="Courier New" panose="02070309020205020404" pitchFamily="49" charset="0"/>
              </a:rPr>
              <a:t>'</a:t>
            </a:r>
            <a:r>
              <a:rPr lang="en-US" sz="2000" dirty="0">
                <a:latin typeface="Cambria" panose="02040503050406030204" pitchFamily="18" charset="0"/>
              </a:rPr>
              <a:t>) and the list of file names must be in a set of brackets (</a:t>
            </a:r>
            <a:r>
              <a:rPr lang="en-US" sz="2000" b="1" dirty="0">
                <a:solidFill>
                  <a:srgbClr val="FFFF00"/>
                </a:solidFill>
                <a:latin typeface="Courier New" panose="02070309020205020404" pitchFamily="49" charset="0"/>
                <a:cs typeface="Courier New" panose="02070309020205020404" pitchFamily="49" charset="0"/>
              </a:rPr>
              <a:t>{ }</a:t>
            </a:r>
            <a:r>
              <a:rPr lang="en-US" sz="2000" dirty="0">
                <a:latin typeface="Cambria" panose="02040503050406030204" pitchFamily="18" charset="0"/>
              </a:rPr>
              <a:t>). Remember, the file must end with either a </a:t>
            </a:r>
            <a:r>
              <a:rPr lang="en-US" sz="2000" dirty="0">
                <a:latin typeface="Cambria" panose="02040503050406030204" pitchFamily="18" charset="0"/>
                <a:cs typeface="Courier New" panose="02070309020205020404" pitchFamily="49" charset="0"/>
              </a:rPr>
              <a:t>.</a:t>
            </a:r>
            <a:r>
              <a:rPr lang="en-US" sz="2000" dirty="0" err="1">
                <a:latin typeface="Cambria" panose="02040503050406030204" pitchFamily="18" charset="0"/>
                <a:cs typeface="Courier New" panose="02070309020205020404" pitchFamily="49" charset="0"/>
              </a:rPr>
              <a:t>dat</a:t>
            </a:r>
            <a:r>
              <a:rPr lang="en-US" sz="2000" dirty="0">
                <a:latin typeface="Cambria" panose="02040503050406030204" pitchFamily="18" charset="0"/>
                <a:cs typeface="Courier New" panose="02070309020205020404" pitchFamily="49" charset="0"/>
              </a:rPr>
              <a:t>,</a:t>
            </a:r>
            <a:r>
              <a:rPr lang="en-US" sz="2000" dirty="0">
                <a:latin typeface="Cambria" panose="02040503050406030204" pitchFamily="18" charset="0"/>
              </a:rPr>
              <a:t> </a:t>
            </a:r>
            <a:r>
              <a:rPr lang="en-US" sz="2000" dirty="0">
                <a:latin typeface="Cambria" panose="02040503050406030204" pitchFamily="18" charset="0"/>
                <a:cs typeface="Courier New" panose="02070309020205020404" pitchFamily="49" charset="0"/>
              </a:rPr>
              <a:t>.txt, or .csv </a:t>
            </a:r>
            <a:r>
              <a:rPr lang="en-US" sz="2000" dirty="0">
                <a:latin typeface="Cambria" panose="02040503050406030204" pitchFamily="18" charset="0"/>
              </a:rPr>
              <a:t>suffix.</a:t>
            </a:r>
            <a:br>
              <a:rPr lang="en-US" sz="2000" dirty="0">
                <a:latin typeface="Cambria" panose="02040503050406030204" pitchFamily="18" charset="0"/>
              </a:rPr>
            </a:br>
            <a:r>
              <a:rPr lang="en-US" sz="2000" dirty="0">
                <a:latin typeface="Cambria" panose="02040503050406030204" pitchFamily="18" charset="0"/>
              </a:rPr>
              <a:t>Typical file names look like these:</a:t>
            </a:r>
          </a:p>
          <a:p>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'LengthHistory_Joe_10uM_1hr_070917_run1.dat'</a:t>
            </a:r>
            <a:r>
              <a:rPr lang="en-US" sz="2000" b="1" dirty="0">
                <a:latin typeface="Courier New" panose="02070309020205020404" pitchFamily="49" charset="0"/>
                <a:cs typeface="Courier New" panose="02070309020205020404" pitchFamily="49" charset="0"/>
              </a:rPr>
              <a:t>}</a:t>
            </a:r>
            <a:r>
              <a:rPr lang="en-US" sz="2000" dirty="0">
                <a:solidFill>
                  <a:srgbClr val="FFFF00"/>
                </a:solidFill>
                <a:latin typeface="Bookman Old Style" panose="02050604050505020204" pitchFamily="18" charset="0"/>
              </a:rPr>
              <a:t>  </a:t>
            </a:r>
            <a:r>
              <a:rPr lang="en-US" sz="2000" dirty="0">
                <a:latin typeface="Cambria" panose="02040503050406030204" pitchFamily="18" charset="0"/>
              </a:rPr>
              <a:t>    </a:t>
            </a:r>
          </a:p>
          <a:p>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'Length_Ann_run24_12uM_20min_071817.txt'</a:t>
            </a:r>
            <a:r>
              <a:rPr lang="en-US" sz="2000" b="1" dirty="0">
                <a:latin typeface="Courier New" panose="02070309020205020404" pitchFamily="49" charset="0"/>
                <a:cs typeface="Courier New" panose="02070309020205020404" pitchFamily="49" charset="0"/>
              </a:rPr>
              <a:t>}</a:t>
            </a:r>
            <a:r>
              <a:rPr lang="en-US" sz="2000" dirty="0">
                <a:latin typeface="Cambria" panose="02040503050406030204" pitchFamily="18" charset="0"/>
                <a:cs typeface="Courier New" panose="02070309020205020404" pitchFamily="49" charset="0"/>
              </a:rPr>
              <a:t>.</a:t>
            </a:r>
            <a:endParaRPr lang="en-US" sz="2000" dirty="0">
              <a:latin typeface="Cambria" panose="02040503050406030204" pitchFamily="18" charset="0"/>
            </a:endParaRPr>
          </a:p>
          <a:p>
            <a:endParaRPr lang="en-US" sz="2000" dirty="0">
              <a:latin typeface="Cambria" panose="02040503050406030204" pitchFamily="18" charset="0"/>
            </a:endParaRPr>
          </a:p>
        </p:txBody>
      </p:sp>
    </p:spTree>
    <p:extLst>
      <p:ext uri="{BB962C8B-B14F-4D97-AF65-F5344CB8AC3E}">
        <p14:creationId xmlns:p14="http://schemas.microsoft.com/office/powerpoint/2010/main" val="337214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907792"/>
            <a:ext cx="9144000" cy="523220"/>
          </a:xfrm>
          <a:prstGeom prst="rect">
            <a:avLst/>
          </a:prstGeom>
          <a:noFill/>
        </p:spPr>
        <p:txBody>
          <a:bodyPr wrap="square" rtlCol="0">
            <a:spAutoFit/>
          </a:bodyPr>
          <a:lstStyle/>
          <a:p>
            <a:pPr algn="ctr"/>
            <a:r>
              <a:rPr lang="en-US" sz="2800" dirty="0">
                <a:latin typeface="Cambria" panose="02040503050406030204" pitchFamily="18" charset="0"/>
              </a:rPr>
              <a:t>Step 1: Linear approximation.</a:t>
            </a:r>
          </a:p>
        </p:txBody>
      </p:sp>
    </p:spTree>
    <p:extLst>
      <p:ext uri="{BB962C8B-B14F-4D97-AF65-F5344CB8AC3E}">
        <p14:creationId xmlns:p14="http://schemas.microsoft.com/office/powerpoint/2010/main" val="1192862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1: Linear approximation.</a:t>
            </a:r>
          </a:p>
        </p:txBody>
      </p:sp>
      <p:sp>
        <p:nvSpPr>
          <p:cNvPr id="8" name="TextBox 7"/>
          <p:cNvSpPr txBox="1"/>
          <p:nvPr/>
        </p:nvSpPr>
        <p:spPr>
          <a:xfrm>
            <a:off x="457200" y="1219200"/>
            <a:ext cx="8229600" cy="5016758"/>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FIRST_DATA_ROW = 2;</a:t>
            </a:r>
          </a:p>
          <a:p>
            <a:r>
              <a:rPr lang="en-US" sz="2000" dirty="0">
                <a:latin typeface="Cambria" panose="02040503050406030204" pitchFamily="18" charset="0"/>
              </a:rPr>
              <a:t>This annotates which row of the input file indicating the beginning of the data content that you wish to analyze. </a:t>
            </a:r>
          </a:p>
          <a:p>
            <a:r>
              <a:rPr lang="en-US" sz="2000" b="1" dirty="0">
                <a:solidFill>
                  <a:srgbClr val="FFFF00"/>
                </a:solidFill>
                <a:latin typeface="Courier New" panose="02070309020205020404" pitchFamily="49" charset="0"/>
                <a:cs typeface="Courier New" panose="02070309020205020404" pitchFamily="49" charset="0"/>
              </a:rPr>
              <a:t>MT_LENGTH_COLUMN_INDICES = 2;</a:t>
            </a:r>
          </a:p>
          <a:p>
            <a:r>
              <a:rPr lang="en-US" sz="2000" dirty="0">
                <a:latin typeface="Cambria" panose="02040503050406030204" pitchFamily="18" charset="0"/>
              </a:rPr>
              <a:t>This variable allows you to select which set or sets of input files (your data) that you wish to examine. If multiple columns of the file contain microtubule lengths, then the length history plots that are created will be “stitched together” with only the first column of data corresponding to the actual time values in the original file; the rest will be shifted to further time steps. In addition, you can select specific subsets to run through the program. For example, if </a:t>
            </a:r>
          </a:p>
          <a:p>
            <a:r>
              <a:rPr lang="en-US" sz="2000" b="1" dirty="0">
                <a:solidFill>
                  <a:srgbClr val="FFFF00"/>
                </a:solidFill>
                <a:latin typeface="Courier New" panose="02070309020205020404" pitchFamily="49" charset="0"/>
                <a:cs typeface="Courier New" panose="02070309020205020404" pitchFamily="49" charset="0"/>
              </a:rPr>
              <a:t>      MT_LENGTH_COLUMN_INDICES = 2:128;</a:t>
            </a:r>
          </a:p>
          <a:p>
            <a:r>
              <a:rPr lang="en-US" sz="2000" dirty="0">
                <a:latin typeface="Cambria" panose="02040503050406030204" pitchFamily="18" charset="0"/>
              </a:rPr>
              <a:t>then the program will use data in all columns from 2 through 128. If</a:t>
            </a:r>
          </a:p>
          <a:p>
            <a:r>
              <a:rPr lang="en-US" sz="2000" b="1" dirty="0">
                <a:solidFill>
                  <a:srgbClr val="FFFF00"/>
                </a:solidFill>
                <a:latin typeface="Courier New" panose="02070309020205020404" pitchFamily="49" charset="0"/>
                <a:cs typeface="Courier New" panose="02070309020205020404" pitchFamily="49" charset="0"/>
              </a:rPr>
              <a:t>      MT_LENGTH_COLUMN_INDICES = [2:5, 8, 11:18];</a:t>
            </a:r>
          </a:p>
          <a:p>
            <a:r>
              <a:rPr lang="en-US" sz="2000" dirty="0">
                <a:latin typeface="Cambria" panose="02040503050406030204" pitchFamily="18" charset="0"/>
              </a:rPr>
              <a:t>then the program will use only data in columns 2 through 5, column 8, and columns 11 through 18.</a:t>
            </a:r>
          </a:p>
        </p:txBody>
      </p:sp>
    </p:spTree>
    <p:extLst>
      <p:ext uri="{BB962C8B-B14F-4D97-AF65-F5344CB8AC3E}">
        <p14:creationId xmlns:p14="http://schemas.microsoft.com/office/powerpoint/2010/main" val="74018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lstStyle/>
          <a:p>
            <a:r>
              <a:rPr lang="en-US" dirty="0">
                <a:solidFill>
                  <a:srgbClr val="FFFF00"/>
                </a:solidFill>
                <a:latin typeface="Cambria" panose="02040503050406030204" pitchFamily="18" charset="0"/>
              </a:rPr>
              <a:t>STADIA:</a:t>
            </a:r>
          </a:p>
        </p:txBody>
      </p:sp>
      <p:sp>
        <p:nvSpPr>
          <p:cNvPr id="3" name="Subtitle 2"/>
          <p:cNvSpPr>
            <a:spLocks noGrp="1"/>
          </p:cNvSpPr>
          <p:nvPr>
            <p:ph type="subTitle" idx="1"/>
          </p:nvPr>
        </p:nvSpPr>
        <p:spPr>
          <a:xfrm>
            <a:off x="612648" y="2286000"/>
            <a:ext cx="7955280" cy="2819400"/>
          </a:xfrm>
        </p:spPr>
        <p:txBody>
          <a:bodyPr>
            <a:normAutofit/>
          </a:bodyPr>
          <a:lstStyle/>
          <a:p>
            <a:pPr algn="l"/>
            <a:r>
              <a:rPr lang="en-US" sz="2400" dirty="0">
                <a:latin typeface="Cambria" panose="02040503050406030204" pitchFamily="18" charset="0"/>
              </a:rPr>
              <a:t>The Statistical Tool for Automated Dynamic Instability Analysis </a:t>
            </a:r>
            <a:r>
              <a:rPr lang="en-US" sz="2400" b="1" dirty="0">
                <a:latin typeface="Cambria" panose="02040503050406030204" pitchFamily="18" charset="0"/>
                <a:ea typeface="Tahoma" panose="020B0604030504040204" pitchFamily="34" charset="0"/>
                <a:cs typeface="Tahoma" panose="020B0604030504040204" pitchFamily="34" charset="0"/>
              </a:rPr>
              <a:t>―</a:t>
            </a:r>
            <a:r>
              <a:rPr lang="en-US" sz="2400" dirty="0">
                <a:latin typeface="Cambria" panose="02040503050406030204" pitchFamily="18" charset="0"/>
                <a:ea typeface="Tahoma" panose="020B0604030504040204" pitchFamily="34" charset="0"/>
                <a:cs typeface="Tahoma" panose="020B0604030504040204" pitchFamily="34" charset="0"/>
              </a:rPr>
              <a:t> STADIA </a:t>
            </a:r>
            <a:r>
              <a:rPr lang="en-US" sz="2400" b="1" dirty="0">
                <a:latin typeface="Cambria" panose="02040503050406030204" pitchFamily="18" charset="0"/>
                <a:ea typeface="Tahoma" panose="020B0604030504040204" pitchFamily="34" charset="0"/>
                <a:cs typeface="Tahoma" panose="020B0604030504040204" pitchFamily="34" charset="0"/>
              </a:rPr>
              <a:t>―</a:t>
            </a:r>
            <a:r>
              <a:rPr lang="en-US" sz="2400" dirty="0">
                <a:latin typeface="Cambria" panose="02040503050406030204" pitchFamily="18" charset="0"/>
              </a:rPr>
              <a:t> is a MATLAB™-based program designed to quantify and characterize dynamic instability behavior in microtubules in a more objective, precise, and reproducible way than is presently possible.</a:t>
            </a:r>
            <a:br>
              <a:rPr lang="en-US" sz="2400" dirty="0">
                <a:latin typeface="Cambria" panose="02040503050406030204" pitchFamily="18" charset="0"/>
              </a:rPr>
            </a:br>
            <a:r>
              <a:rPr lang="en-US" sz="2400" dirty="0">
                <a:latin typeface="Cambria" panose="02040503050406030204" pitchFamily="18" charset="0"/>
              </a:rPr>
              <a:t>This tutorial will guide you through the process of using STADIA. </a:t>
            </a:r>
          </a:p>
        </p:txBody>
      </p:sp>
    </p:spTree>
    <p:extLst>
      <p:ext uri="{BB962C8B-B14F-4D97-AF65-F5344CB8AC3E}">
        <p14:creationId xmlns:p14="http://schemas.microsoft.com/office/powerpoint/2010/main" val="178909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1: Linear approximation.</a:t>
            </a:r>
          </a:p>
        </p:txBody>
      </p:sp>
      <p:sp>
        <p:nvSpPr>
          <p:cNvPr id="8" name="TextBox 7"/>
          <p:cNvSpPr txBox="1"/>
          <p:nvPr/>
        </p:nvSpPr>
        <p:spPr>
          <a:xfrm>
            <a:off x="457200" y="1700748"/>
            <a:ext cx="8229600" cy="3785652"/>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TIME_COLUMN = 1;</a:t>
            </a:r>
          </a:p>
          <a:p>
            <a:r>
              <a:rPr lang="en-US" sz="2000" dirty="0">
                <a:latin typeface="Cambria" panose="02040503050406030204" pitchFamily="18" charset="0"/>
              </a:rPr>
              <a:t>This places the time values in the first column; do not use more than one column for time.</a:t>
            </a:r>
          </a:p>
          <a:p>
            <a:r>
              <a:rPr lang="en-US" sz="2000" b="1" dirty="0">
                <a:solidFill>
                  <a:srgbClr val="FFFF00"/>
                </a:solidFill>
                <a:latin typeface="Courier New" panose="02070309020205020404" pitchFamily="49" charset="0"/>
                <a:cs typeface="Courier New" panose="02070309020205020404" pitchFamily="49" charset="0"/>
              </a:rPr>
              <a:t>TIME_CONVERSION_FACTOR = 1;</a:t>
            </a:r>
          </a:p>
          <a:p>
            <a:r>
              <a:rPr lang="en-US" sz="2000" dirty="0">
                <a:latin typeface="Cambria" panose="02040503050406030204" pitchFamily="18" charset="0"/>
              </a:rPr>
              <a:t>If you’re using step numbers instead of time, then you will need to convert the steps to seconds; simply list the frame rate of your input data. If time is in minutes or hours, convert to seconds by multiplying by 60 and 3600, respectively. If the time values in the data are in seconds, then the default value = 1.</a:t>
            </a:r>
          </a:p>
          <a:p>
            <a:r>
              <a:rPr lang="en-US" sz="2000" dirty="0">
                <a:latin typeface="Cambria" panose="02040503050406030204" pitchFamily="18" charset="0"/>
              </a:rPr>
              <a:t>For example, if your input data is in minutes, then</a:t>
            </a:r>
          </a:p>
          <a:p>
            <a:r>
              <a:rPr lang="en-US" sz="2000" b="1" dirty="0">
                <a:solidFill>
                  <a:srgbClr val="FFFF00"/>
                </a:solidFill>
                <a:latin typeface="Courier New" panose="02070309020205020404" pitchFamily="49" charset="0"/>
                <a:cs typeface="Courier New" panose="02070309020205020404" pitchFamily="49" charset="0"/>
              </a:rPr>
              <a:t>      TIME_CONVERSION_FACTOR = 60;</a:t>
            </a:r>
          </a:p>
          <a:p>
            <a:endParaRPr lang="en-US" sz="2000" dirty="0">
              <a:latin typeface="Cambria" panose="02040503050406030204" pitchFamily="18" charset="0"/>
            </a:endParaRPr>
          </a:p>
        </p:txBody>
      </p:sp>
    </p:spTree>
    <p:extLst>
      <p:ext uri="{BB962C8B-B14F-4D97-AF65-F5344CB8AC3E}">
        <p14:creationId xmlns:p14="http://schemas.microsoft.com/office/powerpoint/2010/main" val="242799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1: Linear approximation.</a:t>
            </a:r>
          </a:p>
        </p:txBody>
      </p:sp>
      <p:sp>
        <p:nvSpPr>
          <p:cNvPr id="8" name="TextBox 7"/>
          <p:cNvSpPr txBox="1"/>
          <p:nvPr/>
        </p:nvSpPr>
        <p:spPr>
          <a:xfrm>
            <a:off x="457200" y="1932325"/>
            <a:ext cx="8229600" cy="3477875"/>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INPUT_FILE_DELIMETER = </a:t>
            </a:r>
            <a:r>
              <a:rPr lang="en-US" sz="2000" dirty="0">
                <a:solidFill>
                  <a:srgbClr val="FFFF00"/>
                </a:solidFill>
                <a:latin typeface="Courier New" panose="02070309020205020404" pitchFamily="49" charset="0"/>
                <a:cs typeface="Courier New" panose="02070309020205020404" pitchFamily="49" charset="0"/>
              </a:rPr>
              <a:t>'</a:t>
            </a:r>
            <a:r>
              <a:rPr lang="en-US" sz="2000" b="1" dirty="0">
                <a:solidFill>
                  <a:srgbClr val="FFFF00"/>
                </a:solidFill>
                <a:latin typeface="Courier New" panose="02070309020205020404" pitchFamily="49" charset="0"/>
                <a:cs typeface="Courier New" panose="02070309020205020404" pitchFamily="49" charset="0"/>
              </a:rPr>
              <a:t> </a:t>
            </a:r>
            <a:r>
              <a:rPr lang="en-US" sz="2000" dirty="0">
                <a:solidFill>
                  <a:srgbClr val="FFFF00"/>
                </a:solidFill>
                <a:latin typeface="Courier New" panose="02070309020205020404" pitchFamily="49" charset="0"/>
                <a:cs typeface="Courier New" panose="02070309020205020404" pitchFamily="49" charset="0"/>
              </a:rPr>
              <a:t>';</a:t>
            </a:r>
          </a:p>
          <a:p>
            <a:r>
              <a:rPr lang="en-US" sz="2000" dirty="0">
                <a:latin typeface="Cambria" panose="02040503050406030204" pitchFamily="18" charset="0"/>
              </a:rPr>
              <a:t>This tells the program how you’ve separated data in your input file. The example above is when each data point is simply separated by a space </a:t>
            </a:r>
            <a:br>
              <a:rPr lang="en-US" sz="2000" dirty="0">
                <a:latin typeface="Cambria" panose="02040503050406030204" pitchFamily="18" charset="0"/>
              </a:rPr>
            </a:br>
            <a:r>
              <a:rPr lang="en-US" sz="2000" dirty="0">
                <a:latin typeface="Cambria" panose="02040503050406030204" pitchFamily="18" charset="0"/>
              </a:rPr>
              <a:t>(1  1  2  3  5  8  13…). On the other hand, if the data is listed using commas (such as = 1, 1, 2, 3, 5, 8, 13, …), then </a:t>
            </a:r>
          </a:p>
          <a:p>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INPUT_FILE_DELIMETER = </a:t>
            </a:r>
            <a:r>
              <a:rPr lang="en-US" sz="2000" dirty="0">
                <a:solidFill>
                  <a:srgbClr val="FFFF00"/>
                </a:solidFill>
                <a:latin typeface="Courier New" panose="02070309020205020404" pitchFamily="49" charset="0"/>
                <a:cs typeface="Courier New" panose="02070309020205020404" pitchFamily="49" charset="0"/>
              </a:rPr>
              <a:t>',';</a:t>
            </a:r>
          </a:p>
          <a:p>
            <a:r>
              <a:rPr lang="en-US" sz="2000" dirty="0">
                <a:latin typeface="Cambria" panose="02040503050406030204" pitchFamily="18" charset="0"/>
              </a:rPr>
              <a:t>needs a comma between the single quotes so that the program looks for it in order to identify each data point. If you use a semi-colon (1; 1; 2; 3; 5; 8; 13; …), then </a:t>
            </a:r>
          </a:p>
          <a:p>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INPUT_FILE_DELIMETER = </a:t>
            </a:r>
            <a:r>
              <a:rPr lang="en-US" sz="2000" dirty="0">
                <a:solidFill>
                  <a:srgbClr val="FFFF00"/>
                </a:solidFill>
                <a:latin typeface="Courier New" panose="02070309020205020404" pitchFamily="49" charset="0"/>
                <a:cs typeface="Courier New" panose="02070309020205020404" pitchFamily="49" charset="0"/>
              </a:rPr>
              <a:t>';';</a:t>
            </a:r>
          </a:p>
          <a:p>
            <a:endParaRPr lang="en-US" sz="2000" dirty="0">
              <a:latin typeface="Cambria" panose="02040503050406030204" pitchFamily="18" charset="0"/>
            </a:endParaRPr>
          </a:p>
        </p:txBody>
      </p:sp>
    </p:spTree>
    <p:extLst>
      <p:ext uri="{BB962C8B-B14F-4D97-AF65-F5344CB8AC3E}">
        <p14:creationId xmlns:p14="http://schemas.microsoft.com/office/powerpoint/2010/main" val="297472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1: Linear approximation.</a:t>
            </a:r>
          </a:p>
        </p:txBody>
      </p:sp>
      <p:sp>
        <p:nvSpPr>
          <p:cNvPr id="8" name="TextBox 7"/>
          <p:cNvSpPr txBox="1"/>
          <p:nvPr/>
        </p:nvSpPr>
        <p:spPr>
          <a:xfrm>
            <a:off x="457200" y="914400"/>
            <a:ext cx="8229600" cy="5016758"/>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MIN_SEGMENT_DURATION_INPUT = 0.1;</a:t>
            </a:r>
          </a:p>
          <a:p>
            <a:r>
              <a:rPr lang="en-US" sz="2000" b="1" dirty="0">
                <a:solidFill>
                  <a:srgbClr val="FFFF00"/>
                </a:solidFill>
                <a:latin typeface="Courier New" panose="02070309020205020404" pitchFamily="49" charset="0"/>
                <a:cs typeface="Courier New" panose="02070309020205020404" pitchFamily="49" charset="0"/>
              </a:rPr>
              <a:t>ERROR_TOLERANCE_LEVEL = 20;</a:t>
            </a:r>
          </a:p>
          <a:p>
            <a:r>
              <a:rPr lang="en-US" sz="2000" dirty="0">
                <a:latin typeface="Cambria" panose="02040503050406030204" pitchFamily="18" charset="0"/>
              </a:rPr>
              <a:t>These are the two critical parameters in the linear approximation phase of the program. You are  attempting to “balance” the minimum time used to </a:t>
            </a:r>
            <a:br>
              <a:rPr lang="en-US" sz="2000" dirty="0">
                <a:latin typeface="Cambria" panose="02040503050406030204" pitchFamily="18" charset="0"/>
              </a:rPr>
            </a:br>
            <a:r>
              <a:rPr lang="en-US" sz="2000" dirty="0">
                <a:latin typeface="Cambria" panose="02040503050406030204" pitchFamily="18" charset="0"/>
              </a:rPr>
              <a:t>differentiate segment vertices vs. the margin of error. </a:t>
            </a:r>
          </a:p>
          <a:p>
            <a:r>
              <a:rPr lang="en-US" sz="2000" dirty="0">
                <a:latin typeface="Cambria" panose="02040503050406030204" pitchFamily="18" charset="0"/>
              </a:rPr>
              <a:t>If the Minimum Segment </a:t>
            </a:r>
          </a:p>
          <a:p>
            <a:r>
              <a:rPr lang="en-US" sz="2000" dirty="0">
                <a:latin typeface="Cambria" panose="02040503050406030204" pitchFamily="18" charset="0"/>
              </a:rPr>
              <a:t>Duration and/or </a:t>
            </a:r>
          </a:p>
          <a:p>
            <a:r>
              <a:rPr lang="en-US" sz="2000" dirty="0">
                <a:latin typeface="Cambria" panose="02040503050406030204" pitchFamily="18" charset="0"/>
              </a:rPr>
              <a:t>Maximum Error </a:t>
            </a:r>
          </a:p>
          <a:p>
            <a:r>
              <a:rPr lang="en-US" sz="2000" dirty="0">
                <a:latin typeface="Cambria" panose="02040503050406030204" pitchFamily="18" charset="0"/>
              </a:rPr>
              <a:t>Tolerance is</a:t>
            </a:r>
            <a:br>
              <a:rPr lang="en-US" sz="2000" dirty="0">
                <a:latin typeface="Cambria" panose="02040503050406030204" pitchFamily="18" charset="0"/>
              </a:rPr>
            </a:br>
            <a:r>
              <a:rPr lang="en-US" sz="2000" b="1" dirty="0">
                <a:solidFill>
                  <a:srgbClr val="FFFF00"/>
                </a:solidFill>
                <a:latin typeface="Cambria" panose="02040503050406030204" pitchFamily="18" charset="0"/>
              </a:rPr>
              <a:t>reasonably ideal </a:t>
            </a:r>
            <a:r>
              <a:rPr lang="en-US" sz="2000" dirty="0">
                <a:latin typeface="Cambria" panose="02040503050406030204" pitchFamily="18" charset="0"/>
              </a:rPr>
              <a:t> </a:t>
            </a:r>
            <a:br>
              <a:rPr lang="en-US" sz="2000" dirty="0">
                <a:latin typeface="Cambria" panose="02040503050406030204" pitchFamily="18" charset="0"/>
              </a:rPr>
            </a:br>
            <a:r>
              <a:rPr lang="en-US" sz="2000" dirty="0">
                <a:latin typeface="Cambria" panose="02040503050406030204" pitchFamily="18" charset="0"/>
              </a:rPr>
              <a:t>(the best fit), then</a:t>
            </a:r>
            <a:br>
              <a:rPr lang="en-US" sz="2000" dirty="0">
                <a:latin typeface="Cambria" panose="02040503050406030204" pitchFamily="18" charset="0"/>
              </a:rPr>
            </a:br>
            <a:r>
              <a:rPr lang="en-US" sz="2000" dirty="0">
                <a:latin typeface="Cambria" panose="02040503050406030204" pitchFamily="18" charset="0"/>
              </a:rPr>
              <a:t>the resulting graph </a:t>
            </a:r>
            <a:br>
              <a:rPr lang="en-US" sz="2000" dirty="0">
                <a:latin typeface="Cambria" panose="02040503050406030204" pitchFamily="18" charset="0"/>
              </a:rPr>
            </a:br>
            <a:r>
              <a:rPr lang="en-US" sz="2000" dirty="0">
                <a:latin typeface="Cambria" panose="02040503050406030204" pitchFamily="18" charset="0"/>
              </a:rPr>
              <a:t>will </a:t>
            </a:r>
            <a:r>
              <a:rPr lang="en-US" sz="2000" b="1" dirty="0">
                <a:latin typeface="Cambria" panose="02040503050406030204" pitchFamily="18" charset="0"/>
              </a:rPr>
              <a:t>be accurate </a:t>
            </a:r>
            <a:br>
              <a:rPr lang="en-US" sz="2000" b="1" dirty="0">
                <a:latin typeface="Cambria" panose="02040503050406030204" pitchFamily="18" charset="0"/>
              </a:rPr>
            </a:br>
            <a:r>
              <a:rPr lang="en-US" sz="2000" b="1" dirty="0">
                <a:latin typeface="Cambria" panose="02040503050406030204" pitchFamily="18" charset="0"/>
              </a:rPr>
              <a:t>enough</a:t>
            </a:r>
            <a:r>
              <a:rPr lang="en-US" sz="2000" dirty="0">
                <a:latin typeface="Cambria" panose="02040503050406030204" pitchFamily="18" charset="0"/>
              </a:rPr>
              <a:t> to see</a:t>
            </a:r>
            <a:br>
              <a:rPr lang="en-US" sz="2000" dirty="0">
                <a:latin typeface="Cambria" panose="02040503050406030204" pitchFamily="18" charset="0"/>
              </a:rPr>
            </a:br>
            <a:r>
              <a:rPr lang="en-US" sz="2000" dirty="0">
                <a:latin typeface="Cambria" panose="02040503050406030204" pitchFamily="18" charset="0"/>
              </a:rPr>
              <a:t>stutters if they exist.</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549505"/>
            <a:ext cx="5494265" cy="4023360"/>
          </a:xfrm>
          <a:prstGeom prst="rect">
            <a:avLst/>
          </a:prstGeom>
        </p:spPr>
      </p:pic>
    </p:spTree>
    <p:extLst>
      <p:ext uri="{BB962C8B-B14F-4D97-AF65-F5344CB8AC3E}">
        <p14:creationId xmlns:p14="http://schemas.microsoft.com/office/powerpoint/2010/main" val="2272306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1: Linear approximation.</a:t>
            </a:r>
          </a:p>
        </p:txBody>
      </p:sp>
      <p:sp>
        <p:nvSpPr>
          <p:cNvPr id="8" name="TextBox 7"/>
          <p:cNvSpPr txBox="1"/>
          <p:nvPr/>
        </p:nvSpPr>
        <p:spPr>
          <a:xfrm>
            <a:off x="457200" y="914400"/>
            <a:ext cx="8229600" cy="2862322"/>
          </a:xfrm>
          <a:prstGeom prst="rect">
            <a:avLst/>
          </a:prstGeom>
          <a:noFill/>
        </p:spPr>
        <p:txBody>
          <a:bodyPr wrap="square" rtlCol="0">
            <a:spAutoFit/>
          </a:bodyPr>
          <a:lstStyle/>
          <a:p>
            <a:r>
              <a:rPr lang="en-US" sz="2000" dirty="0">
                <a:latin typeface="Cambria" panose="02040503050406030204" pitchFamily="18" charset="0"/>
              </a:rPr>
              <a:t>For example, suppose you set the following: </a:t>
            </a:r>
            <a:br>
              <a:rPr lang="en-US" sz="2000" dirty="0">
                <a:latin typeface="Cambria" panose="02040503050406030204" pitchFamily="18" charset="0"/>
              </a:rPr>
            </a:br>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MIN_SEGMENT_DURATION_INPUT = 0.1;</a:t>
            </a:r>
          </a:p>
          <a:p>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ERROR_TOLERANCE_LEVEL = 1;</a:t>
            </a:r>
            <a:br>
              <a:rPr lang="en-US" sz="1000" dirty="0">
                <a:latin typeface="Cambria" panose="02040503050406030204" pitchFamily="18" charset="0"/>
              </a:rPr>
            </a:br>
            <a:r>
              <a:rPr lang="en-US" sz="2000" dirty="0">
                <a:latin typeface="Cambria" panose="02040503050406030204" pitchFamily="18" charset="0"/>
              </a:rPr>
              <a:t>In this case, you’ve set the Minimum Segment Duration and Maximum Error Tolerance as </a:t>
            </a:r>
            <a:r>
              <a:rPr lang="en-US" sz="2000" b="1" dirty="0">
                <a:solidFill>
                  <a:srgbClr val="FFFF00"/>
                </a:solidFill>
                <a:latin typeface="Cambria" panose="02040503050406030204" pitchFamily="18" charset="0"/>
              </a:rPr>
              <a:t>too small</a:t>
            </a:r>
            <a:r>
              <a:rPr lang="en-US" sz="2000" dirty="0">
                <a:latin typeface="Cambria" panose="02040503050406030204" pitchFamily="18" charset="0"/>
              </a:rPr>
              <a:t>, with the resulting graph being </a:t>
            </a:r>
            <a:r>
              <a:rPr lang="en-US" sz="2000" b="1" dirty="0">
                <a:latin typeface="Cambria" panose="02040503050406030204" pitchFamily="18" charset="0"/>
              </a:rPr>
              <a:t>“too accurate” </a:t>
            </a:r>
            <a:r>
              <a:rPr lang="en-US" sz="2000" dirty="0">
                <a:latin typeface="Cambria" panose="02040503050406030204" pitchFamily="18" charset="0"/>
              </a:rPr>
              <a:t>and effectively </a:t>
            </a:r>
          </a:p>
          <a:p>
            <a:r>
              <a:rPr lang="en-US" sz="2000" dirty="0">
                <a:latin typeface="Cambria" panose="02040503050406030204" pitchFamily="18" charset="0"/>
              </a:rPr>
              <a:t>looking like the original </a:t>
            </a:r>
          </a:p>
          <a:p>
            <a:r>
              <a:rPr lang="en-US" sz="2000" dirty="0">
                <a:latin typeface="Cambria" panose="02040503050406030204" pitchFamily="18" charset="0"/>
              </a:rPr>
              <a:t>data.</a:t>
            </a:r>
          </a:p>
          <a:p>
            <a:r>
              <a:rPr lang="en-US" sz="2000" b="1" dirty="0">
                <a:latin typeface="Courier New" panose="02070309020205020404" pitchFamily="49" charset="0"/>
                <a:cs typeface="Courier New" panose="02070309020205020404" pitchFamily="49" charset="0"/>
              </a:rPr>
              <a:t> </a:t>
            </a:r>
            <a:endParaRPr lang="en-US" sz="2000" dirty="0">
              <a:latin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590800"/>
            <a:ext cx="5494264" cy="4023360"/>
          </a:xfrm>
          <a:prstGeom prst="rect">
            <a:avLst/>
          </a:prstGeom>
        </p:spPr>
      </p:pic>
    </p:spTree>
    <p:extLst>
      <p:ext uri="{BB962C8B-B14F-4D97-AF65-F5344CB8AC3E}">
        <p14:creationId xmlns:p14="http://schemas.microsoft.com/office/powerpoint/2010/main" val="42812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1: Linear approximation.</a:t>
            </a:r>
          </a:p>
        </p:txBody>
      </p:sp>
      <p:sp>
        <p:nvSpPr>
          <p:cNvPr id="8" name="TextBox 7"/>
          <p:cNvSpPr txBox="1"/>
          <p:nvPr/>
        </p:nvSpPr>
        <p:spPr>
          <a:xfrm>
            <a:off x="457200" y="914400"/>
            <a:ext cx="8229600" cy="2246769"/>
          </a:xfrm>
          <a:prstGeom prst="rect">
            <a:avLst/>
          </a:prstGeom>
          <a:noFill/>
        </p:spPr>
        <p:txBody>
          <a:bodyPr wrap="square" rtlCol="0">
            <a:spAutoFit/>
          </a:bodyPr>
          <a:lstStyle/>
          <a:p>
            <a:r>
              <a:rPr lang="en-US" sz="2000" dirty="0">
                <a:latin typeface="Cambria" panose="02040503050406030204" pitchFamily="18" charset="0"/>
              </a:rPr>
              <a:t>On the other hand, suppose you use these values: </a:t>
            </a:r>
            <a:br>
              <a:rPr lang="en-US" sz="2000" dirty="0">
                <a:latin typeface="Cambria" panose="02040503050406030204" pitchFamily="18" charset="0"/>
              </a:rPr>
            </a:br>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MIN_SEGMENT_DURATION_INPUT = 1;</a:t>
            </a:r>
          </a:p>
          <a:p>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ERROR_TOLERANCE_LEVEL = 30;</a:t>
            </a:r>
            <a:endParaRPr lang="en-US" sz="1000" dirty="0">
              <a:latin typeface="Cambria" panose="02040503050406030204" pitchFamily="18" charset="0"/>
            </a:endParaRPr>
          </a:p>
          <a:p>
            <a:r>
              <a:rPr lang="en-US" sz="2000" dirty="0">
                <a:latin typeface="Cambria" panose="02040503050406030204" pitchFamily="18" charset="0"/>
              </a:rPr>
              <a:t>Now the Minimum Segment Duration and Maximum Error Tolerance are </a:t>
            </a:r>
            <a:r>
              <a:rPr lang="en-US" sz="2000" b="1" dirty="0">
                <a:solidFill>
                  <a:srgbClr val="FFFF00"/>
                </a:solidFill>
                <a:latin typeface="Cambria" panose="02040503050406030204" pitchFamily="18" charset="0"/>
              </a:rPr>
              <a:t>too large</a:t>
            </a:r>
            <a:r>
              <a:rPr lang="en-US" sz="2000" dirty="0">
                <a:latin typeface="Cambria" panose="02040503050406030204" pitchFamily="18" charset="0"/>
              </a:rPr>
              <a:t>, with the resulting graph </a:t>
            </a:r>
            <a:r>
              <a:rPr lang="en-US" sz="2000" b="1" dirty="0">
                <a:latin typeface="Cambria" panose="02040503050406030204" pitchFamily="18" charset="0"/>
              </a:rPr>
              <a:t>not be accurate enough</a:t>
            </a:r>
            <a:r>
              <a:rPr lang="en-US" sz="2000" dirty="0">
                <a:latin typeface="Cambria" panose="02040503050406030204" pitchFamily="18" charset="0"/>
              </a:rPr>
              <a:t> to see subtle changes like stuttering.</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590800"/>
            <a:ext cx="5494264" cy="4023360"/>
          </a:xfrm>
          <a:prstGeom prst="rect">
            <a:avLst/>
          </a:prstGeom>
        </p:spPr>
      </p:pic>
    </p:spTree>
    <p:extLst>
      <p:ext uri="{BB962C8B-B14F-4D97-AF65-F5344CB8AC3E}">
        <p14:creationId xmlns:p14="http://schemas.microsoft.com/office/powerpoint/2010/main" val="1831054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1: Linear approximation.</a:t>
            </a:r>
          </a:p>
        </p:txBody>
      </p:sp>
      <p:sp>
        <p:nvSpPr>
          <p:cNvPr id="8" name="TextBox 7"/>
          <p:cNvSpPr txBox="1"/>
          <p:nvPr/>
        </p:nvSpPr>
        <p:spPr>
          <a:xfrm>
            <a:off x="457200" y="914400"/>
            <a:ext cx="8229600" cy="2862322"/>
          </a:xfrm>
          <a:prstGeom prst="rect">
            <a:avLst/>
          </a:prstGeom>
          <a:noFill/>
        </p:spPr>
        <p:txBody>
          <a:bodyPr wrap="square" rtlCol="0">
            <a:spAutoFit/>
          </a:bodyPr>
          <a:lstStyle/>
          <a:p>
            <a:r>
              <a:rPr lang="en-US" sz="2000" dirty="0">
                <a:latin typeface="Cambria" panose="02040503050406030204" pitchFamily="18" charset="0"/>
              </a:rPr>
              <a:t>Note that it is not always possible to satisfy both the Minimum Segment Duration and the Maximum Error Tolerance. In cases where these parameters are in conflict, STADIA will first attempt to find a neighboring point by ‘nudging’ the vertex in the direction that would increase the segment duration (thus trying to find a point that satisfies the Maximum Error Tolerance without violating the Minimum Segment Duration). If attempts to reconcile the conflict with nudging fails five times, STADIA produces ‘irreconcilable errors.’ Warnings to the user are outputted in the command window for both vertex nudges and irreconcilable errors.</a:t>
            </a:r>
          </a:p>
        </p:txBody>
      </p:sp>
    </p:spTree>
    <p:extLst>
      <p:ext uri="{BB962C8B-B14F-4D97-AF65-F5344CB8AC3E}">
        <p14:creationId xmlns:p14="http://schemas.microsoft.com/office/powerpoint/2010/main" val="1620275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907792"/>
            <a:ext cx="9144000" cy="523220"/>
          </a:xfrm>
          <a:prstGeom prst="rect">
            <a:avLst/>
          </a:prstGeom>
          <a:noFill/>
        </p:spPr>
        <p:txBody>
          <a:bodyPr wrap="square" rtlCol="0">
            <a:spAutoFit/>
          </a:bodyPr>
          <a:lstStyle/>
          <a:p>
            <a:pPr algn="ctr"/>
            <a:r>
              <a:rPr lang="en-US" sz="2800" dirty="0">
                <a:latin typeface="Cambria" panose="02040503050406030204" pitchFamily="18" charset="0"/>
              </a:rPr>
              <a:t>Step 2: Classification.</a:t>
            </a:r>
          </a:p>
        </p:txBody>
      </p:sp>
    </p:spTree>
    <p:extLst>
      <p:ext uri="{BB962C8B-B14F-4D97-AF65-F5344CB8AC3E}">
        <p14:creationId xmlns:p14="http://schemas.microsoft.com/office/powerpoint/2010/main" val="90095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2: Classification.</a:t>
            </a:r>
          </a:p>
        </p:txBody>
      </p:sp>
      <p:sp>
        <p:nvSpPr>
          <p:cNvPr id="8" name="TextBox 7"/>
          <p:cNvSpPr txBox="1"/>
          <p:nvPr/>
        </p:nvSpPr>
        <p:spPr>
          <a:xfrm>
            <a:off x="457200" y="2407384"/>
            <a:ext cx="8229600" cy="1631216"/>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FLATSTUT_MAX_SEGMENTHEIGHT_THRESHOLD_INPUT = 1;</a:t>
            </a:r>
          </a:p>
          <a:p>
            <a:r>
              <a:rPr lang="en-US" sz="2000" b="1" dirty="0">
                <a:solidFill>
                  <a:srgbClr val="FFFF00"/>
                </a:solidFill>
                <a:latin typeface="Courier New" panose="02070309020205020404" pitchFamily="49" charset="0"/>
                <a:cs typeface="Courier New" panose="02070309020205020404" pitchFamily="49" charset="0"/>
              </a:rPr>
              <a:t>FLATSTUT_MAX_SEGMENTSLOPE_THRESHOLD_INPUT = 0.5;</a:t>
            </a:r>
          </a:p>
          <a:p>
            <a:r>
              <a:rPr lang="en-US" sz="2000" b="1" dirty="0">
                <a:solidFill>
                  <a:srgbClr val="FFFF00"/>
                </a:solidFill>
                <a:latin typeface="Courier New" panose="02070309020205020404" pitchFamily="49" charset="0"/>
                <a:cs typeface="Courier New" panose="02070309020205020404" pitchFamily="49" charset="0"/>
              </a:rPr>
              <a:t>NUC_HEIGHT_THRESHOLD_INPUT = 75;</a:t>
            </a:r>
          </a:p>
          <a:p>
            <a:r>
              <a:rPr lang="en-US" sz="2000" dirty="0">
                <a:latin typeface="Cambria" panose="02040503050406030204" pitchFamily="18" charset="0"/>
              </a:rPr>
              <a:t>These parameters enable you to classify the behavior of growth and shortening.</a:t>
            </a:r>
          </a:p>
        </p:txBody>
      </p:sp>
    </p:spTree>
    <p:extLst>
      <p:ext uri="{BB962C8B-B14F-4D97-AF65-F5344CB8AC3E}">
        <p14:creationId xmlns:p14="http://schemas.microsoft.com/office/powerpoint/2010/main" val="2436417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2: Classification.</a:t>
            </a:r>
          </a:p>
        </p:txBody>
      </p:sp>
      <p:sp>
        <p:nvSpPr>
          <p:cNvPr id="8" name="TextBox 7"/>
          <p:cNvSpPr txBox="1"/>
          <p:nvPr/>
        </p:nvSpPr>
        <p:spPr>
          <a:xfrm>
            <a:off x="457200" y="1258431"/>
            <a:ext cx="8229600" cy="2246769"/>
          </a:xfrm>
          <a:prstGeom prst="rect">
            <a:avLst/>
          </a:prstGeom>
          <a:noFill/>
        </p:spPr>
        <p:txBody>
          <a:bodyPr wrap="square" rtlCol="0">
            <a:spAutoFit/>
          </a:bodyPr>
          <a:lstStyle/>
          <a:p>
            <a:r>
              <a:rPr lang="en-US" sz="2000" dirty="0">
                <a:latin typeface="Cambria" panose="02040503050406030204" pitchFamily="18" charset="0"/>
              </a:rPr>
              <a:t>STADIA uses </a:t>
            </a:r>
            <a:r>
              <a:rPr lang="en-US" sz="2000" i="1" dirty="0">
                <a:latin typeface="Cambria" panose="02040503050406030204" pitchFamily="18" charset="0"/>
              </a:rPr>
              <a:t>K</a:t>
            </a:r>
            <a:r>
              <a:rPr lang="en-US" sz="2000" dirty="0">
                <a:latin typeface="Cambria" panose="02040503050406030204" pitchFamily="18" charset="0"/>
              </a:rPr>
              <a:t>-means clustering to classify the piecewise linear segments into phase classes. Generically, </a:t>
            </a:r>
            <a:r>
              <a:rPr lang="en-US" sz="2000" i="1" dirty="0">
                <a:latin typeface="Cambria" panose="02040503050406030204" pitchFamily="18" charset="0"/>
              </a:rPr>
              <a:t>K</a:t>
            </a:r>
            <a:r>
              <a:rPr lang="en-US" sz="2000" dirty="0">
                <a:latin typeface="Cambria" panose="02040503050406030204" pitchFamily="18" charset="0"/>
              </a:rPr>
              <a:t>-means clustering is an algorithm designed to partition </a:t>
            </a:r>
            <a:r>
              <a:rPr lang="en-US" sz="2000" i="1" dirty="0">
                <a:latin typeface="Cambria" panose="02040503050406030204" pitchFamily="18" charset="0"/>
              </a:rPr>
              <a:t>n</a:t>
            </a:r>
            <a:r>
              <a:rPr lang="en-US" sz="2000" dirty="0">
                <a:latin typeface="Cambria" panose="02040503050406030204" pitchFamily="18" charset="0"/>
              </a:rPr>
              <a:t> data points into </a:t>
            </a:r>
            <a:r>
              <a:rPr lang="en-US" sz="2000" i="1" dirty="0">
                <a:latin typeface="Cambria" panose="02040503050406030204" pitchFamily="18" charset="0"/>
              </a:rPr>
              <a:t>k</a:t>
            </a:r>
            <a:r>
              <a:rPr lang="en-US" sz="2000" dirty="0">
                <a:latin typeface="Cambria" panose="02040503050406030204" pitchFamily="18" charset="0"/>
              </a:rPr>
              <a:t> clusters. It does this by assigning each data point to the cluster with the “nearest” mean. The next part of the program organizes the data into clusters that can be identified as growth, stutter, or shortening.</a:t>
            </a:r>
          </a:p>
          <a:p>
            <a:endParaRPr lang="en-US" sz="2000"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381000" y="3505200"/>
            <a:ext cx="8412480" cy="2771053"/>
          </a:xfrm>
          <a:prstGeom prst="rect">
            <a:avLst/>
          </a:prstGeom>
        </p:spPr>
      </p:pic>
    </p:spTree>
    <p:extLst>
      <p:ext uri="{BB962C8B-B14F-4D97-AF65-F5344CB8AC3E}">
        <p14:creationId xmlns:p14="http://schemas.microsoft.com/office/powerpoint/2010/main" val="2634612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2: Classification.</a:t>
            </a:r>
          </a:p>
        </p:txBody>
      </p:sp>
      <p:sp>
        <p:nvSpPr>
          <p:cNvPr id="8" name="TextBox 7"/>
          <p:cNvSpPr txBox="1"/>
          <p:nvPr/>
        </p:nvSpPr>
        <p:spPr>
          <a:xfrm>
            <a:off x="457200" y="914400"/>
            <a:ext cx="8229600" cy="2246769"/>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FLATSTUT_MAX_SEGMENTHEIGHT_THRESHOLD_INPUT = 1;</a:t>
            </a:r>
          </a:p>
          <a:p>
            <a:r>
              <a:rPr lang="en-US" sz="2000" b="1" dirty="0">
                <a:solidFill>
                  <a:srgbClr val="FFFF00"/>
                </a:solidFill>
                <a:latin typeface="Courier New" panose="02070309020205020404" pitchFamily="49" charset="0"/>
                <a:cs typeface="Courier New" panose="02070309020205020404" pitchFamily="49" charset="0"/>
              </a:rPr>
              <a:t>FLATSTUT_MAX_SEGMENTSLOPE_THRESHOLD_INPUT = 0.5;</a:t>
            </a:r>
          </a:p>
          <a:p>
            <a:r>
              <a:rPr lang="en-US" sz="2000" dirty="0">
                <a:latin typeface="Cambria" panose="02040503050406030204" pitchFamily="18" charset="0"/>
              </a:rPr>
              <a:t>These are geometrical restrictions that classifies the change in height of the microtubule along with the “flatness” of the slope with respect to time. Since these inputs limit both changes simultaneously, it allows the researcher to identify where flat stutters occur during the growth phase.</a:t>
            </a:r>
          </a:p>
          <a:p>
            <a:endParaRPr lang="en-US" sz="2000" dirty="0">
              <a:latin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715" y="3161170"/>
            <a:ext cx="5886885" cy="3041750"/>
          </a:xfrm>
          <a:prstGeom prst="rect">
            <a:avLst/>
          </a:prstGeom>
        </p:spPr>
      </p:pic>
    </p:spTree>
    <p:extLst>
      <p:ext uri="{BB962C8B-B14F-4D97-AF65-F5344CB8AC3E}">
        <p14:creationId xmlns:p14="http://schemas.microsoft.com/office/powerpoint/2010/main" val="209964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lstStyle/>
          <a:p>
            <a:r>
              <a:rPr lang="en-US" dirty="0">
                <a:solidFill>
                  <a:srgbClr val="FFFF00"/>
                </a:solidFill>
                <a:latin typeface="Cambria" panose="02040503050406030204" pitchFamily="18" charset="0"/>
              </a:rPr>
              <a:t>Three key issues:</a:t>
            </a:r>
          </a:p>
        </p:txBody>
      </p:sp>
      <p:sp>
        <p:nvSpPr>
          <p:cNvPr id="3" name="Subtitle 2"/>
          <p:cNvSpPr>
            <a:spLocks noGrp="1"/>
          </p:cNvSpPr>
          <p:nvPr>
            <p:ph type="subTitle" idx="1"/>
          </p:nvPr>
        </p:nvSpPr>
        <p:spPr>
          <a:xfrm>
            <a:off x="612648" y="2133600"/>
            <a:ext cx="7955280" cy="3657600"/>
          </a:xfrm>
        </p:spPr>
        <p:txBody>
          <a:bodyPr>
            <a:normAutofit/>
          </a:bodyPr>
          <a:lstStyle/>
          <a:p>
            <a:pPr algn="l"/>
            <a:r>
              <a:rPr lang="en-US" sz="2800" dirty="0">
                <a:latin typeface="Cambria" panose="02040503050406030204" pitchFamily="18" charset="0"/>
              </a:rPr>
              <a:t>1.  This program is </a:t>
            </a:r>
            <a:r>
              <a:rPr lang="en-US" sz="2800" u="sng" dirty="0">
                <a:latin typeface="Cambria" panose="02040503050406030204" pitchFamily="18" charset="0"/>
              </a:rPr>
              <a:t>not</a:t>
            </a:r>
            <a:r>
              <a:rPr lang="en-US" sz="2800" dirty="0">
                <a:latin typeface="Cambria" panose="02040503050406030204" pitchFamily="18" charset="0"/>
              </a:rPr>
              <a:t> a Matlab™ tutorial; you are </a:t>
            </a:r>
            <a:br>
              <a:rPr lang="en-US" sz="2800" dirty="0">
                <a:latin typeface="Cambria" panose="02040503050406030204" pitchFamily="18" charset="0"/>
              </a:rPr>
            </a:br>
            <a:r>
              <a:rPr lang="en-US" sz="2800" dirty="0">
                <a:latin typeface="Cambria" panose="02040503050406030204" pitchFamily="18" charset="0"/>
              </a:rPr>
              <a:t>      expected to have a working knowledge of </a:t>
            </a:r>
            <a:br>
              <a:rPr lang="en-US" sz="2800" dirty="0">
                <a:latin typeface="Cambria" panose="02040503050406030204" pitchFamily="18" charset="0"/>
              </a:rPr>
            </a:br>
            <a:r>
              <a:rPr lang="en-US" sz="2800" dirty="0">
                <a:latin typeface="Cambria" panose="02040503050406030204" pitchFamily="18" charset="0"/>
              </a:rPr>
              <a:t>      Matlab™ in order to run it.</a:t>
            </a:r>
            <a:br>
              <a:rPr lang="en-US" sz="2800" dirty="0">
                <a:latin typeface="Cambria" panose="02040503050406030204" pitchFamily="18" charset="0"/>
              </a:rPr>
            </a:br>
            <a:r>
              <a:rPr lang="en-US" sz="2800" dirty="0">
                <a:latin typeface="Cambria" panose="02040503050406030204" pitchFamily="18" charset="0"/>
              </a:rPr>
              <a:t>2.  Once STADIA is running, </a:t>
            </a:r>
            <a:r>
              <a:rPr lang="en-US" sz="2800" u="sng" dirty="0">
                <a:solidFill>
                  <a:srgbClr val="FFFF00"/>
                </a:solidFill>
                <a:latin typeface="Cambria" panose="02040503050406030204" pitchFamily="18" charset="0"/>
              </a:rPr>
              <a:t>do not </a:t>
            </a:r>
            <a:r>
              <a:rPr lang="en-US" sz="2800" dirty="0">
                <a:latin typeface="Cambria" panose="02040503050406030204" pitchFamily="18" charset="0"/>
              </a:rPr>
              <a:t>use the</a:t>
            </a:r>
            <a:br>
              <a:rPr lang="en-US" sz="2800" dirty="0">
                <a:latin typeface="Cambria" panose="02040503050406030204" pitchFamily="18" charset="0"/>
              </a:rPr>
            </a:br>
            <a:r>
              <a:rPr lang="en-US" sz="2800" dirty="0">
                <a:latin typeface="Cambria" panose="02040503050406030204" pitchFamily="18" charset="0"/>
              </a:rPr>
              <a:t>      computer; please allow the program to run to </a:t>
            </a:r>
            <a:br>
              <a:rPr lang="en-US" sz="2800" dirty="0">
                <a:latin typeface="Cambria" panose="02040503050406030204" pitchFamily="18" charset="0"/>
              </a:rPr>
            </a:br>
            <a:r>
              <a:rPr lang="en-US" sz="2800" dirty="0">
                <a:latin typeface="Cambria" panose="02040503050406030204" pitchFamily="18" charset="0"/>
              </a:rPr>
              <a:t>      completion.</a:t>
            </a:r>
            <a:br>
              <a:rPr lang="en-US" sz="2800" dirty="0">
                <a:latin typeface="Cambria" panose="02040503050406030204" pitchFamily="18" charset="0"/>
              </a:rPr>
            </a:br>
            <a:r>
              <a:rPr lang="en-US" sz="2800" dirty="0">
                <a:latin typeface="Cambria" panose="02040503050406030204" pitchFamily="18" charset="0"/>
              </a:rPr>
              <a:t>3.   Due to differences in operating systems, Macs</a:t>
            </a:r>
            <a:br>
              <a:rPr lang="en-US" sz="2800" dirty="0">
                <a:latin typeface="Cambria" panose="02040503050406030204" pitchFamily="18" charset="0"/>
              </a:rPr>
            </a:br>
            <a:r>
              <a:rPr lang="en-US" sz="2800" dirty="0">
                <a:latin typeface="Cambria" panose="02040503050406030204" pitchFamily="18" charset="0"/>
              </a:rPr>
              <a:t>      and PCs will have slightly different layouts.</a:t>
            </a:r>
          </a:p>
        </p:txBody>
      </p:sp>
    </p:spTree>
    <p:extLst>
      <p:ext uri="{BB962C8B-B14F-4D97-AF65-F5344CB8AC3E}">
        <p14:creationId xmlns:p14="http://schemas.microsoft.com/office/powerpoint/2010/main" val="1336293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2: Classification.</a:t>
            </a:r>
          </a:p>
        </p:txBody>
      </p:sp>
      <p:sp>
        <p:nvSpPr>
          <p:cNvPr id="8" name="TextBox 7"/>
          <p:cNvSpPr txBox="1"/>
          <p:nvPr/>
        </p:nvSpPr>
        <p:spPr>
          <a:xfrm>
            <a:off x="457200" y="914400"/>
            <a:ext cx="8229600" cy="1631216"/>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NUC_HEIGHT_THRESHOLD_INPUT = 75;</a:t>
            </a:r>
          </a:p>
          <a:p>
            <a:r>
              <a:rPr lang="en-US" sz="2000" dirty="0">
                <a:latin typeface="Cambria" panose="02040503050406030204" pitchFamily="18" charset="0"/>
              </a:rPr>
              <a:t>This is a threshold where you effectively “ignore” dynamic behavior below this minimum. This is analogous to the length of the microtubule being “too short” for anything to be seen experimentally; in other words, it is too close to the microtubule seed to analyze any changes.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06" y="2776599"/>
            <a:ext cx="8536187" cy="3624201"/>
          </a:xfrm>
          <a:prstGeom prst="rect">
            <a:avLst/>
          </a:prstGeom>
        </p:spPr>
      </p:pic>
    </p:spTree>
    <p:extLst>
      <p:ext uri="{BB962C8B-B14F-4D97-AF65-F5344CB8AC3E}">
        <p14:creationId xmlns:p14="http://schemas.microsoft.com/office/powerpoint/2010/main" val="2144583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2: Classification.</a:t>
            </a:r>
          </a:p>
        </p:txBody>
      </p:sp>
      <p:sp>
        <p:nvSpPr>
          <p:cNvPr id="8" name="TextBox 7"/>
          <p:cNvSpPr txBox="1"/>
          <p:nvPr/>
        </p:nvSpPr>
        <p:spPr>
          <a:xfrm>
            <a:off x="457200" y="2172831"/>
            <a:ext cx="8229600" cy="2246769"/>
          </a:xfrm>
          <a:prstGeom prst="rect">
            <a:avLst/>
          </a:prstGeom>
          <a:noFill/>
        </p:spPr>
        <p:txBody>
          <a:bodyPr wrap="square" rtlCol="0">
            <a:spAutoFit/>
          </a:bodyPr>
          <a:lstStyle/>
          <a:p>
            <a:r>
              <a:rPr lang="en-US" sz="2000" b="1" dirty="0" err="1">
                <a:solidFill>
                  <a:srgbClr val="FFFF00"/>
                </a:solidFill>
                <a:latin typeface="Courier New" panose="02070309020205020404" pitchFamily="49" charset="0"/>
                <a:cs typeface="Courier New" panose="02070309020205020404" pitchFamily="49" charset="0"/>
              </a:rPr>
              <a:t>KMEANS_DIAGNOSTIC_AllFLAG</a:t>
            </a:r>
            <a:r>
              <a:rPr lang="en-US" sz="2000" b="1" dirty="0">
                <a:solidFill>
                  <a:srgbClr val="FFFF00"/>
                </a:solidFill>
                <a:latin typeface="Courier New" panose="02070309020205020404" pitchFamily="49" charset="0"/>
                <a:cs typeface="Courier New" panose="02070309020205020404" pitchFamily="49" charset="0"/>
              </a:rPr>
              <a:t> = 0;</a:t>
            </a:r>
          </a:p>
          <a:p>
            <a:r>
              <a:rPr lang="en-US" sz="2000" b="1" dirty="0" err="1">
                <a:solidFill>
                  <a:srgbClr val="FFFF00"/>
                </a:solidFill>
                <a:latin typeface="Courier New" panose="02070309020205020404" pitchFamily="49" charset="0"/>
                <a:cs typeface="Courier New" panose="02070309020205020404" pitchFamily="49" charset="0"/>
              </a:rPr>
              <a:t>KMEANS_DIAGNOSTIC_PosSlopeFLAG</a:t>
            </a:r>
            <a:r>
              <a:rPr lang="en-US" sz="2000" b="1" dirty="0">
                <a:solidFill>
                  <a:srgbClr val="FFFF00"/>
                </a:solidFill>
                <a:latin typeface="Courier New" panose="02070309020205020404" pitchFamily="49" charset="0"/>
                <a:cs typeface="Courier New" panose="02070309020205020404" pitchFamily="49" charset="0"/>
              </a:rPr>
              <a:t> = 0;</a:t>
            </a:r>
          </a:p>
          <a:p>
            <a:r>
              <a:rPr lang="en-US" sz="2000" b="1" dirty="0" err="1">
                <a:solidFill>
                  <a:srgbClr val="FFFF00"/>
                </a:solidFill>
                <a:latin typeface="Courier New" panose="02070309020205020404" pitchFamily="49" charset="0"/>
                <a:cs typeface="Courier New" panose="02070309020205020404" pitchFamily="49" charset="0"/>
              </a:rPr>
              <a:t>KMEANS_DIAGNOSTIC_NegSlopeFLAG</a:t>
            </a:r>
            <a:r>
              <a:rPr lang="en-US" sz="2000" b="1" dirty="0">
                <a:solidFill>
                  <a:srgbClr val="FFFF00"/>
                </a:solidFill>
                <a:latin typeface="Courier New" panose="02070309020205020404" pitchFamily="49" charset="0"/>
                <a:cs typeface="Courier New" panose="02070309020205020404" pitchFamily="49" charset="0"/>
              </a:rPr>
              <a:t> = 0;</a:t>
            </a:r>
          </a:p>
          <a:p>
            <a:r>
              <a:rPr lang="en-US" sz="2000" b="1" dirty="0" err="1">
                <a:solidFill>
                  <a:srgbClr val="FFFF00"/>
                </a:solidFill>
                <a:latin typeface="Courier New" panose="02070309020205020404" pitchFamily="49" charset="0"/>
                <a:cs typeface="Courier New" panose="02070309020205020404" pitchFamily="49" charset="0"/>
              </a:rPr>
              <a:t>AllFLAG</a:t>
            </a:r>
            <a:r>
              <a:rPr lang="en-US" sz="2000" dirty="0">
                <a:latin typeface="Cambria" panose="02040503050406030204" pitchFamily="18" charset="0"/>
              </a:rPr>
              <a:t> will generate plots to develop </a:t>
            </a:r>
            <a:r>
              <a:rPr lang="en-US" sz="2000" i="1" dirty="0">
                <a:latin typeface="Cambria" panose="02040503050406030204" pitchFamily="18" charset="0"/>
              </a:rPr>
              <a:t>K</a:t>
            </a:r>
            <a:r>
              <a:rPr lang="en-US" sz="2000" dirty="0">
                <a:latin typeface="Cambria" panose="02040503050406030204" pitchFamily="18" charset="0"/>
              </a:rPr>
              <a:t>-means for all segments, while </a:t>
            </a:r>
            <a:r>
              <a:rPr lang="en-US" sz="2000" b="1" dirty="0" err="1">
                <a:solidFill>
                  <a:srgbClr val="FFFF00"/>
                </a:solidFill>
                <a:latin typeface="Courier New" panose="02070309020205020404" pitchFamily="49" charset="0"/>
                <a:cs typeface="Courier New" panose="02070309020205020404" pitchFamily="49" charset="0"/>
              </a:rPr>
              <a:t>PosSlopeFLAG</a:t>
            </a:r>
            <a:r>
              <a:rPr lang="en-US" sz="2000" dirty="0">
                <a:latin typeface="Cambria" panose="02040503050406030204" pitchFamily="18" charset="0"/>
              </a:rPr>
              <a:t> and </a:t>
            </a:r>
            <a:r>
              <a:rPr lang="en-US" sz="2000" b="1" dirty="0" err="1">
                <a:solidFill>
                  <a:srgbClr val="FFFF00"/>
                </a:solidFill>
                <a:latin typeface="Courier New" panose="02070309020205020404" pitchFamily="49" charset="0"/>
                <a:cs typeface="Courier New" panose="02070309020205020404" pitchFamily="49" charset="0"/>
              </a:rPr>
              <a:t>NegSlopeFLAG</a:t>
            </a:r>
            <a:r>
              <a:rPr lang="en-US" sz="2000" dirty="0">
                <a:latin typeface="Cambria" panose="02040503050406030204" pitchFamily="18" charset="0"/>
              </a:rPr>
              <a:t> will do the same for positive and negative slopes, respectively. The default for all three parameters is 0 (off) while 1 turns it on.</a:t>
            </a:r>
          </a:p>
        </p:txBody>
      </p:sp>
    </p:spTree>
    <p:extLst>
      <p:ext uri="{BB962C8B-B14F-4D97-AF65-F5344CB8AC3E}">
        <p14:creationId xmlns:p14="http://schemas.microsoft.com/office/powerpoint/2010/main" val="3238098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2: Classification.</a:t>
            </a:r>
          </a:p>
        </p:txBody>
      </p:sp>
      <p:sp>
        <p:nvSpPr>
          <p:cNvPr id="8" name="TextBox 7"/>
          <p:cNvSpPr txBox="1"/>
          <p:nvPr/>
        </p:nvSpPr>
        <p:spPr>
          <a:xfrm>
            <a:off x="457200" y="2483584"/>
            <a:ext cx="8229600" cy="1631216"/>
          </a:xfrm>
          <a:prstGeom prst="rect">
            <a:avLst/>
          </a:prstGeom>
          <a:noFill/>
        </p:spPr>
        <p:txBody>
          <a:bodyPr wrap="square" rtlCol="0">
            <a:spAutoFit/>
          </a:bodyPr>
          <a:lstStyle/>
          <a:p>
            <a:r>
              <a:rPr lang="en-US" sz="2000" b="1" dirty="0" err="1">
                <a:solidFill>
                  <a:srgbClr val="FFFF00"/>
                </a:solidFill>
                <a:latin typeface="Courier New" panose="02070309020205020404" pitchFamily="49" charset="0"/>
                <a:cs typeface="Courier New" panose="02070309020205020404" pitchFamily="49" charset="0"/>
              </a:rPr>
              <a:t>KMEANS_NumClust_PosSlope</a:t>
            </a:r>
            <a:r>
              <a:rPr lang="en-US" sz="2000" b="1" dirty="0">
                <a:solidFill>
                  <a:srgbClr val="FFFF00"/>
                </a:solidFill>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a:t>
            </a:r>
            <a:r>
              <a:rPr lang="en-US" sz="2000" b="1" dirty="0">
                <a:solidFill>
                  <a:srgbClr val="FFFF00"/>
                </a:solidFill>
                <a:latin typeface="Courier New" panose="02070309020205020404" pitchFamily="49" charset="0"/>
                <a:cs typeface="Courier New" panose="02070309020205020404" pitchFamily="49" charset="0"/>
              </a:rPr>
              <a:t>;</a:t>
            </a:r>
          </a:p>
          <a:p>
            <a:r>
              <a:rPr lang="en-US" sz="2000" b="1" dirty="0" err="1">
                <a:solidFill>
                  <a:srgbClr val="FFFF00"/>
                </a:solidFill>
                <a:latin typeface="Courier New" panose="02070309020205020404" pitchFamily="49" charset="0"/>
                <a:cs typeface="Courier New" panose="02070309020205020404" pitchFamily="49" charset="0"/>
              </a:rPr>
              <a:t>KMEANS_NumClust_NegSlope</a:t>
            </a:r>
            <a:r>
              <a:rPr lang="en-US" sz="2000" b="1" dirty="0">
                <a:solidFill>
                  <a:srgbClr val="FFFF00"/>
                </a:solidFill>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a:t>
            </a:r>
            <a:r>
              <a:rPr lang="en-US" sz="2000" b="1" dirty="0">
                <a:solidFill>
                  <a:srgbClr val="FFFF00"/>
                </a:solidFill>
                <a:latin typeface="Courier New" panose="02070309020205020404" pitchFamily="49" charset="0"/>
                <a:cs typeface="Courier New" panose="02070309020205020404" pitchFamily="49" charset="0"/>
              </a:rPr>
              <a:t>;</a:t>
            </a:r>
          </a:p>
          <a:p>
            <a:r>
              <a:rPr lang="en-US" sz="2000" dirty="0">
                <a:latin typeface="Cambria" panose="02040503050406030204" pitchFamily="18" charset="0"/>
              </a:rPr>
              <a:t>These commands set the number of clusters used to identify all dynamic instability phases. The </a:t>
            </a:r>
            <a:r>
              <a:rPr lang="en-US" sz="2000" b="1" dirty="0" err="1">
                <a:solidFill>
                  <a:srgbClr val="FFFF00"/>
                </a:solidFill>
                <a:latin typeface="Courier New" panose="02070309020205020404" pitchFamily="49" charset="0"/>
                <a:cs typeface="Courier New" panose="02070309020205020404" pitchFamily="49" charset="0"/>
              </a:rPr>
              <a:t>PosSlope</a:t>
            </a:r>
            <a:r>
              <a:rPr lang="en-US" sz="2000" dirty="0">
                <a:latin typeface="Cambria" panose="02040503050406030204" pitchFamily="18" charset="0"/>
              </a:rPr>
              <a:t> and </a:t>
            </a:r>
            <a:r>
              <a:rPr lang="en-US" sz="2000" b="1" dirty="0" err="1">
                <a:solidFill>
                  <a:srgbClr val="FFFF00"/>
                </a:solidFill>
                <a:latin typeface="Courier New" panose="02070309020205020404" pitchFamily="49" charset="0"/>
                <a:cs typeface="Courier New" panose="02070309020205020404" pitchFamily="49" charset="0"/>
              </a:rPr>
              <a:t>NegSlope</a:t>
            </a:r>
            <a:r>
              <a:rPr lang="en-US" sz="2000" dirty="0">
                <a:latin typeface="Cambria" panose="02040503050406030204" pitchFamily="18" charset="0"/>
              </a:rPr>
              <a:t> values are limited to 1, 2, or 3 and do not have to be the same. </a:t>
            </a:r>
          </a:p>
        </p:txBody>
      </p:sp>
    </p:spTree>
    <p:extLst>
      <p:ext uri="{BB962C8B-B14F-4D97-AF65-F5344CB8AC3E}">
        <p14:creationId xmlns:p14="http://schemas.microsoft.com/office/powerpoint/2010/main" val="1085142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2: Classification.</a:t>
            </a:r>
          </a:p>
        </p:txBody>
      </p:sp>
      <p:sp>
        <p:nvSpPr>
          <p:cNvPr id="8" name="TextBox 7"/>
          <p:cNvSpPr txBox="1"/>
          <p:nvPr/>
        </p:nvSpPr>
        <p:spPr>
          <a:xfrm>
            <a:off x="457200" y="1920657"/>
            <a:ext cx="8229600" cy="3108543"/>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KMEANS_Pos2_Option = 'A';</a:t>
            </a:r>
          </a:p>
          <a:p>
            <a:r>
              <a:rPr lang="en-US" sz="2000" b="1" dirty="0">
                <a:solidFill>
                  <a:srgbClr val="FFFF00"/>
                </a:solidFill>
                <a:latin typeface="Courier New" panose="02070309020205020404" pitchFamily="49" charset="0"/>
                <a:cs typeface="Courier New" panose="02070309020205020404" pitchFamily="49" charset="0"/>
              </a:rPr>
              <a:t>KMEANS_Neg2_Option = 'B';</a:t>
            </a:r>
          </a:p>
          <a:p>
            <a:r>
              <a:rPr lang="en-US" sz="2000" dirty="0">
                <a:latin typeface="Cambria" panose="02040503050406030204" pitchFamily="18" charset="0"/>
              </a:rPr>
              <a:t>These are </a:t>
            </a:r>
            <a:r>
              <a:rPr lang="en-US" sz="2000" i="1" dirty="0">
                <a:latin typeface="Cambria" panose="02040503050406030204" pitchFamily="18" charset="0"/>
              </a:rPr>
              <a:t>K</a:t>
            </a:r>
            <a:r>
              <a:rPr lang="en-US" sz="2000" dirty="0">
                <a:latin typeface="Cambria" panose="02040503050406030204" pitchFamily="18" charset="0"/>
              </a:rPr>
              <a:t>-means classification options only if </a:t>
            </a:r>
            <a:r>
              <a:rPr lang="en-US" sz="2000" i="1" dirty="0">
                <a:latin typeface="Cambria" panose="02040503050406030204" pitchFamily="18" charset="0"/>
              </a:rPr>
              <a:t>k</a:t>
            </a:r>
            <a:r>
              <a:rPr lang="en-US" sz="2000" dirty="0">
                <a:latin typeface="Cambria" panose="02040503050406030204" pitchFamily="18" charset="0"/>
              </a:rPr>
              <a:t> = 2 is chosen. </a:t>
            </a:r>
          </a:p>
          <a:p>
            <a:endParaRPr lang="en-US" sz="800" dirty="0">
              <a:latin typeface="Cambria" panose="02040503050406030204" pitchFamily="18" charset="0"/>
            </a:endParaRPr>
          </a:p>
          <a:p>
            <a:r>
              <a:rPr lang="en-US" sz="2000" dirty="0">
                <a:latin typeface="Cambria" panose="02040503050406030204" pitchFamily="18" charset="0"/>
              </a:rPr>
              <a:t>For the </a:t>
            </a:r>
            <a:r>
              <a:rPr lang="en-US" sz="2000" dirty="0">
                <a:solidFill>
                  <a:srgbClr val="FFFF00"/>
                </a:solidFill>
                <a:latin typeface="Cambria" panose="02040503050406030204" pitchFamily="18" charset="0"/>
              </a:rPr>
              <a:t>positive slope </a:t>
            </a:r>
            <a:r>
              <a:rPr lang="en-US" sz="2000" dirty="0">
                <a:latin typeface="Cambria" panose="02040503050406030204" pitchFamily="18" charset="0"/>
              </a:rPr>
              <a:t>segments, </a:t>
            </a:r>
            <a:r>
              <a:rPr lang="en-US" sz="2000" b="1" dirty="0">
                <a:solidFill>
                  <a:srgbClr val="FFFF00"/>
                </a:solidFill>
                <a:latin typeface="Courier New" panose="02070309020205020404" pitchFamily="49" charset="0"/>
                <a:cs typeface="Courier New" panose="02070309020205020404" pitchFamily="49" charset="0"/>
              </a:rPr>
              <a:t>'A'</a:t>
            </a:r>
            <a:r>
              <a:rPr lang="en-US" sz="2000" dirty="0">
                <a:latin typeface="Cambria" panose="02040503050406030204" pitchFamily="18" charset="0"/>
              </a:rPr>
              <a:t> uses two growth phases (long and brief growth) and </a:t>
            </a:r>
            <a:r>
              <a:rPr lang="en-US" sz="2000" b="1" dirty="0">
                <a:solidFill>
                  <a:srgbClr val="FFFF00"/>
                </a:solidFill>
                <a:latin typeface="Courier New" panose="02070309020205020404" pitchFamily="49" charset="0"/>
                <a:cs typeface="Courier New" panose="02070309020205020404" pitchFamily="49" charset="0"/>
              </a:rPr>
              <a:t>'B'</a:t>
            </a:r>
            <a:r>
              <a:rPr lang="en-US" sz="2000" dirty="0">
                <a:latin typeface="Cambria" panose="02040503050406030204" pitchFamily="18" charset="0"/>
              </a:rPr>
              <a:t> uses one up-stutter phase and one long growth phase. </a:t>
            </a:r>
          </a:p>
          <a:p>
            <a:endParaRPr lang="en-US" sz="800" dirty="0">
              <a:latin typeface="Cambria" panose="02040503050406030204" pitchFamily="18" charset="0"/>
            </a:endParaRPr>
          </a:p>
          <a:p>
            <a:r>
              <a:rPr lang="en-US" sz="2000" dirty="0">
                <a:latin typeface="Cambria" panose="02040503050406030204" pitchFamily="18" charset="0"/>
              </a:rPr>
              <a:t>For the </a:t>
            </a:r>
            <a:r>
              <a:rPr lang="en-US" sz="2000" dirty="0">
                <a:solidFill>
                  <a:srgbClr val="FFFF00"/>
                </a:solidFill>
                <a:latin typeface="Cambria" panose="02040503050406030204" pitchFamily="18" charset="0"/>
              </a:rPr>
              <a:t>negative slope </a:t>
            </a:r>
            <a:r>
              <a:rPr lang="en-US" sz="2000" dirty="0">
                <a:latin typeface="Cambria" panose="02040503050406030204" pitchFamily="18" charset="0"/>
              </a:rPr>
              <a:t>segments, </a:t>
            </a:r>
            <a:r>
              <a:rPr lang="en-US" sz="2000" b="1" dirty="0">
                <a:solidFill>
                  <a:srgbClr val="FFFF00"/>
                </a:solidFill>
                <a:latin typeface="Courier New" panose="02070309020205020404" pitchFamily="49" charset="0"/>
                <a:cs typeface="Courier New" panose="02070309020205020404" pitchFamily="49" charset="0"/>
              </a:rPr>
              <a:t>'A'</a:t>
            </a:r>
            <a:r>
              <a:rPr lang="en-US" sz="2000" dirty="0">
                <a:latin typeface="Cambria" panose="02040503050406030204" pitchFamily="18" charset="0"/>
              </a:rPr>
              <a:t> uses two shortening phases (long and brief shortening) and </a:t>
            </a:r>
            <a:r>
              <a:rPr lang="en-US" sz="2000" b="1" dirty="0">
                <a:solidFill>
                  <a:srgbClr val="FFFF00"/>
                </a:solidFill>
                <a:latin typeface="Courier New" panose="02070309020205020404" pitchFamily="49" charset="0"/>
                <a:cs typeface="Courier New" panose="02070309020205020404" pitchFamily="49" charset="0"/>
              </a:rPr>
              <a:t>'B'</a:t>
            </a:r>
            <a:r>
              <a:rPr lang="en-US" sz="2000" dirty="0">
                <a:latin typeface="Cambria" panose="02040503050406030204" pitchFamily="18" charset="0"/>
              </a:rPr>
              <a:t> uses one down-stutter phase and one long shortening phase.</a:t>
            </a:r>
          </a:p>
        </p:txBody>
      </p:sp>
    </p:spTree>
    <p:extLst>
      <p:ext uri="{BB962C8B-B14F-4D97-AF65-F5344CB8AC3E}">
        <p14:creationId xmlns:p14="http://schemas.microsoft.com/office/powerpoint/2010/main" val="644327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907792"/>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Tree>
    <p:extLst>
      <p:ext uri="{BB962C8B-B14F-4D97-AF65-F5344CB8AC3E}">
        <p14:creationId xmlns:p14="http://schemas.microsoft.com/office/powerpoint/2010/main" val="3658408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1621572"/>
            <a:ext cx="8229600" cy="4093428"/>
          </a:xfrm>
          <a:prstGeom prst="rect">
            <a:avLst/>
          </a:prstGeom>
          <a:noFill/>
        </p:spPr>
        <p:txBody>
          <a:bodyPr wrap="square" rtlCol="0">
            <a:spAutoFit/>
          </a:bodyPr>
          <a:lstStyle/>
          <a:p>
            <a:r>
              <a:rPr lang="en-US" sz="2000" dirty="0">
                <a:latin typeface="Cambria" panose="02040503050406030204" pitchFamily="18" charset="0"/>
              </a:rPr>
              <a:t>STADIA will produce seven (7) plots:</a:t>
            </a:r>
          </a:p>
          <a:p>
            <a:r>
              <a:rPr lang="en-US" sz="2000" dirty="0">
                <a:latin typeface="Cambria" panose="02040503050406030204" pitchFamily="18" charset="0"/>
              </a:rPr>
              <a:t>1 – Microtubule length history plot</a:t>
            </a:r>
          </a:p>
          <a:p>
            <a:r>
              <a:rPr lang="en-US" sz="2000" dirty="0">
                <a:latin typeface="Cambria" panose="02040503050406030204" pitchFamily="18" charset="0"/>
              </a:rPr>
              <a:t>2 – Clustered results for scaled and standardized slope segments</a:t>
            </a:r>
          </a:p>
          <a:p>
            <a:r>
              <a:rPr lang="en-US" sz="2000" dirty="0">
                <a:latin typeface="Cambria" panose="02040503050406030204" pitchFamily="18" charset="0"/>
              </a:rPr>
              <a:t>3 – Classification results within the DI phase variable space</a:t>
            </a:r>
          </a:p>
          <a:p>
            <a:r>
              <a:rPr lang="en-US" sz="2000" dirty="0">
                <a:latin typeface="Cambria" panose="02040503050406030204" pitchFamily="18" charset="0"/>
              </a:rPr>
              <a:t>4 – Length history plot with color labels of DI phases for each segment</a:t>
            </a:r>
            <a:br>
              <a:rPr lang="en-US" sz="2000" dirty="0">
                <a:latin typeface="Cambria" panose="02040503050406030204" pitchFamily="18" charset="0"/>
              </a:rPr>
            </a:br>
            <a:r>
              <a:rPr lang="en-US" sz="2000" dirty="0">
                <a:latin typeface="Cambria" panose="02040503050406030204" pitchFamily="18" charset="0"/>
              </a:rPr>
              <a:t>5 – Average measurements for the different DI phase segments</a:t>
            </a:r>
          </a:p>
          <a:p>
            <a:r>
              <a:rPr lang="en-US" sz="2000" dirty="0">
                <a:latin typeface="Cambria" panose="02040503050406030204" pitchFamily="18" charset="0"/>
              </a:rPr>
              <a:t>6 – Total measurements for the different DI phase segments</a:t>
            </a:r>
          </a:p>
          <a:p>
            <a:r>
              <a:rPr lang="en-US" sz="2000" dirty="0">
                <a:latin typeface="Cambria" panose="02040503050406030204" pitchFamily="18" charset="0"/>
              </a:rPr>
              <a:t>7 – Resulting measurements for the possible changes in DI phase</a:t>
            </a:r>
          </a:p>
          <a:p>
            <a:endParaRPr lang="en-US" sz="2000" dirty="0">
              <a:latin typeface="Cambria" panose="02040503050406030204" pitchFamily="18" charset="0"/>
            </a:endParaRPr>
          </a:p>
          <a:p>
            <a:r>
              <a:rPr lang="en-US" sz="2000" dirty="0">
                <a:latin typeface="Cambria" panose="02040503050406030204" pitchFamily="18" charset="0"/>
              </a:rPr>
              <a:t>Note: </a:t>
            </a:r>
            <a:r>
              <a:rPr lang="en-US" sz="2000" u="sng" dirty="0">
                <a:latin typeface="Cambria" panose="02040503050406030204" pitchFamily="18" charset="0"/>
              </a:rPr>
              <a:t>Macs</a:t>
            </a:r>
            <a:r>
              <a:rPr lang="en-US" sz="2000" dirty="0">
                <a:latin typeface="Cambria" panose="02040503050406030204" pitchFamily="18" charset="0"/>
              </a:rPr>
              <a:t> will automatically open all the figures while </a:t>
            </a:r>
            <a:r>
              <a:rPr lang="en-US" sz="2000" u="sng" dirty="0">
                <a:latin typeface="Cambria" panose="02040503050406030204" pitchFamily="18" charset="0"/>
              </a:rPr>
              <a:t>PCs</a:t>
            </a:r>
            <a:r>
              <a:rPr lang="en-US" sz="2000" dirty="0">
                <a:latin typeface="Cambria" panose="02040503050406030204" pitchFamily="18" charset="0"/>
              </a:rPr>
              <a:t> will generate them but you will need to </a:t>
            </a:r>
            <a:r>
              <a:rPr lang="en-US" sz="2000" dirty="0">
                <a:solidFill>
                  <a:srgbClr val="FFFF00"/>
                </a:solidFill>
                <a:latin typeface="Cambria" panose="02040503050406030204" pitchFamily="18" charset="0"/>
              </a:rPr>
              <a:t>Maximize</a:t>
            </a:r>
            <a:r>
              <a:rPr lang="en-US" sz="2000" dirty="0">
                <a:latin typeface="Cambria" panose="02040503050406030204" pitchFamily="18" charset="0"/>
              </a:rPr>
              <a:t> each plot in order to see them on the screen.</a:t>
            </a:r>
          </a:p>
          <a:p>
            <a:endParaRPr lang="en-US" sz="2000" dirty="0">
              <a:latin typeface="Cambria" panose="02040503050406030204" pitchFamily="18" charset="0"/>
            </a:endParaRPr>
          </a:p>
        </p:txBody>
      </p:sp>
    </p:spTree>
    <p:extLst>
      <p:ext uri="{BB962C8B-B14F-4D97-AF65-F5344CB8AC3E}">
        <p14:creationId xmlns:p14="http://schemas.microsoft.com/office/powerpoint/2010/main" val="2887008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1967567"/>
            <a:ext cx="8229600" cy="2985433"/>
          </a:xfrm>
          <a:prstGeom prst="rect">
            <a:avLst/>
          </a:prstGeom>
          <a:noFill/>
        </p:spPr>
        <p:txBody>
          <a:bodyPr wrap="square" rtlCol="0">
            <a:spAutoFit/>
          </a:bodyPr>
          <a:lstStyle/>
          <a:p>
            <a:r>
              <a:rPr lang="en-US" sz="2000" dirty="0">
                <a:latin typeface="Cambria" panose="02040503050406030204" pitchFamily="18" charset="0"/>
              </a:rPr>
              <a:t>Two key commands are:</a:t>
            </a:r>
          </a:p>
          <a:p>
            <a:r>
              <a:rPr lang="en-US" sz="2000" b="1" dirty="0">
                <a:solidFill>
                  <a:srgbClr val="FFFF00"/>
                </a:solidFill>
                <a:latin typeface="Courier New" panose="02070309020205020404" pitchFamily="49" charset="0"/>
                <a:cs typeface="Courier New" panose="02070309020205020404" pitchFamily="49" charset="0"/>
              </a:rPr>
              <a:t>PLOT_FIG_</a:t>
            </a:r>
            <a:r>
              <a:rPr lang="en-US" sz="2000" b="1" dirty="0">
                <a:latin typeface="Courier New" panose="02070309020205020404" pitchFamily="49" charset="0"/>
                <a:cs typeface="Courier New" panose="02070309020205020404" pitchFamily="49" charset="0"/>
              </a:rPr>
              <a:t>#</a:t>
            </a:r>
            <a:r>
              <a:rPr lang="en-US" sz="2000" b="1" dirty="0">
                <a:solidFill>
                  <a:srgbClr val="FFFF00"/>
                </a:solidFill>
                <a:latin typeface="Courier New" panose="02070309020205020404" pitchFamily="49" charset="0"/>
                <a:cs typeface="Courier New" panose="02070309020205020404" pitchFamily="49" charset="0"/>
              </a:rPr>
              <a:t> = 1;</a:t>
            </a:r>
          </a:p>
          <a:p>
            <a:r>
              <a:rPr lang="en-US" sz="2000" dirty="0">
                <a:latin typeface="Cambria" panose="02040503050406030204" pitchFamily="18" charset="0"/>
              </a:rPr>
              <a:t>Set = 1 </a:t>
            </a:r>
            <a:r>
              <a:rPr lang="en-US" sz="2000" b="1" dirty="0">
                <a:solidFill>
                  <a:srgbClr val="FFFF00"/>
                </a:solidFill>
                <a:latin typeface="Cambria" panose="02040503050406030204" pitchFamily="18" charset="0"/>
              </a:rPr>
              <a:t>plots</a:t>
            </a:r>
            <a:r>
              <a:rPr lang="en-US" sz="2000" dirty="0">
                <a:latin typeface="Cambria" panose="02040503050406030204" pitchFamily="18" charset="0"/>
              </a:rPr>
              <a:t> the figures while 0 does not. The default setting is 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SAVE_FIG_</a:t>
            </a:r>
            <a:r>
              <a:rPr lang="en-US" sz="2000" b="1" dirty="0">
                <a:latin typeface="Courier New" panose="02070309020205020404" pitchFamily="49" charset="0"/>
                <a:cs typeface="Courier New" panose="02070309020205020404" pitchFamily="49" charset="0"/>
              </a:rPr>
              <a:t>#</a:t>
            </a:r>
            <a:r>
              <a:rPr lang="en-US" sz="2000" b="1" dirty="0">
                <a:solidFill>
                  <a:srgbClr val="FFFF00"/>
                </a:solidFill>
                <a:latin typeface="Courier New" panose="02070309020205020404" pitchFamily="49" charset="0"/>
                <a:cs typeface="Courier New" panose="02070309020205020404" pitchFamily="49" charset="0"/>
              </a:rPr>
              <a:t> = 1;</a:t>
            </a:r>
          </a:p>
          <a:p>
            <a:r>
              <a:rPr lang="en-US" sz="2000" dirty="0">
                <a:latin typeface="Cambria" panose="02040503050406030204" pitchFamily="18" charset="0"/>
              </a:rPr>
              <a:t>Set = 1 </a:t>
            </a:r>
            <a:r>
              <a:rPr lang="en-US" sz="2000" b="1" dirty="0">
                <a:solidFill>
                  <a:srgbClr val="FFFF00"/>
                </a:solidFill>
                <a:latin typeface="Cambria" panose="02040503050406030204" pitchFamily="18" charset="0"/>
              </a:rPr>
              <a:t>opens</a:t>
            </a:r>
            <a:r>
              <a:rPr lang="en-US" sz="2000" dirty="0">
                <a:latin typeface="Cambria" panose="02040503050406030204" pitchFamily="18" charset="0"/>
              </a:rPr>
              <a:t> the figures while 0 saves and closes the figures. Default is 1.</a:t>
            </a:r>
          </a:p>
          <a:p>
            <a:endParaRPr lang="en-US" sz="800" dirty="0">
              <a:latin typeface="Cambria" panose="02040503050406030204" pitchFamily="18" charset="0"/>
            </a:endParaRPr>
          </a:p>
          <a:p>
            <a:r>
              <a:rPr lang="en-US" sz="2000" dirty="0">
                <a:latin typeface="Cambria" panose="02040503050406030204" pitchFamily="18" charset="0"/>
              </a:rPr>
              <a:t>     Note: </a:t>
            </a:r>
            <a:r>
              <a:rPr lang="en-US" sz="2000" b="1" dirty="0">
                <a:solidFill>
                  <a:srgbClr val="FFFF00"/>
                </a:solidFill>
                <a:latin typeface="Courier New" panose="02070309020205020404" pitchFamily="49" charset="0"/>
                <a:cs typeface="Courier New" panose="02070309020205020404" pitchFamily="49" charset="0"/>
              </a:rPr>
              <a:t>SAVE_FIG_3_movie = 0;</a:t>
            </a:r>
            <a:r>
              <a:rPr lang="en-US" sz="2000" dirty="0">
                <a:latin typeface="Cambria" panose="02040503050406030204" pitchFamily="18" charset="0"/>
              </a:rPr>
              <a:t> creates an animated GIF file in </a:t>
            </a:r>
            <a:br>
              <a:rPr lang="en-US" sz="2000" dirty="0">
                <a:latin typeface="Cambria" panose="02040503050406030204" pitchFamily="18" charset="0"/>
              </a:rPr>
            </a:br>
            <a:r>
              <a:rPr lang="en-US" sz="2000" dirty="0">
                <a:latin typeface="Cambria" panose="02040503050406030204" pitchFamily="18" charset="0"/>
              </a:rPr>
              <a:t>     .gif file format that spins a 3D plot of the DI classification.</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dirty="0">
              <a:latin typeface="Cambria" panose="02040503050406030204" pitchFamily="18" charset="0"/>
            </a:endParaRPr>
          </a:p>
          <a:p>
            <a:endParaRPr lang="en-US" sz="2000" dirty="0">
              <a:latin typeface="Cambria" panose="02040503050406030204" pitchFamily="18" charset="0"/>
            </a:endParaRPr>
          </a:p>
        </p:txBody>
      </p:sp>
    </p:spTree>
    <p:extLst>
      <p:ext uri="{BB962C8B-B14F-4D97-AF65-F5344CB8AC3E}">
        <p14:creationId xmlns:p14="http://schemas.microsoft.com/office/powerpoint/2010/main" val="2163890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938992"/>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FIG_WINDOW_START = </a:t>
            </a:r>
            <a:r>
              <a:rPr lang="en-US" sz="2000" b="1" dirty="0">
                <a:latin typeface="Courier New" panose="02070309020205020404" pitchFamily="49" charset="0"/>
                <a:cs typeface="Courier New" panose="02070309020205020404" pitchFamily="49" charset="0"/>
              </a:rPr>
              <a:t>#</a:t>
            </a:r>
            <a:r>
              <a:rPr lang="en-US" sz="2000" b="1" dirty="0">
                <a:solidFill>
                  <a:srgbClr val="FFFF00"/>
                </a:solidFill>
                <a:latin typeface="Courier New" panose="02070309020205020404" pitchFamily="49" charset="0"/>
                <a:cs typeface="Courier New" panose="02070309020205020404" pitchFamily="49" charset="0"/>
              </a:rPr>
              <a:t>;</a:t>
            </a:r>
          </a:p>
          <a:p>
            <a:r>
              <a:rPr lang="en-US" sz="2000" b="1" dirty="0">
                <a:solidFill>
                  <a:srgbClr val="FFFF00"/>
                </a:solidFill>
                <a:latin typeface="Courier New" panose="02070309020205020404" pitchFamily="49" charset="0"/>
                <a:cs typeface="Courier New" panose="02070309020205020404" pitchFamily="49" charset="0"/>
              </a:rPr>
              <a:t>FIG_WINDOW_END = </a:t>
            </a:r>
            <a:r>
              <a:rPr lang="en-US" sz="2000" b="1" dirty="0">
                <a:latin typeface="Courier New" panose="02070309020205020404" pitchFamily="49" charset="0"/>
                <a:cs typeface="Courier New" panose="02070309020205020404" pitchFamily="49" charset="0"/>
              </a:rPr>
              <a:t>#</a:t>
            </a:r>
            <a:r>
              <a:rPr lang="en-US" sz="2000" b="1" dirty="0">
                <a:solidFill>
                  <a:srgbClr val="FFFF00"/>
                </a:solidFill>
                <a:latin typeface="Courier New" panose="02070309020205020404" pitchFamily="49" charset="0"/>
                <a:cs typeface="Courier New" panose="02070309020205020404" pitchFamily="49" charset="0"/>
              </a:rPr>
              <a:t>;</a:t>
            </a:r>
          </a:p>
          <a:p>
            <a:r>
              <a:rPr lang="en-US" sz="2000" dirty="0">
                <a:latin typeface="Cambria" panose="02040503050406030204" pitchFamily="18" charset="0"/>
              </a:rPr>
              <a:t>These set the viewing window for Figures 1 and 4 in time values. The MT height window is automatically set to the data maximum. There is no initial default setting for the start-time or end-time. Be sure to set the start-time and end-times </a:t>
            </a:r>
            <a:r>
              <a:rPr lang="en-US" sz="2000" u="sng" dirty="0">
                <a:latin typeface="Cambria" panose="02040503050406030204" pitchFamily="18" charset="0"/>
              </a:rPr>
              <a:t>before</a:t>
            </a:r>
            <a:r>
              <a:rPr lang="en-US" sz="2000" dirty="0">
                <a:latin typeface="Cambria" panose="02040503050406030204" pitchFamily="18" charset="0"/>
              </a:rPr>
              <a:t> running STADIA.</a:t>
            </a:r>
          </a:p>
        </p:txBody>
      </p:sp>
      <p:pic>
        <p:nvPicPr>
          <p:cNvPr id="4" name="Picture 3"/>
          <p:cNvPicPr>
            <a:picLocks noChangeAspect="1"/>
          </p:cNvPicPr>
          <p:nvPr/>
        </p:nvPicPr>
        <p:blipFill>
          <a:blip r:embed="rId2"/>
          <a:stretch>
            <a:fillRect/>
          </a:stretch>
        </p:blipFill>
        <p:spPr>
          <a:xfrm>
            <a:off x="923925" y="2914650"/>
            <a:ext cx="7296150" cy="3790950"/>
          </a:xfrm>
          <a:prstGeom prst="rect">
            <a:avLst/>
          </a:prstGeom>
        </p:spPr>
      </p:pic>
    </p:spTree>
    <p:extLst>
      <p:ext uri="{BB962C8B-B14F-4D97-AF65-F5344CB8AC3E}">
        <p14:creationId xmlns:p14="http://schemas.microsoft.com/office/powerpoint/2010/main" val="554438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2667000"/>
            <a:ext cx="8229600" cy="1323439"/>
          </a:xfrm>
          <a:prstGeom prst="rect">
            <a:avLst/>
          </a:prstGeom>
          <a:noFill/>
        </p:spPr>
        <p:txBody>
          <a:bodyPr wrap="square" rtlCol="0">
            <a:spAutoFit/>
          </a:bodyPr>
          <a:lstStyle/>
          <a:p>
            <a:r>
              <a:rPr lang="en-US" sz="2000" b="1" dirty="0">
                <a:solidFill>
                  <a:srgbClr val="FFFF00"/>
                </a:solidFill>
                <a:latin typeface="Courier New" panose="02070309020205020404" pitchFamily="49" charset="0"/>
                <a:cs typeface="Courier New" panose="02070309020205020404" pitchFamily="49" charset="0"/>
              </a:rPr>
              <a:t>SAVE_MATLAB_WORKSPACE = 0;</a:t>
            </a:r>
          </a:p>
          <a:p>
            <a:r>
              <a:rPr lang="en-US" sz="2000" dirty="0">
                <a:latin typeface="Cambria" panose="02040503050406030204" pitchFamily="18" charset="0"/>
              </a:rPr>
              <a:t>Set = 1 if you wish to save the variables in the MatLab™ workspace as a </a:t>
            </a:r>
            <a:r>
              <a:rPr lang="en-US" sz="2000" b="1" dirty="0">
                <a:solidFill>
                  <a:srgbClr val="FFFF00"/>
                </a:solidFill>
                <a:latin typeface="Courier New" panose="02070309020205020404" pitchFamily="49" charset="0"/>
                <a:cs typeface="Courier New" panose="02070309020205020404" pitchFamily="49" charset="0"/>
              </a:rPr>
              <a:t>.mat </a:t>
            </a:r>
            <a:r>
              <a:rPr lang="en-US" sz="2000" dirty="0">
                <a:latin typeface="Cambria" panose="02040503050406030204" pitchFamily="18" charset="0"/>
              </a:rPr>
              <a:t>file; the time and length data from the input data files won’t be saved because they are already in your input files.</a:t>
            </a:r>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2060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015663"/>
          </a:xfrm>
          <a:prstGeom prst="rect">
            <a:avLst/>
          </a:prstGeom>
          <a:noFill/>
        </p:spPr>
        <p:txBody>
          <a:bodyPr wrap="square" rtlCol="0">
            <a:spAutoFit/>
          </a:bodyPr>
          <a:lstStyle/>
          <a:p>
            <a:r>
              <a:rPr lang="en-US" sz="2000" dirty="0">
                <a:latin typeface="Cambria" panose="02040503050406030204" pitchFamily="18" charset="0"/>
              </a:rPr>
              <a:t>The first figure </a:t>
            </a:r>
            <a:r>
              <a:rPr lang="en-US" sz="2000" dirty="0">
                <a:solidFill>
                  <a:srgbClr val="FFFF00"/>
                </a:solidFill>
                <a:latin typeface="Cambria" panose="02040503050406030204" pitchFamily="18" charset="0"/>
              </a:rPr>
              <a:t>(</a:t>
            </a:r>
            <a:r>
              <a:rPr lang="en-US" sz="2000" dirty="0">
                <a:solidFill>
                  <a:srgbClr val="FFFF00"/>
                </a:solidFill>
                <a:latin typeface="Cambria" panose="02040503050406030204" pitchFamily="18" charset="0"/>
                <a:cs typeface="Courier New" panose="02070309020205020404" pitchFamily="49" charset="0"/>
              </a:rPr>
              <a:t>Figure 1 below</a:t>
            </a:r>
            <a:r>
              <a:rPr lang="en-US" sz="2000" dirty="0">
                <a:solidFill>
                  <a:srgbClr val="FFFF00"/>
                </a:solidFill>
                <a:latin typeface="Cambria" panose="02040503050406030204" pitchFamily="18" charset="0"/>
              </a:rPr>
              <a:t>)</a:t>
            </a:r>
            <a:r>
              <a:rPr lang="en-US" sz="2000" dirty="0">
                <a:latin typeface="Cambria" panose="02040503050406030204" pitchFamily="18" charset="0"/>
              </a:rPr>
              <a:t> is the microtubule length history plot with the actual lengths in red and linear approximations in blue. Major peaks and valleys are also plotted.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8732"/>
            <a:ext cx="9144000" cy="4719268"/>
          </a:xfrm>
          <a:prstGeom prst="rect">
            <a:avLst/>
          </a:prstGeom>
        </p:spPr>
      </p:pic>
    </p:spTree>
    <p:extLst>
      <p:ext uri="{BB962C8B-B14F-4D97-AF65-F5344CB8AC3E}">
        <p14:creationId xmlns:p14="http://schemas.microsoft.com/office/powerpoint/2010/main" val="165332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lstStyle/>
          <a:p>
            <a:r>
              <a:rPr lang="en-US" dirty="0">
                <a:solidFill>
                  <a:srgbClr val="FFFF00"/>
                </a:solidFill>
                <a:latin typeface="Cambria" panose="02040503050406030204" pitchFamily="18" charset="0"/>
              </a:rPr>
              <a:t>Objectives:</a:t>
            </a:r>
          </a:p>
        </p:txBody>
      </p:sp>
      <p:sp>
        <p:nvSpPr>
          <p:cNvPr id="3" name="Subtitle 2"/>
          <p:cNvSpPr>
            <a:spLocks noGrp="1"/>
          </p:cNvSpPr>
          <p:nvPr>
            <p:ph type="subTitle" idx="1"/>
          </p:nvPr>
        </p:nvSpPr>
        <p:spPr>
          <a:xfrm>
            <a:off x="609600" y="2133600"/>
            <a:ext cx="7955280" cy="3581400"/>
          </a:xfrm>
        </p:spPr>
        <p:txBody>
          <a:bodyPr>
            <a:normAutofit/>
          </a:bodyPr>
          <a:lstStyle/>
          <a:p>
            <a:pPr algn="l"/>
            <a:r>
              <a:rPr lang="en-US" sz="2800" dirty="0">
                <a:latin typeface="Cambria" panose="02040503050406030204" pitchFamily="18" charset="0"/>
              </a:rPr>
              <a:t>This new dynamic instability (DI) measurement method is designed to:</a:t>
            </a:r>
          </a:p>
          <a:p>
            <a:pPr algn="l"/>
            <a:br>
              <a:rPr lang="en-US" sz="800" dirty="0">
                <a:latin typeface="Cambria" panose="02040503050406030204" pitchFamily="18" charset="0"/>
              </a:rPr>
            </a:br>
            <a:r>
              <a:rPr lang="en-US" sz="2800" dirty="0">
                <a:latin typeface="Cambria" panose="02040503050406030204" pitchFamily="18" charset="0"/>
              </a:rPr>
              <a:t>1.  Pinpoint exact moments of any dynamic change.</a:t>
            </a:r>
            <a:br>
              <a:rPr lang="en-US" sz="2800" dirty="0">
                <a:latin typeface="Cambria" panose="02040503050406030204" pitchFamily="18" charset="0"/>
              </a:rPr>
            </a:br>
            <a:r>
              <a:rPr lang="en-US" sz="2800" dirty="0">
                <a:latin typeface="Cambria" panose="02040503050406030204" pitchFamily="18" charset="0"/>
              </a:rPr>
              <a:t>2.  Look for any intermediate dynamics beyond </a:t>
            </a:r>
            <a:br>
              <a:rPr lang="en-US" sz="2800" dirty="0">
                <a:latin typeface="Cambria" panose="02040503050406030204" pitchFamily="18" charset="0"/>
              </a:rPr>
            </a:br>
            <a:r>
              <a:rPr lang="en-US" sz="2800" dirty="0">
                <a:latin typeface="Cambria" panose="02040503050406030204" pitchFamily="18" charset="0"/>
              </a:rPr>
              <a:t>      growth and shortening.</a:t>
            </a:r>
          </a:p>
          <a:p>
            <a:pPr algn="l"/>
            <a:r>
              <a:rPr lang="en-US" sz="2800" dirty="0">
                <a:latin typeface="Cambria" panose="02040503050406030204" pitchFamily="18" charset="0"/>
              </a:rPr>
              <a:t>3.  Calculate dynamic instability metrics more</a:t>
            </a:r>
            <a:br>
              <a:rPr lang="en-US" sz="2800" dirty="0">
                <a:latin typeface="Cambria" panose="02040503050406030204" pitchFamily="18" charset="0"/>
              </a:rPr>
            </a:br>
            <a:r>
              <a:rPr lang="en-US" sz="2800" dirty="0">
                <a:latin typeface="Cambria" panose="02040503050406030204" pitchFamily="18" charset="0"/>
              </a:rPr>
              <a:t>      accurately. </a:t>
            </a:r>
          </a:p>
        </p:txBody>
      </p:sp>
    </p:spTree>
    <p:extLst>
      <p:ext uri="{BB962C8B-B14F-4D97-AF65-F5344CB8AC3E}">
        <p14:creationId xmlns:p14="http://schemas.microsoft.com/office/powerpoint/2010/main" val="2265098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015663"/>
          </a:xfrm>
          <a:prstGeom prst="rect">
            <a:avLst/>
          </a:prstGeom>
          <a:noFill/>
        </p:spPr>
        <p:txBody>
          <a:bodyPr wrap="square" rtlCol="0">
            <a:spAutoFit/>
          </a:bodyPr>
          <a:lstStyle/>
          <a:p>
            <a:r>
              <a:rPr lang="en-US" sz="2000" dirty="0">
                <a:latin typeface="Cambria" panose="02040503050406030204" pitchFamily="18" charset="0"/>
              </a:rPr>
              <a:t>You can use the </a:t>
            </a:r>
            <a:r>
              <a:rPr lang="en-US" sz="2000" dirty="0">
                <a:solidFill>
                  <a:srgbClr val="FFFF00"/>
                </a:solidFill>
                <a:latin typeface="Cambria" panose="02040503050406030204" pitchFamily="18" charset="0"/>
              </a:rPr>
              <a:t>zoom</a:t>
            </a:r>
            <a:r>
              <a:rPr lang="en-US" sz="2000" dirty="0">
                <a:latin typeface="Cambria" panose="02040503050406030204" pitchFamily="18" charset="0"/>
              </a:rPr>
              <a:t> tool (upper left as shown) to progressively hone in on points you wish to study. Another way of scaling up the image is to use </a:t>
            </a:r>
            <a:r>
              <a:rPr lang="en-US" sz="2000" i="1" dirty="0">
                <a:latin typeface="Cambria" panose="02040503050406030204" pitchFamily="18" charset="0"/>
              </a:rPr>
              <a:t>x</a:t>
            </a:r>
            <a:r>
              <a:rPr lang="en-US" sz="2000" dirty="0">
                <a:latin typeface="Cambria" panose="02040503050406030204" pitchFamily="18" charset="0"/>
              </a:rPr>
              <a:t>- and </a:t>
            </a:r>
            <a:r>
              <a:rPr lang="en-US" sz="2000" i="1" dirty="0">
                <a:latin typeface="Cambria" panose="02040503050406030204" pitchFamily="18" charset="0"/>
              </a:rPr>
              <a:t>y</a:t>
            </a:r>
            <a:r>
              <a:rPr lang="en-US" sz="2000" dirty="0">
                <a:latin typeface="Cambria" panose="02040503050406030204" pitchFamily="18" charset="0"/>
              </a:rPr>
              <a:t>-limits in the MatLab™ command window, as illustrated in Slide 45.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8732"/>
            <a:ext cx="9144000" cy="4719268"/>
          </a:xfrm>
          <a:prstGeom prst="rect">
            <a:avLst/>
          </a:prstGeom>
        </p:spPr>
      </p:pic>
    </p:spTree>
    <p:extLst>
      <p:ext uri="{BB962C8B-B14F-4D97-AF65-F5344CB8AC3E}">
        <p14:creationId xmlns:p14="http://schemas.microsoft.com/office/powerpoint/2010/main" val="2680163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015663"/>
          </a:xfrm>
          <a:prstGeom prst="rect">
            <a:avLst/>
          </a:prstGeom>
          <a:noFill/>
        </p:spPr>
        <p:txBody>
          <a:bodyPr wrap="square" rtlCol="0">
            <a:spAutoFit/>
          </a:bodyPr>
          <a:lstStyle/>
          <a:p>
            <a:r>
              <a:rPr lang="en-US" sz="2000" dirty="0">
                <a:solidFill>
                  <a:srgbClr val="FFFF00"/>
                </a:solidFill>
                <a:latin typeface="Cambria" panose="02040503050406030204" pitchFamily="18" charset="0"/>
              </a:rPr>
              <a:t>Figure 2</a:t>
            </a:r>
            <a:r>
              <a:rPr lang="en-US" sz="2000" dirty="0">
                <a:latin typeface="Cambria" panose="02040503050406030204" pitchFamily="18" charset="0"/>
              </a:rPr>
              <a:t>.</a:t>
            </a:r>
            <a:r>
              <a:rPr lang="en-US" sz="2000" dirty="0">
                <a:solidFill>
                  <a:srgbClr val="FFFF00"/>
                </a:solidFill>
                <a:latin typeface="Cambria" panose="02040503050406030204" pitchFamily="18" charset="0"/>
              </a:rPr>
              <a:t> </a:t>
            </a:r>
            <a:r>
              <a:rPr lang="en-US" sz="2000" dirty="0">
                <a:latin typeface="Cambria" panose="02040503050406030204" pitchFamily="18" charset="0"/>
              </a:rPr>
              <a:t>Since we are working with three different behaviors (growth, stutter, and shortening), the </a:t>
            </a:r>
            <a:r>
              <a:rPr lang="en-US" sz="2000" i="1" dirty="0">
                <a:latin typeface="Cambria" panose="02040503050406030204" pitchFamily="18" charset="0"/>
              </a:rPr>
              <a:t>K</a:t>
            </a:r>
            <a:r>
              <a:rPr lang="en-US" sz="2000" dirty="0">
                <a:latin typeface="Cambria" panose="02040503050406030204" pitchFamily="18" charset="0"/>
              </a:rPr>
              <a:t>-means classification uses </a:t>
            </a:r>
            <a:r>
              <a:rPr lang="en-US" sz="2000" i="1" dirty="0">
                <a:latin typeface="Cambria" panose="02040503050406030204" pitchFamily="18" charset="0"/>
              </a:rPr>
              <a:t>k</a:t>
            </a:r>
            <a:r>
              <a:rPr lang="en-US" sz="2000" dirty="0">
                <a:latin typeface="Cambria" panose="02040503050406030204" pitchFamily="18" charset="0"/>
              </a:rPr>
              <a:t> = 3. These plots show the means for each cluster.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8732"/>
            <a:ext cx="9144000" cy="4719268"/>
          </a:xfrm>
          <a:prstGeom prst="rect">
            <a:avLst/>
          </a:prstGeom>
        </p:spPr>
      </p:pic>
    </p:spTree>
    <p:extLst>
      <p:ext uri="{BB962C8B-B14F-4D97-AF65-F5344CB8AC3E}">
        <p14:creationId xmlns:p14="http://schemas.microsoft.com/office/powerpoint/2010/main" val="336792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a:solidFill>
                  <a:srgbClr val="FFFF00"/>
                </a:solidFill>
                <a:latin typeface="Cambria" panose="02040503050406030204" pitchFamily="18" charset="0"/>
              </a:rPr>
              <a:t>Figure 3 </a:t>
            </a:r>
            <a:r>
              <a:rPr lang="en-US" sz="2000" dirty="0">
                <a:latin typeface="Cambria" panose="02040503050406030204" pitchFamily="18" charset="0"/>
              </a:rPr>
              <a:t>shows classification results within the dynamic instability phase variable space; illustrating growth, stutter, and shortening phases within their </a:t>
            </a:r>
            <a:r>
              <a:rPr lang="en-US" sz="2000" i="1" dirty="0">
                <a:latin typeface="Cambria" panose="02040503050406030204" pitchFamily="18" charset="0"/>
              </a:rPr>
              <a:t>k</a:t>
            </a:r>
            <a:r>
              <a:rPr lang="en-US" sz="2000" dirty="0">
                <a:latin typeface="Cambria" panose="02040503050406030204" pitchFamily="18" charset="0"/>
              </a:rPr>
              <a:t>-means clusters using green, blue, and red, respectively.</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19268"/>
          </a:xfrm>
          <a:prstGeom prst="rect">
            <a:avLst/>
          </a:prstGeom>
        </p:spPr>
      </p:pic>
    </p:spTree>
    <p:extLst>
      <p:ext uri="{BB962C8B-B14F-4D97-AF65-F5344CB8AC3E}">
        <p14:creationId xmlns:p14="http://schemas.microsoft.com/office/powerpoint/2010/main" val="3803499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a:latin typeface="Cambria" panose="02040503050406030204" pitchFamily="18" charset="0"/>
              </a:rPr>
              <a:t>Since this is a 3-D plot, you can use the </a:t>
            </a:r>
            <a:r>
              <a:rPr lang="en-US" sz="2000" dirty="0">
                <a:solidFill>
                  <a:srgbClr val="FFFF00"/>
                </a:solidFill>
                <a:latin typeface="Cambria" panose="02040503050406030204" pitchFamily="18" charset="0"/>
              </a:rPr>
              <a:t>rotate</a:t>
            </a:r>
            <a:r>
              <a:rPr lang="en-US" sz="2000" dirty="0">
                <a:latin typeface="Cambria" panose="02040503050406030204" pitchFamily="18" charset="0"/>
              </a:rPr>
              <a:t> tool (shown below) to view the relationships between slope, height, and time from different perspectives in order to clarify growth and shortening behavior. </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4770"/>
            <a:ext cx="9144000" cy="4873230"/>
          </a:xfrm>
          <a:prstGeom prst="rect">
            <a:avLst/>
          </a:prstGeom>
        </p:spPr>
      </p:pic>
    </p:spTree>
    <p:extLst>
      <p:ext uri="{BB962C8B-B14F-4D97-AF65-F5344CB8AC3E}">
        <p14:creationId xmlns:p14="http://schemas.microsoft.com/office/powerpoint/2010/main" val="1480353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a:solidFill>
                  <a:srgbClr val="FFFF00"/>
                </a:solidFill>
                <a:latin typeface="Cambria" panose="02040503050406030204" pitchFamily="18" charset="0"/>
              </a:rPr>
              <a:t>Figure 4</a:t>
            </a:r>
            <a:r>
              <a:rPr lang="en-US" sz="2000" dirty="0">
                <a:latin typeface="Cambria" panose="02040503050406030204" pitchFamily="18" charset="0"/>
              </a:rPr>
              <a:t>. The key intervals in the dynamic instability phase classes are those labeled in blue; they represent stutters. As you can see, they do not occur at every growth-to-shortening transition, but they do occur often enough to be worth closer examination.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1"/>
            <a:ext cx="9144000" cy="4571999"/>
          </a:xfrm>
          <a:prstGeom prst="rect">
            <a:avLst/>
          </a:prstGeom>
        </p:spPr>
      </p:pic>
    </p:spTree>
    <p:extLst>
      <p:ext uri="{BB962C8B-B14F-4D97-AF65-F5344CB8AC3E}">
        <p14:creationId xmlns:p14="http://schemas.microsoft.com/office/powerpoint/2010/main" val="4084862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1111984"/>
            <a:ext cx="8229600" cy="1631216"/>
          </a:xfrm>
          <a:prstGeom prst="rect">
            <a:avLst/>
          </a:prstGeom>
          <a:noFill/>
        </p:spPr>
        <p:txBody>
          <a:bodyPr wrap="square" rtlCol="0">
            <a:spAutoFit/>
          </a:bodyPr>
          <a:lstStyle/>
          <a:p>
            <a:r>
              <a:rPr lang="en-US" sz="2000" dirty="0">
                <a:latin typeface="Cambria" panose="02040503050406030204" pitchFamily="18" charset="0"/>
              </a:rPr>
              <a:t>By changing the observing window, either by “zooming in” on the region where stuttering appears to occur (shown at bottom left in the actual generated plot) or by direct command (in the MatLab™ Command Window, below right), you can then focus in on those transition regions.</a:t>
            </a:r>
            <a:br>
              <a:rPr lang="en-US" sz="2000" dirty="0">
                <a:latin typeface="Cambria" panose="02040503050406030204" pitchFamily="18" charset="0"/>
              </a:rPr>
            </a:br>
            <a:endParaRPr lang="en-US" sz="2000" dirty="0">
              <a:latin typeface="Cambria"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048001"/>
            <a:ext cx="8414322" cy="2210054"/>
          </a:xfrm>
          <a:prstGeom prst="rect">
            <a:avLst/>
          </a:prstGeom>
        </p:spPr>
      </p:pic>
    </p:spTree>
    <p:extLst>
      <p:ext uri="{BB962C8B-B14F-4D97-AF65-F5344CB8AC3E}">
        <p14:creationId xmlns:p14="http://schemas.microsoft.com/office/powerpoint/2010/main" val="2875005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a:latin typeface="Cambria" panose="02040503050406030204" pitchFamily="18" charset="0"/>
              </a:rPr>
              <a:t>By zooming in, you can see more subtle transitions from growth to shortening of microtubules as well as compare the linear approximation to the actual data.</a:t>
            </a:r>
            <a:br>
              <a:rPr lang="en-US" sz="2000" dirty="0">
                <a:latin typeface="Cambria" panose="02040503050406030204" pitchFamily="18" charset="0"/>
              </a:rPr>
            </a:br>
            <a:endParaRPr lang="en-US" sz="2000" dirty="0">
              <a:latin typeface="Cambria" panose="02040503050406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1"/>
            <a:ext cx="9144000" cy="4572000"/>
          </a:xfrm>
          <a:prstGeom prst="rect">
            <a:avLst/>
          </a:prstGeom>
        </p:spPr>
      </p:pic>
    </p:spTree>
    <p:extLst>
      <p:ext uri="{BB962C8B-B14F-4D97-AF65-F5344CB8AC3E}">
        <p14:creationId xmlns:p14="http://schemas.microsoft.com/office/powerpoint/2010/main" val="2774824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015663"/>
          </a:xfrm>
          <a:prstGeom prst="rect">
            <a:avLst/>
          </a:prstGeom>
          <a:noFill/>
        </p:spPr>
        <p:txBody>
          <a:bodyPr wrap="square" rtlCol="0">
            <a:spAutoFit/>
          </a:bodyPr>
          <a:lstStyle/>
          <a:p>
            <a:r>
              <a:rPr lang="en-US" sz="2000" dirty="0">
                <a:latin typeface="Cambria" panose="02040503050406030204" pitchFamily="18" charset="0"/>
              </a:rPr>
              <a:t>The last three figures yield graphs and tables suitable for more advanced statistical analysis. </a:t>
            </a:r>
            <a:r>
              <a:rPr lang="en-US" sz="2000" dirty="0">
                <a:solidFill>
                  <a:srgbClr val="FFFF00"/>
                </a:solidFill>
                <a:latin typeface="Cambria" panose="02040503050406030204" pitchFamily="18" charset="0"/>
              </a:rPr>
              <a:t>Figure 5</a:t>
            </a:r>
            <a:r>
              <a:rPr lang="en-US" sz="2000" dirty="0">
                <a:latin typeface="Cambria" panose="02040503050406030204" pitchFamily="18" charset="0"/>
              </a:rPr>
              <a:t>, for example, shows time, height, and slope means and standard deviations with a set of whisker plots for each.</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19268"/>
          </a:xfrm>
          <a:prstGeom prst="rect">
            <a:avLst/>
          </a:prstGeom>
        </p:spPr>
      </p:pic>
    </p:spTree>
    <p:extLst>
      <p:ext uri="{BB962C8B-B14F-4D97-AF65-F5344CB8AC3E}">
        <p14:creationId xmlns:p14="http://schemas.microsoft.com/office/powerpoint/2010/main" val="3272430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a:solidFill>
                  <a:srgbClr val="FFFF00"/>
                </a:solidFill>
                <a:latin typeface="Cambria" panose="02040503050406030204" pitchFamily="18" charset="0"/>
              </a:rPr>
              <a:t>Figure 6 </a:t>
            </a:r>
            <a:r>
              <a:rPr lang="en-US" sz="2000" dirty="0">
                <a:latin typeface="Cambria" panose="02040503050406030204" pitchFamily="18" charset="0"/>
              </a:rPr>
              <a:t>lists measurements for the different dynamic instability phase segments, including % time and height changes as well as the actual number of segments for each phase (growth, stutter, and shortening).</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19268"/>
          </a:xfrm>
          <a:prstGeom prst="rect">
            <a:avLst/>
          </a:prstGeom>
        </p:spPr>
      </p:pic>
    </p:spTree>
    <p:extLst>
      <p:ext uri="{BB962C8B-B14F-4D97-AF65-F5344CB8AC3E}">
        <p14:creationId xmlns:p14="http://schemas.microsoft.com/office/powerpoint/2010/main" val="914909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Step 3: Analysis.</a:t>
            </a: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a:latin typeface="Cambria" panose="02040503050406030204" pitchFamily="18" charset="0"/>
              </a:rPr>
              <a:t>And, finally, </a:t>
            </a:r>
            <a:r>
              <a:rPr lang="en-US" sz="2000" dirty="0">
                <a:solidFill>
                  <a:srgbClr val="FFFF00"/>
                </a:solidFill>
                <a:latin typeface="Cambria" panose="02040503050406030204" pitchFamily="18" charset="0"/>
              </a:rPr>
              <a:t>Figure 7</a:t>
            </a:r>
            <a:r>
              <a:rPr lang="en-US" sz="2000" dirty="0">
                <a:latin typeface="Cambria" panose="02040503050406030204" pitchFamily="18" charset="0"/>
              </a:rPr>
              <a:t> illustrates abrupt vs. transitional catastrophes and dynamic instability changes with stutters along with phase change measurements and pairwise combinations of </a:t>
            </a:r>
            <a:r>
              <a:rPr lang="en-US" sz="2000" u="sng" dirty="0">
                <a:latin typeface="Cambria" panose="02040503050406030204" pitchFamily="18" charset="0"/>
              </a:rPr>
              <a:t>sets</a:t>
            </a:r>
            <a:r>
              <a:rPr lang="en-US" sz="2000" dirty="0">
                <a:latin typeface="Cambria" panose="02040503050406030204" pitchFamily="18" charset="0"/>
              </a:rPr>
              <a:t> of changes.</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19268"/>
          </a:xfrm>
          <a:prstGeom prst="rect">
            <a:avLst/>
          </a:prstGeom>
        </p:spPr>
      </p:pic>
    </p:spTree>
    <p:extLst>
      <p:ext uri="{BB962C8B-B14F-4D97-AF65-F5344CB8AC3E}">
        <p14:creationId xmlns:p14="http://schemas.microsoft.com/office/powerpoint/2010/main" val="92519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“Standard” microtubule behavior.</a:t>
            </a:r>
          </a:p>
        </p:txBody>
      </p:sp>
      <p:sp>
        <p:nvSpPr>
          <p:cNvPr id="8" name="TextBox 7"/>
          <p:cNvSpPr txBox="1"/>
          <p:nvPr/>
        </p:nvSpPr>
        <p:spPr>
          <a:xfrm>
            <a:off x="246797" y="5229761"/>
            <a:ext cx="8668603" cy="1323439"/>
          </a:xfrm>
          <a:prstGeom prst="rect">
            <a:avLst/>
          </a:prstGeom>
          <a:noFill/>
        </p:spPr>
        <p:txBody>
          <a:bodyPr wrap="square" rtlCol="0">
            <a:spAutoFit/>
          </a:bodyPr>
          <a:lstStyle/>
          <a:p>
            <a:r>
              <a:rPr lang="en-US" sz="2000" dirty="0">
                <a:latin typeface="Cambria" panose="02040503050406030204" pitchFamily="18" charset="0"/>
              </a:rPr>
              <a:t>Traditional models of microtubule growth and shortening follow dynamic instability, with growth driven by the concentration of tubulin and “death” induced by a catastrophic drop-off leading to microtubule shortening caused by GTP to GDP hydrolysis before polymerization begins again.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66567"/>
            <a:ext cx="6992203" cy="3962633"/>
          </a:xfrm>
          <a:prstGeom prst="rect">
            <a:avLst/>
          </a:prstGeom>
        </p:spPr>
      </p:pic>
    </p:spTree>
    <p:extLst>
      <p:ext uri="{BB962C8B-B14F-4D97-AF65-F5344CB8AC3E}">
        <p14:creationId xmlns:p14="http://schemas.microsoft.com/office/powerpoint/2010/main" val="686981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610380"/>
            <a:ext cx="9144000" cy="523220"/>
          </a:xfrm>
          <a:prstGeom prst="rect">
            <a:avLst/>
          </a:prstGeom>
          <a:noFill/>
        </p:spPr>
        <p:txBody>
          <a:bodyPr wrap="square" rtlCol="0">
            <a:spAutoFit/>
          </a:bodyPr>
          <a:lstStyle/>
          <a:p>
            <a:pPr algn="ctr"/>
            <a:r>
              <a:rPr lang="en-US" sz="2800" dirty="0">
                <a:latin typeface="Cambria" panose="02040503050406030204" pitchFamily="18" charset="0"/>
              </a:rPr>
              <a:t>And the rest is up to you...</a:t>
            </a:r>
          </a:p>
        </p:txBody>
      </p:sp>
      <p:sp>
        <p:nvSpPr>
          <p:cNvPr id="8" name="TextBox 7"/>
          <p:cNvSpPr txBox="1"/>
          <p:nvPr/>
        </p:nvSpPr>
        <p:spPr>
          <a:xfrm>
            <a:off x="457200" y="2362200"/>
            <a:ext cx="8229600" cy="2554545"/>
          </a:xfrm>
          <a:prstGeom prst="rect">
            <a:avLst/>
          </a:prstGeom>
          <a:noFill/>
        </p:spPr>
        <p:txBody>
          <a:bodyPr wrap="square" rtlCol="0">
            <a:spAutoFit/>
          </a:bodyPr>
          <a:lstStyle/>
          <a:p>
            <a:r>
              <a:rPr lang="en-US" sz="2000" dirty="0">
                <a:latin typeface="Cambria" panose="02040503050406030204" pitchFamily="18" charset="0"/>
              </a:rPr>
              <a:t>All that’s left is for you to input your files, set your parameters, let the program run, analyze the data, and publish your results.</a:t>
            </a:r>
          </a:p>
          <a:p>
            <a:r>
              <a:rPr lang="en-US" sz="2000" dirty="0">
                <a:latin typeface="Cambria" panose="02040503050406030204" pitchFamily="18" charset="0"/>
              </a:rPr>
              <a:t>We hope this tutorial will assist you in your research using this new dynamic instability measurement method, and please let us know how the program works, any bugs you’ve run across, and any improvements to the MatLab™ STADIA program and the tutorial you’d like to see.</a:t>
            </a:r>
          </a:p>
          <a:p>
            <a:r>
              <a:rPr lang="en-US" sz="2000" dirty="0">
                <a:latin typeface="Cambria" panose="02040503050406030204" pitchFamily="18" charset="0"/>
              </a:rPr>
              <a:t>Thank you.</a:t>
            </a:r>
          </a:p>
          <a:p>
            <a:endParaRPr lang="en-US" sz="2000" dirty="0">
              <a:latin typeface="Cambria" panose="02040503050406030204" pitchFamily="18" charset="0"/>
            </a:endParaRPr>
          </a:p>
        </p:txBody>
      </p:sp>
    </p:spTree>
    <p:extLst>
      <p:ext uri="{BB962C8B-B14F-4D97-AF65-F5344CB8AC3E}">
        <p14:creationId xmlns:p14="http://schemas.microsoft.com/office/powerpoint/2010/main" val="2366157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Contributors.</a:t>
            </a:r>
          </a:p>
        </p:txBody>
      </p:sp>
      <p:sp>
        <p:nvSpPr>
          <p:cNvPr id="8" name="TextBox 7"/>
          <p:cNvSpPr txBox="1"/>
          <p:nvPr/>
        </p:nvSpPr>
        <p:spPr>
          <a:xfrm>
            <a:off x="2362200" y="1066800"/>
            <a:ext cx="6477000" cy="5447645"/>
          </a:xfrm>
          <a:prstGeom prst="rect">
            <a:avLst/>
          </a:prstGeom>
          <a:noFill/>
        </p:spPr>
        <p:txBody>
          <a:bodyPr wrap="square" rtlCol="0">
            <a:spAutoFit/>
          </a:bodyPr>
          <a:lstStyle/>
          <a:p>
            <a:r>
              <a:rPr lang="en-US" sz="2000" dirty="0">
                <a:solidFill>
                  <a:srgbClr val="FFFF00"/>
                </a:solidFill>
                <a:latin typeface="Cambria" panose="02040503050406030204" pitchFamily="18" charset="0"/>
              </a:rPr>
              <a:t>Dr. </a:t>
            </a:r>
            <a:r>
              <a:rPr lang="en-US" sz="2000" dirty="0" err="1">
                <a:solidFill>
                  <a:srgbClr val="FFFF00"/>
                </a:solidFill>
                <a:latin typeface="Cambria" panose="02040503050406030204" pitchFamily="18" charset="0"/>
              </a:rPr>
              <a:t>Shant</a:t>
            </a:r>
            <a:r>
              <a:rPr lang="en-US" sz="2000" dirty="0">
                <a:solidFill>
                  <a:srgbClr val="FFFF00"/>
                </a:solidFill>
                <a:latin typeface="Cambria" panose="02040503050406030204" pitchFamily="18" charset="0"/>
              </a:rPr>
              <a:t> </a:t>
            </a:r>
            <a:r>
              <a:rPr lang="en-US" sz="2000" dirty="0" err="1">
                <a:solidFill>
                  <a:srgbClr val="FFFF00"/>
                </a:solidFill>
                <a:latin typeface="Cambria" panose="02040503050406030204" pitchFamily="18" charset="0"/>
              </a:rPr>
              <a:t>Mahserejian</a:t>
            </a:r>
            <a:endParaRPr lang="en-US" sz="2000" dirty="0">
              <a:solidFill>
                <a:srgbClr val="FFFF00"/>
              </a:solidFill>
              <a:latin typeface="Cambria" panose="02040503050406030204" pitchFamily="18" charset="0"/>
            </a:endParaRPr>
          </a:p>
          <a:p>
            <a:r>
              <a:rPr lang="en-US" sz="2000" dirty="0">
                <a:latin typeface="Cambria" panose="02040503050406030204" pitchFamily="18" charset="0"/>
              </a:rPr>
              <a:t>Research scientist</a:t>
            </a:r>
            <a:br>
              <a:rPr lang="en-US" sz="2000" dirty="0">
                <a:latin typeface="Cambria" panose="02040503050406030204" pitchFamily="18" charset="0"/>
              </a:rPr>
            </a:br>
            <a:r>
              <a:rPr lang="en-US" sz="2000" dirty="0">
                <a:latin typeface="Cambria" panose="02040503050406030204" pitchFamily="18" charset="0"/>
              </a:rPr>
              <a:t>Applied Statistics and Computational Modeling Group</a:t>
            </a:r>
            <a:br>
              <a:rPr lang="en-US" sz="2000" dirty="0">
                <a:latin typeface="Cambria" panose="02040503050406030204" pitchFamily="18" charset="0"/>
              </a:rPr>
            </a:br>
            <a:r>
              <a:rPr lang="en-US" sz="2000" dirty="0">
                <a:latin typeface="Cambria" panose="02040503050406030204" pitchFamily="18" charset="0"/>
              </a:rPr>
              <a:t>Pacific Northwest National Laboratory</a:t>
            </a:r>
          </a:p>
          <a:p>
            <a:r>
              <a:rPr lang="en-US" b="1" dirty="0">
                <a:latin typeface="Courier New" panose="02070309020205020404" pitchFamily="49" charset="0"/>
                <a:cs typeface="Courier New" panose="02070309020205020404" pitchFamily="49" charset="0"/>
              </a:rPr>
              <a:t>shant.mahserejian@pnnl.gov</a:t>
            </a:r>
            <a:endParaRPr lang="en-US" sz="2000" dirty="0">
              <a:latin typeface="Cambria" panose="02040503050406030204" pitchFamily="18" charset="0"/>
            </a:endParaRPr>
          </a:p>
          <a:p>
            <a:endParaRPr lang="en-US" sz="2000" dirty="0">
              <a:latin typeface="Cambria" panose="02040503050406030204" pitchFamily="18" charset="0"/>
            </a:endParaRPr>
          </a:p>
          <a:p>
            <a:endParaRPr lang="en-US" sz="800" dirty="0">
              <a:latin typeface="Cambria" panose="02040503050406030204" pitchFamily="18" charset="0"/>
            </a:endParaRPr>
          </a:p>
          <a:p>
            <a:r>
              <a:rPr lang="en-US" sz="2000" dirty="0">
                <a:solidFill>
                  <a:srgbClr val="FFFF00"/>
                </a:solidFill>
                <a:latin typeface="Cambria" panose="02040503050406030204" pitchFamily="18" charset="0"/>
              </a:rPr>
              <a:t>Dr. Holly Goodson</a:t>
            </a:r>
          </a:p>
          <a:p>
            <a:r>
              <a:rPr lang="en-US" sz="2000" dirty="0">
                <a:latin typeface="Cambria" panose="02040503050406030204" pitchFamily="18" charset="0"/>
              </a:rPr>
              <a:t>Professor of Biochemistry</a:t>
            </a:r>
            <a:br>
              <a:rPr lang="en-US" sz="2000" dirty="0">
                <a:latin typeface="Cambria" panose="02040503050406030204" pitchFamily="18" charset="0"/>
              </a:rPr>
            </a:br>
            <a:r>
              <a:rPr lang="en-US" sz="2000" dirty="0">
                <a:latin typeface="Cambria" panose="02040503050406030204" pitchFamily="18" charset="0"/>
              </a:rPr>
              <a:t>Department of Chemistry and Biochemistry</a:t>
            </a:r>
            <a:br>
              <a:rPr lang="en-US" sz="2000" dirty="0">
                <a:latin typeface="Cambria" panose="02040503050406030204" pitchFamily="18" charset="0"/>
              </a:rPr>
            </a:br>
            <a:r>
              <a:rPr lang="en-US" sz="2000" dirty="0">
                <a:latin typeface="Cambria" panose="02040503050406030204" pitchFamily="18" charset="0"/>
              </a:rPr>
              <a:t>University of Notre Dame</a:t>
            </a:r>
          </a:p>
          <a:p>
            <a:r>
              <a:rPr lang="en-US" b="1" dirty="0">
                <a:latin typeface="Courier New" panose="02070309020205020404" pitchFamily="49" charset="0"/>
                <a:cs typeface="Courier New" panose="02070309020205020404" pitchFamily="49" charset="0"/>
              </a:rPr>
              <a:t>holly.v.goodson.1@nd.edu</a:t>
            </a:r>
          </a:p>
          <a:p>
            <a:endParaRPr lang="en-US" sz="2400" dirty="0">
              <a:latin typeface="Cambria" panose="02040503050406030204" pitchFamily="18" charset="0"/>
            </a:endParaRPr>
          </a:p>
          <a:p>
            <a:r>
              <a:rPr lang="en-US" sz="2000" dirty="0">
                <a:solidFill>
                  <a:srgbClr val="FFFF00"/>
                </a:solidFill>
                <a:latin typeface="Cambria" panose="02040503050406030204" pitchFamily="18" charset="0"/>
              </a:rPr>
              <a:t>Kristopher Murray</a:t>
            </a:r>
            <a:br>
              <a:rPr lang="en-US" sz="2000" dirty="0">
                <a:latin typeface="Cambria" panose="02040503050406030204" pitchFamily="18" charset="0"/>
              </a:rPr>
            </a:br>
            <a:r>
              <a:rPr lang="en-US" sz="2000" dirty="0">
                <a:latin typeface="Cambria" panose="02040503050406030204" pitchFamily="18" charset="0"/>
              </a:rPr>
              <a:t>Integrated Biomedical Sciences</a:t>
            </a:r>
            <a:br>
              <a:rPr lang="en-US" sz="2000" dirty="0">
                <a:latin typeface="Cambria" panose="02040503050406030204" pitchFamily="18" charset="0"/>
              </a:rPr>
            </a:br>
            <a:r>
              <a:rPr lang="en-US" sz="2000" dirty="0">
                <a:latin typeface="Cambria" panose="02040503050406030204" pitchFamily="18" charset="0"/>
              </a:rPr>
              <a:t>Department of Chemistry and Biochemistry</a:t>
            </a:r>
            <a:br>
              <a:rPr lang="en-US" sz="2000" dirty="0">
                <a:latin typeface="Cambria" panose="02040503050406030204" pitchFamily="18" charset="0"/>
              </a:rPr>
            </a:br>
            <a:r>
              <a:rPr lang="en-US" sz="2000" dirty="0">
                <a:latin typeface="Cambria" panose="02040503050406030204" pitchFamily="18" charset="0"/>
              </a:rPr>
              <a:t>University of Notre Dame</a:t>
            </a:r>
          </a:p>
          <a:p>
            <a:r>
              <a:rPr lang="en-US" sz="2000" b="1" dirty="0">
                <a:latin typeface="Courier New" panose="02070309020205020404" pitchFamily="49" charset="0"/>
                <a:cs typeface="Courier New" panose="02070309020205020404" pitchFamily="49" charset="0"/>
              </a:rPr>
              <a:t>kmurray5@nd.edu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19400"/>
            <a:ext cx="1828800" cy="1828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14400"/>
            <a:ext cx="1828800" cy="1828800"/>
          </a:xfrm>
          <a:prstGeom prst="rect">
            <a:avLst/>
          </a:prstGeom>
        </p:spPr>
      </p:pic>
      <p:pic>
        <p:nvPicPr>
          <p:cNvPr id="7" name="Picture 2" descr="Kristopher Murray"/>
          <p:cNvPicPr>
            <a:picLocks noChangeAspect="1" noChangeArrowheads="1"/>
          </p:cNvPicPr>
          <p:nvPr/>
        </p:nvPicPr>
        <p:blipFill rotWithShape="1">
          <a:blip r:embed="rId4">
            <a:extLst>
              <a:ext uri="{28A0092B-C50C-407E-A947-70E740481C1C}">
                <a14:useLocalDpi xmlns:a14="http://schemas.microsoft.com/office/drawing/2010/main" val="0"/>
              </a:ext>
            </a:extLst>
          </a:blip>
          <a:srcRect t="2779" b="25793"/>
          <a:stretch/>
        </p:blipFill>
        <p:spPr bwMode="auto">
          <a:xfrm>
            <a:off x="442332" y="47244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0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Contributors.</a:t>
            </a:r>
          </a:p>
        </p:txBody>
      </p:sp>
      <p:sp>
        <p:nvSpPr>
          <p:cNvPr id="8" name="TextBox 7"/>
          <p:cNvSpPr txBox="1"/>
          <p:nvPr/>
        </p:nvSpPr>
        <p:spPr>
          <a:xfrm>
            <a:off x="2362200" y="1066800"/>
            <a:ext cx="6477000" cy="2185214"/>
          </a:xfrm>
          <a:prstGeom prst="rect">
            <a:avLst/>
          </a:prstGeom>
          <a:noFill/>
        </p:spPr>
        <p:txBody>
          <a:bodyPr wrap="square" rtlCol="0">
            <a:spAutoFit/>
          </a:bodyPr>
          <a:lstStyle/>
          <a:p>
            <a:r>
              <a:rPr lang="en-US" sz="2000" dirty="0">
                <a:solidFill>
                  <a:srgbClr val="FFFF00"/>
                </a:solidFill>
                <a:latin typeface="Cambria" panose="02040503050406030204" pitchFamily="18" charset="0"/>
              </a:rPr>
              <a:t>Michael Sinclair</a:t>
            </a:r>
          </a:p>
          <a:p>
            <a:r>
              <a:rPr lang="en-US" sz="2000" dirty="0">
                <a:latin typeface="Cambria" panose="02040503050406030204" pitchFamily="18" charset="0"/>
              </a:rPr>
              <a:t>Tutorial author</a:t>
            </a:r>
          </a:p>
          <a:p>
            <a:r>
              <a:rPr lang="en-US" sz="2000" dirty="0">
                <a:latin typeface="Cambria" panose="02040503050406030204" pitchFamily="18" charset="0"/>
              </a:rPr>
              <a:t>Physics &amp; calculus instructor</a:t>
            </a:r>
          </a:p>
          <a:p>
            <a:r>
              <a:rPr lang="en-US" sz="2000" dirty="0">
                <a:latin typeface="Cambria" panose="02040503050406030204" pitchFamily="18" charset="0"/>
              </a:rPr>
              <a:t>Kalamazoo Area Mathematics and Science Center</a:t>
            </a:r>
          </a:p>
          <a:p>
            <a:r>
              <a:rPr lang="en-US" sz="2000" b="1" dirty="0">
                <a:latin typeface="Courier New" panose="02070309020205020404" pitchFamily="49" charset="0"/>
                <a:cs typeface="Courier New" panose="02070309020205020404" pitchFamily="49" charset="0"/>
              </a:rPr>
              <a:t>dragonphysics@gmail.com</a:t>
            </a:r>
            <a:br>
              <a:rPr lang="en-US" sz="2000" dirty="0">
                <a:latin typeface="Cambria" panose="02040503050406030204" pitchFamily="18" charset="0"/>
              </a:rPr>
            </a:br>
            <a:r>
              <a:rPr lang="en-US" sz="1200" dirty="0">
                <a:latin typeface="Cambria" panose="02040503050406030204" pitchFamily="18" charset="0"/>
              </a:rPr>
              <a:t>All illustrations by </a:t>
            </a:r>
            <a:r>
              <a:rPr lang="en-US" sz="1200" dirty="0" err="1">
                <a:latin typeface="Cambria" panose="02040503050406030204" pitchFamily="18" charset="0"/>
              </a:rPr>
              <a:t>Mahserejian</a:t>
            </a:r>
            <a:r>
              <a:rPr lang="en-US" sz="1200" dirty="0">
                <a:latin typeface="Cambria" panose="02040503050406030204" pitchFamily="18" charset="0"/>
              </a:rPr>
              <a:t> and Sinclair, 2019.</a:t>
            </a:r>
          </a:p>
          <a:p>
            <a:endParaRPr lang="en-US" sz="1200" dirty="0">
              <a:latin typeface="Cambria" panose="02040503050406030204" pitchFamily="18" charset="0"/>
            </a:endParaRPr>
          </a:p>
          <a:p>
            <a:endParaRPr lang="en-US" sz="1200" dirty="0">
              <a:latin typeface="Cambria" panose="020405030504060302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914400"/>
            <a:ext cx="1828800" cy="1828800"/>
          </a:xfrm>
          <a:prstGeom prst="rect">
            <a:avLst/>
          </a:prstGeom>
        </p:spPr>
      </p:pic>
      <p:sp>
        <p:nvSpPr>
          <p:cNvPr id="5" name="TextBox 4">
            <a:extLst>
              <a:ext uri="{FF2B5EF4-FFF2-40B4-BE49-F238E27FC236}">
                <a16:creationId xmlns:a16="http://schemas.microsoft.com/office/drawing/2014/main" id="{A83401B7-B278-494E-9A4A-02E50AE4CDF9}"/>
              </a:ext>
            </a:extLst>
          </p:cNvPr>
          <p:cNvSpPr txBox="1"/>
          <p:nvPr/>
        </p:nvSpPr>
        <p:spPr>
          <a:xfrm>
            <a:off x="152400" y="3252014"/>
            <a:ext cx="4572000" cy="3139321"/>
          </a:xfrm>
          <a:prstGeom prst="rect">
            <a:avLst/>
          </a:prstGeom>
          <a:noFill/>
        </p:spPr>
        <p:txBody>
          <a:bodyPr wrap="square" rtlCol="0">
            <a:spAutoFit/>
          </a:bodyPr>
          <a:lstStyle/>
          <a:p>
            <a:r>
              <a:rPr lang="en-US" sz="2000" dirty="0">
                <a:latin typeface="Cambria" panose="02040503050406030204" pitchFamily="18" charset="0"/>
              </a:rPr>
              <a:t>Contributing members of the team:</a:t>
            </a:r>
          </a:p>
          <a:p>
            <a:br>
              <a:rPr lang="en-US" sz="1000" dirty="0">
                <a:latin typeface="Cambria" panose="02040503050406030204" pitchFamily="18" charset="0"/>
              </a:rPr>
            </a:br>
            <a:r>
              <a:rPr lang="en-US" sz="2000" dirty="0">
                <a:solidFill>
                  <a:srgbClr val="FFFF00"/>
                </a:solidFill>
                <a:latin typeface="Cambria" panose="02040503050406030204" pitchFamily="18" charset="0"/>
              </a:rPr>
              <a:t>Jared Scripture</a:t>
            </a:r>
          </a:p>
          <a:p>
            <a:r>
              <a:rPr lang="en-US" sz="2000" dirty="0">
                <a:latin typeface="Cambria" panose="02040503050406030204" pitchFamily="18" charset="0"/>
              </a:rPr>
              <a:t>University of Notre Dame</a:t>
            </a:r>
            <a:br>
              <a:rPr lang="en-US" sz="2000" dirty="0">
                <a:latin typeface="Cambria" panose="02040503050406030204" pitchFamily="18" charset="0"/>
              </a:rPr>
            </a:br>
            <a:endParaRPr lang="en-US" sz="800" dirty="0">
              <a:latin typeface="Cambria" panose="02040503050406030204" pitchFamily="18" charset="0"/>
            </a:endParaRPr>
          </a:p>
          <a:p>
            <a:r>
              <a:rPr lang="en-US" sz="2000" dirty="0">
                <a:solidFill>
                  <a:srgbClr val="FFFF00"/>
                </a:solidFill>
                <a:latin typeface="Cambria" panose="02040503050406030204" pitchFamily="18" charset="0"/>
              </a:rPr>
              <a:t>Riya Patel</a:t>
            </a:r>
          </a:p>
          <a:p>
            <a:r>
              <a:rPr lang="en-US" sz="2000" dirty="0">
                <a:latin typeface="Cambria" panose="02040503050406030204" pitchFamily="18" charset="0"/>
              </a:rPr>
              <a:t>Penn High School and Indiana University</a:t>
            </a:r>
            <a:br>
              <a:rPr lang="en-US" sz="2000" dirty="0">
                <a:latin typeface="Cambria" panose="02040503050406030204" pitchFamily="18" charset="0"/>
              </a:rPr>
            </a:br>
            <a:endParaRPr lang="en-US" sz="800" dirty="0">
              <a:latin typeface="Cambria" panose="02040503050406030204" pitchFamily="18" charset="0"/>
            </a:endParaRPr>
          </a:p>
          <a:p>
            <a:r>
              <a:rPr lang="en-US" sz="2000" dirty="0">
                <a:solidFill>
                  <a:srgbClr val="FFFF00"/>
                </a:solidFill>
                <a:latin typeface="Cambria" panose="02040503050406030204" pitchFamily="18" charset="0"/>
              </a:rPr>
              <a:t>Peter Martin</a:t>
            </a:r>
          </a:p>
          <a:p>
            <a:r>
              <a:rPr lang="en-US" sz="2000" dirty="0">
                <a:latin typeface="Cambria" panose="02040503050406030204" pitchFamily="18" charset="0"/>
              </a:rPr>
              <a:t>Trinity School at Greenlawn</a:t>
            </a:r>
            <a:endParaRPr lang="en-US" sz="1200" dirty="0">
              <a:latin typeface="Cambria" panose="02040503050406030204" pitchFamily="18" charset="0"/>
            </a:endParaRPr>
          </a:p>
          <a:p>
            <a:endParaRPr lang="en-US" sz="1200" dirty="0">
              <a:latin typeface="Cambria" panose="02040503050406030204" pitchFamily="18" charset="0"/>
            </a:endParaRPr>
          </a:p>
        </p:txBody>
      </p:sp>
      <p:sp>
        <p:nvSpPr>
          <p:cNvPr id="7" name="TextBox 6">
            <a:extLst>
              <a:ext uri="{FF2B5EF4-FFF2-40B4-BE49-F238E27FC236}">
                <a16:creationId xmlns:a16="http://schemas.microsoft.com/office/drawing/2014/main" id="{27A64786-79FE-4CB0-9168-5D6F49068A7C}"/>
              </a:ext>
            </a:extLst>
          </p:cNvPr>
          <p:cNvSpPr txBox="1"/>
          <p:nvPr/>
        </p:nvSpPr>
        <p:spPr>
          <a:xfrm>
            <a:off x="4495800" y="3252013"/>
            <a:ext cx="4572000" cy="3200876"/>
          </a:xfrm>
          <a:prstGeom prst="rect">
            <a:avLst/>
          </a:prstGeom>
          <a:noFill/>
        </p:spPr>
        <p:txBody>
          <a:bodyPr wrap="square" rtlCol="0">
            <a:spAutoFit/>
          </a:bodyPr>
          <a:lstStyle/>
          <a:p>
            <a:r>
              <a:rPr lang="en-US" sz="2000" dirty="0">
                <a:latin typeface="Cambria" panose="02040503050406030204" pitchFamily="18" charset="0"/>
              </a:rPr>
              <a:t>Contributors to design and development of STADIA code:</a:t>
            </a:r>
          </a:p>
          <a:p>
            <a:br>
              <a:rPr lang="en-US" sz="1000" dirty="0">
                <a:latin typeface="Cambria" panose="02040503050406030204" pitchFamily="18" charset="0"/>
              </a:rPr>
            </a:br>
            <a:r>
              <a:rPr lang="en-US" sz="2000" dirty="0" err="1">
                <a:solidFill>
                  <a:srgbClr val="FFFF00"/>
                </a:solidFill>
                <a:latin typeface="Cambria" panose="02040503050406030204" pitchFamily="18" charset="0"/>
              </a:rPr>
              <a:t>Shant</a:t>
            </a:r>
            <a:r>
              <a:rPr lang="en-US" sz="2000" dirty="0">
                <a:solidFill>
                  <a:srgbClr val="FFFF00"/>
                </a:solidFill>
                <a:latin typeface="Cambria" panose="02040503050406030204" pitchFamily="18" charset="0"/>
              </a:rPr>
              <a:t> </a:t>
            </a:r>
            <a:r>
              <a:rPr lang="en-US" sz="2000" dirty="0" err="1">
                <a:solidFill>
                  <a:srgbClr val="FFFF00"/>
                </a:solidFill>
                <a:latin typeface="Cambria" panose="02040503050406030204" pitchFamily="18" charset="0"/>
              </a:rPr>
              <a:t>Mahserejian</a:t>
            </a:r>
            <a:endParaRPr lang="en-US" sz="2000" dirty="0">
              <a:solidFill>
                <a:srgbClr val="FFFF00"/>
              </a:solidFill>
              <a:latin typeface="Cambria" panose="02040503050406030204" pitchFamily="18" charset="0"/>
            </a:endParaRPr>
          </a:p>
          <a:p>
            <a:r>
              <a:rPr lang="en-US" sz="2000" dirty="0">
                <a:solidFill>
                  <a:srgbClr val="FFFF00"/>
                </a:solidFill>
                <a:latin typeface="Cambria" panose="02040503050406030204" pitchFamily="18" charset="0"/>
              </a:rPr>
              <a:t>Ava Mauro</a:t>
            </a:r>
          </a:p>
          <a:p>
            <a:r>
              <a:rPr lang="en-US" sz="2000" dirty="0">
                <a:solidFill>
                  <a:srgbClr val="FFFF00"/>
                </a:solidFill>
                <a:latin typeface="Cambria" panose="02040503050406030204" pitchFamily="18" charset="0"/>
              </a:rPr>
              <a:t>Jared Scripture</a:t>
            </a:r>
          </a:p>
          <a:p>
            <a:r>
              <a:rPr lang="en-US" sz="2000" dirty="0">
                <a:solidFill>
                  <a:srgbClr val="FFFF00"/>
                </a:solidFill>
                <a:latin typeface="Cambria" panose="02040503050406030204" pitchFamily="18" charset="0"/>
              </a:rPr>
              <a:t>Jun Li</a:t>
            </a:r>
          </a:p>
          <a:p>
            <a:r>
              <a:rPr lang="en-US" sz="2000" dirty="0">
                <a:solidFill>
                  <a:srgbClr val="FFFF00"/>
                </a:solidFill>
                <a:latin typeface="Cambria" panose="02040503050406030204" pitchFamily="18" charset="0"/>
              </a:rPr>
              <a:t>Erin </a:t>
            </a:r>
            <a:r>
              <a:rPr lang="en-US" sz="2000" dirty="0" err="1">
                <a:solidFill>
                  <a:srgbClr val="FFFF00"/>
                </a:solidFill>
                <a:latin typeface="Cambria" panose="02040503050406030204" pitchFamily="18" charset="0"/>
              </a:rPr>
              <a:t>Jonasson</a:t>
            </a:r>
            <a:endParaRPr lang="en-US" sz="2000" dirty="0">
              <a:solidFill>
                <a:srgbClr val="FFFF00"/>
              </a:solidFill>
              <a:latin typeface="Cambria" panose="02040503050406030204" pitchFamily="18" charset="0"/>
            </a:endParaRPr>
          </a:p>
          <a:p>
            <a:r>
              <a:rPr lang="en-US" sz="2000" dirty="0">
                <a:solidFill>
                  <a:srgbClr val="FFFF00"/>
                </a:solidFill>
                <a:latin typeface="Cambria" panose="02040503050406030204" pitchFamily="18" charset="0"/>
              </a:rPr>
              <a:t>Mark </a:t>
            </a:r>
            <a:r>
              <a:rPr lang="en-US" sz="2000" dirty="0" err="1">
                <a:solidFill>
                  <a:srgbClr val="FFFF00"/>
                </a:solidFill>
                <a:latin typeface="Cambria" panose="02040503050406030204" pitchFamily="18" charset="0"/>
              </a:rPr>
              <a:t>Alber</a:t>
            </a:r>
            <a:endParaRPr lang="en-US" sz="2000" dirty="0">
              <a:solidFill>
                <a:srgbClr val="FFFF00"/>
              </a:solidFill>
              <a:latin typeface="Cambria" panose="02040503050406030204" pitchFamily="18" charset="0"/>
            </a:endParaRPr>
          </a:p>
          <a:p>
            <a:r>
              <a:rPr lang="en-US" sz="2000" dirty="0">
                <a:solidFill>
                  <a:srgbClr val="FFFF00"/>
                </a:solidFill>
                <a:latin typeface="Cambria" panose="02040503050406030204" pitchFamily="18" charset="0"/>
              </a:rPr>
              <a:t>Holly Goodson</a:t>
            </a:r>
            <a:endParaRPr lang="en-US" sz="1200" dirty="0">
              <a:latin typeface="Cambria" panose="02040503050406030204" pitchFamily="18" charset="0"/>
            </a:endParaRPr>
          </a:p>
          <a:p>
            <a:endParaRPr lang="en-US" sz="1200" dirty="0">
              <a:latin typeface="Cambria" panose="02040503050406030204" pitchFamily="18" charset="0"/>
            </a:endParaRPr>
          </a:p>
        </p:txBody>
      </p:sp>
    </p:spTree>
    <p:extLst>
      <p:ext uri="{BB962C8B-B14F-4D97-AF65-F5344CB8AC3E}">
        <p14:creationId xmlns:p14="http://schemas.microsoft.com/office/powerpoint/2010/main" val="2800275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References.</a:t>
            </a:r>
          </a:p>
        </p:txBody>
      </p:sp>
      <p:sp>
        <p:nvSpPr>
          <p:cNvPr id="9" name="TextBox 8">
            <a:extLst>
              <a:ext uri="{FF2B5EF4-FFF2-40B4-BE49-F238E27FC236}">
                <a16:creationId xmlns:a16="http://schemas.microsoft.com/office/drawing/2014/main" id="{FF607C9D-3AA1-4E3F-82EF-2632AEBF30B8}"/>
              </a:ext>
            </a:extLst>
          </p:cNvPr>
          <p:cNvSpPr txBox="1"/>
          <p:nvPr/>
        </p:nvSpPr>
        <p:spPr>
          <a:xfrm>
            <a:off x="381000" y="1219200"/>
            <a:ext cx="8229600" cy="4401205"/>
          </a:xfrm>
          <a:prstGeom prst="rect">
            <a:avLst/>
          </a:prstGeom>
          <a:noFill/>
        </p:spPr>
        <p:txBody>
          <a:bodyPr wrap="square" rtlCol="0">
            <a:spAutoFit/>
          </a:bodyPr>
          <a:lstStyle/>
          <a:p>
            <a:pPr marL="457200" indent="-457200">
              <a:buAutoNum type="arabicPeriod"/>
            </a:pPr>
            <a:r>
              <a:rPr lang="en-US" sz="2000" dirty="0" err="1">
                <a:latin typeface="Cambria" panose="02040503050406030204" pitchFamily="18" charset="0"/>
                <a:ea typeface="Cambria" panose="02040503050406030204" pitchFamily="18" charset="0"/>
              </a:rPr>
              <a:t>Shant</a:t>
            </a:r>
            <a:r>
              <a:rPr lang="en-US" sz="2000" dirty="0">
                <a:latin typeface="Cambria" panose="02040503050406030204" pitchFamily="18" charset="0"/>
                <a:ea typeface="Cambria" panose="02040503050406030204" pitchFamily="18" charset="0"/>
              </a:rPr>
              <a:t> M. </a:t>
            </a:r>
            <a:r>
              <a:rPr lang="en-US" sz="2000" dirty="0" err="1">
                <a:latin typeface="Cambria" panose="02040503050406030204" pitchFamily="18" charset="0"/>
                <a:ea typeface="Cambria" panose="02040503050406030204" pitchFamily="18" charset="0"/>
              </a:rPr>
              <a:t>Mahserejian</a:t>
            </a:r>
            <a:r>
              <a:rPr lang="en-US" sz="2000" dirty="0">
                <a:latin typeface="Cambria" panose="02040503050406030204" pitchFamily="18" charset="0"/>
                <a:ea typeface="Cambria" panose="02040503050406030204" pitchFamily="18" charset="0"/>
              </a:rPr>
              <a:t>, Jared P. Scripture, Ava J. Mauro, Elizabeth J. Lawrence, Erin M. </a:t>
            </a:r>
            <a:r>
              <a:rPr lang="en-US" sz="2000" dirty="0" err="1">
                <a:latin typeface="Cambria" panose="02040503050406030204" pitchFamily="18" charset="0"/>
                <a:ea typeface="Cambria" panose="02040503050406030204" pitchFamily="18" charset="0"/>
              </a:rPr>
              <a:t>Jonasson</a:t>
            </a:r>
            <a:r>
              <a:rPr lang="en-US" sz="2000" dirty="0">
                <a:latin typeface="Cambria" panose="02040503050406030204" pitchFamily="18" charset="0"/>
                <a:ea typeface="Cambria" panose="02040503050406030204" pitchFamily="18" charset="0"/>
              </a:rPr>
              <a:t>, Kristopher S. Murray, Jun Li, Melissa Gardner, Mark </a:t>
            </a:r>
            <a:r>
              <a:rPr lang="en-US" sz="2000" dirty="0" err="1">
                <a:latin typeface="Cambria" panose="02040503050406030204" pitchFamily="18" charset="0"/>
                <a:ea typeface="Cambria" panose="02040503050406030204" pitchFamily="18" charset="0"/>
              </a:rPr>
              <a:t>Alber</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Marija</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Zanic</a:t>
            </a:r>
            <a:r>
              <a:rPr lang="en-US" sz="2000" dirty="0">
                <a:latin typeface="Cambria" panose="02040503050406030204" pitchFamily="18" charset="0"/>
                <a:ea typeface="Cambria" panose="02040503050406030204" pitchFamily="18" charset="0"/>
              </a:rPr>
              <a:t>, Holly V. Goodson. Quantification of Microtubule Stutters: Dynamic Instability Behaviors that are Strongly Associated with Catastrophe. </a:t>
            </a:r>
            <a:r>
              <a:rPr lang="en-US" sz="2000" dirty="0" err="1">
                <a:latin typeface="Cambria" panose="02040503050406030204" pitchFamily="18" charset="0"/>
                <a:ea typeface="Cambria" panose="02040503050406030204" pitchFamily="18" charset="0"/>
              </a:rPr>
              <a:t>bioRxiv</a:t>
            </a:r>
            <a:r>
              <a:rPr lang="en-US" sz="2000" dirty="0">
                <a:latin typeface="Cambria" panose="02040503050406030204" pitchFamily="18" charset="0"/>
                <a:ea typeface="Cambria" panose="02040503050406030204" pitchFamily="18" charset="0"/>
              </a:rPr>
              <a:t>. 2020. </a:t>
            </a:r>
            <a:r>
              <a:rPr lang="en-US" sz="2000" dirty="0" err="1">
                <a:latin typeface="Cambria" panose="02040503050406030204" pitchFamily="18" charset="0"/>
                <a:ea typeface="Cambria" panose="02040503050406030204" pitchFamily="18" charset="0"/>
              </a:rPr>
              <a:t>doi</a:t>
            </a:r>
            <a:r>
              <a:rPr lang="en-US"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hlinkClick r:id="rId2"/>
              </a:rPr>
              <a:t>https://doi.org/10.1101/2019.12.16.878603</a:t>
            </a:r>
            <a:endParaRPr lang="en-US" sz="2000" dirty="0">
              <a:latin typeface="Cambria" panose="02040503050406030204" pitchFamily="18" charset="0"/>
              <a:ea typeface="Cambria" panose="02040503050406030204" pitchFamily="18" charset="0"/>
            </a:endParaRPr>
          </a:p>
          <a:p>
            <a:pPr marL="457200" indent="-457200">
              <a:buAutoNum type="arabicPeriod"/>
            </a:pPr>
            <a:endParaRPr lang="en-US" sz="2000" dirty="0">
              <a:latin typeface="Cambria" panose="02040503050406030204" pitchFamily="18" charset="0"/>
              <a:ea typeface="Cambria" panose="02040503050406030204" pitchFamily="18" charset="0"/>
            </a:endParaRPr>
          </a:p>
          <a:p>
            <a:pPr marL="457200" indent="-457200">
              <a:buFontTx/>
              <a:buAutoNum type="arabicPeriod"/>
            </a:pPr>
            <a:r>
              <a:rPr lang="en-US" sz="2000" dirty="0">
                <a:effectLst/>
                <a:latin typeface="Cambria" panose="02040503050406030204" pitchFamily="18" charset="0"/>
                <a:ea typeface="Cambria" panose="02040503050406030204" pitchFamily="18" charset="0"/>
                <a:cs typeface="Calibri" panose="020F0502020204030204" pitchFamily="34" charset="0"/>
              </a:rPr>
              <a:t>Patel, Riya J., Kristopher S. Murray, Peter O. Martin, Michael Sinclair, Jared P. Scripture, Holly V. Goodson, and </a:t>
            </a:r>
            <a:r>
              <a:rPr lang="en-US" sz="2000" dirty="0" err="1">
                <a:effectLst/>
                <a:latin typeface="Cambria" panose="02040503050406030204" pitchFamily="18" charset="0"/>
                <a:ea typeface="Cambria" panose="02040503050406030204" pitchFamily="18" charset="0"/>
                <a:cs typeface="Calibri" panose="020F0502020204030204" pitchFamily="34" charset="0"/>
              </a:rPr>
              <a:t>Shant</a:t>
            </a:r>
            <a:r>
              <a:rPr lang="en-US" sz="2000" dirty="0">
                <a:effectLst/>
                <a:latin typeface="Cambria" panose="02040503050406030204" pitchFamily="18" charset="0"/>
                <a:ea typeface="Cambria" panose="02040503050406030204" pitchFamily="18" charset="0"/>
                <a:cs typeface="Calibri" panose="020F0502020204030204" pitchFamily="34" charset="0"/>
              </a:rPr>
              <a:t> M. </a:t>
            </a:r>
            <a:r>
              <a:rPr lang="en-US" sz="2000" dirty="0" err="1">
                <a:effectLst/>
                <a:latin typeface="Cambria" panose="02040503050406030204" pitchFamily="18" charset="0"/>
                <a:ea typeface="Cambria" panose="02040503050406030204" pitchFamily="18" charset="0"/>
                <a:cs typeface="Calibri" panose="020F0502020204030204" pitchFamily="34" charset="0"/>
              </a:rPr>
              <a:t>Mahserejian</a:t>
            </a:r>
            <a:r>
              <a:rPr lang="en-US" sz="2000" dirty="0">
                <a:effectLst/>
                <a:latin typeface="Cambria" panose="02040503050406030204" pitchFamily="18" charset="0"/>
                <a:ea typeface="Cambria" panose="02040503050406030204" pitchFamily="18" charset="0"/>
                <a:cs typeface="Calibri" panose="020F0502020204030204" pitchFamily="34" charset="0"/>
              </a:rPr>
              <a:t>. 2020. “Using STADIA to Quantify Dynamic Instability in Microtubules.” In </a:t>
            </a:r>
            <a:r>
              <a:rPr lang="en-US" sz="2000" i="1" dirty="0">
                <a:effectLst/>
                <a:latin typeface="Cambria" panose="02040503050406030204" pitchFamily="18" charset="0"/>
                <a:ea typeface="Cambria" panose="02040503050406030204" pitchFamily="18" charset="0"/>
                <a:cs typeface="Calibri" panose="020F0502020204030204" pitchFamily="34" charset="0"/>
              </a:rPr>
              <a:t>Methods in Cell Biology</a:t>
            </a:r>
            <a:r>
              <a:rPr lang="en-US" sz="2000" dirty="0">
                <a:effectLst/>
                <a:latin typeface="Cambria" panose="02040503050406030204" pitchFamily="18" charset="0"/>
                <a:ea typeface="Cambria" panose="02040503050406030204" pitchFamily="18" charset="0"/>
                <a:cs typeface="Calibri" panose="020F0502020204030204" pitchFamily="34" charset="0"/>
              </a:rPr>
              <a:t>, 158:117–43. Academic Press Inc. </a:t>
            </a:r>
            <a:r>
              <a:rPr lang="en-US" sz="2000" dirty="0">
                <a:effectLst/>
                <a:latin typeface="Cambria" panose="02040503050406030204" pitchFamily="18" charset="0"/>
                <a:ea typeface="Cambria" panose="02040503050406030204" pitchFamily="18" charset="0"/>
                <a:cs typeface="Calibri" panose="020F0502020204030204" pitchFamily="34" charset="0"/>
                <a:hlinkClick r:id="rId3"/>
              </a:rPr>
              <a:t>https://doi.org/10.1016/bs.mcb.2020.03.002</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marL="457200" indent="-457200">
              <a:buAutoNum type="arabicPeriod"/>
            </a:pPr>
            <a:endParaRPr lang="en-US" sz="2000" dirty="0">
              <a:latin typeface="Cambria" panose="02040503050406030204" pitchFamily="18" charset="0"/>
            </a:endParaRPr>
          </a:p>
          <a:p>
            <a:endParaRPr lang="en-US" sz="2000" dirty="0">
              <a:latin typeface="Cambria" panose="02040503050406030204" pitchFamily="18" charset="0"/>
            </a:endParaRPr>
          </a:p>
        </p:txBody>
      </p:sp>
    </p:spTree>
    <p:extLst>
      <p:ext uri="{BB962C8B-B14F-4D97-AF65-F5344CB8AC3E}">
        <p14:creationId xmlns:p14="http://schemas.microsoft.com/office/powerpoint/2010/main" val="302013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“Standard” microtubule behavior.</a:t>
            </a:r>
          </a:p>
        </p:txBody>
      </p:sp>
      <p:sp>
        <p:nvSpPr>
          <p:cNvPr id="8" name="TextBox 7"/>
          <p:cNvSpPr txBox="1"/>
          <p:nvPr/>
        </p:nvSpPr>
        <p:spPr>
          <a:xfrm>
            <a:off x="246797" y="5385137"/>
            <a:ext cx="8668603" cy="1015663"/>
          </a:xfrm>
          <a:prstGeom prst="rect">
            <a:avLst/>
          </a:prstGeom>
          <a:noFill/>
        </p:spPr>
        <p:txBody>
          <a:bodyPr wrap="square" rtlCol="0">
            <a:spAutoFit/>
          </a:bodyPr>
          <a:lstStyle/>
          <a:p>
            <a:r>
              <a:rPr lang="en-US" sz="2000" dirty="0">
                <a:latin typeface="Cambria" panose="02040503050406030204" pitchFamily="18" charset="0"/>
              </a:rPr>
              <a:t>In other words, </a:t>
            </a:r>
            <a:r>
              <a:rPr lang="en-US" sz="2000" dirty="0">
                <a:solidFill>
                  <a:srgbClr val="FFFF00"/>
                </a:solidFill>
                <a:latin typeface="Cambria" panose="02040503050406030204" pitchFamily="18" charset="0"/>
              </a:rPr>
              <a:t>catastrophe</a:t>
            </a:r>
            <a:r>
              <a:rPr lang="en-US" sz="2000" dirty="0">
                <a:latin typeface="Cambria" panose="02040503050406030204" pitchFamily="18" charset="0"/>
              </a:rPr>
              <a:t> is the change from growth to shortening while </a:t>
            </a:r>
            <a:r>
              <a:rPr lang="en-US" sz="2000" dirty="0">
                <a:solidFill>
                  <a:srgbClr val="FFFF00"/>
                </a:solidFill>
                <a:latin typeface="Cambria" panose="02040503050406030204" pitchFamily="18" charset="0"/>
              </a:rPr>
              <a:t>rescue</a:t>
            </a:r>
            <a:r>
              <a:rPr lang="en-US" sz="2000" dirty="0">
                <a:latin typeface="Cambria" panose="02040503050406030204" pitchFamily="18" charset="0"/>
              </a:rPr>
              <a:t> is the change from shortening to growth. It is also important to note that rescues are rare, and the mechanism driving them is not yet understood.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66567"/>
            <a:ext cx="6992203" cy="3962633"/>
          </a:xfrm>
          <a:prstGeom prst="rect">
            <a:avLst/>
          </a:prstGeom>
        </p:spPr>
      </p:pic>
    </p:spTree>
    <p:extLst>
      <p:ext uri="{BB962C8B-B14F-4D97-AF65-F5344CB8AC3E}">
        <p14:creationId xmlns:p14="http://schemas.microsoft.com/office/powerpoint/2010/main" val="374592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“Stuttering”.</a:t>
            </a:r>
          </a:p>
        </p:txBody>
      </p:sp>
      <p:sp>
        <p:nvSpPr>
          <p:cNvPr id="8" name="TextBox 7"/>
          <p:cNvSpPr txBox="1"/>
          <p:nvPr/>
        </p:nvSpPr>
        <p:spPr>
          <a:xfrm>
            <a:off x="246888" y="4998184"/>
            <a:ext cx="8668512" cy="1631216"/>
          </a:xfrm>
          <a:prstGeom prst="rect">
            <a:avLst/>
          </a:prstGeom>
          <a:noFill/>
        </p:spPr>
        <p:txBody>
          <a:bodyPr wrap="square" rtlCol="0">
            <a:spAutoFit/>
          </a:bodyPr>
          <a:lstStyle/>
          <a:p>
            <a:r>
              <a:rPr lang="en-US" sz="2000" dirty="0">
                <a:latin typeface="Cambria" panose="02040503050406030204" pitchFamily="18" charset="0"/>
              </a:rPr>
              <a:t>So the fundamental question is: Where does growth end and shortening begin? The STADIA program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a:latin typeface="Cambria" panose="02040503050406030204" pitchFamily="18" charset="0"/>
              </a:rPr>
              <a:t> when applied to experimental and simulated data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a:latin typeface="Cambria" panose="02040503050406030204" pitchFamily="18" charset="0"/>
              </a:rPr>
              <a:t> shows compelling evidence that, just prior to collapse, microtubules can exhibit </a:t>
            </a:r>
            <a:r>
              <a:rPr lang="en-US" sz="2000" dirty="0">
                <a:solidFill>
                  <a:srgbClr val="FFFF00"/>
                </a:solidFill>
                <a:latin typeface="Cambria" panose="02040503050406030204" pitchFamily="18" charset="0"/>
              </a:rPr>
              <a:t>stuttering</a:t>
            </a:r>
            <a:r>
              <a:rPr lang="en-US" sz="2000" dirty="0">
                <a:latin typeface="Cambria" panose="02040503050406030204" pitchFamily="18" charset="0"/>
              </a:rPr>
              <a:t>, where there appears to be another phase within dynamic instability.</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6666207"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13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solidFill>
                  <a:srgbClr val="FFFF00"/>
                </a:solidFill>
                <a:latin typeface="Cambria" panose="02040503050406030204" pitchFamily="18" charset="0"/>
              </a:rPr>
              <a:t>Old</a:t>
            </a:r>
            <a:r>
              <a:rPr lang="en-US" sz="2800" dirty="0">
                <a:latin typeface="Cambria" panose="02040503050406030204" pitchFamily="18" charset="0"/>
              </a:rPr>
              <a:t> vs. new approach.</a:t>
            </a:r>
          </a:p>
        </p:txBody>
      </p:sp>
      <p:sp>
        <p:nvSpPr>
          <p:cNvPr id="8" name="TextBox 7"/>
          <p:cNvSpPr txBox="1"/>
          <p:nvPr/>
        </p:nvSpPr>
        <p:spPr>
          <a:xfrm>
            <a:off x="246888" y="5105400"/>
            <a:ext cx="8668512" cy="1323439"/>
          </a:xfrm>
          <a:prstGeom prst="rect">
            <a:avLst/>
          </a:prstGeom>
          <a:noFill/>
        </p:spPr>
        <p:txBody>
          <a:bodyPr wrap="square" rtlCol="0">
            <a:spAutoFit/>
          </a:bodyPr>
          <a:lstStyle/>
          <a:p>
            <a:r>
              <a:rPr lang="en-US" sz="2000" dirty="0">
                <a:latin typeface="Cambria" panose="02040503050406030204" pitchFamily="18" charset="0"/>
              </a:rPr>
              <a:t>The standard approach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a:latin typeface="Cambria" panose="02040503050406030204" pitchFamily="18" charset="0"/>
              </a:rPr>
              <a:t> when analyzing data collected with high acquisition rates (up to 1000 events per second)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a:latin typeface="Cambria" panose="02040503050406030204" pitchFamily="18" charset="0"/>
              </a:rPr>
              <a:t> is to assume that only strictly growth and shortening periods exist when approximating the behavior. But it is clear that more inconspicuous behavior can be missed with this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469" y="1143000"/>
            <a:ext cx="5811061" cy="3677163"/>
          </a:xfrm>
          <a:prstGeom prst="rect">
            <a:avLst/>
          </a:prstGeom>
        </p:spPr>
      </p:pic>
    </p:spTree>
    <p:extLst>
      <p:ext uri="{BB962C8B-B14F-4D97-AF65-F5344CB8AC3E}">
        <p14:creationId xmlns:p14="http://schemas.microsoft.com/office/powerpoint/2010/main" val="325479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a:latin typeface="Cambria" panose="02040503050406030204" pitchFamily="18" charset="0"/>
              </a:rPr>
              <a:t>Old vs. </a:t>
            </a:r>
            <a:r>
              <a:rPr lang="en-US" sz="2800" dirty="0">
                <a:solidFill>
                  <a:srgbClr val="FFFF00"/>
                </a:solidFill>
                <a:latin typeface="Cambria" panose="02040503050406030204" pitchFamily="18" charset="0"/>
              </a:rPr>
              <a:t>new</a:t>
            </a:r>
            <a:r>
              <a:rPr lang="en-US" sz="2800" dirty="0">
                <a:latin typeface="Cambria" panose="02040503050406030204" pitchFamily="18" charset="0"/>
              </a:rPr>
              <a:t> approach.</a:t>
            </a:r>
          </a:p>
        </p:txBody>
      </p:sp>
      <p:sp>
        <p:nvSpPr>
          <p:cNvPr id="8" name="TextBox 7"/>
          <p:cNvSpPr txBox="1"/>
          <p:nvPr/>
        </p:nvSpPr>
        <p:spPr>
          <a:xfrm>
            <a:off x="246888" y="5232737"/>
            <a:ext cx="8668512" cy="1015663"/>
          </a:xfrm>
          <a:prstGeom prst="rect">
            <a:avLst/>
          </a:prstGeom>
          <a:noFill/>
        </p:spPr>
        <p:txBody>
          <a:bodyPr wrap="square" rtlCol="0">
            <a:spAutoFit/>
          </a:bodyPr>
          <a:lstStyle/>
          <a:p>
            <a:r>
              <a:rPr lang="en-US" sz="2000" dirty="0">
                <a:latin typeface="Cambria" panose="02040503050406030204" pitchFamily="18" charset="0"/>
              </a:rPr>
              <a:t>The approach employed here uses more precise piece-wise linear approximations in order to better study rapid, low-amplitude fluctuations. It can also reveal more subtle effects not previously seen.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469" y="1143000"/>
            <a:ext cx="5811061" cy="3677163"/>
          </a:xfrm>
          <a:prstGeom prst="rect">
            <a:avLst/>
          </a:prstGeom>
        </p:spPr>
      </p:pic>
    </p:spTree>
    <p:extLst>
      <p:ext uri="{BB962C8B-B14F-4D97-AF65-F5344CB8AC3E}">
        <p14:creationId xmlns:p14="http://schemas.microsoft.com/office/powerpoint/2010/main" val="1338968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119523</TotalTime>
  <Words>3626</Words>
  <Application>Microsoft Office PowerPoint</Application>
  <PresentationFormat>On-screen Show (4:3)</PresentationFormat>
  <Paragraphs>214</Paragraphs>
  <Slides>53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Bookman Old Style</vt:lpstr>
      <vt:lpstr>Calibri</vt:lpstr>
      <vt:lpstr>Cambria</vt:lpstr>
      <vt:lpstr>Courier New</vt:lpstr>
      <vt:lpstr>Office Theme</vt:lpstr>
      <vt:lpstr>Using STADIA to quantify dynamic  instability in microtubules</vt:lpstr>
      <vt:lpstr>STADIA:</vt:lpstr>
      <vt:lpstr>Three key issues: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microtubules</dc:title>
  <dc:creator>Michael Sinclair</dc:creator>
  <cp:lastModifiedBy>Jared Scripture</cp:lastModifiedBy>
  <cp:revision>316</cp:revision>
  <dcterms:created xsi:type="dcterms:W3CDTF">2016-06-21T14:56:20Z</dcterms:created>
  <dcterms:modified xsi:type="dcterms:W3CDTF">2020-12-28T21:23:29Z</dcterms:modified>
</cp:coreProperties>
</file>