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sldIdLst>
    <p:sldId id="261" r:id="rId2"/>
    <p:sldId id="263" r:id="rId3"/>
    <p:sldId id="266" r:id="rId4"/>
    <p:sldId id="269" r:id="rId5"/>
    <p:sldId id="322" r:id="rId6"/>
    <p:sldId id="291" r:id="rId7"/>
    <p:sldId id="292" r:id="rId8"/>
    <p:sldId id="323" r:id="rId9"/>
    <p:sldId id="294" r:id="rId10"/>
    <p:sldId id="295" r:id="rId11"/>
    <p:sldId id="324" r:id="rId12"/>
    <p:sldId id="297" r:id="rId13"/>
    <p:sldId id="325" r:id="rId14"/>
    <p:sldId id="299" r:id="rId15"/>
    <p:sldId id="326" r:id="rId16"/>
    <p:sldId id="301" r:id="rId17"/>
    <p:sldId id="302" r:id="rId18"/>
    <p:sldId id="303" r:id="rId19"/>
    <p:sldId id="304" r:id="rId20"/>
    <p:sldId id="327" r:id="rId21"/>
    <p:sldId id="307" r:id="rId22"/>
    <p:sldId id="306" r:id="rId23"/>
    <p:sldId id="328" r:id="rId24"/>
    <p:sldId id="309" r:id="rId25"/>
    <p:sldId id="329" r:id="rId26"/>
    <p:sldId id="311" r:id="rId27"/>
    <p:sldId id="312" r:id="rId28"/>
    <p:sldId id="313" r:id="rId29"/>
    <p:sldId id="314" r:id="rId30"/>
    <p:sldId id="315" r:id="rId31"/>
    <p:sldId id="316" r:id="rId32"/>
    <p:sldId id="330" r:id="rId33"/>
    <p:sldId id="318" r:id="rId34"/>
    <p:sldId id="319" r:id="rId35"/>
    <p:sldId id="331" r:id="rId36"/>
    <p:sldId id="321" r:id="rId37"/>
    <p:sldId id="332" r:id="rId38"/>
    <p:sldId id="289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80"/>
    <a:srgbClr val="E1D3B8"/>
    <a:srgbClr val="2CBEFD"/>
    <a:srgbClr val="9A2424"/>
    <a:srgbClr val="68DB13"/>
    <a:srgbClr val="FF9425"/>
    <a:srgbClr val="FF3399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6318" autoAdjust="0"/>
  </p:normalViewPr>
  <p:slideViewPr>
    <p:cSldViewPr snapToGrid="0">
      <p:cViewPr varScale="1">
        <p:scale>
          <a:sx n="60" d="100"/>
          <a:sy n="60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63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87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10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64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7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52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10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28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68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5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43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521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24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0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86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7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86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10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2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00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7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76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59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22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13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16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27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37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79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17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8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5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19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4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0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6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750116" y="3715289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85627" y="3715289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75011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85627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2403140" y="2479940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2392820" y="3015470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YIJIBIAOTI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6104" y="1923346"/>
            <a:ext cx="3374725" cy="33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85525" y="51559"/>
            <a:ext cx="1620957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" y="128585"/>
            <a:ext cx="5285524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76B84F-0957-4FE4-8506-5011661E409F}"/>
              </a:ext>
            </a:extLst>
          </p:cNvPr>
          <p:cNvSpPr/>
          <p:nvPr userDrawn="1"/>
        </p:nvSpPr>
        <p:spPr>
          <a:xfrm>
            <a:off x="6907284" y="128585"/>
            <a:ext cx="5285524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</p:spTree>
    <p:extLst>
      <p:ext uri="{BB962C8B-B14F-4D97-AF65-F5344CB8AC3E}">
        <p14:creationId xmlns:p14="http://schemas.microsoft.com/office/powerpoint/2010/main" val="26841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4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2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482" y="104357"/>
            <a:ext cx="4837040" cy="672325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E9AB4F3-E437-4EDB-BD51-59E749273FA5}"/>
              </a:ext>
            </a:extLst>
          </p:cNvPr>
          <p:cNvGrpSpPr/>
          <p:nvPr/>
        </p:nvGrpSpPr>
        <p:grpSpPr>
          <a:xfrm>
            <a:off x="1123666" y="2048777"/>
            <a:ext cx="9944668" cy="2760448"/>
            <a:chOff x="1002328" y="2872407"/>
            <a:chExt cx="9944668" cy="2760448"/>
          </a:xfrm>
        </p:grpSpPr>
        <p:sp>
          <p:nvSpPr>
            <p:cNvPr id="12" name="文本框 11"/>
            <p:cNvSpPr txBox="1"/>
            <p:nvPr/>
          </p:nvSpPr>
          <p:spPr>
            <a:xfrm>
              <a:off x="1002328" y="2872407"/>
              <a:ext cx="9944668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1">
                  <a:solidFill>
                    <a:schemeClr val="bg1"/>
                  </a:solidFill>
                  <a:cs typeface="+mn-ea"/>
                  <a:sym typeface="+mn-lt"/>
                </a:rPr>
                <a:t>智慧駕車介面</a:t>
              </a:r>
              <a:endParaRPr lang="zh-CN" altLang="en-US" sz="540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700909" y="3997954"/>
              <a:ext cx="85475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組員</a:t>
              </a:r>
              <a:endParaRPr lang="en-US" altLang="zh-TW" sz="20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TW" sz="2000" dirty="0">
                  <a:solidFill>
                    <a:schemeClr val="bg1"/>
                  </a:solidFill>
                  <a:cs typeface="+mn-ea"/>
                  <a:sym typeface="+mn-lt"/>
                </a:rPr>
                <a:t>C107118111</a:t>
              </a:r>
              <a:r>
                <a:rPr lang="zh-TW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 蕭仁豪</a:t>
              </a:r>
              <a:endParaRPr lang="en-US" altLang="zh-TW" sz="20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TW" sz="2000" dirty="0">
                  <a:solidFill>
                    <a:schemeClr val="bg1"/>
                  </a:solidFill>
                  <a:cs typeface="+mn-ea"/>
                  <a:sym typeface="+mn-lt"/>
                </a:rPr>
                <a:t>C107118137</a:t>
              </a:r>
              <a:r>
                <a:rPr lang="zh-TW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 蕭煜宸</a:t>
              </a:r>
              <a:endParaRPr lang="en-US" altLang="zh-TW" sz="20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TW" sz="2000" dirty="0">
                  <a:solidFill>
                    <a:schemeClr val="bg1"/>
                  </a:solidFill>
                  <a:cs typeface="+mn-ea"/>
                  <a:sym typeface="+mn-lt"/>
                </a:rPr>
                <a:t>C107118151</a:t>
              </a:r>
              <a:r>
                <a:rPr lang="zh-TW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 黃仲偉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822248" y="5632855"/>
              <a:ext cx="8547504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9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7283" y="97663"/>
            <a:ext cx="1877437" cy="431015"/>
          </a:xfrm>
        </p:spPr>
        <p:txBody>
          <a:bodyPr/>
          <a:lstStyle/>
          <a:p>
            <a:r>
              <a:rPr lang="zh-TW" altLang="en-US" sz="2201" dirty="0"/>
              <a:t>非功能性需求</a:t>
            </a:r>
            <a:endParaRPr lang="zh-CN" altLang="en-US" sz="220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0701FC-A278-4C9A-BD48-86AEC7E3EF2C}"/>
              </a:ext>
            </a:extLst>
          </p:cNvPr>
          <p:cNvSpPr txBox="1"/>
          <p:nvPr/>
        </p:nvSpPr>
        <p:spPr>
          <a:xfrm>
            <a:off x="773519" y="1127907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1.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使用者啟動整個系統需約花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30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秒鐘</a:t>
            </a:r>
          </a:p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2.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導航系統所導出的路徑未必是最短路徑</a:t>
            </a:r>
          </a:p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3.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使用介面淺顯易懂使用者可以快速上手</a:t>
            </a:r>
          </a:p>
        </p:txBody>
      </p:sp>
    </p:spTree>
    <p:extLst>
      <p:ext uri="{BB962C8B-B14F-4D97-AF65-F5344CB8AC3E}">
        <p14:creationId xmlns:p14="http://schemas.microsoft.com/office/powerpoint/2010/main" val="36359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866278" y="3192459"/>
            <a:ext cx="2519362" cy="535531"/>
          </a:xfrm>
        </p:spPr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功能分解圖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7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4224" y="82336"/>
            <a:ext cx="1723549" cy="461665"/>
          </a:xfrm>
        </p:spPr>
        <p:txBody>
          <a:bodyPr/>
          <a:lstStyle/>
          <a:p>
            <a:r>
              <a:rPr lang="zh-TW" altLang="en-US" sz="2400" dirty="0"/>
              <a:t>功能分解圖</a:t>
            </a:r>
            <a:endParaRPr lang="zh-CN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53CC3F-095F-4536-9E58-28ECDAB28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46" y="662212"/>
            <a:ext cx="7875180" cy="57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866278" y="3192459"/>
            <a:ext cx="2519362" cy="535531"/>
          </a:xfrm>
        </p:spPr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需求分析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782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5" y="51558"/>
            <a:ext cx="1620957" cy="523220"/>
          </a:xfrm>
        </p:spPr>
        <p:txBody>
          <a:bodyPr/>
          <a:lstStyle/>
          <a:p>
            <a:r>
              <a:rPr lang="zh-TW" altLang="en-US" dirty="0"/>
              <a:t>需求分析</a:t>
            </a:r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78DB4B-96C3-49D7-AA70-00C59DA95031}"/>
              </a:ext>
            </a:extLst>
          </p:cNvPr>
          <p:cNvSpPr txBox="1"/>
          <p:nvPr/>
        </p:nvSpPr>
        <p:spPr>
          <a:xfrm>
            <a:off x="467835" y="893137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1.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工程師可以藉由導入地圖資料來更新現有地圖。</a:t>
            </a:r>
          </a:p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2.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工程師可以藉由即時路況監控系統導入路況資料來更新即時路況。</a:t>
            </a:r>
          </a:p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3.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導航系統可以藉由載入地圖資料更新路線規畫。</a:t>
            </a:r>
          </a:p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4.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必須隨時更新路況資訊。</a:t>
            </a:r>
          </a:p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5.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駕駛可以輸入目的地給導航系統規劃路線。</a:t>
            </a:r>
          </a:p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6.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假如路況出現突發狀況，導航系統必須即時更改路線規劃。</a:t>
            </a:r>
          </a:p>
        </p:txBody>
      </p:sp>
    </p:spTree>
    <p:extLst>
      <p:ext uri="{BB962C8B-B14F-4D97-AF65-F5344CB8AC3E}">
        <p14:creationId xmlns:p14="http://schemas.microsoft.com/office/powerpoint/2010/main" val="15673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866278" y="3192459"/>
            <a:ext cx="2519362" cy="535531"/>
          </a:xfrm>
        </p:spPr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使用案例</a:t>
            </a:r>
            <a:r>
              <a:rPr lang="en-US" altLang="zh-TW" dirty="0">
                <a:cs typeface="+mn-ea"/>
                <a:sym typeface="+mn-lt"/>
              </a:rPr>
              <a:t>(</a:t>
            </a:r>
            <a:r>
              <a:rPr lang="zh-TW" altLang="en-US" dirty="0">
                <a:cs typeface="+mn-ea"/>
                <a:sym typeface="+mn-lt"/>
              </a:rPr>
              <a:t>圖</a:t>
            </a:r>
            <a:r>
              <a:rPr lang="en-US" altLang="zh-TW" dirty="0">
                <a:cs typeface="+mn-ea"/>
                <a:sym typeface="+mn-lt"/>
              </a:rPr>
              <a:t>)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7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5" y="51558"/>
            <a:ext cx="1620957" cy="523220"/>
          </a:xfrm>
        </p:spPr>
        <p:txBody>
          <a:bodyPr/>
          <a:lstStyle/>
          <a:p>
            <a:r>
              <a:rPr lang="zh-TW" altLang="en-US" dirty="0"/>
              <a:t>使用案例</a:t>
            </a:r>
            <a:endParaRPr lang="zh-CN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EE33A3-B253-4150-9170-950586586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8" y="918004"/>
            <a:ext cx="10341934" cy="53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5" y="51558"/>
            <a:ext cx="1620957" cy="523220"/>
          </a:xfrm>
        </p:spPr>
        <p:txBody>
          <a:bodyPr/>
          <a:lstStyle/>
          <a:p>
            <a:r>
              <a:rPr lang="zh-TW" altLang="en-US" dirty="0"/>
              <a:t>使用案例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0FB7F9-E8B1-4FD5-A562-45FFA2E0D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6" y="757763"/>
            <a:ext cx="9321209" cy="58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1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5" y="51558"/>
            <a:ext cx="1620957" cy="523220"/>
          </a:xfrm>
        </p:spPr>
        <p:txBody>
          <a:bodyPr/>
          <a:lstStyle/>
          <a:p>
            <a:r>
              <a:rPr lang="zh-TW" altLang="en-US" dirty="0"/>
              <a:t>使用案例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311E70-5F3F-4A91-B13C-DE34EB28E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6" y="798450"/>
            <a:ext cx="10256875" cy="54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4227" y="82336"/>
            <a:ext cx="1723549" cy="461665"/>
          </a:xfrm>
        </p:spPr>
        <p:txBody>
          <a:bodyPr/>
          <a:lstStyle/>
          <a:p>
            <a:r>
              <a:rPr lang="zh-TW" altLang="en-US" sz="2400" dirty="0"/>
              <a:t>使用案例圖</a:t>
            </a:r>
            <a:endParaRPr lang="zh-CN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C52CF-3A45-44C0-B15E-E6A6B9B1F1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8"/>
          <a:stretch/>
        </p:blipFill>
        <p:spPr>
          <a:xfrm>
            <a:off x="3264197" y="499735"/>
            <a:ext cx="6311883" cy="6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7964"/>
            <a:ext cx="12192000" cy="6858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248467" y="2153102"/>
            <a:ext cx="2007618" cy="24091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74533" y="3052270"/>
            <a:ext cx="165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cs typeface="+mn-ea"/>
                <a:sym typeface="+mn-lt"/>
              </a:rPr>
              <a:t>目錄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74534" y="3594368"/>
            <a:ext cx="364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310DF3E-291A-41A6-BB13-199D6366BB92}"/>
              </a:ext>
            </a:extLst>
          </p:cNvPr>
          <p:cNvGrpSpPr/>
          <p:nvPr/>
        </p:nvGrpSpPr>
        <p:grpSpPr>
          <a:xfrm>
            <a:off x="4734602" y="3200090"/>
            <a:ext cx="2257371" cy="461665"/>
            <a:chOff x="7060026" y="976425"/>
            <a:chExt cx="2257370" cy="461666"/>
          </a:xfrm>
        </p:grpSpPr>
        <p:sp>
          <p:nvSpPr>
            <p:cNvPr id="22" name="文本框 22">
              <a:extLst>
                <a:ext uri="{FF2B5EF4-FFF2-40B4-BE49-F238E27FC236}">
                  <a16:creationId xmlns:a16="http://schemas.microsoft.com/office/drawing/2014/main" id="{D121D2AC-FD3F-4BC3-8436-EE6FF552741A}"/>
                </a:ext>
              </a:extLst>
            </p:cNvPr>
            <p:cNvSpPr txBox="1"/>
            <p:nvPr/>
          </p:nvSpPr>
          <p:spPr>
            <a:xfrm>
              <a:off x="7249318" y="976425"/>
              <a:ext cx="2068078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功能分解圖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9D48A543-990D-4A21-B15A-277406763262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D63DAD1-21F3-467A-829D-0C67CE0E0584}"/>
              </a:ext>
            </a:extLst>
          </p:cNvPr>
          <p:cNvGrpSpPr/>
          <p:nvPr/>
        </p:nvGrpSpPr>
        <p:grpSpPr>
          <a:xfrm>
            <a:off x="4734603" y="1760369"/>
            <a:ext cx="1894034" cy="461665"/>
            <a:chOff x="7060026" y="976425"/>
            <a:chExt cx="1894034" cy="461666"/>
          </a:xfrm>
        </p:grpSpPr>
        <p:sp>
          <p:nvSpPr>
            <p:cNvPr id="33" name="文本框 22">
              <a:extLst>
                <a:ext uri="{FF2B5EF4-FFF2-40B4-BE49-F238E27FC236}">
                  <a16:creationId xmlns:a16="http://schemas.microsoft.com/office/drawing/2014/main" id="{4BB21DD3-DECF-4F85-BDE8-46B31B514242}"/>
                </a:ext>
              </a:extLst>
            </p:cNvPr>
            <p:cNvSpPr txBox="1"/>
            <p:nvPr/>
          </p:nvSpPr>
          <p:spPr>
            <a:xfrm>
              <a:off x="7249320" y="976425"/>
              <a:ext cx="1704740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主題簡介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BA5D51EF-7C2D-4384-85DB-068EA5FF55AD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98633EA-30CE-4911-A30F-C21AA86096A3}"/>
              </a:ext>
            </a:extLst>
          </p:cNvPr>
          <p:cNvGrpSpPr/>
          <p:nvPr/>
        </p:nvGrpSpPr>
        <p:grpSpPr>
          <a:xfrm>
            <a:off x="4734602" y="2240275"/>
            <a:ext cx="2891812" cy="461665"/>
            <a:chOff x="7060026" y="976425"/>
            <a:chExt cx="2891812" cy="461666"/>
          </a:xfrm>
        </p:grpSpPr>
        <p:sp>
          <p:nvSpPr>
            <p:cNvPr id="44" name="文本框 22">
              <a:extLst>
                <a:ext uri="{FF2B5EF4-FFF2-40B4-BE49-F238E27FC236}">
                  <a16:creationId xmlns:a16="http://schemas.microsoft.com/office/drawing/2014/main" id="{47FACCF9-5FBD-4182-B9C8-772327D45307}"/>
                </a:ext>
              </a:extLst>
            </p:cNvPr>
            <p:cNvSpPr txBox="1"/>
            <p:nvPr/>
          </p:nvSpPr>
          <p:spPr>
            <a:xfrm>
              <a:off x="7249320" y="976425"/>
              <a:ext cx="2702518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甘特圖、</a:t>
              </a:r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CPM</a:t>
              </a:r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圖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EACBC104-9DCD-4052-81D1-DB6447F473F6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20C2512-076D-4181-AD5C-A8BDDC088573}"/>
              </a:ext>
            </a:extLst>
          </p:cNvPr>
          <p:cNvGrpSpPr/>
          <p:nvPr/>
        </p:nvGrpSpPr>
        <p:grpSpPr>
          <a:xfrm>
            <a:off x="4734604" y="2720182"/>
            <a:ext cx="3453509" cy="461665"/>
            <a:chOff x="7060026" y="976425"/>
            <a:chExt cx="3453510" cy="461666"/>
          </a:xfrm>
        </p:grpSpPr>
        <p:sp>
          <p:nvSpPr>
            <p:cNvPr id="50" name="文本框 22">
              <a:extLst>
                <a:ext uri="{FF2B5EF4-FFF2-40B4-BE49-F238E27FC236}">
                  <a16:creationId xmlns:a16="http://schemas.microsoft.com/office/drawing/2014/main" id="{5D58C62D-503C-4750-8A52-B1D2971D64AE}"/>
                </a:ext>
              </a:extLst>
            </p:cNvPr>
            <p:cNvSpPr txBox="1"/>
            <p:nvPr/>
          </p:nvSpPr>
          <p:spPr>
            <a:xfrm>
              <a:off x="7249320" y="976425"/>
              <a:ext cx="3264216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功能及非功能性需求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C2BAB6-3C39-43EE-8BC6-A3B625993668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4178B62-6E1D-47A4-94BC-16DB1AFC14AD}"/>
              </a:ext>
            </a:extLst>
          </p:cNvPr>
          <p:cNvGrpSpPr/>
          <p:nvPr/>
        </p:nvGrpSpPr>
        <p:grpSpPr>
          <a:xfrm>
            <a:off x="4734603" y="3679995"/>
            <a:ext cx="1894034" cy="461665"/>
            <a:chOff x="7060026" y="976425"/>
            <a:chExt cx="1894034" cy="461666"/>
          </a:xfrm>
        </p:grpSpPr>
        <p:sp>
          <p:nvSpPr>
            <p:cNvPr id="53" name="文本框 22">
              <a:extLst>
                <a:ext uri="{FF2B5EF4-FFF2-40B4-BE49-F238E27FC236}">
                  <a16:creationId xmlns:a16="http://schemas.microsoft.com/office/drawing/2014/main" id="{8804DBB3-DFB2-4932-8968-3B2064DA1501}"/>
                </a:ext>
              </a:extLst>
            </p:cNvPr>
            <p:cNvSpPr txBox="1"/>
            <p:nvPr/>
          </p:nvSpPr>
          <p:spPr>
            <a:xfrm>
              <a:off x="7249320" y="976425"/>
              <a:ext cx="1704740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需求分析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ECADEAA-75EA-4D7D-8147-78F1DB6A0AB3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FE4676FF-0759-4C87-913D-88BBC6D3668B}"/>
              </a:ext>
            </a:extLst>
          </p:cNvPr>
          <p:cNvGrpSpPr/>
          <p:nvPr/>
        </p:nvGrpSpPr>
        <p:grpSpPr>
          <a:xfrm>
            <a:off x="4745235" y="4159905"/>
            <a:ext cx="1894034" cy="461665"/>
            <a:chOff x="7060026" y="976425"/>
            <a:chExt cx="1894034" cy="461666"/>
          </a:xfrm>
        </p:grpSpPr>
        <p:sp>
          <p:nvSpPr>
            <p:cNvPr id="56" name="文本框 22">
              <a:extLst>
                <a:ext uri="{FF2B5EF4-FFF2-40B4-BE49-F238E27FC236}">
                  <a16:creationId xmlns:a16="http://schemas.microsoft.com/office/drawing/2014/main" id="{2904E400-8C1B-4659-94B3-894593E91CCC}"/>
                </a:ext>
              </a:extLst>
            </p:cNvPr>
            <p:cNvSpPr txBox="1"/>
            <p:nvPr/>
          </p:nvSpPr>
          <p:spPr>
            <a:xfrm>
              <a:off x="7249320" y="976425"/>
              <a:ext cx="1704740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使用案例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A84EFFA8-6472-4017-9B9E-32041E9FB7E6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ED9AB9EF-7989-4C12-BC95-A99D4D3281AD}"/>
              </a:ext>
            </a:extLst>
          </p:cNvPr>
          <p:cNvGrpSpPr/>
          <p:nvPr/>
        </p:nvGrpSpPr>
        <p:grpSpPr>
          <a:xfrm>
            <a:off x="8168941" y="1713738"/>
            <a:ext cx="2187170" cy="461665"/>
            <a:chOff x="7060026" y="976425"/>
            <a:chExt cx="2187170" cy="461666"/>
          </a:xfrm>
        </p:grpSpPr>
        <p:sp>
          <p:nvSpPr>
            <p:cNvPr id="59" name="文本框 22">
              <a:extLst>
                <a:ext uri="{FF2B5EF4-FFF2-40B4-BE49-F238E27FC236}">
                  <a16:creationId xmlns:a16="http://schemas.microsoft.com/office/drawing/2014/main" id="{6E013DD8-2EFF-4030-A914-C5414DB00B52}"/>
                </a:ext>
              </a:extLst>
            </p:cNvPr>
            <p:cNvSpPr txBox="1"/>
            <p:nvPr/>
          </p:nvSpPr>
          <p:spPr>
            <a:xfrm>
              <a:off x="7249318" y="976425"/>
              <a:ext cx="1997878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系統環境圖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F03F7875-524E-46DB-8F5A-18DA4332D5E6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328F5EF5-2929-49CF-85D7-FEA74223B733}"/>
              </a:ext>
            </a:extLst>
          </p:cNvPr>
          <p:cNvGrpSpPr/>
          <p:nvPr/>
        </p:nvGrpSpPr>
        <p:grpSpPr>
          <a:xfrm>
            <a:off x="8168943" y="2321764"/>
            <a:ext cx="1474789" cy="461665"/>
            <a:chOff x="7060026" y="976425"/>
            <a:chExt cx="1474789" cy="461666"/>
          </a:xfrm>
        </p:grpSpPr>
        <p:sp>
          <p:nvSpPr>
            <p:cNvPr id="62" name="文本框 22">
              <a:extLst>
                <a:ext uri="{FF2B5EF4-FFF2-40B4-BE49-F238E27FC236}">
                  <a16:creationId xmlns:a16="http://schemas.microsoft.com/office/drawing/2014/main" id="{4474C400-120B-47DE-ABD7-7AE4BE5ACB98}"/>
                </a:ext>
              </a:extLst>
            </p:cNvPr>
            <p:cNvSpPr txBox="1"/>
            <p:nvPr/>
          </p:nvSpPr>
          <p:spPr>
            <a:xfrm>
              <a:off x="7163215" y="976425"/>
              <a:ext cx="1371600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cs typeface="+mn-ea"/>
                  <a:sym typeface="+mn-lt"/>
                </a:rPr>
                <a:t>UML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2ECAD250-4D5B-4665-B4A9-1DE0391431A8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9931B75-F2E8-496F-8FBC-3867432CEF22}"/>
              </a:ext>
            </a:extLst>
          </p:cNvPr>
          <p:cNvGrpSpPr/>
          <p:nvPr/>
        </p:nvGrpSpPr>
        <p:grpSpPr>
          <a:xfrm>
            <a:off x="8168942" y="2929793"/>
            <a:ext cx="2569941" cy="461665"/>
            <a:chOff x="7060026" y="976425"/>
            <a:chExt cx="2569942" cy="461666"/>
          </a:xfrm>
        </p:grpSpPr>
        <p:sp>
          <p:nvSpPr>
            <p:cNvPr id="65" name="文本框 22">
              <a:extLst>
                <a:ext uri="{FF2B5EF4-FFF2-40B4-BE49-F238E27FC236}">
                  <a16:creationId xmlns:a16="http://schemas.microsoft.com/office/drawing/2014/main" id="{F1E7268D-52DA-4243-8111-BFB457D6FFE0}"/>
                </a:ext>
              </a:extLst>
            </p:cNvPr>
            <p:cNvSpPr txBox="1"/>
            <p:nvPr/>
          </p:nvSpPr>
          <p:spPr>
            <a:xfrm>
              <a:off x="7249318" y="976425"/>
              <a:ext cx="2380650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循序及活動圖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405FE566-D689-4CC0-A16A-714ECA707610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ABC1ABB-6689-49FA-A545-97E924AFD0C2}"/>
              </a:ext>
            </a:extLst>
          </p:cNvPr>
          <p:cNvGrpSpPr/>
          <p:nvPr/>
        </p:nvGrpSpPr>
        <p:grpSpPr>
          <a:xfrm>
            <a:off x="8168941" y="3537821"/>
            <a:ext cx="1894036" cy="461665"/>
            <a:chOff x="7060026" y="976425"/>
            <a:chExt cx="1894035" cy="461666"/>
          </a:xfrm>
        </p:grpSpPr>
        <p:sp>
          <p:nvSpPr>
            <p:cNvPr id="68" name="文本框 22">
              <a:extLst>
                <a:ext uri="{FF2B5EF4-FFF2-40B4-BE49-F238E27FC236}">
                  <a16:creationId xmlns:a16="http://schemas.microsoft.com/office/drawing/2014/main" id="{D3CC3F9E-6FD4-4431-88DD-0A2116EFE383}"/>
                </a:ext>
              </a:extLst>
            </p:cNvPr>
            <p:cNvSpPr txBox="1"/>
            <p:nvPr/>
          </p:nvSpPr>
          <p:spPr>
            <a:xfrm>
              <a:off x="7060028" y="976425"/>
              <a:ext cx="1894033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分鏡板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5962CA9C-D1D0-42C6-BD85-418DB40B01AD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02A0AF6F-0C69-4368-8C47-028F98F90AA0}"/>
              </a:ext>
            </a:extLst>
          </p:cNvPr>
          <p:cNvGrpSpPr/>
          <p:nvPr/>
        </p:nvGrpSpPr>
        <p:grpSpPr>
          <a:xfrm>
            <a:off x="8168941" y="4145850"/>
            <a:ext cx="2346658" cy="461665"/>
            <a:chOff x="7060026" y="976425"/>
            <a:chExt cx="2346658" cy="461666"/>
          </a:xfrm>
        </p:grpSpPr>
        <p:sp>
          <p:nvSpPr>
            <p:cNvPr id="71" name="文本框 22">
              <a:extLst>
                <a:ext uri="{FF2B5EF4-FFF2-40B4-BE49-F238E27FC236}">
                  <a16:creationId xmlns:a16="http://schemas.microsoft.com/office/drawing/2014/main" id="{6D5EB6F3-4472-4442-9905-5877B09507E6}"/>
                </a:ext>
              </a:extLst>
            </p:cNvPr>
            <p:cNvSpPr txBox="1"/>
            <p:nvPr/>
          </p:nvSpPr>
          <p:spPr>
            <a:xfrm>
              <a:off x="7249318" y="976425"/>
              <a:ext cx="2157366" cy="461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實體關係圖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A5D60DC-4ADE-40A4-B46C-AE1F50B1BB9B}"/>
                </a:ext>
              </a:extLst>
            </p:cNvPr>
            <p:cNvSpPr/>
            <p:nvPr/>
          </p:nvSpPr>
          <p:spPr>
            <a:xfrm flipH="1">
              <a:off x="7060026" y="1097157"/>
              <a:ext cx="254794" cy="22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3514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866278" y="3192459"/>
            <a:ext cx="2519362" cy="535531"/>
          </a:xfrm>
        </p:spPr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系統環境圖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6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4230" y="82335"/>
            <a:ext cx="1723549" cy="461665"/>
          </a:xfrm>
        </p:spPr>
        <p:txBody>
          <a:bodyPr/>
          <a:lstStyle/>
          <a:p>
            <a:r>
              <a:rPr lang="zh-TW" altLang="en-US" sz="2400" dirty="0"/>
              <a:t>系統環境圖</a:t>
            </a:r>
            <a:endParaRPr lang="zh-CN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BAFFBC-FF53-4B61-89D9-1A52604FF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85" y="750066"/>
            <a:ext cx="7215960" cy="56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4230" y="82335"/>
            <a:ext cx="1723549" cy="461665"/>
          </a:xfrm>
        </p:spPr>
        <p:txBody>
          <a:bodyPr/>
          <a:lstStyle/>
          <a:p>
            <a:r>
              <a:rPr lang="zh-TW" altLang="en-US" sz="2400" dirty="0"/>
              <a:t>系統環境圖</a:t>
            </a:r>
            <a:endParaRPr lang="zh-CN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48EBED-64D0-446F-A97F-DD8754F28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14" y="710288"/>
            <a:ext cx="5564372" cy="59690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EA44FA2-1C42-4A52-884F-1F5C08146138}"/>
              </a:ext>
            </a:extLst>
          </p:cNvPr>
          <p:cNvSpPr txBox="1"/>
          <p:nvPr/>
        </p:nvSpPr>
        <p:spPr>
          <a:xfrm>
            <a:off x="9218428" y="6134986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圖</a:t>
            </a:r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11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866278" y="3192459"/>
            <a:ext cx="2519362" cy="535531"/>
          </a:xfrm>
        </p:spPr>
        <p:txBody>
          <a:bodyPr/>
          <a:lstStyle/>
          <a:p>
            <a:r>
              <a:rPr lang="en-US" altLang="zh-TW" dirty="0">
                <a:cs typeface="+mn-ea"/>
                <a:sym typeface="+mn-lt"/>
              </a:rPr>
              <a:t>UML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80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118" y="51558"/>
            <a:ext cx="987770" cy="523220"/>
          </a:xfrm>
        </p:spPr>
        <p:txBody>
          <a:bodyPr/>
          <a:lstStyle/>
          <a:p>
            <a:r>
              <a:rPr lang="en-US" altLang="zh-TW" dirty="0"/>
              <a:t>UML</a:t>
            </a:r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FDF94B-503C-48BC-8BBE-4FCA4A9FF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1" y="708842"/>
            <a:ext cx="10291576" cy="54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866277" y="3192459"/>
            <a:ext cx="2703249" cy="535531"/>
          </a:xfrm>
        </p:spPr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循序及活動圖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483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4" y="51558"/>
            <a:ext cx="1620957" cy="523220"/>
          </a:xfrm>
        </p:spPr>
        <p:txBody>
          <a:bodyPr/>
          <a:lstStyle/>
          <a:p>
            <a:r>
              <a:rPr lang="zh-TW" altLang="en-US" dirty="0"/>
              <a:t>系統維護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5BFF89-16B0-4320-B380-FAFC3A12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35" y="677439"/>
            <a:ext cx="5854994" cy="57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4" y="51558"/>
            <a:ext cx="1620957" cy="523220"/>
          </a:xfrm>
        </p:spPr>
        <p:txBody>
          <a:bodyPr/>
          <a:lstStyle/>
          <a:p>
            <a:r>
              <a:rPr lang="zh-TW" altLang="en-US" dirty="0"/>
              <a:t>系統維護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507FA0-3A8A-487B-9408-789C69963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224" y="621652"/>
            <a:ext cx="2771552" cy="60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4" y="51558"/>
            <a:ext cx="1620957" cy="523220"/>
          </a:xfrm>
        </p:spPr>
        <p:txBody>
          <a:bodyPr/>
          <a:lstStyle/>
          <a:p>
            <a:r>
              <a:rPr lang="zh-TW" altLang="en-US" dirty="0"/>
              <a:t>開啟導航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5F3354-FFCA-46C5-BEEE-52E128C9B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38" y="648145"/>
            <a:ext cx="5897524" cy="59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1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4" y="51558"/>
            <a:ext cx="1620957" cy="523220"/>
          </a:xfrm>
        </p:spPr>
        <p:txBody>
          <a:bodyPr/>
          <a:lstStyle/>
          <a:p>
            <a:r>
              <a:rPr lang="zh-TW" altLang="en-US" dirty="0"/>
              <a:t>開啟導航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239E6D-318E-46CD-BB61-00E783B2A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52" y="584793"/>
            <a:ext cx="2727296" cy="59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866278" y="3192459"/>
            <a:ext cx="2519362" cy="535531"/>
          </a:xfrm>
        </p:spPr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主題介紹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0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4229" y="82335"/>
            <a:ext cx="1723549" cy="461665"/>
          </a:xfrm>
        </p:spPr>
        <p:txBody>
          <a:bodyPr/>
          <a:lstStyle/>
          <a:p>
            <a:r>
              <a:rPr lang="zh-TW" altLang="en-US" sz="2400" dirty="0"/>
              <a:t>語音小助理</a:t>
            </a:r>
            <a:endParaRPr lang="zh-CN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3C8BF5-102A-472D-BE1D-3C2442C65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06" y="598899"/>
            <a:ext cx="5961318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4229" y="82335"/>
            <a:ext cx="1723549" cy="461665"/>
          </a:xfrm>
        </p:spPr>
        <p:txBody>
          <a:bodyPr/>
          <a:lstStyle/>
          <a:p>
            <a:r>
              <a:rPr lang="zh-TW" altLang="en-US" sz="2400" dirty="0"/>
              <a:t>語音小助理</a:t>
            </a:r>
            <a:endParaRPr lang="zh-CN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E0286E-892F-4BDC-8177-AC9B8A427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75" y="613913"/>
            <a:ext cx="2346250" cy="61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866277" y="3192459"/>
            <a:ext cx="2703249" cy="535531"/>
          </a:xfrm>
        </p:spPr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分鏡板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7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5060" y="51558"/>
            <a:ext cx="1261884" cy="523220"/>
          </a:xfrm>
        </p:spPr>
        <p:txBody>
          <a:bodyPr/>
          <a:lstStyle/>
          <a:p>
            <a:r>
              <a:rPr lang="zh-TW" altLang="en-US" dirty="0"/>
              <a:t>分鏡板</a:t>
            </a:r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87DBEC-6C4C-4992-AC09-B51FADEF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10" y="903770"/>
            <a:ext cx="7469072" cy="47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5060" y="51558"/>
            <a:ext cx="1261884" cy="523220"/>
          </a:xfrm>
        </p:spPr>
        <p:txBody>
          <a:bodyPr/>
          <a:lstStyle/>
          <a:p>
            <a:r>
              <a:rPr lang="zh-TW" altLang="en-US" dirty="0"/>
              <a:t>分鏡板</a:t>
            </a:r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F54AFA-3556-44B3-A0C2-287F8BCE5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51" y="681580"/>
            <a:ext cx="7946066" cy="58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866277" y="3192459"/>
            <a:ext cx="2703249" cy="535531"/>
          </a:xfrm>
        </p:spPr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實體關係圖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8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4228" y="82335"/>
            <a:ext cx="1723549" cy="461665"/>
          </a:xfrm>
        </p:spPr>
        <p:txBody>
          <a:bodyPr/>
          <a:lstStyle/>
          <a:p>
            <a:r>
              <a:rPr lang="zh-TW" altLang="en-US" sz="2400" dirty="0"/>
              <a:t>實體關係圖</a:t>
            </a:r>
            <a:endParaRPr lang="zh-CN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33AC38-05C0-43FB-B492-6ECAAE394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63" y="601058"/>
            <a:ext cx="7127357" cy="5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7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7" y="51558"/>
            <a:ext cx="1620957" cy="523220"/>
          </a:xfrm>
        </p:spPr>
        <p:txBody>
          <a:bodyPr/>
          <a:lstStyle/>
          <a:p>
            <a:r>
              <a:rPr lang="zh-TW" altLang="en-US" dirty="0"/>
              <a:t>工作分配</a:t>
            </a:r>
            <a:endParaRPr lang="zh-CN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54DA918-DBB9-4DA3-B49E-79B5D481A70A}"/>
              </a:ext>
            </a:extLst>
          </p:cNvPr>
          <p:cNvSpPr txBox="1"/>
          <p:nvPr/>
        </p:nvSpPr>
        <p:spPr>
          <a:xfrm>
            <a:off x="1190845" y="914400"/>
            <a:ext cx="5715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蕭仁豪：報告，</a:t>
            </a:r>
            <a:r>
              <a:rPr lang="en-US" altLang="zh-TW" sz="2000" dirty="0"/>
              <a:t> APP</a:t>
            </a:r>
            <a:r>
              <a:rPr lang="zh-TW" altLang="en-US" sz="2000" dirty="0"/>
              <a:t>設計，</a:t>
            </a:r>
            <a:r>
              <a:rPr lang="en-US" altLang="zh-TW" sz="2000" dirty="0" err="1"/>
              <a:t>Github</a:t>
            </a:r>
            <a:r>
              <a:rPr lang="zh-TW" altLang="en-US" sz="2000" dirty="0"/>
              <a:t>內容製作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蕭煜宸：報告，</a:t>
            </a:r>
            <a:r>
              <a:rPr lang="en-US" altLang="zh-TW" sz="2000" dirty="0"/>
              <a:t>APP</a:t>
            </a:r>
            <a:r>
              <a:rPr lang="zh-TW" altLang="en-US" sz="2000" dirty="0"/>
              <a:t>設計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黃仲偉：</a:t>
            </a:r>
            <a:r>
              <a:rPr lang="en-US" altLang="zh-TW" sz="2000" dirty="0"/>
              <a:t>PPT</a:t>
            </a:r>
            <a:r>
              <a:rPr lang="zh-TW" altLang="en-US" sz="2000" dirty="0"/>
              <a:t>製作，</a:t>
            </a:r>
            <a:r>
              <a:rPr lang="en-US" altLang="zh-TW" sz="2000" dirty="0"/>
              <a:t>APP</a:t>
            </a:r>
            <a:r>
              <a:rPr lang="zh-TW" altLang="en-US" sz="2000" dirty="0"/>
              <a:t>設計，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Github</a:t>
            </a:r>
            <a:r>
              <a:rPr lang="zh-TW" altLang="en-US" sz="2000" dirty="0"/>
              <a:t>內容製作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31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7B3FAA9-17A5-49E6-B4E5-CA9D63CC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2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7FFD35-F767-4C66-B91F-03BD106509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482" y="104357"/>
            <a:ext cx="4837040" cy="67232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8838" y="2726634"/>
            <a:ext cx="9944668" cy="92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1" dirty="0">
                <a:solidFill>
                  <a:schemeClr val="bg1"/>
                </a:solidFill>
                <a:cs typeface="+mn-ea"/>
                <a:sym typeface="+mn-lt"/>
              </a:rPr>
              <a:t>感謝聆聽</a:t>
            </a:r>
            <a:endParaRPr lang="zh-CN" altLang="en-US" sz="540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676" y="3646173"/>
            <a:ext cx="854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THANK YOU FOR YOUR WATCHING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2250" y="4253706"/>
            <a:ext cx="8547504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5" y="51558"/>
            <a:ext cx="1620957" cy="523220"/>
          </a:xfrm>
        </p:spPr>
        <p:txBody>
          <a:bodyPr/>
          <a:lstStyle/>
          <a:p>
            <a:r>
              <a:rPr lang="zh-TW" altLang="en-US" dirty="0"/>
              <a:t>主題簡介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43587" y="2302456"/>
            <a:ext cx="5684599" cy="138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智慧駕車</a:t>
            </a:r>
            <a:endParaRPr lang="en-US" altLang="zh-TW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1801" b="1" dirty="0"/>
              <a:t>有鑑於現在的人越來越懶惰的緣由，我們希望能夠研發出可以自動駕駛的車輛，</a:t>
            </a:r>
          </a:p>
          <a:p>
            <a:r>
              <a:rPr lang="zh-TW" altLang="en-US" sz="1801" b="1" dirty="0"/>
              <a:t>讓我們在未來的生活中能在長途旅程中更加的輕鬆。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B1D59F-398B-4BBD-950A-D8554225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58" y="2302454"/>
            <a:ext cx="3789856" cy="21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901904" y="2977992"/>
            <a:ext cx="2519362" cy="1106970"/>
          </a:xfrm>
        </p:spPr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甘特圖</a:t>
            </a:r>
            <a:endParaRPr lang="en-US" altLang="zh-TW" dirty="0">
              <a:cs typeface="+mn-ea"/>
              <a:sym typeface="+mn-lt"/>
            </a:endParaRPr>
          </a:p>
          <a:p>
            <a:r>
              <a:rPr lang="en-US" altLang="zh-TW" dirty="0">
                <a:cs typeface="+mn-ea"/>
                <a:sym typeface="+mn-lt"/>
              </a:rPr>
              <a:t>CPM</a:t>
            </a:r>
            <a:r>
              <a:rPr lang="zh-TW" altLang="en-US" dirty="0">
                <a:cs typeface="+mn-ea"/>
                <a:sym typeface="+mn-lt"/>
              </a:rPr>
              <a:t>圖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42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5058" y="51558"/>
            <a:ext cx="1261884" cy="523220"/>
          </a:xfrm>
        </p:spPr>
        <p:txBody>
          <a:bodyPr/>
          <a:lstStyle/>
          <a:p>
            <a:r>
              <a:rPr lang="zh-TW" altLang="en-US" dirty="0"/>
              <a:t>甘特圖</a:t>
            </a:r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2BFDE3-DC15-4909-A3B6-3FD0ECEEFA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t="8526" r="-5059" b="7316"/>
          <a:stretch/>
        </p:blipFill>
        <p:spPr>
          <a:xfrm>
            <a:off x="1861447" y="800327"/>
            <a:ext cx="9730990" cy="57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569" y="51558"/>
            <a:ext cx="1354858" cy="523220"/>
          </a:xfrm>
        </p:spPr>
        <p:txBody>
          <a:bodyPr/>
          <a:lstStyle/>
          <a:p>
            <a:r>
              <a:rPr lang="en-US" altLang="zh-TW" dirty="0"/>
              <a:t>CPM</a:t>
            </a:r>
            <a:r>
              <a:rPr lang="zh-TW" altLang="en-US" dirty="0"/>
              <a:t>圖</a:t>
            </a:r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304A01-196C-4E5E-B363-FDC892160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8" y="1509822"/>
            <a:ext cx="11511364" cy="37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2866277" y="2970860"/>
            <a:ext cx="2988257" cy="978729"/>
          </a:xfrm>
        </p:spPr>
        <p:txBody>
          <a:bodyPr/>
          <a:lstStyle/>
          <a:p>
            <a:r>
              <a:rPr lang="zh-TW" altLang="en-US" dirty="0">
                <a:cs typeface="+mn-ea"/>
                <a:sym typeface="+mn-lt"/>
              </a:rPr>
              <a:t>功能及非功能性需求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8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4226" y="82336"/>
            <a:ext cx="1723549" cy="461665"/>
          </a:xfrm>
        </p:spPr>
        <p:txBody>
          <a:bodyPr/>
          <a:lstStyle/>
          <a:p>
            <a:r>
              <a:rPr lang="zh-TW" altLang="en-US" sz="2400" dirty="0"/>
              <a:t>功能性需求</a:t>
            </a:r>
            <a:endParaRPr lang="zh-CN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196D95-F47F-4A41-9D84-30B62701AF7D}"/>
              </a:ext>
            </a:extLst>
          </p:cNvPr>
          <p:cNvSpPr txBox="1"/>
          <p:nvPr/>
        </p:nvSpPr>
        <p:spPr>
          <a:xfrm>
            <a:off x="699092" y="1159802"/>
            <a:ext cx="7987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1.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不需人力駕車</a:t>
            </a:r>
          </a:p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2.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輸入起始地及目的地即可開啟導航模式導引至目的地</a:t>
            </a:r>
          </a:p>
          <a:p>
            <a:pPr algn="l"/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3. </a:t>
            </a:r>
            <a:r>
              <a:rPr lang="zh-TW" altLang="en-US" sz="2400" b="1" dirty="0">
                <a:solidFill>
                  <a:srgbClr val="24292E"/>
                </a:solidFill>
                <a:latin typeface="-apple-system"/>
              </a:rPr>
              <a:t>可以自行判算各個交通號誌該做甚麼事情</a:t>
            </a:r>
          </a:p>
        </p:txBody>
      </p:sp>
    </p:spTree>
    <p:extLst>
      <p:ext uri="{BB962C8B-B14F-4D97-AF65-F5344CB8AC3E}">
        <p14:creationId xmlns:p14="http://schemas.microsoft.com/office/powerpoint/2010/main" val="5716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LAYERS_CUSTOMIZATION" val="UEsDBBQAAgAIAGhjz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Y8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GhjzkiQtduluAIAAFMKAAAhAAAAdW5pdmVyc2FsL2ZsYXNoX3NraW5fc2V0dGluZ3MueG1slVZtb9owEP6+X4HYd9K90kkpEqVMqtSt1Vr1u5MciYVjR7ZDx7+fz7EbGwhknCrhu+fxne+NpmpL+eLDZJLmggn5DFpTXirUeN2EFjfTrNVa8FkuuAauZ1zImrDp4uNP+0kTi7zEEjuQYzkbkkPvZm4/YyjOx7c5yhAhF3VD+P5BlGKWkXxbStHy4mJo1b4BySjfGuTVj/lqPeiAUaXvNdRRTOtrlHGURoJSgCF9X6NcZDGSAfOeruxnJKd3df71B7QdVVRb2vITyhCtISXESb5eogzjubk9rsoc5TxBw19toF8+owxCGdmDjC+/+4oyyBBN2/xPjzRSlJjQmHO+iO8cJkhhxg+jukK5SMAHoaOLVXDpsW+9C0Duazj3KY6rFOwJ83qwELDoGYOFli2kiT91NlWJt8dWm/mAxYYwZQChqgc9maCfSKv8NbGux/2BN8qLAOQUPeJVsLaGVRdvAIz1PX61urWrIozvXRcEKGHnlEGEvbJH/jZpPUIGyh75zGgBj5ztj+CHlo7jS3xLXDHPZ99YgRNz9PnyJ29FTw84uCpw7RQeU4sCFgrDeaE1YNXSxOq6kJKjmFJOdrQkmgr+C3HZ3j5GpcmBwXXa6b5KNdUMTrWbjdEs6bBe9hx3o7PG7dj9KPSP684TbXb4zZRoTfKqNj9KajpxPDMkJjHT5DQDt6SBg7znGxFwrO8hUk3kFuSLEGysGy40qLHXi260huBpEuQgTU5nOXWXnEo/b+sM5NpUjYLyWY6VHbCiZcXMn36l8AbFAWPA2lF1Ze7jhL73ZaBwTQBE5pXv2u7QWeqWacpgB372A4V98tDbUmW6dKjhlvoBNjpsOacZ1ZNuVfS9Eq+QQH8C/2rCii4+sIxoe00yZV8WTb5fwn0s0Vr22wybL1xk9ux6KbrY2I8zaJT4z+Q/UEsDBBQAAgAIAGhjz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GhjzkihT/+0mQEAAB0GAAAfAAAAdW5pdmVyc2FsL2h0bWxfc2tpbl9zZXR0aW5ncy5qc42Uy27CMBBF93xF5G4rRJ/Q7lChUiUWlcqu6sIJQ4hwbMt2UlLEvzdjXrHjlHo28c3JHc9Enm0vqhdJSPQcbe2z3b+7e6sBakYVcO3qrEPPUSeaZQuYZzmwjAPxkPL46UnenYmQMeHWNK4+0FY3/IjAN0vKdBOXAQsV0HRAKwPad0DbhBL/OJUdqtpX1GhzXBgjeD8R3AA3fS5UTi1Drl7tahbowaIEdQFd0gQc06FdXeTZ8WGI0eQSkUvKq5lIRT+myTpVouCLrvyrSoKqf/h6Dwyehi9Tx45l2rwZyP3E0xFGNykVaA2HvI9TjCDMaAys4Tuw6w/UMW4X5NFlpjNzpMc3GE1a0hRaXRqNMVyM116tbg4x2pyBjdkTd7cYDsFoBaplNbnHcEAhC/mPHyiVSLEjLbTd8xPKBF1kPD2kHmAEOTws2nZ171yoPf6EOFdIeFdoFbp9edfk8MHQvTfBq6u9vLOQHQuJPJBDBDTZNYOsoXMY488R3H9GhBpDk1Vej4d6NNZtoGoNai4Eq0//demcfq7e7hdQSwMEFAACAAgAWmfO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mfOSFHldcZvAAAAdgAAABwAAAB1bml2ZXJzYWwvbG9jYWxfc2V0dGluZ3MueG1sDcyxDoJADIDhnadouoO6OXAwmLipg/AADVfIJb3WcI2Rt/e2f/jy9+MvC3x5L8k04KU7I7AuFpNuAefp3l4RipNGElMOqIYwDk0vtpC82b3CAh+hg/eJcw3nJ+Uqb6bO6vBSOaCFR32uiSOehuY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pnzkjJGH6LcgEAAPsCAAApAAAAdW5pdmVyc2FsL3NraW5fY3VzdG9taXphdGlvbl9zZXR0aW5ncy54bWyNUttqGzEQfc9XiPyAJY1uC1uDblsMwSnEEPpUtl61LE20ZaXQEPTx1SYxjhuXVvM0c86cYUanTT/GaB9Snu7Hpz6PU7wJOY/xe1pfINTup7tp/jSHFHJaHSu3YxymX5v4bVpqtZpyH4d+HuyCpjVG3fNDSmrlVM2YYRRJ5qlXyHluK9aAa8BWzFFi29UfEi+6c9iHmM+rtqsT9H3DJqYw500cwuMaTtlvodMNPs79MFZeWgu2RDlMLY4tgRjhkvtCNQAIZLkjDhcpG6kJ8phxDMUoChQQ4Zw0ohBJOdSsa0RVYb4RiEnGqCvU09qNtDaO2iKhIUTXaV41tnSdkRgjQggwV7iAzmBU2VA1NKjlgODAgCjaaKIAdbYzHSveeWE5UtQLjAszBjA+Hve43dtzHav/vc7hnP8QPPsFZ9HFW6sz5mr3D/Ncybtw//OuzwF97VPYDB8u7fV257e7L9fbq8+Xr9589vGBuRi2bv5Xf/8GUEsDBBQAAgAIAFpnzkgM1XO42g4AAKcbAAAXAAAAdW5pdmVyc2FsL3VuaXZlcnNhbC5wbmftV/lXk1e3fqktWhWH1XpFAsShX1uRglEBmYIIFl01QCSVgoRQUSlTkCEJUwItXxVRSEcGEdBoA2FIjJEpgUSqkLYRohKIEAPaFJCMQkxCJnJf8OvqXXet+xdcfnhX3v3kPec8Z+/n7LP3pcjwMIe1TmsBAHA4djT0BACs2gIAb5WusQcR+x/Eu8Afu+wTYYcB+pDzLGi8nRSMCAYAJnmd5ct3QPvd80djsgFgw/2lx46f0XQGACABx0KDUbnxKimi5YOpbfwXxuNGgAR02m3tQ5z/iNLy8QcJpTvlh1GbHhR/QP/pbVjX5s05NyjfXC/dvqMJ8t6O72rqNE9+J/7AD4jKNihsd/c39q71GKqhN9PVftIRIaNFWPNZS7Lpz8ueJxuI+jH5jxFwX+2Li9C3AMDyaM3IuhEH7esQlEUGtX0VDW7ji2aS43AMKo5b2I3eBAAJdfJSVtOCScGQLPHvoNV3oRouyc+Bo9OiAjNnGUXWVP/3wO9q5Zc+k64HgGL0JdA923e6ga+lTeCQnRTw29LSFXAFXAFXwBVwBVwBV8AVcAVcAf8fglVcy7wA7Jru3QgFO4pNm8HXQ6Eo8J/NSDsACP2/Qd+P3ehx3XfyZ3+pOhkBN/4l71sNjZNmCwN9rrHROLMcP6pSqVcDgGIwkYvtwSFFKk/Pnle/xst+je0Y3aYgiIkgFDTdlatpWrBohdE8qypDAim42Sw51cnhBAFAnGI4Iqj3y8mAcFHXbfUpQkNS+8MjEK2aQqJyntmIKpctQrg5rWBVRg6OwzH/mL9onBHmaCtJ2trJVpDPj6keRdpBn+iIgLkHNUGLc2Txw5lc+MLzEqjeKvDkFY70GGdOCAa153T7IQKrtsHWkzLRVShuULD5v+WlJUqyNga+fjRgrrk6qfIjb6WFCD9luwCSkVrmTGYaG2l9sbHoK42htXJ2NPAdHStQ4/PMUFF2OTZtmUtT35iQpGexvo71KZrtkGA503fW/sDusb89NV2bATez4ypkTUQMDGm20Dlq0w73lOdw0n9NVZ7CxkD+3R5PbMOldsMYrlu9Ihl5MnOeNNzg6EtOT4ulq1PRRYGVqYs9E3m++m1DbDV6QwV29T28buDBTTJ83BUTfowwmST1a7xFGpgxfiiaQD6WNl2mcIIuNgd/4aCWpzo8YZ8957VdZV+oG3od8F2LYnzK9NsIqWH1S50H8dtQIs85N/rQqLCZy9jkHMTa/K/E7vyAK/ujvY42CN2e5Qwj0qvXK1x3XcTeVN9fIA1n4Rr4MuMXyLnEay+eTaXdktjdRtfNKSv2NFI5Gha2LioqSKHmQg+jnL8qPH5GvKYpeDZgbxy/pgwaYT1eGcRxKhSLzypHDDL3ww4W/nWu/UxizT7XjV4JmHpcU1GGaYxecMWZXW7iujZKKiGZMAx+osJIt0RKXnYEZvsD3i3CcQL/pyiR1BbTOUSjicu0Juta5GanVT3YidaJd+snd6tFh/A9kKE5XBBn8xaBHR7cYHUV07KXzjpFklwnShM/kA7QBekc4iW1MXe9tAP0Hf9ResFoWzZo2I3SyL9em9cg3XHmBBAqkydGSq2TVU1ryu3ifTI6nEWDKdtjtO/0k1vMY2hh00s6r7RMipPU4xTOIZ0qkBN7NqLIFMWxeLDTV7Vm/8Grfjar72s9NYMaaRhU6fvgoUe+Wv+KnRdCvHVWum/L+7oYvZr12jma+O/kDd1Ggpt8fm5z4z5beH9rJRQKdZMZXOR3MtH3qZO0p68dj3UyFVlif7f6vOmakYtQUpdpQUbe6HqU8M/64T7/CkaCS+dM5Cva9Aez/mBb9ypGfc9qeg3xHCgeJ6Wc9lX5eT6WNog8kMi+2+oI3OghnOUb5W1nZaZze0Pq+UCSt47l+CKyRG/qRr0ufwX5HonhPy+Ib6QnubaKD5Hik3xvN6SDUbpTnh+nzj5Fj0YF6J8mtvBsVo2toMNGyJ/6OXr8bOdsR6BidOycNJ1G4/TkLDF0bwwx9LVKvO89Ydp2SsubJVuXBHOS/PVfnqvLyiIdHg0kpNdNhUVcmGM2/pIu5htpRDTU023XzoEep9/IeTh8QhzcRtGvqWA+s7AgdpFVYjFiFciSUFUV0okU+x4+WyW5szvthFTLFNkp56cEtgIqY4irGUL1LPx5OUkrn0d4Fi4HXCHCyztEokEMIW+ZZkw4pnCuP+Y8TqBuBvmdmJ9JVDh894ufNmBanCoIYFTMRATqRF78zryaGBcDH5eTlKFgp8QT0UMS6vIu0sHpiNc8IZ1MdZiVs/REaVNtIwYtyR3Xi8vrhQ8q3F3ueF74y7An9J3zOSDDK8EFCNx2ZeVuHbMpL98gJUjsCJ2qsSwjTl4cV2KCDWoHeHxx+LKmquXcchr2PrV0nAqya4V/NukShG/HOq1S+NXTa+VPuap8OY4yTU6cn68+OJRDtjPD2VbYkvePa+9x4yenBdNi7hRKq9C1UY1e19+6SWUGeSNq4yMImS810aVrn79kzyT2Ru2nOh0lCNYrqFNfsyT6tHh88vDdOOzi+LKLaMk963w0tfl9AQfcQX2thxJfIwuUT8MQiddPuX04LfgU9ZCvWFucWZn/4BBCq3Mv94mbZgHtWATu2rUq6eedEeekfpIrNPVkVxoadcVYxwyXavIdHJHtVxqZRT4qTogo8abko9o3ZGQHzZGrJxAl03Pqh9Xye7GrJWo0DSthTc2zEMPVk0TVGz1FKMT+n+MwghvQEnmHw95rfExBc7LvdZekjXKzh9sfCgaPhDc6fiW+m5wQMNHbsOr02w/nF7pbsA0P2biOmsbMho2XyvbpZV+QujcKmBSKK0QKHwPvvDBxIJSP8nSXWr5cPBiJqJ34Xr7kgW3eiESSoX14KVcM07Y+Dimh5EjsHdmyAW5KsyzLASso/TY/5Na0sGTC6f2qqX2yfHay61EyCyLrOmgv5fvVStpYCAQOo+gYsbb43Bs90p8Ve6FvDe3q9H4oK/HIkVn97x9STpcsXYotk7ZFQ9LG0hj0SS0bV5yKE/JhOE3Pw5TFhV/aYTjBz6AvsHVfDh+YJmD8lxXNaU6MJOQ1gvJ45OKjB7XBOxNg37trTUpzH76urZ6cJJt3chZOszbt+lSe2nZquIMsxD5R/QiKy9trROVq4Khn2E3VmqQY7u/eRUratFBrj5yDCpLFeZfUizlujvK+/Jk6At2VtPBiREYOIv282jU3AWdWdTZ8sssjgaM2HqROBefUzZ0+EeXDW47O+loqjGd+I56xI725o+seziv72axtYJa9oF2YZKVeFaKufK3da98rc7gFuxfvak4d997rqnkmzjxf+DrZuPUH/eP/MCw3w4buinmpTuZzloJ4xv6i411Uo+HYBWaR0N9NzgQ/Q4T2/8pb1DFGGCRdC+t802q5X0SQ9fXYvva0tmH01lcYqTbTGSWue4J2auxWpP7DcSpL+59T5i379ibV112eai3oLpwF9dSjH09VMROhXulOjzxuUq7IjPOMINW+vfXCXKXJxAx/o2nRATW/kHqDSqSctvRVxOIraFO1R/llZflpOeYz7yGZkUk7SVYFpnPHY9rZ1Do1u9gmrydrMQevYtL8dHGQKEP44PL1M7xNc6s8ud5nMZCLZ6cL2Tg8TMPKz6QVkbe2Yo1YCcD6qKHwTiBJ2UxFrBr3cBsIq0pxWqW6Ks89KW4/MLpHtv4IglM/G98ogS4lpJSrGVqLqf1KmRG+YYtDe1EK5icTd3SbocA4MA4Dtf6edPHpp6jj8qDFZrLX4OPbl09l9OJ0VTzLWd2iWZPdZzEKi+DmaohixI5ewFXeLIBXGl0acV8ihUzYeTqjlrSDIdG3nkqq84skq/BaMTr+DWmvi/0BOAFeYl+N7s6aeo7J8fCqlh7oYoi/i6VWoLVTXkfpAj6Tx8UkxTPsx2TzsOdwVGfQsiNVsWqyyRGFhg/tE1kyoZUpNeMf6azziLuZgTr2QQ+I2ceh9YbrOl31Sz3fm3L6BK8YzQuBrQ6hQdWQjJ5MKhczxLMtmqN5ZqlmPHiPDxe7fXCEPSOAg9mNVvLCsUuM0twTZac5NnzkEhU4yVZsW6bsTStJdWnl5HnhqqqWzxVRxI0Jl2aBOq0cktlaukrZRDCZ+uKW71BPfKaU8mf+S7VQWeGvPlhAyNpwofnB1Pa7HrVVtOFQ3kK/Jz2m4vINSGh2u9p4hwyeDJE/QqZtV1DXkjPHc39cXiLx5fKxGNn3YED0iSQdcl375DPPdv73UaOqi6AUdxfox5Ik1tt7kLBuVYeEXvbtE4fDgqzuBptlRpX1bIEdfCBaUe9pfllPZvntimTCi5ybqSZC3ROp7n3Csphhy/pWnkZHikSfTKZDEurCoMS7gZXXmrFQMPuFf25tbwwJ0h8oLbvUtJAst38c1/Ymyq4h/2M8WFOkF+PgNov2pWGPx9U3Q0caG0jj6hJiadkxw1yjSTmftSm2alCwsDDcP+pA6Y41FI7xyXM7P/+nZBP9U7LtBsuSznEzzxMJowU5SKwUfQuDa7oP3AWDx8CI6EGf+G9EdR/8e4NNwmS88HftXUFSsHRDsYp0JVFUfv1NoZldz9hSENZPntsggSnn6VJJBo/oXRz76X1vnmXKM1oYaIjzT5ga0A/5a+L2F0+nECaJBDNIjRlBE+PE3mDon20olt6yFfWXY6tsMFPAIn8OMnbDBu33A6c90iZGf6acKNBITbxkYcpYbCPH47lNrr3Kz/2+WfFshnV9qQjnk7SyfMnZuNw/ktIq5qaHJ5CZm6FnzMousE1RKgl71BwN13vnBdBhprQasAeapa8DnlOafT4Oh7njXbbWp3wxQvQbqI0oCDviO+qfxj//Gwe/5V2deYuOSTax15eFueb9pUzc4RURCQCN8p3lRjxT0/WqkWQzZEaiLKilBJVUBOUtipStHi15Uj8AeBW16391f3EmeQtjfBtoS1ARcSawGxmv+dsAT7rkbyPWmpTVAQ54Go0LRSQhkcOdkySJxxoAuI2y7qVCKRSqhmvG6nRiTOcesCNEeaJ8LEWxbYsOZ9YgbKyad7DgPMCxI+Gh9MMJ3/w3UEsDBBQAAgAIAFpnzkhwa966SwAAAGoAAAAbAAAAdW5pdmVyc2FsL3VuaXZlcnNhbC5wbmcueG1ss7GvyM1RKEstKs7Mz7NVMtQzULK34+WyKShKLctMLVeoAIoBBSFASaESyDVCcMszU0oybJXMzUwRYhmpmekZJbZKpuYmcEF9oJEAUEsBAgAAFAACAAgAaGPOSBUOrShkBAAABxEAAB0AAAAAAAAAAQAAAAAAAAAAAHVuaXZlcnNhbC9jb21tb25fbWVzc2FnZXMubG5nUEsBAgAAFAACAAgAaGPOSAh+CyMpAwAAhgwAACcAAAAAAAAAAQAAAAAAnwQAAHVuaXZlcnNhbC9mbGFzaF9wdWJsaXNoaW5nX3NldHRpbmdzLnhtbFBLAQIAABQAAgAIAGhjzkiQtduluAIAAFMKAAAhAAAAAAAAAAEAAAAAAA0IAAB1bml2ZXJzYWwvZmxhc2hfc2tpbl9zZXR0aW5ncy54bWxQSwECAAAUAAIACABoY85IKpYPZ/4CAACXCwAAJgAAAAAAAAABAAAAAAAECwAAdW5pdmVyc2FsL2h0bWxfcHVibGlzaGluZ19zZXR0aW5ncy54bWxQSwECAAAUAAIACABoY85IoU//tJkBAAAdBgAAHwAAAAAAAAABAAAAAABGDgAAdW5pdmVyc2FsL2h0bWxfc2tpbl9zZXR0aW5ncy5qc1BLAQIAABQAAgAIAFpnzkg9PC/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+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="/>
  <p:tag name="ISPRING_PRESENTATION_TITLE" val="www.33ppt.com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6EDA41B8-4DD8-484E-A498-8AAF89A1BDA7"/>
  <p:tag name="ISPRINGCLOUDFOLDERID" val="0"/>
  <p:tag name="ISPRINGCLOUDFOLDERPATH" val="Repository"/>
  <p:tag name="ISPRINGONLINEFOLDERID" val="0"/>
  <p:tag name="ISPRINGONLINEFOLDERPATH" val="Content List"/>
</p:tagLst>
</file>

<file path=ppt/theme/theme1.xml><?xml version="1.0" encoding="utf-8"?>
<a:theme xmlns:a="http://schemas.openxmlformats.org/drawingml/2006/main" name="www.515ppt.com">
  <a:themeElements>
    <a:clrScheme name="DP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8280"/>
      </a:accent1>
      <a:accent2>
        <a:srgbClr val="3F3F3F"/>
      </a:accent2>
      <a:accent3>
        <a:srgbClr val="7F7F7F"/>
      </a:accent3>
      <a:accent4>
        <a:srgbClr val="A5A5A5"/>
      </a:accent4>
      <a:accent5>
        <a:srgbClr val="D8D8D8"/>
      </a:accent5>
      <a:accent6>
        <a:srgbClr val="F2F2F2"/>
      </a:accent6>
      <a:hlink>
        <a:srgbClr val="FF000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Arial"/>
      </a:majorFont>
      <a:minorFont>
        <a:latin typeface="微软雅黑" panose="020F0302020204030204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412</Words>
  <Application>Microsoft Office PowerPoint</Application>
  <PresentationFormat>寬螢幕</PresentationFormat>
  <Paragraphs>115</Paragraphs>
  <Slides>38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-apple-system</vt:lpstr>
      <vt:lpstr>微软雅黑</vt:lpstr>
      <vt:lpstr>Arial</vt:lpstr>
      <vt:lpstr>Calibri</vt:lpstr>
      <vt:lpstr>www.515ppt.com</vt:lpstr>
      <vt:lpstr>PowerPoint 簡報</vt:lpstr>
      <vt:lpstr>PowerPoint 簡報</vt:lpstr>
      <vt:lpstr>PowerPoint 簡報</vt:lpstr>
      <vt:lpstr>主題簡介</vt:lpstr>
      <vt:lpstr>PowerPoint 簡報</vt:lpstr>
      <vt:lpstr>甘特圖</vt:lpstr>
      <vt:lpstr>CPM圖</vt:lpstr>
      <vt:lpstr>PowerPoint 簡報</vt:lpstr>
      <vt:lpstr>功能性需求</vt:lpstr>
      <vt:lpstr>非功能性需求</vt:lpstr>
      <vt:lpstr>PowerPoint 簡報</vt:lpstr>
      <vt:lpstr>功能分解圖</vt:lpstr>
      <vt:lpstr>PowerPoint 簡報</vt:lpstr>
      <vt:lpstr>需求分析</vt:lpstr>
      <vt:lpstr>PowerPoint 簡報</vt:lpstr>
      <vt:lpstr>使用案例</vt:lpstr>
      <vt:lpstr>使用案例</vt:lpstr>
      <vt:lpstr>使用案例</vt:lpstr>
      <vt:lpstr>使用案例圖</vt:lpstr>
      <vt:lpstr>PowerPoint 簡報</vt:lpstr>
      <vt:lpstr>系統環境圖</vt:lpstr>
      <vt:lpstr>系統環境圖</vt:lpstr>
      <vt:lpstr>PowerPoint 簡報</vt:lpstr>
      <vt:lpstr>UML</vt:lpstr>
      <vt:lpstr>PowerPoint 簡報</vt:lpstr>
      <vt:lpstr>系統維護</vt:lpstr>
      <vt:lpstr>系統維護</vt:lpstr>
      <vt:lpstr>開啟導航</vt:lpstr>
      <vt:lpstr>開啟導航</vt:lpstr>
      <vt:lpstr>語音小助理</vt:lpstr>
      <vt:lpstr>語音小助理</vt:lpstr>
      <vt:lpstr>PowerPoint 簡報</vt:lpstr>
      <vt:lpstr>分鏡板</vt:lpstr>
      <vt:lpstr>分鏡板</vt:lpstr>
      <vt:lpstr>PowerPoint 簡報</vt:lpstr>
      <vt:lpstr>實體關係圖</vt:lpstr>
      <vt:lpstr>工作分配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http://www.ypppt.com/</dc:description>
  <cp:lastModifiedBy/>
  <cp:revision>1</cp:revision>
  <dcterms:created xsi:type="dcterms:W3CDTF">2017-02-23T02:39:51Z</dcterms:created>
  <dcterms:modified xsi:type="dcterms:W3CDTF">2021-01-12T15:07:01Z</dcterms:modified>
  <cp:category/>
</cp:coreProperties>
</file>