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3"/>
  </p:notesMasterIdLst>
  <p:handoutMasterIdLst>
    <p:handoutMasterId r:id="rId14"/>
  </p:handoutMasterIdLst>
  <p:sldIdLst>
    <p:sldId id="261" r:id="rId5"/>
    <p:sldId id="273" r:id="rId6"/>
    <p:sldId id="280" r:id="rId7"/>
    <p:sldId id="286" r:id="rId8"/>
    <p:sldId id="314" r:id="rId9"/>
    <p:sldId id="306" r:id="rId10"/>
    <p:sldId id="315" r:id="rId11"/>
    <p:sldId id="31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6" d="100"/>
          <a:sy n="86" d="100"/>
        </p:scale>
        <p:origin x="562"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11/21/2022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1905000"/>
            <a:ext cx="5864382" cy="1524000"/>
          </a:xfrm>
        </p:spPr>
        <p:txBody>
          <a:bodyPr>
            <a:normAutofit fontScale="90000"/>
          </a:bodyPr>
          <a:lstStyle/>
          <a:p>
            <a:r>
              <a:rPr lang="en-US" sz="10700" dirty="0"/>
              <a:t>ETO</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059707" y="3395560"/>
            <a:ext cx="4072586" cy="1463040"/>
          </a:xfrm>
        </p:spPr>
        <p:txBody>
          <a:bodyPr/>
          <a:lstStyle/>
          <a:p>
            <a:r>
              <a:rPr lang="en-US" i="1" dirty="0"/>
              <a:t>Efforts to Outcomes</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ctr"/>
            <a:r>
              <a:rPr lang="en-US" dirty="0"/>
              <a:t>What is ETO</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ETO is a comprehensive outcomes and case management tool for large nonprofits, government agencies, and community collaboratives. This powerful platform was built to handle multiple partners, high volumes of programs, advanced security protocols, and multifaceted reporting and analytics initiatives.</a:t>
            </a:r>
          </a:p>
          <a:p>
            <a:r>
              <a:rPr lang="en-US" dirty="0"/>
              <a:t>The parent company of ETO is Social Solutions and they offer various data integrity solutions for many organizations and businesses.</a:t>
            </a:r>
          </a:p>
          <a:p>
            <a:r>
              <a:rPr lang="en-US" dirty="0"/>
              <a:t>ETO is a browser-based Cloud Database which just means you need an internet connection to access ETO</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A Brief Overview</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Disclaimer</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ETO is a very robust Data Intake software and can seem very daunting at first glance but I am here to help!</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Logging in to ETO</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E330-DDF9-4F95-A2BC-29CB147CB174}"/>
              </a:ext>
            </a:extLst>
          </p:cNvPr>
          <p:cNvSpPr>
            <a:spLocks noGrp="1"/>
          </p:cNvSpPr>
          <p:nvPr>
            <p:ph type="title"/>
          </p:nvPr>
        </p:nvSpPr>
        <p:spPr/>
        <p:txBody>
          <a:bodyPr/>
          <a:lstStyle/>
          <a:p>
            <a:r>
              <a:rPr lang="en-US" dirty="0"/>
              <a:t>Secure.etosoftware.org</a:t>
            </a:r>
          </a:p>
        </p:txBody>
      </p:sp>
      <p:sp>
        <p:nvSpPr>
          <p:cNvPr id="3" name="Content Placeholder 2">
            <a:extLst>
              <a:ext uri="{FF2B5EF4-FFF2-40B4-BE49-F238E27FC236}">
                <a16:creationId xmlns:a16="http://schemas.microsoft.com/office/drawing/2014/main" id="{F958BF1E-5B55-4764-8AB2-7FD21F732042}"/>
              </a:ext>
            </a:extLst>
          </p:cNvPr>
          <p:cNvSpPr>
            <a:spLocks noGrp="1"/>
          </p:cNvSpPr>
          <p:nvPr>
            <p:ph sz="quarter" idx="13"/>
          </p:nvPr>
        </p:nvSpPr>
        <p:spPr/>
        <p:txBody>
          <a:bodyPr/>
          <a:lstStyle/>
          <a:p>
            <a:r>
              <a:rPr lang="en-US" dirty="0"/>
              <a:t>Your username is your work email address</a:t>
            </a:r>
          </a:p>
          <a:p>
            <a:r>
              <a:rPr lang="en-US" dirty="0"/>
              <a:t>Your password is abc1234!</a:t>
            </a:r>
          </a:p>
          <a:p>
            <a:r>
              <a:rPr lang="en-US" dirty="0"/>
              <a:t>ETO will prompt you to change your password</a:t>
            </a:r>
          </a:p>
          <a:p>
            <a:r>
              <a:rPr lang="en-US" dirty="0"/>
              <a:t>Minimum length is 8 characters with a max of 128 characters </a:t>
            </a:r>
          </a:p>
          <a:p>
            <a:r>
              <a:rPr lang="en-US" dirty="0"/>
              <a:t>Your password must contain a special character (!@#$) and at least one number (1234)</a:t>
            </a:r>
          </a:p>
          <a:p>
            <a:r>
              <a:rPr lang="en-US" dirty="0"/>
              <a:t>Select the site you will be working in and this will take you to your dashboard</a:t>
            </a:r>
          </a:p>
        </p:txBody>
      </p:sp>
      <p:sp>
        <p:nvSpPr>
          <p:cNvPr id="5" name="Text Placeholder 4">
            <a:extLst>
              <a:ext uri="{FF2B5EF4-FFF2-40B4-BE49-F238E27FC236}">
                <a16:creationId xmlns:a16="http://schemas.microsoft.com/office/drawing/2014/main" id="{0C0FF4CA-063D-4480-A907-CEFFBA41C432}"/>
              </a:ext>
            </a:extLst>
          </p:cNvPr>
          <p:cNvSpPr>
            <a:spLocks noGrp="1"/>
          </p:cNvSpPr>
          <p:nvPr>
            <p:ph type="body" sz="quarter" idx="16"/>
          </p:nvPr>
        </p:nvSpPr>
        <p:spPr/>
        <p:txBody>
          <a:bodyPr/>
          <a:lstStyle/>
          <a:p>
            <a:r>
              <a:rPr lang="en-US" dirty="0"/>
              <a:t>Navigate to this site</a:t>
            </a:r>
          </a:p>
        </p:txBody>
      </p:sp>
      <p:sp>
        <p:nvSpPr>
          <p:cNvPr id="6" name="Slide Number Placeholder 5">
            <a:extLst>
              <a:ext uri="{FF2B5EF4-FFF2-40B4-BE49-F238E27FC236}">
                <a16:creationId xmlns:a16="http://schemas.microsoft.com/office/drawing/2014/main" id="{3C21E414-A8D7-4E1D-80C0-051F2E52A53A}"/>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pic>
        <p:nvPicPr>
          <p:cNvPr id="7" name="Picture Placeholder 5">
            <a:extLst>
              <a:ext uri="{FF2B5EF4-FFF2-40B4-BE49-F238E27FC236}">
                <a16:creationId xmlns:a16="http://schemas.microsoft.com/office/drawing/2014/main" id="{920B8E99-30C6-4CDC-B572-179288569233}"/>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00057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Adding a new participant</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p:txBody>
          <a:bodyPr/>
          <a:lstStyle/>
          <a:p>
            <a:r>
              <a:rPr lang="en-US" dirty="0"/>
              <a:t>We are going to do an exercise together to get experience enrolling new participants into ETO</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6A04-846E-4FD4-ACDC-38BDA7D2AD1A}"/>
              </a:ext>
            </a:extLst>
          </p:cNvPr>
          <p:cNvSpPr>
            <a:spLocks noGrp="1"/>
          </p:cNvSpPr>
          <p:nvPr>
            <p:ph type="title"/>
          </p:nvPr>
        </p:nvSpPr>
        <p:spPr/>
        <p:txBody>
          <a:bodyPr/>
          <a:lstStyle/>
          <a:p>
            <a:r>
              <a:rPr lang="en-US" dirty="0"/>
              <a:t>New participants</a:t>
            </a:r>
          </a:p>
        </p:txBody>
      </p:sp>
      <p:sp>
        <p:nvSpPr>
          <p:cNvPr id="3" name="Content Placeholder 2">
            <a:extLst>
              <a:ext uri="{FF2B5EF4-FFF2-40B4-BE49-F238E27FC236}">
                <a16:creationId xmlns:a16="http://schemas.microsoft.com/office/drawing/2014/main" id="{CC121FBC-0099-4486-8207-6C7C58369323}"/>
              </a:ext>
            </a:extLst>
          </p:cNvPr>
          <p:cNvSpPr>
            <a:spLocks noGrp="1"/>
          </p:cNvSpPr>
          <p:nvPr>
            <p:ph sz="quarter" idx="13"/>
          </p:nvPr>
        </p:nvSpPr>
        <p:spPr/>
        <p:txBody>
          <a:bodyPr/>
          <a:lstStyle/>
          <a:p>
            <a:r>
              <a:rPr lang="en-US" dirty="0"/>
              <a:t>First navigate to the Community Pre-Enrollment Site</a:t>
            </a:r>
          </a:p>
          <a:p>
            <a:r>
              <a:rPr lang="en-US" dirty="0"/>
              <a:t>In the quick search bar enter the Participants name and switch Community Pre-Enrollment to All Sites then hit search if no name comes up that matches your New Participants name then they have never been Enrolled and must be. *We do this set to ensure that repeat data is not entered into ETO.</a:t>
            </a:r>
          </a:p>
          <a:p>
            <a:r>
              <a:rPr lang="en-US" dirty="0"/>
              <a:t>In the dashboard menu hover over participants and select “Add New Participant”.</a:t>
            </a:r>
          </a:p>
          <a:p>
            <a:r>
              <a:rPr lang="en-US" dirty="0"/>
              <a:t>You have now entered your first Touchpoint the “Add New Participant” Touchpoint. *Touchpoint is a term used for an online form where you “touch” fields in order to ass the necessary information to them.</a:t>
            </a:r>
          </a:p>
        </p:txBody>
      </p:sp>
      <p:sp>
        <p:nvSpPr>
          <p:cNvPr id="5" name="Text Placeholder 4">
            <a:extLst>
              <a:ext uri="{FF2B5EF4-FFF2-40B4-BE49-F238E27FC236}">
                <a16:creationId xmlns:a16="http://schemas.microsoft.com/office/drawing/2014/main" id="{74F9EF1E-3F49-406C-98C5-920979ED89C5}"/>
              </a:ext>
            </a:extLst>
          </p:cNvPr>
          <p:cNvSpPr>
            <a:spLocks noGrp="1"/>
          </p:cNvSpPr>
          <p:nvPr>
            <p:ph type="body" sz="quarter" idx="16"/>
          </p:nvPr>
        </p:nvSpPr>
        <p:spPr/>
        <p:txBody>
          <a:bodyPr/>
          <a:lstStyle/>
          <a:p>
            <a:r>
              <a:rPr lang="en-US" dirty="0"/>
              <a:t>Step by step</a:t>
            </a:r>
          </a:p>
        </p:txBody>
      </p:sp>
      <p:sp>
        <p:nvSpPr>
          <p:cNvPr id="6" name="Slide Number Placeholder 5">
            <a:extLst>
              <a:ext uri="{FF2B5EF4-FFF2-40B4-BE49-F238E27FC236}">
                <a16:creationId xmlns:a16="http://schemas.microsoft.com/office/drawing/2014/main" id="{9ED66D50-15F8-4D3B-BE52-6171898E7C61}"/>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sp>
        <p:nvSpPr>
          <p:cNvPr id="7" name="Picture Placeholder 6">
            <a:extLst>
              <a:ext uri="{FF2B5EF4-FFF2-40B4-BE49-F238E27FC236}">
                <a16:creationId xmlns:a16="http://schemas.microsoft.com/office/drawing/2014/main" id="{A062893B-D705-4232-83A1-27D5E07E1555}"/>
              </a:ext>
              <a:ext uri="{C183D7F6-B498-43B3-948B-1728B52AA6E4}">
                <adec:decorative xmlns:adec="http://schemas.microsoft.com/office/drawing/2017/decorative" val="1"/>
              </a:ext>
            </a:extLst>
          </p:cNvPr>
          <p:cNvSpPr>
            <a:spLocks noGrp="1"/>
          </p:cNvSpPr>
          <p:nvPr>
            <p:ph type="pic" sz="quarter" idx="15"/>
          </p:nvPr>
        </p:nvSpPr>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119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493B-550E-46EE-B749-AE4C55EE7809}"/>
              </a:ext>
            </a:extLst>
          </p:cNvPr>
          <p:cNvSpPr>
            <a:spLocks noGrp="1"/>
          </p:cNvSpPr>
          <p:nvPr>
            <p:ph type="title"/>
          </p:nvPr>
        </p:nvSpPr>
        <p:spPr/>
        <p:txBody>
          <a:bodyPr/>
          <a:lstStyle/>
          <a:p>
            <a:r>
              <a:rPr lang="en-US" dirty="0"/>
              <a:t>Touchpoint data</a:t>
            </a:r>
          </a:p>
        </p:txBody>
      </p:sp>
      <p:sp>
        <p:nvSpPr>
          <p:cNvPr id="3" name="Content Placeholder 2">
            <a:extLst>
              <a:ext uri="{FF2B5EF4-FFF2-40B4-BE49-F238E27FC236}">
                <a16:creationId xmlns:a16="http://schemas.microsoft.com/office/drawing/2014/main" id="{4FEF3D5B-8547-416E-8D79-5185F26DB817}"/>
              </a:ext>
            </a:extLst>
          </p:cNvPr>
          <p:cNvSpPr>
            <a:spLocks noGrp="1"/>
          </p:cNvSpPr>
          <p:nvPr>
            <p:ph sz="quarter" idx="13"/>
          </p:nvPr>
        </p:nvSpPr>
        <p:spPr/>
        <p:txBody>
          <a:bodyPr>
            <a:normAutofit/>
          </a:bodyPr>
          <a:lstStyle/>
          <a:p>
            <a:r>
              <a:rPr lang="en-US" sz="2400" dirty="0"/>
              <a:t>A red asterisk </a:t>
            </a:r>
            <a:r>
              <a:rPr lang="en-US" sz="2400" dirty="0">
                <a:solidFill>
                  <a:srgbClr val="FF0000"/>
                </a:solidFill>
              </a:rPr>
              <a:t>* </a:t>
            </a:r>
            <a:r>
              <a:rPr lang="en-US" sz="2400" dirty="0"/>
              <a:t>in a touchpoint means that the field is required and must have an answer in order to complete the touchpoint.</a:t>
            </a:r>
          </a:p>
          <a:p>
            <a:r>
              <a:rPr lang="en-US" sz="2400" dirty="0"/>
              <a:t>When entering information please do not add a trailing space after the name field or the address field</a:t>
            </a:r>
          </a:p>
        </p:txBody>
      </p:sp>
      <p:sp>
        <p:nvSpPr>
          <p:cNvPr id="5" name="Text Placeholder 4">
            <a:extLst>
              <a:ext uri="{FF2B5EF4-FFF2-40B4-BE49-F238E27FC236}">
                <a16:creationId xmlns:a16="http://schemas.microsoft.com/office/drawing/2014/main" id="{284CCBAB-291C-487C-B50E-7AB92AFCD918}"/>
              </a:ext>
            </a:extLst>
          </p:cNvPr>
          <p:cNvSpPr>
            <a:spLocks noGrp="1"/>
          </p:cNvSpPr>
          <p:nvPr>
            <p:ph type="body" sz="quarter" idx="16"/>
          </p:nvPr>
        </p:nvSpPr>
        <p:spPr/>
        <p:txBody>
          <a:bodyPr/>
          <a:lstStyle/>
          <a:p>
            <a:r>
              <a:rPr lang="en-US" dirty="0"/>
              <a:t>What should I enter into ETO</a:t>
            </a:r>
          </a:p>
        </p:txBody>
      </p:sp>
      <p:sp>
        <p:nvSpPr>
          <p:cNvPr id="6" name="Slide Number Placeholder 5">
            <a:extLst>
              <a:ext uri="{FF2B5EF4-FFF2-40B4-BE49-F238E27FC236}">
                <a16:creationId xmlns:a16="http://schemas.microsoft.com/office/drawing/2014/main" id="{BC5C7E41-2840-4F64-A2C3-800B0ADC144A}"/>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7" name="Picture Placeholder 6">
            <a:extLst>
              <a:ext uri="{FF2B5EF4-FFF2-40B4-BE49-F238E27FC236}">
                <a16:creationId xmlns:a16="http://schemas.microsoft.com/office/drawing/2014/main" id="{D2143815-8C85-4721-AD84-33A9C101CA7B}"/>
              </a:ext>
              <a:ext uri="{C183D7F6-B498-43B3-948B-1728B52AA6E4}">
                <adec:decorative xmlns:adec="http://schemas.microsoft.com/office/drawing/2017/decorative" val="1"/>
              </a:ext>
            </a:extLst>
          </p:cNvPr>
          <p:cNvSpPr>
            <a:spLocks noGrp="1"/>
          </p:cNvSpPr>
          <p:nvPr>
            <p:ph type="pic" sz="quarter" idx="15"/>
          </p:nvPr>
        </p:nvSpPr>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6565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http://purl.org/dc/terms/"/>
    <ds:schemaRef ds:uri="http://www.w3.org/XML/1998/namespace"/>
    <ds:schemaRef ds:uri="71af3243-3dd4-4a8d-8c0d-dd76da1f02a5"/>
    <ds:schemaRef ds:uri="16c05727-aa75-4e4a-9b5f-8a80a1165891"/>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399</Words>
  <Application>Microsoft Office PowerPoint</Application>
  <PresentationFormat>Widescreen</PresentationFormat>
  <Paragraphs>40</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Tw Cen MT</vt:lpstr>
      <vt:lpstr>Tw Cen MT Condensed</vt:lpstr>
      <vt:lpstr>Wingdings 3</vt:lpstr>
      <vt:lpstr>ModernClassicBlock-3</vt:lpstr>
      <vt:lpstr>ETO </vt:lpstr>
      <vt:lpstr>What is ETO</vt:lpstr>
      <vt:lpstr>Disclaimer</vt:lpstr>
      <vt:lpstr>Logging in to ETO</vt:lpstr>
      <vt:lpstr>Secure.etosoftware.org</vt:lpstr>
      <vt:lpstr>Adding a new participant</vt:lpstr>
      <vt:lpstr>New participants</vt:lpstr>
      <vt:lpstr>Touchpoint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2022-11-21T14:19:08Z</dcterms:created>
  <dcterms:modified xsi:type="dcterms:W3CDTF">2022-11-21T19:48:35Z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