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c9c9de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c9c9de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Unmanned Aerial Vehicle.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bd2610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bd2610c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Unmanned Aerial Vehicle.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bc9c9de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bc9c9de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Unmanned Aerial Vehicle.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bc9c9de1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bc9c9de1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Unmanned Aerial Vehicle.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bc9c9de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bc9c9de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Unmanned Aerial Vehicle.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bd2610c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bd2610c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Unmanned Aerial Vehicle.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a7c11eb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a7c11eb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5b20930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5b20930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b6d2552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b6d2552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b6d25524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b6d25524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55f130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55f1304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778f116d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778f116d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a7c11eb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a7c11eb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765369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765369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5f13048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5f1304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778f116d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778f116d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55f1304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55f1304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765369b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765369b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Iterations or Epochs are used to train the neural network.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778f116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778f116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Unmanned Aerial Vehicle.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778f116d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778f116d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778f116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778f116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778f116d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778f116d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c9c9de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c9c9de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Unmanned Aerial Vehicle.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aMxVXVHhEWSVX-q6SNQf10Djm6oH9hkq/view" TargetMode="External"/><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Traffic Flow Prediction using </a:t>
            </a:r>
            <a:r>
              <a:rPr lang="en" sz="4400"/>
              <a:t>Backpropagation</a:t>
            </a:r>
            <a:r>
              <a:rPr lang="en" sz="4400"/>
              <a:t> Neural Network</a:t>
            </a:r>
            <a:endParaRPr sz="4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Cycle 3</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Himanshu, Vincent, Philip, Donghyeon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Log</a:t>
            </a:r>
            <a:endParaRPr/>
          </a:p>
        </p:txBody>
      </p:sp>
      <p:pic>
        <p:nvPicPr>
          <p:cNvPr id="111" name="Google Shape;111;p22"/>
          <p:cNvPicPr preferRelativeResize="0"/>
          <p:nvPr/>
        </p:nvPicPr>
        <p:blipFill>
          <a:blip r:embed="rId3">
            <a:alphaModFix/>
          </a:blip>
          <a:stretch>
            <a:fillRect/>
          </a:stretch>
        </p:blipFill>
        <p:spPr>
          <a:xfrm>
            <a:off x="311700" y="1627325"/>
            <a:ext cx="8679901" cy="477825"/>
          </a:xfrm>
          <a:prstGeom prst="rect">
            <a:avLst/>
          </a:prstGeom>
          <a:noFill/>
          <a:ln>
            <a:noFill/>
          </a:ln>
        </p:spPr>
      </p:pic>
      <p:pic>
        <p:nvPicPr>
          <p:cNvPr id="112" name="Google Shape;112;p22"/>
          <p:cNvPicPr preferRelativeResize="0"/>
          <p:nvPr/>
        </p:nvPicPr>
        <p:blipFill>
          <a:blip r:embed="rId4">
            <a:alphaModFix/>
          </a:blip>
          <a:stretch>
            <a:fillRect/>
          </a:stretch>
        </p:blipFill>
        <p:spPr>
          <a:xfrm>
            <a:off x="311700" y="3400550"/>
            <a:ext cx="8679901" cy="41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Log</a:t>
            </a:r>
            <a:endParaRPr/>
          </a:p>
        </p:txBody>
      </p:sp>
      <p:pic>
        <p:nvPicPr>
          <p:cNvPr id="118" name="Google Shape;118;p23"/>
          <p:cNvPicPr preferRelativeResize="0"/>
          <p:nvPr/>
        </p:nvPicPr>
        <p:blipFill>
          <a:blip r:embed="rId3">
            <a:alphaModFix/>
          </a:blip>
          <a:stretch>
            <a:fillRect/>
          </a:stretch>
        </p:blipFill>
        <p:spPr>
          <a:xfrm>
            <a:off x="2828925" y="1165225"/>
            <a:ext cx="3486150" cy="339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UAV drone object detection</a:t>
            </a:r>
            <a:endParaRPr/>
          </a:p>
        </p:txBody>
      </p:sp>
      <p:pic>
        <p:nvPicPr>
          <p:cNvPr id="124" name="Google Shape;124;p24"/>
          <p:cNvPicPr preferRelativeResize="0"/>
          <p:nvPr/>
        </p:nvPicPr>
        <p:blipFill>
          <a:blip r:embed="rId3">
            <a:alphaModFix/>
          </a:blip>
          <a:stretch>
            <a:fillRect/>
          </a:stretch>
        </p:blipFill>
        <p:spPr>
          <a:xfrm>
            <a:off x="419575" y="1017725"/>
            <a:ext cx="8412723" cy="349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Neural Net vision (Local Y-axis)</a:t>
            </a:r>
            <a:endParaRPr/>
          </a:p>
        </p:txBody>
      </p:sp>
      <p:pic>
        <p:nvPicPr>
          <p:cNvPr id="130" name="Google Shape;130;p25"/>
          <p:cNvPicPr preferRelativeResize="0"/>
          <p:nvPr/>
        </p:nvPicPr>
        <p:blipFill>
          <a:blip r:embed="rId3">
            <a:alphaModFix/>
          </a:blip>
          <a:stretch>
            <a:fillRect/>
          </a:stretch>
        </p:blipFill>
        <p:spPr>
          <a:xfrm>
            <a:off x="311700" y="1170125"/>
            <a:ext cx="8520601" cy="365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Abstract to Object mapping</a:t>
            </a:r>
            <a:endParaRPr/>
          </a:p>
        </p:txBody>
      </p:sp>
      <p:pic>
        <p:nvPicPr>
          <p:cNvPr id="136" name="Google Shape;136;p26"/>
          <p:cNvPicPr preferRelativeResize="0"/>
          <p:nvPr/>
        </p:nvPicPr>
        <p:blipFill>
          <a:blip r:embed="rId3">
            <a:alphaModFix/>
          </a:blip>
          <a:stretch>
            <a:fillRect/>
          </a:stretch>
        </p:blipFill>
        <p:spPr>
          <a:xfrm>
            <a:off x="1509325" y="1017725"/>
            <a:ext cx="6125340"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Forward feeding NN test (clean data)</a:t>
            </a:r>
            <a:endParaRPr/>
          </a:p>
        </p:txBody>
      </p:sp>
      <p:pic>
        <p:nvPicPr>
          <p:cNvPr id="142" name="Google Shape;142;p27"/>
          <p:cNvPicPr preferRelativeResize="0"/>
          <p:nvPr/>
        </p:nvPicPr>
        <p:blipFill>
          <a:blip r:embed="rId3">
            <a:alphaModFix/>
          </a:blip>
          <a:stretch>
            <a:fillRect/>
          </a:stretch>
        </p:blipFill>
        <p:spPr>
          <a:xfrm>
            <a:off x="573138" y="1017725"/>
            <a:ext cx="2184417"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Cleaned Data</a:t>
            </a:r>
            <a:endParaRPr/>
          </a:p>
        </p:txBody>
      </p:sp>
      <p:pic>
        <p:nvPicPr>
          <p:cNvPr id="148" name="Google Shape;148;p28"/>
          <p:cNvPicPr preferRelativeResize="0"/>
          <p:nvPr/>
        </p:nvPicPr>
        <p:blipFill>
          <a:blip r:embed="rId3">
            <a:alphaModFix/>
          </a:blip>
          <a:stretch>
            <a:fillRect/>
          </a:stretch>
        </p:blipFill>
        <p:spPr>
          <a:xfrm>
            <a:off x="1965500" y="1017725"/>
            <a:ext cx="5213004" cy="3820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 Data Windowing</a:t>
            </a:r>
            <a:endParaRPr/>
          </a:p>
        </p:txBody>
      </p:sp>
      <p:pic>
        <p:nvPicPr>
          <p:cNvPr id="154" name="Google Shape;154;p29"/>
          <p:cNvPicPr preferRelativeResize="0"/>
          <p:nvPr/>
        </p:nvPicPr>
        <p:blipFill>
          <a:blip r:embed="rId3">
            <a:alphaModFix/>
          </a:blip>
          <a:stretch>
            <a:fillRect/>
          </a:stretch>
        </p:blipFill>
        <p:spPr>
          <a:xfrm>
            <a:off x="1188175" y="1017725"/>
            <a:ext cx="6767660"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 Recurrent Neural Network</a:t>
            </a:r>
            <a:endParaRPr/>
          </a:p>
        </p:txBody>
      </p:sp>
      <p:pic>
        <p:nvPicPr>
          <p:cNvPr id="160" name="Google Shape;160;p30"/>
          <p:cNvPicPr preferRelativeResize="0"/>
          <p:nvPr/>
        </p:nvPicPr>
        <p:blipFill>
          <a:blip r:embed="rId3">
            <a:alphaModFix/>
          </a:blip>
          <a:stretch>
            <a:fillRect/>
          </a:stretch>
        </p:blipFill>
        <p:spPr>
          <a:xfrm>
            <a:off x="1593425" y="1017725"/>
            <a:ext cx="5957137" cy="39733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 Performance Comparison</a:t>
            </a:r>
            <a:endParaRPr/>
          </a:p>
          <a:p>
            <a:pPr indent="0" lvl="0" marL="0" rtl="0" algn="l">
              <a:spcBef>
                <a:spcPts val="0"/>
              </a:spcBef>
              <a:spcAft>
                <a:spcPts val="0"/>
              </a:spcAft>
              <a:buNone/>
            </a:pPr>
            <a:r>
              <a:t/>
            </a:r>
            <a:endParaRPr/>
          </a:p>
        </p:txBody>
      </p:sp>
      <p:pic>
        <p:nvPicPr>
          <p:cNvPr id="166" name="Google Shape;166;p31"/>
          <p:cNvPicPr preferRelativeResize="0"/>
          <p:nvPr/>
        </p:nvPicPr>
        <p:blipFill>
          <a:blip r:embed="rId3">
            <a:alphaModFix/>
          </a:blip>
          <a:stretch>
            <a:fillRect/>
          </a:stretch>
        </p:blipFill>
        <p:spPr>
          <a:xfrm>
            <a:off x="311700" y="1170125"/>
            <a:ext cx="4358300" cy="3820975"/>
          </a:xfrm>
          <a:prstGeom prst="rect">
            <a:avLst/>
          </a:prstGeom>
          <a:noFill/>
          <a:ln>
            <a:noFill/>
          </a:ln>
        </p:spPr>
      </p:pic>
      <p:pic>
        <p:nvPicPr>
          <p:cNvPr id="167" name="Google Shape;167;p31"/>
          <p:cNvPicPr preferRelativeResize="0"/>
          <p:nvPr/>
        </p:nvPicPr>
        <p:blipFill>
          <a:blip r:embed="rId4">
            <a:alphaModFix/>
          </a:blip>
          <a:stretch>
            <a:fillRect/>
          </a:stretch>
        </p:blipFill>
        <p:spPr>
          <a:xfrm>
            <a:off x="4808750" y="1170125"/>
            <a:ext cx="4023550" cy="382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Table of Contents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Traffic Flow Prediction</a:t>
            </a:r>
            <a:endParaRPr/>
          </a:p>
          <a:p>
            <a:pPr indent="-342900" lvl="0" marL="457200" rtl="0" algn="l">
              <a:spcBef>
                <a:spcPts val="0"/>
              </a:spcBef>
              <a:spcAft>
                <a:spcPts val="0"/>
              </a:spcAft>
              <a:buSzPts val="1800"/>
              <a:buAutoNum type="arabicPeriod"/>
            </a:pPr>
            <a:r>
              <a:rPr lang="en"/>
              <a:t>Neural Network</a:t>
            </a:r>
            <a:endParaRPr/>
          </a:p>
          <a:p>
            <a:pPr indent="-342900" lvl="0" marL="457200" rtl="0" algn="l">
              <a:spcBef>
                <a:spcPts val="0"/>
              </a:spcBef>
              <a:spcAft>
                <a:spcPts val="0"/>
              </a:spcAft>
              <a:buSzPts val="1800"/>
              <a:buAutoNum type="arabicPeriod"/>
            </a:pPr>
            <a:r>
              <a:rPr lang="en"/>
              <a:t>Data Engineering</a:t>
            </a:r>
            <a:endParaRPr/>
          </a:p>
          <a:p>
            <a:pPr indent="-342900" lvl="0" marL="457200" rtl="0" algn="l">
              <a:spcBef>
                <a:spcPts val="0"/>
              </a:spcBef>
              <a:spcAft>
                <a:spcPts val="0"/>
              </a:spcAft>
              <a:buSzPts val="1800"/>
              <a:buAutoNum type="arabicPeriod"/>
            </a:pPr>
            <a:r>
              <a:rPr lang="en"/>
              <a:t>Neural Network</a:t>
            </a:r>
            <a:endParaRPr/>
          </a:p>
          <a:p>
            <a:pPr indent="-342900" lvl="0" marL="457200" rtl="0" algn="l">
              <a:spcBef>
                <a:spcPts val="0"/>
              </a:spcBef>
              <a:spcAft>
                <a:spcPts val="0"/>
              </a:spcAft>
              <a:buSzPts val="1800"/>
              <a:buAutoNum type="arabicPeriod"/>
            </a:pPr>
            <a:r>
              <a:rPr lang="en"/>
              <a:t>Management Plan</a:t>
            </a:r>
            <a:endParaRPr/>
          </a:p>
          <a:p>
            <a:pPr indent="-342900" lvl="0" marL="457200" rtl="0" algn="l">
              <a:spcBef>
                <a:spcPts val="0"/>
              </a:spcBef>
              <a:spcAft>
                <a:spcPts val="0"/>
              </a:spcAft>
              <a:buSzPts val="1800"/>
              <a:buAutoNum type="arabicPeriod"/>
            </a:pPr>
            <a:r>
              <a:rPr lang="en"/>
              <a:t>Lessons Learned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Networks - 4 More Models</a:t>
            </a:r>
            <a:endParaRPr/>
          </a:p>
        </p:txBody>
      </p:sp>
      <p:pic>
        <p:nvPicPr>
          <p:cNvPr id="173" name="Google Shape;173;p32"/>
          <p:cNvPicPr preferRelativeResize="0"/>
          <p:nvPr/>
        </p:nvPicPr>
        <p:blipFill>
          <a:blip r:embed="rId3">
            <a:alphaModFix/>
          </a:blip>
          <a:stretch>
            <a:fillRect/>
          </a:stretch>
        </p:blipFill>
        <p:spPr>
          <a:xfrm>
            <a:off x="311700" y="1530225"/>
            <a:ext cx="3878203" cy="2896725"/>
          </a:xfrm>
          <a:prstGeom prst="rect">
            <a:avLst/>
          </a:prstGeom>
          <a:noFill/>
          <a:ln>
            <a:noFill/>
          </a:ln>
        </p:spPr>
      </p:pic>
      <p:pic>
        <p:nvPicPr>
          <p:cNvPr id="174" name="Google Shape;174;p32"/>
          <p:cNvPicPr preferRelativeResize="0"/>
          <p:nvPr/>
        </p:nvPicPr>
        <p:blipFill>
          <a:blip r:embed="rId4">
            <a:alphaModFix/>
          </a:blip>
          <a:stretch>
            <a:fillRect/>
          </a:stretch>
        </p:blipFill>
        <p:spPr>
          <a:xfrm>
            <a:off x="5269825" y="1530225"/>
            <a:ext cx="3562475" cy="289672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Networks - Bidirectional Model Setup</a:t>
            </a:r>
            <a:endParaRPr/>
          </a:p>
          <a:p>
            <a:pPr indent="0" lvl="0" marL="0" rtl="0" algn="l">
              <a:spcBef>
                <a:spcPts val="0"/>
              </a:spcBef>
              <a:spcAft>
                <a:spcPts val="0"/>
              </a:spcAft>
              <a:buNone/>
            </a:pPr>
            <a:r>
              <a:t/>
            </a:r>
            <a:endParaRPr/>
          </a:p>
        </p:txBody>
      </p:sp>
      <p:pic>
        <p:nvPicPr>
          <p:cNvPr id="180" name="Google Shape;180;p33"/>
          <p:cNvPicPr preferRelativeResize="0"/>
          <p:nvPr/>
        </p:nvPicPr>
        <p:blipFill>
          <a:blip r:embed="rId3">
            <a:alphaModFix/>
          </a:blip>
          <a:stretch>
            <a:fillRect/>
          </a:stretch>
        </p:blipFill>
        <p:spPr>
          <a:xfrm>
            <a:off x="1738300" y="1017713"/>
            <a:ext cx="5667375" cy="1019175"/>
          </a:xfrm>
          <a:prstGeom prst="rect">
            <a:avLst/>
          </a:prstGeom>
          <a:noFill/>
          <a:ln>
            <a:noFill/>
          </a:ln>
        </p:spPr>
      </p:pic>
      <p:pic>
        <p:nvPicPr>
          <p:cNvPr id="181" name="Google Shape;181;p33"/>
          <p:cNvPicPr preferRelativeResize="0"/>
          <p:nvPr/>
        </p:nvPicPr>
        <p:blipFill>
          <a:blip r:embed="rId4">
            <a:alphaModFix/>
          </a:blip>
          <a:stretch>
            <a:fillRect/>
          </a:stretch>
        </p:blipFill>
        <p:spPr>
          <a:xfrm>
            <a:off x="2425475" y="2179188"/>
            <a:ext cx="4293025" cy="28018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Management Plan</a:t>
            </a:r>
            <a:endParaRPr/>
          </a:p>
        </p:txBody>
      </p:sp>
      <p:pic>
        <p:nvPicPr>
          <p:cNvPr id="187" name="Google Shape;187;p34"/>
          <p:cNvPicPr preferRelativeResize="0"/>
          <p:nvPr/>
        </p:nvPicPr>
        <p:blipFill>
          <a:blip r:embed="rId3">
            <a:alphaModFix/>
          </a:blip>
          <a:stretch>
            <a:fillRect/>
          </a:stretch>
        </p:blipFill>
        <p:spPr>
          <a:xfrm>
            <a:off x="152400" y="1044975"/>
            <a:ext cx="8839201" cy="30535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Lessons Learned</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Char char="●"/>
            </a:pPr>
            <a:r>
              <a:rPr lang="en" sz="1100">
                <a:solidFill>
                  <a:schemeClr val="dk1"/>
                </a:solidFill>
              </a:rPr>
              <a:t>We needed to understand Neural Networks in order to read the research papers about this topic. Upon reading the first paper, it’s very confusing without any understanding. We had to backtrack slightly and review how neural networks are built, the type of neural networks, and then we practiced with tutorials.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We learned to ensure we are all using similar versions of Python and the associated libraries. We had issues with the TensorFlow library not working correctly and the issue was it has not been updated to work beyond Python 3.10, when some of us had Python 3.11 installed.</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We learned what is involved in data comprehension. We had to understand the data we were looking at before we were able to do any work. We figured out what the features were for the dataset which makes it easier to apply a neural network.</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We learned what was</a:t>
            </a:r>
            <a:r>
              <a:rPr lang="en" sz="1100">
                <a:solidFill>
                  <a:schemeClr val="dk1"/>
                </a:solidFill>
              </a:rPr>
              <a:t> </a:t>
            </a:r>
            <a:r>
              <a:rPr lang="en" sz="1100">
                <a:solidFill>
                  <a:schemeClr val="dk1"/>
                </a:solidFill>
              </a:rPr>
              <a:t>involved in data cleaning. We believe because the drone’s object tracking sometimes flickers on a vehicle that would lead to erroneous values like -5.11036E-11. (This value is seen multiple times)</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Lessons Learned</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Char char="●"/>
            </a:pPr>
            <a:r>
              <a:rPr lang="en" sz="1100">
                <a:solidFill>
                  <a:schemeClr val="dk1"/>
                </a:solidFill>
              </a:rPr>
              <a:t>We learned to normalize our data. We needed to understand that neural networks work in the floating point range of 0.0 to 1.0, and we must normalize or scale our data to fit in that range.</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We overestimated how much data was needed when running the models and predictions. We used a small amount of data and it led to many of the models being not as accurate as they should have been. The models started to predict more accurately as we fed it much more data.</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We had to learn to deal with computation complexity. Our largest dataset has ~30 million data points and this leads to models needing 4+ hours to train and Google Collab has a 90 minute idle timer.  Even purchasing Google Collab Pro for $10 for one month, and using Premium GPU, does not perform better than our personal computers.</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Traffic Flow Prediction?</a:t>
            </a:r>
            <a:endParaRPr/>
          </a:p>
        </p:txBody>
      </p:sp>
      <p:sp>
        <p:nvSpPr>
          <p:cNvPr id="67" name="Google Shape;67;p15"/>
          <p:cNvSpPr txBox="1"/>
          <p:nvPr>
            <p:ph idx="1" type="body"/>
          </p:nvPr>
        </p:nvSpPr>
        <p:spPr>
          <a:xfrm>
            <a:off x="311700" y="1152475"/>
            <a:ext cx="3559200" cy="3416400"/>
          </a:xfrm>
          <a:prstGeom prst="rect">
            <a:avLst/>
          </a:prstGeom>
        </p:spPr>
        <p:txBody>
          <a:bodyPr anchorCtr="0" anchor="t" bIns="91425" lIns="91425" spcFirstLastPara="1" rIns="91425" wrap="square" tIns="91425">
            <a:normAutofit fontScale="77500" lnSpcReduction="20000"/>
          </a:bodyPr>
          <a:lstStyle/>
          <a:p>
            <a:pPr indent="182880" lvl="0" marL="0" rtl="0" algn="l">
              <a:lnSpc>
                <a:spcPct val="150000"/>
              </a:lnSpc>
              <a:spcBef>
                <a:spcPts val="0"/>
              </a:spcBef>
              <a:spcAft>
                <a:spcPts val="0"/>
              </a:spcAft>
              <a:buNone/>
            </a:pPr>
            <a:r>
              <a:rPr lang="en" sz="1500">
                <a:solidFill>
                  <a:schemeClr val="dk1"/>
                </a:solidFill>
              </a:rPr>
              <a:t>Traffic flow </a:t>
            </a:r>
            <a:r>
              <a:rPr lang="en" sz="1500">
                <a:solidFill>
                  <a:schemeClr val="dk1"/>
                </a:solidFill>
              </a:rPr>
              <a:t>predictions</a:t>
            </a:r>
            <a:r>
              <a:rPr lang="en" sz="1500">
                <a:solidFill>
                  <a:schemeClr val="dk1"/>
                </a:solidFill>
              </a:rPr>
              <a:t> objective is to provide traffic flow information. Timely and accurate traffic flow information can be used to assist in reducing traffic congestion. Traffic congestion affects almost everyone at some point. </a:t>
            </a:r>
            <a:endParaRPr sz="1500">
              <a:solidFill>
                <a:schemeClr val="dk1"/>
              </a:solidFill>
            </a:endParaRPr>
          </a:p>
          <a:p>
            <a:pPr indent="182880" lvl="0" marL="0" rtl="0" algn="l">
              <a:lnSpc>
                <a:spcPct val="150000"/>
              </a:lnSpc>
              <a:spcBef>
                <a:spcPts val="0"/>
              </a:spcBef>
              <a:spcAft>
                <a:spcPts val="0"/>
              </a:spcAft>
              <a:buNone/>
            </a:pPr>
            <a:r>
              <a:rPr lang="en" sz="1500">
                <a:solidFill>
                  <a:schemeClr val="dk1"/>
                </a:solidFill>
              </a:rPr>
              <a:t>Many cities and Department of Transportation’s are starting to consider this problem a critical element to transportation planning. In the context of a city, traffic flow prediction could be used to redirect traffic by adjusting green/red lights around areas that may have higher congestion. </a:t>
            </a:r>
            <a:endParaRPr sz="1500">
              <a:solidFill>
                <a:schemeClr val="dk1"/>
              </a:solidFill>
            </a:endParaRPr>
          </a:p>
          <a:p>
            <a:pPr indent="182880" lvl="0" marL="0" rtl="0" algn="l">
              <a:lnSpc>
                <a:spcPct val="150000"/>
              </a:lnSpc>
              <a:spcBef>
                <a:spcPts val="0"/>
              </a:spcBef>
              <a:spcAft>
                <a:spcPts val="0"/>
              </a:spcAft>
              <a:buClr>
                <a:schemeClr val="dk1"/>
              </a:buClr>
              <a:buSzPct val="73333"/>
              <a:buFont typeface="Arial"/>
              <a:buNone/>
            </a:pPr>
            <a:r>
              <a:rPr lang="en" sz="1500">
                <a:solidFill>
                  <a:schemeClr val="dk1"/>
                </a:solidFill>
              </a:rPr>
              <a:t>If traffic flow can be predicted, then the traffic flow information will be used to alleviate congestion. </a:t>
            </a:r>
            <a:endParaRPr sz="1500"/>
          </a:p>
        </p:txBody>
      </p:sp>
      <p:pic>
        <p:nvPicPr>
          <p:cNvPr id="68" name="Google Shape;68;p15"/>
          <p:cNvPicPr preferRelativeResize="0"/>
          <p:nvPr/>
        </p:nvPicPr>
        <p:blipFill>
          <a:blip r:embed="rId3">
            <a:alphaModFix/>
          </a:blip>
          <a:stretch>
            <a:fillRect/>
          </a:stretch>
        </p:blipFill>
        <p:spPr>
          <a:xfrm>
            <a:off x="3947100" y="1322525"/>
            <a:ext cx="4968300" cy="27946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Neural Network?</a:t>
            </a:r>
            <a:endParaRPr/>
          </a:p>
        </p:txBody>
      </p:sp>
      <p:sp>
        <p:nvSpPr>
          <p:cNvPr id="74" name="Google Shape;74;p16"/>
          <p:cNvSpPr txBox="1"/>
          <p:nvPr>
            <p:ph idx="1" type="body"/>
          </p:nvPr>
        </p:nvSpPr>
        <p:spPr>
          <a:xfrm>
            <a:off x="311700" y="1152475"/>
            <a:ext cx="2031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Artificial Neural Networks were designed to mimic the human brain. </a:t>
            </a:r>
            <a:endParaRPr/>
          </a:p>
          <a:p>
            <a:pPr indent="0" lvl="0" marL="0" rtl="0" algn="l">
              <a:spcBef>
                <a:spcPts val="1200"/>
              </a:spcBef>
              <a:spcAft>
                <a:spcPts val="0"/>
              </a:spcAft>
              <a:buNone/>
            </a:pPr>
            <a:r>
              <a:rPr lang="en"/>
              <a:t>Each node is connected to other nodes and they each have weights and thresholds. </a:t>
            </a:r>
            <a:endParaRPr/>
          </a:p>
          <a:p>
            <a:pPr indent="0" lvl="0" marL="0" rtl="0" algn="l">
              <a:spcBef>
                <a:spcPts val="1200"/>
              </a:spcBef>
              <a:spcAft>
                <a:spcPts val="1200"/>
              </a:spcAft>
              <a:buNone/>
            </a:pPr>
            <a:r>
              <a:rPr lang="en"/>
              <a:t>If the threshold is surpassed, then the node activates and sends </a:t>
            </a:r>
            <a:r>
              <a:rPr lang="en"/>
              <a:t>its</a:t>
            </a:r>
            <a:r>
              <a:rPr lang="en"/>
              <a:t> data to the next nodes.</a:t>
            </a:r>
            <a:endParaRPr/>
          </a:p>
        </p:txBody>
      </p:sp>
      <p:pic>
        <p:nvPicPr>
          <p:cNvPr id="75" name="Google Shape;75;p16"/>
          <p:cNvPicPr preferRelativeResize="0"/>
          <p:nvPr/>
        </p:nvPicPr>
        <p:blipFill>
          <a:blip r:embed="rId3">
            <a:alphaModFix/>
          </a:blip>
          <a:stretch>
            <a:fillRect/>
          </a:stretch>
        </p:blipFill>
        <p:spPr>
          <a:xfrm>
            <a:off x="3080922" y="1017725"/>
            <a:ext cx="5751378" cy="397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Dataset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6 Datasets recorded and generated by UAV above major roads</a:t>
            </a:r>
            <a:endParaRPr/>
          </a:p>
          <a:p>
            <a:pPr indent="-317500" lvl="1" marL="1371600" rtl="0" algn="l">
              <a:spcBef>
                <a:spcPts val="0"/>
              </a:spcBef>
              <a:spcAft>
                <a:spcPts val="0"/>
              </a:spcAft>
              <a:buSzPts val="1400"/>
              <a:buChar char="○"/>
            </a:pPr>
            <a:r>
              <a:rPr lang="en"/>
              <a:t>70-140mb file sizes</a:t>
            </a:r>
            <a:endParaRPr/>
          </a:p>
          <a:p>
            <a:pPr indent="-317500" lvl="1" marL="1371600" rtl="0" algn="l">
              <a:spcBef>
                <a:spcPts val="0"/>
              </a:spcBef>
              <a:spcAft>
                <a:spcPts val="0"/>
              </a:spcAft>
              <a:buSzPts val="1400"/>
              <a:buChar char="○"/>
            </a:pPr>
            <a:r>
              <a:rPr lang="en"/>
              <a:t>Dataset 4 has ~30 million data points</a:t>
            </a:r>
            <a:endParaRPr/>
          </a:p>
          <a:p>
            <a:pPr indent="-342900" lvl="0" marL="457200" rtl="0" algn="l">
              <a:spcBef>
                <a:spcPts val="0"/>
              </a:spcBef>
              <a:spcAft>
                <a:spcPts val="0"/>
              </a:spcAft>
              <a:buSzPts val="1800"/>
              <a:buChar char="●"/>
            </a:pPr>
            <a:r>
              <a:rPr lang="en"/>
              <a:t>Example: UAV 1 Dataset</a:t>
            </a:r>
            <a:endParaRPr/>
          </a:p>
          <a:p>
            <a:pPr indent="-317500" lvl="1" marL="1371600" rtl="0" algn="l">
              <a:spcBef>
                <a:spcPts val="0"/>
              </a:spcBef>
              <a:spcAft>
                <a:spcPts val="0"/>
              </a:spcAft>
              <a:buSzPts val="1400"/>
              <a:buChar char="○"/>
            </a:pPr>
            <a:r>
              <a:rPr lang="en"/>
              <a:t>The length of the study road section is 427 meters, east-west direction, including two-way ten Lane East end and two-way six Lane West end. There are two roads merging in the east-west direction, and two roads diverging in the west-east direction, and the number of lanes changes intensively.</a:t>
            </a:r>
            <a:endParaRPr/>
          </a:p>
          <a:p>
            <a:pPr indent="-317500" lvl="1" marL="1371600" rtl="0" algn="l">
              <a:spcBef>
                <a:spcPts val="0"/>
              </a:spcBef>
              <a:spcAft>
                <a:spcPts val="0"/>
              </a:spcAft>
              <a:buSzPts val="1400"/>
              <a:buChar char="○"/>
            </a:pPr>
            <a:r>
              <a:rPr lang="en"/>
              <a:t>This video was captured by a UAV at 310m altitude for 4 minutes and 15 seconds.</a:t>
            </a:r>
            <a:endParaRPr/>
          </a:p>
          <a:p>
            <a:pPr indent="-317500" lvl="1" marL="1371600" rtl="0" algn="l">
              <a:spcBef>
                <a:spcPts val="0"/>
              </a:spcBef>
              <a:spcAft>
                <a:spcPts val="0"/>
              </a:spcAft>
              <a:buSzPts val="1400"/>
              <a:buChar char="○"/>
            </a:pPr>
            <a:r>
              <a:rPr lang="en"/>
              <a:t>This data provides the precise vehicle position coordinates with a time accuracy of 0.1s, and contains the information of each vehicle’s speed, acceleration, spacing, time distance, lane,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Dataset (cont.)</a:t>
            </a:r>
            <a:endParaRPr/>
          </a:p>
        </p:txBody>
      </p:sp>
      <p:pic>
        <p:nvPicPr>
          <p:cNvPr id="87" name="Google Shape;87;p18"/>
          <p:cNvPicPr preferRelativeResize="0"/>
          <p:nvPr/>
        </p:nvPicPr>
        <p:blipFill>
          <a:blip r:embed="rId3">
            <a:alphaModFix/>
          </a:blip>
          <a:stretch>
            <a:fillRect/>
          </a:stretch>
        </p:blipFill>
        <p:spPr>
          <a:xfrm>
            <a:off x="720450" y="1017725"/>
            <a:ext cx="7703100" cy="356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Dataset (cont.)</a:t>
            </a:r>
            <a:endParaRPr/>
          </a:p>
        </p:txBody>
      </p:sp>
      <p:pic>
        <p:nvPicPr>
          <p:cNvPr id="93" name="Google Shape;93;p19" title="UAV 1.mp4">
            <a:hlinkClick r:id="rId3"/>
          </p:cNvPr>
          <p:cNvPicPr preferRelativeResize="0"/>
          <p:nvPr/>
        </p:nvPicPr>
        <p:blipFill>
          <a:blip r:embed="rId4">
            <a:alphaModFix/>
          </a:blip>
          <a:stretch>
            <a:fillRect/>
          </a:stretch>
        </p:blipFill>
        <p:spPr>
          <a:xfrm>
            <a:off x="152400" y="2010500"/>
            <a:ext cx="8839201" cy="12748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Dataset (cont.)</a:t>
            </a:r>
            <a:endParaRPr/>
          </a:p>
        </p:txBody>
      </p:sp>
      <p:pic>
        <p:nvPicPr>
          <p:cNvPr id="99" name="Google Shape;99;p20"/>
          <p:cNvPicPr preferRelativeResize="0"/>
          <p:nvPr/>
        </p:nvPicPr>
        <p:blipFill>
          <a:blip r:embed="rId3">
            <a:alphaModFix/>
          </a:blip>
          <a:stretch>
            <a:fillRect/>
          </a:stretch>
        </p:blipFill>
        <p:spPr>
          <a:xfrm>
            <a:off x="1014925" y="1017725"/>
            <a:ext cx="7114143"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 Taskset</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Continuation of prior data cleaning procedure. </a:t>
            </a:r>
            <a:endParaRPr/>
          </a:p>
          <a:p>
            <a:pPr indent="-342900" lvl="0" marL="457200" rtl="0" algn="l">
              <a:spcBef>
                <a:spcPts val="0"/>
              </a:spcBef>
              <a:spcAft>
                <a:spcPts val="0"/>
              </a:spcAft>
              <a:buSzPts val="1800"/>
              <a:buChar char="●"/>
            </a:pPr>
            <a:r>
              <a:rPr lang="en"/>
              <a:t>Additional features discovered that needed to be processed.</a:t>
            </a:r>
            <a:endParaRPr/>
          </a:p>
          <a:p>
            <a:pPr indent="0" lvl="0" marL="914400" rtl="0" algn="l">
              <a:spcBef>
                <a:spcPts val="1200"/>
              </a:spcBef>
              <a:spcAft>
                <a:spcPts val="0"/>
              </a:spcAft>
              <a:buNone/>
            </a:pPr>
            <a:r>
              <a:rPr lang="en"/>
              <a:t>- Y-Axis determination methods: Universal, Local</a:t>
            </a:r>
            <a:endParaRPr/>
          </a:p>
          <a:p>
            <a:pPr indent="0" lvl="0" marL="914400" rtl="0" algn="l">
              <a:spcBef>
                <a:spcPts val="1200"/>
              </a:spcBef>
              <a:spcAft>
                <a:spcPts val="0"/>
              </a:spcAft>
              <a:buNone/>
            </a:pPr>
            <a:r>
              <a:rPr lang="en"/>
              <a:t>- Local is more efficient for neural network. Delegate local Y-Axis to vehicle/UAV object detection for translation.</a:t>
            </a:r>
            <a:endParaRPr/>
          </a:p>
          <a:p>
            <a:pPr indent="-342900" lvl="0" marL="457200" rtl="0" algn="l">
              <a:spcBef>
                <a:spcPts val="1200"/>
              </a:spcBef>
              <a:spcAft>
                <a:spcPts val="0"/>
              </a:spcAft>
              <a:buSzPts val="1800"/>
              <a:buChar char="●"/>
            </a:pPr>
            <a:r>
              <a:rPr lang="en"/>
              <a:t>Forward feeding neural network for comparison and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