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</p:sldIdLst>
  <p:sldSz cx="24384000" cy="13716000"/>
  <p:notesSz cx="7772400" cy="10058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2E635-09FD-48D3-AC26-22D8CCF8FE80}" v="109" dt="2023-11-08T18:08:00.592"/>
    <p1510:client id="{EDC0BDE8-A512-40EF-8F63-429825A4DFB9}" v="1" dt="2023-11-08T07:25:18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slide" Target="slides/slide72.xml"/><Relationship Id="rId89" Type="http://schemas.openxmlformats.org/officeDocument/2006/relationships/slide" Target="slides/slide77.xml"/><Relationship Id="rId16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5" Type="http://schemas.openxmlformats.org/officeDocument/2006/relationships/slideMaster" Target="slideMasters/slideMaster5.xml"/><Relationship Id="rId90" Type="http://schemas.openxmlformats.org/officeDocument/2006/relationships/presProps" Target="presProps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slide" Target="slides/slide7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slide" Target="slides/slide74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4" Type="http://schemas.openxmlformats.org/officeDocument/2006/relationships/slide" Target="slides/slide12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66" Type="http://schemas.openxmlformats.org/officeDocument/2006/relationships/slide" Target="slides/slide54.xml"/><Relationship Id="rId87" Type="http://schemas.openxmlformats.org/officeDocument/2006/relationships/slide" Target="slides/slide7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56" Type="http://schemas.openxmlformats.org/officeDocument/2006/relationships/slide" Target="slides/slide44.xml"/><Relationship Id="rId7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tr-T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54;p12"/>
          <p:cNvSpPr/>
          <p:nvPr/>
        </p:nvSpPr>
        <p:spPr>
          <a:xfrm>
            <a:off x="2434680" y="504900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Google Shape;55;p12"/>
          <p:cNvSpPr/>
          <p:nvPr/>
        </p:nvSpPr>
        <p:spPr>
          <a:xfrm>
            <a:off x="0" y="0"/>
            <a:ext cx="2998800" cy="80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61;p14"/>
          <p:cNvSpPr/>
          <p:nvPr/>
        </p:nvSpPr>
        <p:spPr>
          <a:xfrm>
            <a:off x="1160280" y="319536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39;p9"/>
          <p:cNvSpPr/>
          <p:nvPr/>
        </p:nvSpPr>
        <p:spPr>
          <a:xfrm>
            <a:off x="2434680" y="504900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9;p9"/>
          <p:cNvSpPr/>
          <p:nvPr/>
        </p:nvSpPr>
        <p:spPr>
          <a:xfrm>
            <a:off x="2434680" y="504900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54;p12"/>
          <p:cNvSpPr/>
          <p:nvPr/>
        </p:nvSpPr>
        <p:spPr>
          <a:xfrm>
            <a:off x="2434680" y="504900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Google Shape;55;p12"/>
          <p:cNvSpPr/>
          <p:nvPr/>
        </p:nvSpPr>
        <p:spPr>
          <a:xfrm>
            <a:off x="0" y="0"/>
            <a:ext cx="2998800" cy="785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1;p14"/>
          <p:cNvSpPr/>
          <p:nvPr/>
        </p:nvSpPr>
        <p:spPr>
          <a:xfrm>
            <a:off x="1160280" y="319536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61;p14"/>
          <p:cNvSpPr/>
          <p:nvPr/>
        </p:nvSpPr>
        <p:spPr>
          <a:xfrm>
            <a:off x="1160280" y="319536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39;p9"/>
          <p:cNvSpPr/>
          <p:nvPr/>
        </p:nvSpPr>
        <p:spPr>
          <a:xfrm>
            <a:off x="2434680" y="504900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54;p12"/>
          <p:cNvSpPr/>
          <p:nvPr/>
        </p:nvSpPr>
        <p:spPr>
          <a:xfrm>
            <a:off x="2434680" y="504900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Google Shape;55;p12"/>
          <p:cNvSpPr/>
          <p:nvPr/>
        </p:nvSpPr>
        <p:spPr>
          <a:xfrm>
            <a:off x="0" y="0"/>
            <a:ext cx="2998800" cy="785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61;p14"/>
          <p:cNvSpPr/>
          <p:nvPr/>
        </p:nvSpPr>
        <p:spPr>
          <a:xfrm>
            <a:off x="1160280" y="319536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54;p12"/>
          <p:cNvSpPr/>
          <p:nvPr/>
        </p:nvSpPr>
        <p:spPr>
          <a:xfrm>
            <a:off x="2434680" y="504900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Google Shape;55;p12"/>
          <p:cNvSpPr/>
          <p:nvPr/>
        </p:nvSpPr>
        <p:spPr>
          <a:xfrm>
            <a:off x="0" y="0"/>
            <a:ext cx="2998800" cy="785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emirbalci360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2427840" y="4513680"/>
            <a:ext cx="1430964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0" b="0" strike="noStrike" spc="-1">
                <a:solidFill>
                  <a:srgbClr val="404040"/>
                </a:solidFill>
                <a:latin typeface="Google Sans"/>
                <a:ea typeface="Google Sans"/>
              </a:rPr>
              <a:t>Git ve Github</a:t>
            </a:r>
            <a:endParaRPr lang="tr-TR" sz="10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ubTitle"/>
          </p:nvPr>
        </p:nvSpPr>
        <p:spPr>
          <a:xfrm>
            <a:off x="2482560" y="8096400"/>
            <a:ext cx="10547280" cy="264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spc="-1" dirty="0">
                <a:solidFill>
                  <a:srgbClr val="4285F4"/>
                </a:solidFill>
                <a:latin typeface="Roboto Mono"/>
                <a:ea typeface="Roboto Mono"/>
              </a:rPr>
              <a:t>  </a:t>
            </a:r>
            <a:r>
              <a:rPr lang="en-US" sz="4000" b="0" strike="noStrike" spc="-1" dirty="0" err="1">
                <a:solidFill>
                  <a:srgbClr val="4285F4"/>
                </a:solidFill>
                <a:latin typeface="Roboto Mono"/>
                <a:ea typeface="Roboto Mono"/>
              </a:rPr>
              <a:t>CheesyFrappe</a:t>
            </a:r>
            <a:r>
              <a:rPr lang="en-US" sz="40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 – Emirhan Balcı</a:t>
            </a:r>
            <a:endParaRPr lang="en-US" sz="40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spc="-1" dirty="0">
                <a:solidFill>
                  <a:srgbClr val="4285F4"/>
                </a:solidFill>
                <a:latin typeface="Roboto Mono"/>
                <a:ea typeface="Roboto Mono"/>
              </a:rPr>
              <a:t>  </a:t>
            </a:r>
            <a:r>
              <a:rPr lang="en-US" sz="4000" b="0" strike="noStrike" spc="-1" dirty="0" err="1">
                <a:solidFill>
                  <a:srgbClr val="4285F4"/>
                </a:solidFill>
                <a:latin typeface="Roboto Mono"/>
                <a:ea typeface="Roboto Mono"/>
              </a:rPr>
              <a:t>BurakAhmet</a:t>
            </a:r>
            <a:r>
              <a:rPr lang="en-US" sz="40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 – Ahmet Burak Biçer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ubTitle"/>
          </p:nvPr>
        </p:nvSpPr>
        <p:spPr>
          <a:xfrm>
            <a:off x="2664000" y="6090480"/>
            <a:ext cx="15851880" cy="1452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676C72"/>
                </a:solidFill>
                <a:latin typeface="Roboto Mono"/>
                <a:ea typeface="Roboto Mono"/>
              </a:rPr>
              <a:t>Alparslan Türkeş Science and Technology University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74" name="Google Shape;116;p26"/>
          <p:cNvPicPr/>
          <p:nvPr/>
        </p:nvPicPr>
        <p:blipFill>
          <a:blip r:embed="rId2"/>
          <a:stretch/>
        </p:blipFill>
        <p:spPr>
          <a:xfrm>
            <a:off x="16282440" y="9117000"/>
            <a:ext cx="2301480" cy="2030400"/>
          </a:xfrm>
          <a:prstGeom prst="rect">
            <a:avLst/>
          </a:prstGeom>
          <a:ln w="0">
            <a:noFill/>
          </a:ln>
        </p:spPr>
      </p:pic>
      <p:pic>
        <p:nvPicPr>
          <p:cNvPr id="2" name="Resim 1" descr="kırpıntı çizim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DC6828DA-1A32-6180-6464-7174A939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77" y="8092323"/>
            <a:ext cx="662283" cy="662283"/>
          </a:xfrm>
          <a:prstGeom prst="rect">
            <a:avLst/>
          </a:prstGeom>
        </p:spPr>
      </p:pic>
      <p:pic>
        <p:nvPicPr>
          <p:cNvPr id="3" name="Resim 2" descr="kırpıntı çizim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F14FEA06-5B87-38AD-F3DD-FB5ED490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93" y="8898617"/>
            <a:ext cx="662283" cy="6622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047240" y="91440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kişiler arasında senkonize eder.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Google Shape;135;p 7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6" name="Resim 608"/>
          <p:cNvPicPr/>
          <p:nvPr/>
        </p:nvPicPr>
        <p:blipFill>
          <a:blip r:embed="rId2"/>
          <a:stretch/>
        </p:blipFill>
        <p:spPr>
          <a:xfrm>
            <a:off x="1426680" y="8229600"/>
            <a:ext cx="3428640" cy="3428640"/>
          </a:xfrm>
          <a:prstGeom prst="rect">
            <a:avLst/>
          </a:prstGeom>
          <a:ln w="0">
            <a:noFill/>
          </a:ln>
        </p:spPr>
      </p:pic>
      <p:pic>
        <p:nvPicPr>
          <p:cNvPr id="537" name="Resim 609"/>
          <p:cNvPicPr/>
          <p:nvPr/>
        </p:nvPicPr>
        <p:blipFill>
          <a:blip r:embed="rId3"/>
          <a:stretch/>
        </p:blipFill>
        <p:spPr>
          <a:xfrm rot="21583200">
            <a:off x="11436120" y="2520000"/>
            <a:ext cx="2513520" cy="2513160"/>
          </a:xfrm>
          <a:prstGeom prst="rect">
            <a:avLst/>
          </a:prstGeom>
          <a:ln w="0">
            <a:noFill/>
          </a:ln>
        </p:spPr>
      </p:pic>
      <p:pic>
        <p:nvPicPr>
          <p:cNvPr id="538" name="Resim 610"/>
          <p:cNvPicPr/>
          <p:nvPr/>
        </p:nvPicPr>
        <p:blipFill>
          <a:blip r:embed="rId4"/>
          <a:stretch/>
        </p:blipFill>
        <p:spPr>
          <a:xfrm>
            <a:off x="4572000" y="59436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39" name="Resim 611"/>
          <p:cNvPicPr/>
          <p:nvPr/>
        </p:nvPicPr>
        <p:blipFill>
          <a:blip r:embed="rId4"/>
          <a:stretch/>
        </p:blipFill>
        <p:spPr>
          <a:xfrm>
            <a:off x="16843320" y="6099120"/>
            <a:ext cx="2815920" cy="2815920"/>
          </a:xfrm>
          <a:prstGeom prst="rect">
            <a:avLst/>
          </a:prstGeom>
          <a:ln w="0">
            <a:noFill/>
          </a:ln>
        </p:spPr>
      </p:pic>
      <p:pic>
        <p:nvPicPr>
          <p:cNvPr id="540" name="Resim 612"/>
          <p:cNvPicPr/>
          <p:nvPr/>
        </p:nvPicPr>
        <p:blipFill>
          <a:blip r:embed="rId2"/>
          <a:stretch/>
        </p:blipFill>
        <p:spPr>
          <a:xfrm>
            <a:off x="13944600" y="8123400"/>
            <a:ext cx="3428640" cy="3428640"/>
          </a:xfrm>
          <a:prstGeom prst="rect">
            <a:avLst/>
          </a:prstGeom>
          <a:ln w="0">
            <a:noFill/>
          </a:ln>
        </p:spPr>
      </p:pic>
      <p:pic>
        <p:nvPicPr>
          <p:cNvPr id="541" name="Resim 613"/>
          <p:cNvPicPr/>
          <p:nvPr/>
        </p:nvPicPr>
        <p:blipFill>
          <a:blip r:embed="rId5"/>
          <a:stretch/>
        </p:blipFill>
        <p:spPr>
          <a:xfrm>
            <a:off x="4572000" y="59436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42" name="Resim 614"/>
          <p:cNvPicPr/>
          <p:nvPr/>
        </p:nvPicPr>
        <p:blipFill>
          <a:blip r:embed="rId6"/>
          <a:stretch/>
        </p:blipFill>
        <p:spPr>
          <a:xfrm>
            <a:off x="17070120" y="6097320"/>
            <a:ext cx="2817720" cy="2817720"/>
          </a:xfrm>
          <a:prstGeom prst="rect">
            <a:avLst/>
          </a:prstGeom>
          <a:ln w="0">
            <a:noFill/>
          </a:ln>
        </p:spPr>
      </p:pic>
      <p:pic>
        <p:nvPicPr>
          <p:cNvPr id="543" name="Resim 615"/>
          <p:cNvPicPr/>
          <p:nvPr/>
        </p:nvPicPr>
        <p:blipFill>
          <a:blip r:embed="rId7"/>
          <a:stretch/>
        </p:blipFill>
        <p:spPr>
          <a:xfrm>
            <a:off x="8686800" y="2057400"/>
            <a:ext cx="2742840" cy="2742840"/>
          </a:xfrm>
          <a:prstGeom prst="rect">
            <a:avLst/>
          </a:prstGeom>
          <a:ln w="0">
            <a:noFill/>
          </a:ln>
        </p:spPr>
      </p:pic>
      <p:sp>
        <p:nvSpPr>
          <p:cNvPr id="544" name="Düz Bağlayıcı 616"/>
          <p:cNvSpPr/>
          <p:nvPr/>
        </p:nvSpPr>
        <p:spPr>
          <a:xfrm flipH="1">
            <a:off x="6629400" y="4114800"/>
            <a:ext cx="2057400" cy="16002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Düz Bağlayıcı 617"/>
          <p:cNvSpPr/>
          <p:nvPr/>
        </p:nvSpPr>
        <p:spPr>
          <a:xfrm>
            <a:off x="14630400" y="4114800"/>
            <a:ext cx="2057400" cy="16002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6" name="Resim 618"/>
          <p:cNvPicPr/>
          <p:nvPr/>
        </p:nvPicPr>
        <p:blipFill>
          <a:blip r:embed="rId7"/>
          <a:stretch/>
        </p:blipFill>
        <p:spPr>
          <a:xfrm>
            <a:off x="4572000" y="59436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47" name="Resim 619"/>
          <p:cNvPicPr/>
          <p:nvPr/>
        </p:nvPicPr>
        <p:blipFill>
          <a:blip r:embed="rId7"/>
          <a:stretch/>
        </p:blipFill>
        <p:spPr>
          <a:xfrm>
            <a:off x="17219880" y="6018480"/>
            <a:ext cx="2896560" cy="289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Kodun orijinalini kaybetmeden test yapabilme imkanı </a:t>
            </a: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sunar.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Google Shape;135;p 8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0" name="Resim 622"/>
          <p:cNvPicPr/>
          <p:nvPr/>
        </p:nvPicPr>
        <p:blipFill>
          <a:blip r:embed="rId2"/>
          <a:stretch/>
        </p:blipFill>
        <p:spPr>
          <a:xfrm>
            <a:off x="1600200" y="3657600"/>
            <a:ext cx="3885840" cy="388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Kodun orijinalini kaybetmeden test yapabilme imkanı </a:t>
            </a: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sunar.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Google Shape;135;p 9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3" name="Resim 625"/>
          <p:cNvPicPr/>
          <p:nvPr/>
        </p:nvPicPr>
        <p:blipFill>
          <a:blip r:embed="rId2"/>
          <a:stretch/>
        </p:blipFill>
        <p:spPr>
          <a:xfrm>
            <a:off x="1600200" y="3657600"/>
            <a:ext cx="3885840" cy="3885840"/>
          </a:xfrm>
          <a:prstGeom prst="rect">
            <a:avLst/>
          </a:prstGeom>
          <a:ln w="0">
            <a:noFill/>
          </a:ln>
        </p:spPr>
      </p:pic>
      <p:sp>
        <p:nvSpPr>
          <p:cNvPr id="554" name="Düz Bağlayıcı 626"/>
          <p:cNvSpPr/>
          <p:nvPr/>
        </p:nvSpPr>
        <p:spPr>
          <a:xfrm>
            <a:off x="5715000" y="6629400"/>
            <a:ext cx="2971800" cy="11430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5" name="Resim 627"/>
          <p:cNvPicPr/>
          <p:nvPr/>
        </p:nvPicPr>
        <p:blipFill>
          <a:blip r:embed="rId3"/>
          <a:stretch/>
        </p:blipFill>
        <p:spPr>
          <a:xfrm>
            <a:off x="8686800" y="7086600"/>
            <a:ext cx="4114440" cy="411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Kodun orijinalini kaybetmeden test yapabilme imkanı </a:t>
            </a: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sunar.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Google Shape;135;p 10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8" name="Resim 630"/>
          <p:cNvPicPr/>
          <p:nvPr/>
        </p:nvPicPr>
        <p:blipFill>
          <a:blip r:embed="rId2"/>
          <a:stretch/>
        </p:blipFill>
        <p:spPr>
          <a:xfrm>
            <a:off x="1600200" y="3657600"/>
            <a:ext cx="3885840" cy="3885840"/>
          </a:xfrm>
          <a:prstGeom prst="rect">
            <a:avLst/>
          </a:prstGeom>
          <a:ln w="0">
            <a:noFill/>
          </a:ln>
        </p:spPr>
      </p:pic>
      <p:sp>
        <p:nvSpPr>
          <p:cNvPr id="559" name="Düz Bağlayıcı 631"/>
          <p:cNvSpPr/>
          <p:nvPr/>
        </p:nvSpPr>
        <p:spPr>
          <a:xfrm>
            <a:off x="5715000" y="6629400"/>
            <a:ext cx="2971800" cy="11430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0" name="Resim 632"/>
          <p:cNvPicPr/>
          <p:nvPr/>
        </p:nvPicPr>
        <p:blipFill>
          <a:blip r:embed="rId3"/>
          <a:stretch/>
        </p:blipFill>
        <p:spPr>
          <a:xfrm>
            <a:off x="8686800" y="7315200"/>
            <a:ext cx="4114440" cy="4114440"/>
          </a:xfrm>
          <a:prstGeom prst="rect">
            <a:avLst/>
          </a:prstGeom>
          <a:ln w="0">
            <a:noFill/>
          </a:ln>
        </p:spPr>
      </p:pic>
      <p:pic>
        <p:nvPicPr>
          <p:cNvPr id="561" name="Resim 633"/>
          <p:cNvPicPr/>
          <p:nvPr/>
        </p:nvPicPr>
        <p:blipFill>
          <a:blip r:embed="rId4"/>
          <a:stretch/>
        </p:blipFill>
        <p:spPr>
          <a:xfrm>
            <a:off x="15773400" y="3200400"/>
            <a:ext cx="3885840" cy="3885840"/>
          </a:xfrm>
          <a:prstGeom prst="rect">
            <a:avLst/>
          </a:prstGeom>
          <a:ln w="0">
            <a:noFill/>
          </a:ln>
        </p:spPr>
      </p:pic>
      <p:sp>
        <p:nvSpPr>
          <p:cNvPr id="562" name="Düz Bağlayıcı 634"/>
          <p:cNvSpPr/>
          <p:nvPr/>
        </p:nvSpPr>
        <p:spPr>
          <a:xfrm flipV="1">
            <a:off x="12801600" y="6629400"/>
            <a:ext cx="2971800" cy="11430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Düz Bağlayıcı 635"/>
          <p:cNvSpPr/>
          <p:nvPr/>
        </p:nvSpPr>
        <p:spPr>
          <a:xfrm>
            <a:off x="5715000" y="5257800"/>
            <a:ext cx="9829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047240" y="163188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Projede yapılmış değişiklikleri geri almayı sağlar.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Google Shape;135;p 11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6" name="Resim 638"/>
          <p:cNvPicPr/>
          <p:nvPr/>
        </p:nvPicPr>
        <p:blipFill>
          <a:blip r:embed="rId2"/>
          <a:stretch/>
        </p:blipFill>
        <p:spPr>
          <a:xfrm>
            <a:off x="1143000" y="4409280"/>
            <a:ext cx="4875120" cy="4875120"/>
          </a:xfrm>
          <a:prstGeom prst="rect">
            <a:avLst/>
          </a:prstGeom>
          <a:ln w="0">
            <a:noFill/>
          </a:ln>
        </p:spPr>
      </p:pic>
      <p:pic>
        <p:nvPicPr>
          <p:cNvPr id="567" name="Resim 639"/>
          <p:cNvPicPr/>
          <p:nvPr/>
        </p:nvPicPr>
        <p:blipFill>
          <a:blip r:embed="rId2"/>
          <a:stretch/>
        </p:blipFill>
        <p:spPr>
          <a:xfrm>
            <a:off x="1143360" y="440964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568" name="Düz Bağlayıcı 640"/>
          <p:cNvSpPr/>
          <p:nvPr/>
        </p:nvSpPr>
        <p:spPr>
          <a:xfrm>
            <a:off x="5715000" y="6858000"/>
            <a:ext cx="2971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9" name="Resim 641"/>
          <p:cNvPicPr/>
          <p:nvPr/>
        </p:nvPicPr>
        <p:blipFill>
          <a:blip r:embed="rId3"/>
          <a:stretch/>
        </p:blipFill>
        <p:spPr>
          <a:xfrm>
            <a:off x="8840520" y="440928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570" name="Metin kutusu 642"/>
          <p:cNvSpPr/>
          <p:nvPr/>
        </p:nvSpPr>
        <p:spPr>
          <a:xfrm>
            <a:off x="2057400" y="9474120"/>
            <a:ext cx="6400440" cy="12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file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1" name="Metin kutusu 643"/>
          <p:cNvSpPr/>
          <p:nvPr/>
        </p:nvSpPr>
        <p:spPr>
          <a:xfrm>
            <a:off x="9829800" y="94561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a line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572" name="Resim 644"/>
          <p:cNvPicPr/>
          <p:nvPr/>
        </p:nvPicPr>
        <p:blipFill>
          <a:blip r:embed="rId4"/>
          <a:stretch/>
        </p:blipFill>
        <p:spPr>
          <a:xfrm>
            <a:off x="16612920" y="440928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573" name="Düz Bağlayıcı 645"/>
          <p:cNvSpPr/>
          <p:nvPr/>
        </p:nvSpPr>
        <p:spPr>
          <a:xfrm>
            <a:off x="13487400" y="6858000"/>
            <a:ext cx="2971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Metin kutusu 646"/>
          <p:cNvSpPr/>
          <p:nvPr/>
        </p:nvSpPr>
        <p:spPr>
          <a:xfrm>
            <a:off x="17373600" y="94561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a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1047240" y="163188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Projede yapılmış değişiklikleri geri almayı sağlar.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Google Shape;135;p 12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7" name="Resim 649"/>
          <p:cNvPicPr/>
          <p:nvPr/>
        </p:nvPicPr>
        <p:blipFill>
          <a:blip r:embed="rId2"/>
          <a:stretch/>
        </p:blipFill>
        <p:spPr>
          <a:xfrm>
            <a:off x="1143000" y="4409280"/>
            <a:ext cx="4875120" cy="4875120"/>
          </a:xfrm>
          <a:prstGeom prst="rect">
            <a:avLst/>
          </a:prstGeom>
          <a:ln w="0">
            <a:noFill/>
          </a:ln>
        </p:spPr>
      </p:pic>
      <p:pic>
        <p:nvPicPr>
          <p:cNvPr id="578" name="Resim 650"/>
          <p:cNvPicPr/>
          <p:nvPr/>
        </p:nvPicPr>
        <p:blipFill>
          <a:blip r:embed="rId2"/>
          <a:stretch/>
        </p:blipFill>
        <p:spPr>
          <a:xfrm>
            <a:off x="1143360" y="440964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579" name="Düz Bağlayıcı 651"/>
          <p:cNvSpPr/>
          <p:nvPr/>
        </p:nvSpPr>
        <p:spPr>
          <a:xfrm>
            <a:off x="5715000" y="6858000"/>
            <a:ext cx="2971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80" name="Resim 652"/>
          <p:cNvPicPr/>
          <p:nvPr/>
        </p:nvPicPr>
        <p:blipFill>
          <a:blip r:embed="rId3"/>
          <a:stretch/>
        </p:blipFill>
        <p:spPr>
          <a:xfrm>
            <a:off x="8840520" y="440928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581" name="Metin kutusu 653"/>
          <p:cNvSpPr/>
          <p:nvPr/>
        </p:nvSpPr>
        <p:spPr>
          <a:xfrm>
            <a:off x="2057400" y="9474120"/>
            <a:ext cx="6400440" cy="12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file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82" name="Metin kutusu 654"/>
          <p:cNvSpPr/>
          <p:nvPr/>
        </p:nvSpPr>
        <p:spPr>
          <a:xfrm>
            <a:off x="9829800" y="94561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a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1047240" y="163188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Projede yapılmış değişiklikleri geri almayı sağlar.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Google Shape;135;p 13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85" name="Resim 657"/>
          <p:cNvPicPr/>
          <p:nvPr/>
        </p:nvPicPr>
        <p:blipFill>
          <a:blip r:embed="rId2"/>
          <a:stretch/>
        </p:blipFill>
        <p:spPr>
          <a:xfrm>
            <a:off x="1143000" y="4409280"/>
            <a:ext cx="4875120" cy="4875120"/>
          </a:xfrm>
          <a:prstGeom prst="rect">
            <a:avLst/>
          </a:prstGeom>
          <a:ln w="0">
            <a:noFill/>
          </a:ln>
        </p:spPr>
      </p:pic>
      <p:pic>
        <p:nvPicPr>
          <p:cNvPr id="586" name="Resim 658"/>
          <p:cNvPicPr/>
          <p:nvPr/>
        </p:nvPicPr>
        <p:blipFill>
          <a:blip r:embed="rId2"/>
          <a:stretch/>
        </p:blipFill>
        <p:spPr>
          <a:xfrm>
            <a:off x="1143360" y="440964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587" name="Metin kutusu 659"/>
          <p:cNvSpPr/>
          <p:nvPr/>
        </p:nvSpPr>
        <p:spPr>
          <a:xfrm>
            <a:off x="2057400" y="9474120"/>
            <a:ext cx="6400440" cy="12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file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5029200" y="7281360"/>
            <a:ext cx="12268080" cy="14054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https://git-scm.com/downloads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Metin kutusu 2"/>
          <p:cNvSpPr/>
          <p:nvPr/>
        </p:nvSpPr>
        <p:spPr>
          <a:xfrm>
            <a:off x="9830160" y="5548680"/>
            <a:ext cx="480024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0" name="Resim 589"/>
          <p:cNvPicPr/>
          <p:nvPr/>
        </p:nvPicPr>
        <p:blipFill>
          <a:blip r:embed="rId2"/>
          <a:stretch/>
        </p:blipFill>
        <p:spPr>
          <a:xfrm>
            <a:off x="8686800" y="6036480"/>
            <a:ext cx="2514600" cy="105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-1285200" y="5713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tr-TR" sz="8500" b="0" strike="noStrike" spc="-1">
                <a:solidFill>
                  <a:srgbClr val="404040"/>
                </a:solidFill>
                <a:latin typeface="Google Sans Medium"/>
                <a:ea typeface="DejaVu Sans"/>
              </a:rPr>
              <a:t>GitHub nedir?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ubTitle"/>
          </p:nvPr>
        </p:nvSpPr>
        <p:spPr>
          <a:xfrm>
            <a:off x="3021480" y="3209400"/>
            <a:ext cx="20261160" cy="140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GitHub git kullanan yazılım geliştirme projeleri için </a:t>
            </a:r>
            <a:endParaRPr lang="en-US" sz="5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tabanlı bir depolama servisidir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593" name="Metin kutusu 7"/>
          <p:cNvSpPr/>
          <p:nvPr/>
        </p:nvSpPr>
        <p:spPr>
          <a:xfrm>
            <a:off x="2107080" y="5049000"/>
            <a:ext cx="15578775" cy="75390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571500" indent="-5715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Projeyi dünyadaki diğer insanlarla paylaşmanıza olanak tanır.</a:t>
            </a:r>
            <a:endParaRPr lang="en-US" sz="4400" b="0" strike="noStrike" spc="-1" dirty="0"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Projenin kolektif olarak geliştirilmesini sağlar. Açık kaynak kodlu projeler bu sayede geliştirilir.</a:t>
            </a:r>
            <a:endParaRPr lang="en-US" sz="4400" b="0" strike="noStrike" spc="-1" dirty="0"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Geliştirilen projenin farklı versiyonlarını depolamayı sağlar</a:t>
            </a:r>
            <a:r>
              <a:rPr lang="tr-TR" sz="44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4400" b="0" strike="noStrike" spc="-1" dirty="0"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Projeye dair açıklayıcı bir </a:t>
            </a:r>
            <a:r>
              <a:rPr lang="tr-TR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dökümantasyon</a:t>
            </a:r>
            <a:r>
              <a:rPr lang="tr-T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oluşturulmasını sağlar</a:t>
            </a:r>
            <a:r>
              <a:rPr lang="tr-TR" sz="44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4400" b="0" strike="noStrike" spc="-1" dirty="0"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Yazılım geliştiricileri için bir sosyal medya olarak düşünülebilir</a:t>
            </a:r>
            <a:r>
              <a:rPr lang="tr-TR" sz="44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4400" b="0" strike="noStrike" spc="-1">
              <a:latin typeface="Arial"/>
            </a:endParaRPr>
          </a:p>
          <a:p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Google Sans Medium"/>
                <a:ea typeface="Google Sans Medium"/>
              </a:rPr>
              <a:t>Git nedir?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571500" indent="-5715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5400" b="0" strike="noStrike" spc="-1" dirty="0">
                <a:solidFill>
                  <a:srgbClr val="000000"/>
                </a:solidFill>
                <a:latin typeface="Open Sans Medium"/>
                <a:ea typeface="DejaVu Sans"/>
              </a:rPr>
              <a:t>Kullanıcılara bir arayüz sunar</a:t>
            </a:r>
            <a:r>
              <a:rPr lang="tr-TR" sz="5400" spc="-1" dirty="0">
                <a:solidFill>
                  <a:srgbClr val="000000"/>
                </a:solidFill>
                <a:latin typeface="Open Sans Medium"/>
                <a:ea typeface="DejaVu Sans"/>
              </a:rPr>
              <a:t>.</a:t>
            </a:r>
            <a:endParaRPr lang="tr-T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5" name="Resim 4"/>
          <p:cNvPicPr/>
          <p:nvPr/>
        </p:nvPicPr>
        <p:blipFill>
          <a:blip r:embed="rId2"/>
          <a:stretch/>
        </p:blipFill>
        <p:spPr>
          <a:xfrm>
            <a:off x="4982400" y="3504960"/>
            <a:ext cx="14418000" cy="670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ve GitHub’ın Farkı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Metin kutusu 3"/>
          <p:cNvSpPr/>
          <p:nvPr/>
        </p:nvSpPr>
        <p:spPr>
          <a:xfrm>
            <a:off x="13806360" y="3760560"/>
            <a:ext cx="9574200" cy="572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Bulut tabanlı bir web uygulamasıdır.</a:t>
            </a:r>
            <a:endParaRPr lang="en-US" sz="4400" b="0" strike="noStrike" spc="-1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Depolama ve yönetim için bulut üzerinden işlem yapılır.</a:t>
            </a:r>
            <a:endParaRPr lang="en-US" sz="4400" b="0" strike="noStrike" spc="-1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tr-T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yönetimi ve gelişmiş takım çalışması için özellikler sunar.</a:t>
            </a:r>
            <a:endParaRPr lang="en-US" sz="4400" b="0" strike="noStrike" spc="-1">
              <a:latin typeface="Arial"/>
            </a:endParaRPr>
          </a:p>
          <a:p>
            <a:pPr marL="571680" indent="-57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98" name="Metin kutusu 4"/>
          <p:cNvSpPr/>
          <p:nvPr/>
        </p:nvSpPr>
        <p:spPr>
          <a:xfrm>
            <a:off x="1218960" y="2743200"/>
            <a:ext cx="83552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tr-T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599" name="Metin kutusu 5"/>
          <p:cNvSpPr/>
          <p:nvPr/>
        </p:nvSpPr>
        <p:spPr>
          <a:xfrm>
            <a:off x="13784040" y="2743200"/>
            <a:ext cx="84016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tr-T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5400" b="0" strike="noStrike" spc="-1">
              <a:latin typeface="Arial"/>
            </a:endParaRPr>
          </a:p>
        </p:txBody>
      </p:sp>
      <p:graphicFrame>
        <p:nvGraphicFramePr>
          <p:cNvPr id="600" name="Tablo 7"/>
          <p:cNvGraphicFramePr/>
          <p:nvPr/>
        </p:nvGraphicFramePr>
        <p:xfrm>
          <a:off x="1243080" y="3760560"/>
          <a:ext cx="8400240" cy="7465320"/>
        </p:xfrm>
        <a:graphic>
          <a:graphicData uri="http://schemas.openxmlformats.org/drawingml/2006/table">
            <a:tbl>
              <a:tblPr/>
              <a:tblGrid>
                <a:gridCol w="840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5320">
                <a:tc>
                  <a:txBody>
                    <a:bodyPr/>
                    <a:lstStyle/>
                    <a:p>
                      <a:pPr marL="571680" indent="-571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tr-TR" sz="4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Yerel bir versiyon kontrol sistemidir.</a:t>
                      </a:r>
                      <a:endParaRPr lang="en-US" sz="4400" b="0" strike="noStrike" spc="-1">
                        <a:latin typeface="Arial"/>
                      </a:endParaRPr>
                    </a:p>
                    <a:p>
                      <a:pPr marL="571680" indent="-571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tr-TR" sz="4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Depolama ve yönetim işlemleri kullanıcının yerel cihazında yapılır.</a:t>
                      </a:r>
                      <a:endParaRPr lang="en-US" sz="4400" b="0" strike="noStrike" spc="-1">
                        <a:latin typeface="Arial"/>
                      </a:endParaRPr>
                    </a:p>
                    <a:p>
                      <a:pPr marL="571680" indent="-571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tr-TR" sz="4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Kod yönetimi ve takım çalışması için temel özellikler sunar.</a:t>
                      </a:r>
                      <a:endParaRPr lang="en-US" sz="4400" b="0" strike="noStrike" spc="-1">
                        <a:latin typeface="Arial"/>
                      </a:endParaRPr>
                    </a:p>
                    <a:p>
                      <a:pPr marL="571680" indent="-571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4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4400" b="0" strike="noStrike" spc="-1">
                        <a:latin typeface="Arial"/>
                      </a:endParaRPr>
                    </a:p>
                  </a:txBody>
                  <a:tcPr anchor="ctr">
                    <a:lnL w="7200">
                      <a:solidFill>
                        <a:srgbClr val="E9ECEF"/>
                      </a:solidFill>
                    </a:lnL>
                    <a:lnR w="7200">
                      <a:solidFill>
                        <a:srgbClr val="E9ECEF"/>
                      </a:solidFill>
                    </a:lnR>
                    <a:lnT w="7200">
                      <a:solidFill>
                        <a:srgbClr val="E9ECEF"/>
                      </a:solidFill>
                    </a:lnT>
                    <a:lnB w="7200">
                      <a:solidFill>
                        <a:srgbClr val="E9ECE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init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init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Google Shape;135;p 50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4" name="Resim 663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05" name="Metin kutusu 664"/>
          <p:cNvSpPr/>
          <p:nvPr/>
        </p:nvSpPr>
        <p:spPr>
          <a:xfrm>
            <a:off x="914400" y="2286000"/>
            <a:ext cx="14401440" cy="434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Makinenizde yeni bir Git repository’si yaratır.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“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.git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” adlı dosyayı ekleyerek, Github ile aradaki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köprüyü sağlamış olur.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606" name="Resim 665"/>
          <p:cNvPicPr/>
          <p:nvPr/>
        </p:nvPicPr>
        <p:blipFill>
          <a:blip r:embed="rId3"/>
          <a:stretch/>
        </p:blipFill>
        <p:spPr>
          <a:xfrm>
            <a:off x="7086600" y="7086600"/>
            <a:ext cx="2399400" cy="2399400"/>
          </a:xfrm>
          <a:prstGeom prst="rect">
            <a:avLst/>
          </a:prstGeom>
          <a:ln w="0">
            <a:noFill/>
          </a:ln>
        </p:spPr>
      </p:pic>
      <p:sp>
        <p:nvSpPr>
          <p:cNvPr id="607" name="Metin kutusu 666"/>
          <p:cNvSpPr/>
          <p:nvPr/>
        </p:nvSpPr>
        <p:spPr>
          <a:xfrm>
            <a:off x="7200360" y="9367560"/>
            <a:ext cx="3543480" cy="11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./project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init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Google Shape;135;p 51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0" name="Resim 669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11" name="Metin kutusu 670"/>
          <p:cNvSpPr/>
          <p:nvPr/>
        </p:nvSpPr>
        <p:spPr>
          <a:xfrm>
            <a:off x="2743200" y="8453160"/>
            <a:ext cx="3657240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git init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12" name="Metin kutusu 671"/>
          <p:cNvSpPr/>
          <p:nvPr/>
        </p:nvSpPr>
        <p:spPr>
          <a:xfrm>
            <a:off x="10058400" y="6380640"/>
            <a:ext cx="13944240" cy="504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FFFFFF"/>
                </a:solidFill>
                <a:highlight>
                  <a:srgbClr val="00A933"/>
                </a:highlight>
                <a:latin typeface="Fira Code Light"/>
                <a:ea typeface="DejaVu Sans"/>
              </a:rPr>
              <a:t>emirbalci@abra-linux:~/Desktop$project/</a:t>
            </a:r>
            <a:r>
              <a:rPr lang="en-US" sz="2200" b="0" strike="noStrike" spc="-1">
                <a:solidFill>
                  <a:srgbClr val="FFFFFF"/>
                </a:solidFill>
                <a:highlight>
                  <a:srgbClr val="5983B0"/>
                </a:highlight>
                <a:latin typeface="Fira Code Light"/>
                <a:ea typeface="DejaVu Sans"/>
              </a:rPr>
              <a:t> git init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Using 'master' as the name for the initial branch. This default branch name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is subject to change. To configure the initial branch name to use in all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of your new repositories, which will suppress this warning, call: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	git config --global init.defaultBranch &lt;name&gt;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Names commonly chosen instead of 'master' are 'main', 'trunk' and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'development'. The just-created branch can be renamed via this command: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hint: 	git branch -m &lt;name&gt;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Initialized empty Git repository in /home/emirbalci/Desktop/project/.git/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613" name="Resim 672"/>
          <p:cNvPicPr/>
          <p:nvPr/>
        </p:nvPicPr>
        <p:blipFill>
          <a:blip r:embed="rId3"/>
          <a:stretch/>
        </p:blipFill>
        <p:spPr>
          <a:xfrm>
            <a:off x="7086600" y="7086600"/>
            <a:ext cx="2399400" cy="2399400"/>
          </a:xfrm>
          <a:prstGeom prst="rect">
            <a:avLst/>
          </a:prstGeom>
          <a:ln w="0">
            <a:noFill/>
          </a:ln>
        </p:spPr>
      </p:pic>
      <p:sp>
        <p:nvSpPr>
          <p:cNvPr id="614" name="Metin kutusu 673"/>
          <p:cNvSpPr/>
          <p:nvPr/>
        </p:nvSpPr>
        <p:spPr>
          <a:xfrm>
            <a:off x="7200360" y="9367560"/>
            <a:ext cx="3543480" cy="11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./project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15" name="Metin kutusu 674"/>
          <p:cNvSpPr/>
          <p:nvPr/>
        </p:nvSpPr>
        <p:spPr>
          <a:xfrm>
            <a:off x="914760" y="2286360"/>
            <a:ext cx="14401440" cy="434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Makinenizde yeni bir Git repository’si yaratır.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“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.git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” adlı dosyayı ekleyerek, Github ile aradaki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köprüyü sağlamış olur.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clone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clone &lt;url&gt;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Google Shape;135;p 14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9" name="Resim 678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20" name="Resim 679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21" name="Resim 680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22" name="Metin kutusu 681"/>
          <p:cNvSpPr/>
          <p:nvPr/>
        </p:nvSpPr>
        <p:spPr>
          <a:xfrm>
            <a:off x="914400" y="228600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kopyasını makineye indirir.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“fork” ise başkasının repository’sini kopyalar.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clone &lt;url&gt;</a:t>
            </a: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Google Shape;135;p 15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5" name="Resim 684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26" name="Resim 685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27" name="Resim 686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28" name="Metin kutusu 687"/>
          <p:cNvSpPr/>
          <p:nvPr/>
        </p:nvSpPr>
        <p:spPr>
          <a:xfrm>
            <a:off x="2743200" y="8229600"/>
            <a:ext cx="38858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clone &lt;url&gt;</a:t>
            </a:r>
            <a:endParaRPr lang="en-US" sz="3100" b="0" strike="noStrike" spc="-1">
              <a:latin typeface="Arial"/>
            </a:endParaRPr>
          </a:p>
        </p:txBody>
      </p:sp>
      <p:sp>
        <p:nvSpPr>
          <p:cNvPr id="629" name="Metin kutusu 688"/>
          <p:cNvSpPr/>
          <p:nvPr/>
        </p:nvSpPr>
        <p:spPr>
          <a:xfrm>
            <a:off x="914400" y="229608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kopyasını makineye indirir.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“fork” ise başkasının repository’sini kopyalar.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clone &lt;url&gt;</a:t>
            </a: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Google Shape;135;p 16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2" name="Resim 691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33" name="Resim 692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34" name="Resim 693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35" name="Metin kutusu 694"/>
          <p:cNvSpPr/>
          <p:nvPr/>
        </p:nvSpPr>
        <p:spPr>
          <a:xfrm>
            <a:off x="2743200" y="8229600"/>
            <a:ext cx="38858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clone &lt;url&gt;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636" name="Resim 695"/>
          <p:cNvPicPr/>
          <p:nvPr/>
        </p:nvPicPr>
        <p:blipFill>
          <a:blip r:embed="rId3"/>
          <a:stretch/>
        </p:blipFill>
        <p:spPr>
          <a:xfrm>
            <a:off x="7315200" y="6924240"/>
            <a:ext cx="2676600" cy="2676600"/>
          </a:xfrm>
          <a:prstGeom prst="rect">
            <a:avLst/>
          </a:prstGeom>
          <a:ln w="0">
            <a:noFill/>
          </a:ln>
        </p:spPr>
      </p:pic>
      <p:sp>
        <p:nvSpPr>
          <p:cNvPr id="637" name="Düz Bağlayıcı 696"/>
          <p:cNvSpPr/>
          <p:nvPr/>
        </p:nvSpPr>
        <p:spPr>
          <a:xfrm flipH="1">
            <a:off x="11430000" y="4572000"/>
            <a:ext cx="5029200" cy="2286000"/>
          </a:xfrm>
          <a:prstGeom prst="line">
            <a:avLst/>
          </a:prstGeom>
          <a:ln w="114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Metin kutusu 697"/>
          <p:cNvSpPr/>
          <p:nvPr/>
        </p:nvSpPr>
        <p:spPr>
          <a:xfrm>
            <a:off x="914760" y="229644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kopyasını makineye indirir.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“fork” ise başkasının repository’sini kopyalar.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add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/>
          </p:nvPr>
        </p:nvSpPr>
        <p:spPr>
          <a:xfrm>
            <a:off x="2323800" y="5486400"/>
            <a:ext cx="1779264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Open Sans Medium"/>
                <a:ea typeface="Open Sans Medium"/>
              </a:rPr>
              <a:t>Projedeki değişiklikleri takip etmeyi kolaylaştırır.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kişiler arasında senkonize eder.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Kodun orijinalini kaybetmeden test yapabilme imkanı</a:t>
            </a:r>
            <a:r>
              <a:rPr lang="tr-TR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sunar.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Projede yapılmış değişiklikleri geri almayı sağlar.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title"/>
          </p:nvPr>
        </p:nvSpPr>
        <p:spPr>
          <a:xfrm>
            <a:off x="2971800" y="297180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Git, yazılan kodu takip eden bir versiyon kontrol sistemidir.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18284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add &lt;filename&gt;</a:t>
            </a: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Google Shape;135;p 18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42" name="Resim 701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43" name="Resim 702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44" name="Resim 703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pic>
        <p:nvPicPr>
          <p:cNvPr id="645" name="Resim 704"/>
          <p:cNvPicPr/>
          <p:nvPr/>
        </p:nvPicPr>
        <p:blipFill>
          <a:blip r:embed="rId3"/>
          <a:stretch/>
        </p:blipFill>
        <p:spPr>
          <a:xfrm>
            <a:off x="7315200" y="69242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46" name="Resim 705"/>
          <p:cNvPicPr/>
          <p:nvPr/>
        </p:nvPicPr>
        <p:blipFill>
          <a:blip r:embed="rId5"/>
          <a:stretch/>
        </p:blipFill>
        <p:spPr>
          <a:xfrm>
            <a:off x="7315200" y="68580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647" name="Metin kutusu 706"/>
          <p:cNvSpPr/>
          <p:nvPr/>
        </p:nvSpPr>
        <p:spPr>
          <a:xfrm>
            <a:off x="1371960" y="2057400"/>
            <a:ext cx="14401440" cy="308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Yeni eklenen veya üzerinde değişiklik yapılan dosyayı “staged” statüsüne alır.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Bir sonraki güncellemede dosyayı yüklemesi için talimat verir.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add &lt;filename&gt;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Google Shape;135;p 19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0" name="Resim 709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51" name="Resim 710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52" name="Resim 711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53" name="Metin kutusu 712"/>
          <p:cNvSpPr/>
          <p:nvPr/>
        </p:nvSpPr>
        <p:spPr>
          <a:xfrm>
            <a:off x="2743200" y="8229600"/>
            <a:ext cx="38858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add main.c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654" name="Resim 713"/>
          <p:cNvPicPr/>
          <p:nvPr/>
        </p:nvPicPr>
        <p:blipFill>
          <a:blip r:embed="rId3"/>
          <a:stretch/>
        </p:blipFill>
        <p:spPr>
          <a:xfrm>
            <a:off x="7315200" y="69242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55" name="Resim 714"/>
          <p:cNvPicPr/>
          <p:nvPr/>
        </p:nvPicPr>
        <p:blipFill>
          <a:blip r:embed="rId5"/>
          <a:stretch/>
        </p:blipFill>
        <p:spPr>
          <a:xfrm>
            <a:off x="7315200" y="68580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656" name="Metin kutusu 715"/>
          <p:cNvSpPr/>
          <p:nvPr/>
        </p:nvSpPr>
        <p:spPr>
          <a:xfrm>
            <a:off x="1372320" y="2057760"/>
            <a:ext cx="14401440" cy="308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Yeni eklenen veya üzerinde değişiklik yapılan dosyayı “staged” statüsüne alır.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Bir sonraki güncellemede dosyayı yüklemesi için talimat verir.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113328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add &lt;filename&gt;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Google Shape;135;p 20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9" name="Resim 718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60" name="Resim 719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61" name="Resim 720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62" name="Metin kutusu 721"/>
          <p:cNvSpPr/>
          <p:nvPr/>
        </p:nvSpPr>
        <p:spPr>
          <a:xfrm>
            <a:off x="2743200" y="8229600"/>
            <a:ext cx="38858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add main.c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663" name="Resim 722"/>
          <p:cNvPicPr/>
          <p:nvPr/>
        </p:nvPicPr>
        <p:blipFill>
          <a:blip r:embed="rId3"/>
          <a:stretch/>
        </p:blipFill>
        <p:spPr>
          <a:xfrm>
            <a:off x="7315200" y="69242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64" name="Resim 723"/>
          <p:cNvPicPr/>
          <p:nvPr/>
        </p:nvPicPr>
        <p:blipFill>
          <a:blip r:embed="rId5"/>
          <a:stretch/>
        </p:blipFill>
        <p:spPr>
          <a:xfrm>
            <a:off x="7315200" y="68580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665" name="Metin kutusu 724"/>
          <p:cNvSpPr/>
          <p:nvPr/>
        </p:nvSpPr>
        <p:spPr>
          <a:xfrm>
            <a:off x="12801600" y="7772400"/>
            <a:ext cx="9829440" cy="155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Changes to be committed: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	</a:t>
            </a:r>
            <a:r>
              <a:rPr lang="en-US" sz="4400" b="0" strike="noStrike" spc="-1">
                <a:solidFill>
                  <a:srgbClr val="468A1A"/>
                </a:solidFill>
                <a:latin typeface="Fira Code Light"/>
                <a:ea typeface="DejaVu Sans"/>
              </a:rPr>
              <a:t>modified: main.c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6" name="Metin kutusu 725"/>
          <p:cNvSpPr/>
          <p:nvPr/>
        </p:nvSpPr>
        <p:spPr>
          <a:xfrm>
            <a:off x="1372320" y="2057760"/>
            <a:ext cx="14401440" cy="308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Yeni eklenen veya üzerinde değişiklik yapılan dosyayı “staged” statüsüne alır.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Bir sonraki güncellemede dosyayı yüklemesi için talimat verir.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commit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205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commit -m “message”</a:t>
            </a: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Google Shape;135;p 22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0" name="Resim 729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71" name="Resim 730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72" name="Resim 731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pic>
        <p:nvPicPr>
          <p:cNvPr id="673" name="Resim 732"/>
          <p:cNvPicPr/>
          <p:nvPr/>
        </p:nvPicPr>
        <p:blipFill>
          <a:blip r:embed="rId3"/>
          <a:stretch/>
        </p:blipFill>
        <p:spPr>
          <a:xfrm>
            <a:off x="7315200" y="69242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74" name="Resim 733"/>
          <p:cNvPicPr/>
          <p:nvPr/>
        </p:nvPicPr>
        <p:blipFill>
          <a:blip r:embed="rId5"/>
          <a:stretch/>
        </p:blipFill>
        <p:spPr>
          <a:xfrm>
            <a:off x="7315200" y="68580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675" name="Metin kutusu 734"/>
          <p:cNvSpPr/>
          <p:nvPr/>
        </p:nvSpPr>
        <p:spPr>
          <a:xfrm>
            <a:off x="1371600" y="2057400"/>
            <a:ext cx="14401440" cy="393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5900" indent="-2159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Repository’de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yapılan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değişiklikleri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yeni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bir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revizyon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olarak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kaydeder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.</a:t>
            </a:r>
            <a:endParaRPr lang="en-US" sz="4400" b="0" strike="noStrike" spc="-1" dirty="0">
              <a:latin typeface="Arial"/>
            </a:endParaRPr>
          </a:p>
          <a:p>
            <a:pPr marL="215900" indent="-2159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 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Her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revizyonun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bir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kayıt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mesajı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bulunur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.</a:t>
            </a:r>
            <a:endParaRPr lang="en-US" sz="4400" b="0" strike="noStrike" spc="-1" dirty="0">
              <a:latin typeface="Arial"/>
            </a:endParaRPr>
          </a:p>
          <a:p>
            <a:pPr marL="215900" indent="-2159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commit -am “message”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komutu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,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ekleme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ve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kaydetme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işlemlerini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tek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seferde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</a:t>
            </a:r>
            <a:r>
              <a:rPr lang="en-US" sz="4400" b="0" strike="noStrike" spc="-1" dirty="0" err="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yapar</a:t>
            </a:r>
            <a:r>
              <a:rPr lang="en-US" sz="44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.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commit -m “message”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Google Shape;135;p 17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8" name="Resim 737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79" name="Resim 738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80" name="Resim 739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81" name="Metin kutusu 740"/>
          <p:cNvSpPr/>
          <p:nvPr/>
        </p:nvSpPr>
        <p:spPr>
          <a:xfrm>
            <a:off x="2743200" y="8229600"/>
            <a:ext cx="38858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commit -m 	</a:t>
            </a:r>
            <a:endParaRPr lang="en-US" sz="31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  “Add line”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682" name="Resim 741"/>
          <p:cNvPicPr/>
          <p:nvPr/>
        </p:nvPicPr>
        <p:blipFill>
          <a:blip r:embed="rId3"/>
          <a:stretch/>
        </p:blipFill>
        <p:spPr>
          <a:xfrm>
            <a:off x="7315200" y="69242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83" name="Resim 742"/>
          <p:cNvPicPr/>
          <p:nvPr/>
        </p:nvPicPr>
        <p:blipFill>
          <a:blip r:embed="rId5"/>
          <a:stretch/>
        </p:blipFill>
        <p:spPr>
          <a:xfrm>
            <a:off x="7315200" y="68580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684" name="Metin kutusu 743"/>
          <p:cNvSpPr/>
          <p:nvPr/>
        </p:nvSpPr>
        <p:spPr>
          <a:xfrm>
            <a:off x="1371960" y="2057760"/>
            <a:ext cx="14401440" cy="393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Repository’de yapılan değişiklikleri yeni bir revizyon olarak kaydeder.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Her revizyonun bir kayıt mesajı bulunur.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commit -am “message”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komutu, ekleme ve kaydetme işlemlerini tek seferde yapar.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commit -m “message”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Google Shape;135;p 21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7" name="Resim 746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688" name="Resim 747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89" name="Resim 748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690" name="Metin kutusu 749"/>
          <p:cNvSpPr/>
          <p:nvPr/>
        </p:nvSpPr>
        <p:spPr>
          <a:xfrm>
            <a:off x="2743200" y="8229600"/>
            <a:ext cx="38858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commit -m 	</a:t>
            </a:r>
            <a:endParaRPr lang="en-US" sz="31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  “Add line”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691" name="Resim 750"/>
          <p:cNvPicPr/>
          <p:nvPr/>
        </p:nvPicPr>
        <p:blipFill>
          <a:blip r:embed="rId3"/>
          <a:stretch/>
        </p:blipFill>
        <p:spPr>
          <a:xfrm>
            <a:off x="7315200" y="69242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692" name="Resim 751"/>
          <p:cNvPicPr/>
          <p:nvPr/>
        </p:nvPicPr>
        <p:blipFill>
          <a:blip r:embed="rId5"/>
          <a:stretch/>
        </p:blipFill>
        <p:spPr>
          <a:xfrm>
            <a:off x="12115800" y="66294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693" name="Resim 752"/>
          <p:cNvPicPr/>
          <p:nvPr/>
        </p:nvPicPr>
        <p:blipFill>
          <a:blip r:embed="rId3"/>
          <a:stretch/>
        </p:blipFill>
        <p:spPr>
          <a:xfrm>
            <a:off x="7315200" y="68580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694" name="Düz Bağlayıcı 753"/>
          <p:cNvSpPr/>
          <p:nvPr/>
        </p:nvSpPr>
        <p:spPr>
          <a:xfrm>
            <a:off x="9992160" y="822960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Metin kutusu 754"/>
          <p:cNvSpPr/>
          <p:nvPr/>
        </p:nvSpPr>
        <p:spPr>
          <a:xfrm>
            <a:off x="12573000" y="96847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96" name="Metin kutusu 755"/>
          <p:cNvSpPr/>
          <p:nvPr/>
        </p:nvSpPr>
        <p:spPr>
          <a:xfrm>
            <a:off x="1371960" y="2057760"/>
            <a:ext cx="14401440" cy="393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Repository’de yapılan değişiklikleri yeni bir revizyon olarak kaydeder.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 Her revizyonun bir kayıt mesajı bulunur.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commit -am “message”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komutu, ekleme ve kaydetme işlemlerini tek seferde yapar.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status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status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Google Shape;135;p 23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0" name="Resim 759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701" name="Resim 760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02" name="Resim 761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pic>
        <p:nvPicPr>
          <p:cNvPr id="703" name="Resim 762"/>
          <p:cNvPicPr/>
          <p:nvPr/>
        </p:nvPicPr>
        <p:blipFill>
          <a:blip r:embed="rId3"/>
          <a:stretch/>
        </p:blipFill>
        <p:spPr>
          <a:xfrm>
            <a:off x="7295040" y="672156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04" name="Resim 763"/>
          <p:cNvPicPr/>
          <p:nvPr/>
        </p:nvPicPr>
        <p:blipFill>
          <a:blip r:embed="rId5"/>
          <a:stretch/>
        </p:blipFill>
        <p:spPr>
          <a:xfrm>
            <a:off x="12115800" y="61722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705" name="Resim 764"/>
          <p:cNvPicPr/>
          <p:nvPr/>
        </p:nvPicPr>
        <p:blipFill>
          <a:blip r:embed="rId3"/>
          <a:stretch/>
        </p:blipFill>
        <p:spPr>
          <a:xfrm>
            <a:off x="7315200" y="64008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706" name="Düz Bağlayıcı 765"/>
          <p:cNvSpPr/>
          <p:nvPr/>
        </p:nvSpPr>
        <p:spPr>
          <a:xfrm>
            <a:off x="9992160" y="777240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Metin kutusu 766"/>
          <p:cNvSpPr/>
          <p:nvPr/>
        </p:nvSpPr>
        <p:spPr>
          <a:xfrm>
            <a:off x="12573000" y="937260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08" name="Metin kutusu 767"/>
          <p:cNvSpPr/>
          <p:nvPr/>
        </p:nvSpPr>
        <p:spPr>
          <a:xfrm>
            <a:off x="137196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güncel statüsünü verir.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status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Google Shape;135;p 24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11" name="Resim 770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712" name="Resim 771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13" name="Resim 772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714" name="Metin kutusu 773"/>
          <p:cNvSpPr/>
          <p:nvPr/>
        </p:nvSpPr>
        <p:spPr>
          <a:xfrm>
            <a:off x="2971800" y="8458200"/>
            <a:ext cx="457164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status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715" name="Resim 774"/>
          <p:cNvPicPr/>
          <p:nvPr/>
        </p:nvPicPr>
        <p:blipFill>
          <a:blip r:embed="rId3"/>
          <a:stretch/>
        </p:blipFill>
        <p:spPr>
          <a:xfrm>
            <a:off x="7315200" y="68432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16" name="Resim 775"/>
          <p:cNvPicPr/>
          <p:nvPr/>
        </p:nvPicPr>
        <p:blipFill>
          <a:blip r:embed="rId5"/>
          <a:stretch/>
        </p:blipFill>
        <p:spPr>
          <a:xfrm>
            <a:off x="12115800" y="61722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717" name="Resim 776"/>
          <p:cNvPicPr/>
          <p:nvPr/>
        </p:nvPicPr>
        <p:blipFill>
          <a:blip r:embed="rId3"/>
          <a:stretch/>
        </p:blipFill>
        <p:spPr>
          <a:xfrm>
            <a:off x="7315200" y="64008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718" name="Düz Bağlayıcı 777"/>
          <p:cNvSpPr/>
          <p:nvPr/>
        </p:nvSpPr>
        <p:spPr>
          <a:xfrm>
            <a:off x="9992160" y="777240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Metin kutusu 778"/>
          <p:cNvSpPr/>
          <p:nvPr/>
        </p:nvSpPr>
        <p:spPr>
          <a:xfrm>
            <a:off x="12573000" y="937260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20" name="Metin kutusu 779"/>
          <p:cNvSpPr/>
          <p:nvPr/>
        </p:nvSpPr>
        <p:spPr>
          <a:xfrm>
            <a:off x="137232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güncel statüsünü verir.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047240" y="163188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Open Sans Medium"/>
                <a:ea typeface="Open Sans Medium"/>
              </a:rPr>
              <a:t>Projedeki değişiklikleri takip etmeyi kolaylaştırır.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Google Shape;135;p29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0" name="Resim 552"/>
          <p:cNvPicPr/>
          <p:nvPr/>
        </p:nvPicPr>
        <p:blipFill>
          <a:blip r:embed="rId2"/>
          <a:stretch/>
        </p:blipFill>
        <p:spPr>
          <a:xfrm>
            <a:off x="1143000" y="4409280"/>
            <a:ext cx="4875120" cy="4875120"/>
          </a:xfrm>
          <a:prstGeom prst="rect">
            <a:avLst/>
          </a:prstGeom>
          <a:ln w="0">
            <a:noFill/>
          </a:ln>
        </p:spPr>
      </p:pic>
      <p:pic>
        <p:nvPicPr>
          <p:cNvPr id="481" name="Resim 553"/>
          <p:cNvPicPr/>
          <p:nvPr/>
        </p:nvPicPr>
        <p:blipFill>
          <a:blip r:embed="rId2"/>
          <a:stretch/>
        </p:blipFill>
        <p:spPr>
          <a:xfrm>
            <a:off x="1143360" y="440964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482" name="Metin kutusu 554"/>
          <p:cNvSpPr/>
          <p:nvPr/>
        </p:nvSpPr>
        <p:spPr>
          <a:xfrm>
            <a:off x="2057400" y="9474120"/>
            <a:ext cx="6400440" cy="12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file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status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Google Shape;135;p 26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23" name="Resim 782"/>
          <p:cNvPicPr/>
          <p:nvPr/>
        </p:nvPicPr>
        <p:blipFill>
          <a:blip r:embed="rId2"/>
          <a:stretch/>
        </p:blipFill>
        <p:spPr>
          <a:xfrm rot="21583200">
            <a:off x="19665000" y="27385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724" name="Resim 783"/>
          <p:cNvPicPr/>
          <p:nvPr/>
        </p:nvPicPr>
        <p:blipFill>
          <a:blip r:embed="rId3"/>
          <a:stretch/>
        </p:blipFill>
        <p:spPr>
          <a:xfrm>
            <a:off x="16982640" y="16002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25" name="Resim 784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726" name="Metin kutusu 785"/>
          <p:cNvSpPr/>
          <p:nvPr/>
        </p:nvSpPr>
        <p:spPr>
          <a:xfrm>
            <a:off x="2971800" y="8458200"/>
            <a:ext cx="457164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status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727" name="Resim 786"/>
          <p:cNvPicPr/>
          <p:nvPr/>
        </p:nvPicPr>
        <p:blipFill>
          <a:blip r:embed="rId3"/>
          <a:stretch/>
        </p:blipFill>
        <p:spPr>
          <a:xfrm>
            <a:off x="7543800" y="662940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28" name="Resim 787"/>
          <p:cNvPicPr/>
          <p:nvPr/>
        </p:nvPicPr>
        <p:blipFill>
          <a:blip r:embed="rId5"/>
          <a:stretch/>
        </p:blipFill>
        <p:spPr>
          <a:xfrm>
            <a:off x="12115800" y="61722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729" name="Resim 788"/>
          <p:cNvPicPr/>
          <p:nvPr/>
        </p:nvPicPr>
        <p:blipFill>
          <a:blip r:embed="rId3"/>
          <a:stretch/>
        </p:blipFill>
        <p:spPr>
          <a:xfrm>
            <a:off x="7315200" y="64008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730" name="Düz Bağlayıcı 789"/>
          <p:cNvSpPr/>
          <p:nvPr/>
        </p:nvSpPr>
        <p:spPr>
          <a:xfrm>
            <a:off x="9992160" y="777240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Metin kutusu 790"/>
          <p:cNvSpPr/>
          <p:nvPr/>
        </p:nvSpPr>
        <p:spPr>
          <a:xfrm>
            <a:off x="12573000" y="937260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32" name="Metin kutusu 791"/>
          <p:cNvSpPr/>
          <p:nvPr/>
        </p:nvSpPr>
        <p:spPr>
          <a:xfrm>
            <a:off x="137196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güncel statüsünü verir.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33" name="Metin kutusu 792"/>
          <p:cNvSpPr/>
          <p:nvPr/>
        </p:nvSpPr>
        <p:spPr>
          <a:xfrm>
            <a:off x="8001000" y="9601200"/>
            <a:ext cx="15773040" cy="169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On branch master.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Your branch is ahead of ‘origin/master’ by 1 commit.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     ( use “git push” to publish your local commits.)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34" name="Metin kutusu 793"/>
          <p:cNvSpPr/>
          <p:nvPr/>
        </p:nvSpPr>
        <p:spPr>
          <a:xfrm>
            <a:off x="137232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güncel statüsünü verir.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35" name="Metin kutusu 794"/>
          <p:cNvSpPr/>
          <p:nvPr/>
        </p:nvSpPr>
        <p:spPr>
          <a:xfrm>
            <a:off x="137232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Repository’nin güncel statüsünü verir.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push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push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Google Shape;135;p 25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39" name="Resim 798"/>
          <p:cNvPicPr/>
          <p:nvPr/>
        </p:nvPicPr>
        <p:blipFill>
          <a:blip r:embed="rId2"/>
          <a:stretch/>
        </p:blipFill>
        <p:spPr>
          <a:xfrm rot="21583200">
            <a:off x="15550200" y="31957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740" name="Resim 799"/>
          <p:cNvPicPr/>
          <p:nvPr/>
        </p:nvPicPr>
        <p:blipFill>
          <a:blip r:embed="rId3"/>
          <a:stretch/>
        </p:blipFill>
        <p:spPr>
          <a:xfrm>
            <a:off x="17373600" y="7520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41" name="Resim 800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pic>
        <p:nvPicPr>
          <p:cNvPr id="742" name="Resim 801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43" name="Resim 802"/>
          <p:cNvPicPr/>
          <p:nvPr/>
        </p:nvPicPr>
        <p:blipFill>
          <a:blip r:embed="rId5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744" name="Resim 803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745" name="Düz Bağlayıcı 804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Metin kutusu 805"/>
          <p:cNvSpPr/>
          <p:nvPr/>
        </p:nvSpPr>
        <p:spPr>
          <a:xfrm>
            <a:off x="12573000" y="103705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47" name="Metin kutusu 806"/>
          <p:cNvSpPr/>
          <p:nvPr/>
        </p:nvSpPr>
        <p:spPr>
          <a:xfrm>
            <a:off x="1372320" y="205776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Kaydedilen değişiklikleri kaynak repository’e gönderir.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push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Google Shape;135;p 28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0" name="Resim 809"/>
          <p:cNvPicPr/>
          <p:nvPr/>
        </p:nvPicPr>
        <p:blipFill>
          <a:blip r:embed="rId2"/>
          <a:stretch/>
        </p:blipFill>
        <p:spPr>
          <a:xfrm rot="21583200">
            <a:off x="15550200" y="31957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751" name="Resim 810"/>
          <p:cNvPicPr/>
          <p:nvPr/>
        </p:nvPicPr>
        <p:blipFill>
          <a:blip r:embed="rId3"/>
          <a:stretch/>
        </p:blipFill>
        <p:spPr>
          <a:xfrm>
            <a:off x="17373600" y="7520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52" name="Resim 811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753" name="Metin kutusu 812"/>
          <p:cNvSpPr/>
          <p:nvPr/>
        </p:nvSpPr>
        <p:spPr>
          <a:xfrm>
            <a:off x="2971800" y="8458200"/>
            <a:ext cx="457164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push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754" name="Resim 813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55" name="Resim 814"/>
          <p:cNvPicPr/>
          <p:nvPr/>
        </p:nvPicPr>
        <p:blipFill>
          <a:blip r:embed="rId5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756" name="Resim 815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757" name="Düz Bağlayıcı 816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Metin kutusu 817"/>
          <p:cNvSpPr/>
          <p:nvPr/>
        </p:nvSpPr>
        <p:spPr>
          <a:xfrm>
            <a:off x="12573000" y="103705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59" name="Metin kutusu 818"/>
          <p:cNvSpPr/>
          <p:nvPr/>
        </p:nvSpPr>
        <p:spPr>
          <a:xfrm>
            <a:off x="1372320" y="205776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Kaydedilen değişiklikleri kaynak repository’e gönderir.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push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Google Shape;135;p 27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62" name="Resim 821"/>
          <p:cNvPicPr/>
          <p:nvPr/>
        </p:nvPicPr>
        <p:blipFill>
          <a:blip r:embed="rId2"/>
          <a:stretch/>
        </p:blipFill>
        <p:spPr>
          <a:xfrm rot="21583200">
            <a:off x="15550200" y="3195720"/>
            <a:ext cx="2284920" cy="2284560"/>
          </a:xfrm>
          <a:prstGeom prst="rect">
            <a:avLst/>
          </a:prstGeom>
          <a:ln w="0">
            <a:noFill/>
          </a:ln>
        </p:spPr>
      </p:pic>
      <p:pic>
        <p:nvPicPr>
          <p:cNvPr id="763" name="Resim 822"/>
          <p:cNvPicPr/>
          <p:nvPr/>
        </p:nvPicPr>
        <p:blipFill>
          <a:blip r:embed="rId3"/>
          <a:stretch/>
        </p:blipFill>
        <p:spPr>
          <a:xfrm>
            <a:off x="17373600" y="75204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64" name="Resim 823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765" name="Metin kutusu 824"/>
          <p:cNvSpPr/>
          <p:nvPr/>
        </p:nvSpPr>
        <p:spPr>
          <a:xfrm>
            <a:off x="2971800" y="8458200"/>
            <a:ext cx="457164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push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766" name="Resim 825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67" name="Resim 826"/>
          <p:cNvPicPr/>
          <p:nvPr/>
        </p:nvPicPr>
        <p:blipFill>
          <a:blip r:embed="rId5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768" name="Resim 827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769" name="Düz Bağlayıcı 828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Metin kutusu 829"/>
          <p:cNvSpPr/>
          <p:nvPr/>
        </p:nvSpPr>
        <p:spPr>
          <a:xfrm>
            <a:off x="12573000" y="103705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1" name="Metin kutusu 830"/>
          <p:cNvSpPr/>
          <p:nvPr/>
        </p:nvSpPr>
        <p:spPr>
          <a:xfrm>
            <a:off x="1372320" y="205776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Kaydedilen değişiklikleri kaynak repository’e gönderir.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772" name="Resim 831"/>
          <p:cNvPicPr/>
          <p:nvPr/>
        </p:nvPicPr>
        <p:blipFill>
          <a:blip r:embed="rId5"/>
          <a:stretch/>
        </p:blipFill>
        <p:spPr>
          <a:xfrm>
            <a:off x="21611520" y="685800"/>
            <a:ext cx="2730600" cy="2679480"/>
          </a:xfrm>
          <a:prstGeom prst="rect">
            <a:avLst/>
          </a:prstGeom>
          <a:ln w="0">
            <a:noFill/>
          </a:ln>
        </p:spPr>
      </p:pic>
      <p:sp>
        <p:nvSpPr>
          <p:cNvPr id="773" name="Düz Bağlayıcı 832"/>
          <p:cNvSpPr/>
          <p:nvPr/>
        </p:nvSpPr>
        <p:spPr>
          <a:xfrm>
            <a:off x="19888200" y="2128680"/>
            <a:ext cx="19332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Metin kutusu 833"/>
          <p:cNvSpPr/>
          <p:nvPr/>
        </p:nvSpPr>
        <p:spPr>
          <a:xfrm>
            <a:off x="22031640" y="3571560"/>
            <a:ext cx="357120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pull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pull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Google Shape;135;p 29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78" name="Resim 837"/>
          <p:cNvPicPr/>
          <p:nvPr/>
        </p:nvPicPr>
        <p:blipFill>
          <a:blip r:embed="rId2"/>
          <a:stretch/>
        </p:blipFill>
        <p:spPr>
          <a:xfrm rot="21583200">
            <a:off x="16234920" y="3653640"/>
            <a:ext cx="2056320" cy="2055960"/>
          </a:xfrm>
          <a:prstGeom prst="rect">
            <a:avLst/>
          </a:prstGeom>
          <a:ln w="0">
            <a:noFill/>
          </a:ln>
        </p:spPr>
      </p:pic>
      <p:pic>
        <p:nvPicPr>
          <p:cNvPr id="779" name="Resim 838"/>
          <p:cNvPicPr/>
          <p:nvPr/>
        </p:nvPicPr>
        <p:blipFill>
          <a:blip r:embed="rId3"/>
          <a:stretch/>
        </p:blipFill>
        <p:spPr>
          <a:xfrm>
            <a:off x="14859000" y="1199520"/>
            <a:ext cx="2527920" cy="2280240"/>
          </a:xfrm>
          <a:prstGeom prst="rect">
            <a:avLst/>
          </a:prstGeom>
          <a:ln w="0">
            <a:noFill/>
          </a:ln>
        </p:spPr>
      </p:pic>
      <p:pic>
        <p:nvPicPr>
          <p:cNvPr id="780" name="Resim 839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pic>
        <p:nvPicPr>
          <p:cNvPr id="781" name="Resim 840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782" name="Resim 841"/>
          <p:cNvPicPr/>
          <p:nvPr/>
        </p:nvPicPr>
        <p:blipFill>
          <a:blip r:embed="rId5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783" name="Resim 842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784" name="Düz Bağlayıcı 843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Metin kutusu 844"/>
          <p:cNvSpPr/>
          <p:nvPr/>
        </p:nvSpPr>
        <p:spPr>
          <a:xfrm>
            <a:off x="12573000" y="103705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86" name="Metin kutusu 845"/>
          <p:cNvSpPr/>
          <p:nvPr/>
        </p:nvSpPr>
        <p:spPr>
          <a:xfrm>
            <a:off x="137232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Güncel değişiklikleri kaynak repository’den alır.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787" name="Resim 846"/>
          <p:cNvPicPr/>
          <p:nvPr/>
        </p:nvPicPr>
        <p:blipFill>
          <a:blip r:embed="rId5"/>
          <a:stretch/>
        </p:blipFill>
        <p:spPr>
          <a:xfrm>
            <a:off x="18288000" y="1143000"/>
            <a:ext cx="2579040" cy="2282760"/>
          </a:xfrm>
          <a:prstGeom prst="rect">
            <a:avLst/>
          </a:prstGeom>
          <a:ln w="0">
            <a:noFill/>
          </a:ln>
        </p:spPr>
      </p:pic>
      <p:sp>
        <p:nvSpPr>
          <p:cNvPr id="788" name="Düz Bağlayıcı 847"/>
          <p:cNvSpPr/>
          <p:nvPr/>
        </p:nvSpPr>
        <p:spPr>
          <a:xfrm>
            <a:off x="17233920" y="23724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Metin kutusu 848"/>
          <p:cNvSpPr/>
          <p:nvPr/>
        </p:nvSpPr>
        <p:spPr>
          <a:xfrm>
            <a:off x="18684720" y="3601800"/>
            <a:ext cx="3372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90" name="Metin kutusu 849"/>
          <p:cNvSpPr/>
          <p:nvPr/>
        </p:nvSpPr>
        <p:spPr>
          <a:xfrm>
            <a:off x="21315600" y="3601800"/>
            <a:ext cx="3372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91" name="Düz Bağlayıcı 850"/>
          <p:cNvSpPr/>
          <p:nvPr/>
        </p:nvSpPr>
        <p:spPr>
          <a:xfrm>
            <a:off x="20574000" y="22860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2" name="Resim 851"/>
          <p:cNvPicPr/>
          <p:nvPr/>
        </p:nvPicPr>
        <p:blipFill>
          <a:blip r:embed="rId3"/>
          <a:stretch/>
        </p:blipFill>
        <p:spPr>
          <a:xfrm>
            <a:off x="21488400" y="914400"/>
            <a:ext cx="2514240" cy="2514240"/>
          </a:xfrm>
          <a:prstGeom prst="rect">
            <a:avLst/>
          </a:prstGeom>
          <a:ln w="0">
            <a:noFill/>
          </a:ln>
        </p:spPr>
      </p:pic>
      <p:sp>
        <p:nvSpPr>
          <p:cNvPr id="793" name="Düz Bağlayıcı 852"/>
          <p:cNvSpPr/>
          <p:nvPr/>
        </p:nvSpPr>
        <p:spPr>
          <a:xfrm>
            <a:off x="20555280" y="22860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pull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Google Shape;135;p 31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6" name="Resim 855"/>
          <p:cNvPicPr/>
          <p:nvPr/>
        </p:nvPicPr>
        <p:blipFill>
          <a:blip r:embed="rId2"/>
          <a:stretch/>
        </p:blipFill>
        <p:spPr>
          <a:xfrm rot="21583200">
            <a:off x="16234920" y="3653640"/>
            <a:ext cx="2056320" cy="2055960"/>
          </a:xfrm>
          <a:prstGeom prst="rect">
            <a:avLst/>
          </a:prstGeom>
          <a:ln w="0">
            <a:noFill/>
          </a:ln>
        </p:spPr>
      </p:pic>
      <p:pic>
        <p:nvPicPr>
          <p:cNvPr id="797" name="Resim 856"/>
          <p:cNvPicPr/>
          <p:nvPr/>
        </p:nvPicPr>
        <p:blipFill>
          <a:blip r:embed="rId3"/>
          <a:stretch/>
        </p:blipFill>
        <p:spPr>
          <a:xfrm>
            <a:off x="14859000" y="1199520"/>
            <a:ext cx="2527920" cy="2280240"/>
          </a:xfrm>
          <a:prstGeom prst="rect">
            <a:avLst/>
          </a:prstGeom>
          <a:ln w="0">
            <a:noFill/>
          </a:ln>
        </p:spPr>
      </p:pic>
      <p:pic>
        <p:nvPicPr>
          <p:cNvPr id="798" name="Resim 857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799" name="Metin kutusu 858"/>
          <p:cNvSpPr/>
          <p:nvPr/>
        </p:nvSpPr>
        <p:spPr>
          <a:xfrm>
            <a:off x="2971800" y="8458200"/>
            <a:ext cx="457164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pull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00" name="Resim 859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801" name="Resim 860"/>
          <p:cNvPicPr/>
          <p:nvPr/>
        </p:nvPicPr>
        <p:blipFill>
          <a:blip r:embed="rId5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802" name="Resim 861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03" name="Düz Bağlayıcı 862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Metin kutusu 863"/>
          <p:cNvSpPr/>
          <p:nvPr/>
        </p:nvSpPr>
        <p:spPr>
          <a:xfrm>
            <a:off x="12573000" y="103705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05" name="Metin kutusu 864"/>
          <p:cNvSpPr/>
          <p:nvPr/>
        </p:nvSpPr>
        <p:spPr>
          <a:xfrm>
            <a:off x="137232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Güncel değişiklikleri kaynak repository’den alır.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06" name="Resim 865"/>
          <p:cNvPicPr/>
          <p:nvPr/>
        </p:nvPicPr>
        <p:blipFill>
          <a:blip r:embed="rId5"/>
          <a:stretch/>
        </p:blipFill>
        <p:spPr>
          <a:xfrm>
            <a:off x="18288000" y="1143000"/>
            <a:ext cx="2579040" cy="2282760"/>
          </a:xfrm>
          <a:prstGeom prst="rect">
            <a:avLst/>
          </a:prstGeom>
          <a:ln w="0">
            <a:noFill/>
          </a:ln>
        </p:spPr>
      </p:pic>
      <p:sp>
        <p:nvSpPr>
          <p:cNvPr id="807" name="Düz Bağlayıcı 866"/>
          <p:cNvSpPr/>
          <p:nvPr/>
        </p:nvSpPr>
        <p:spPr>
          <a:xfrm>
            <a:off x="17233920" y="23724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Metin kutusu 867"/>
          <p:cNvSpPr/>
          <p:nvPr/>
        </p:nvSpPr>
        <p:spPr>
          <a:xfrm>
            <a:off x="18684720" y="3601800"/>
            <a:ext cx="3372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09" name="Metin kutusu 868"/>
          <p:cNvSpPr/>
          <p:nvPr/>
        </p:nvSpPr>
        <p:spPr>
          <a:xfrm>
            <a:off x="21315600" y="3601800"/>
            <a:ext cx="3372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10" name="Düz Bağlayıcı 869"/>
          <p:cNvSpPr/>
          <p:nvPr/>
        </p:nvSpPr>
        <p:spPr>
          <a:xfrm>
            <a:off x="20574000" y="22860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1" name="Resim 870"/>
          <p:cNvPicPr/>
          <p:nvPr/>
        </p:nvPicPr>
        <p:blipFill>
          <a:blip r:embed="rId3"/>
          <a:stretch/>
        </p:blipFill>
        <p:spPr>
          <a:xfrm>
            <a:off x="21488400" y="914400"/>
            <a:ext cx="2514240" cy="2514240"/>
          </a:xfrm>
          <a:prstGeom prst="rect">
            <a:avLst/>
          </a:prstGeom>
          <a:ln w="0">
            <a:noFill/>
          </a:ln>
        </p:spPr>
      </p:pic>
      <p:sp>
        <p:nvSpPr>
          <p:cNvPr id="812" name="Düz Bağlayıcı 871"/>
          <p:cNvSpPr/>
          <p:nvPr/>
        </p:nvSpPr>
        <p:spPr>
          <a:xfrm>
            <a:off x="20555280" y="22860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pull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Google Shape;135;p 30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5" name="Resim 874"/>
          <p:cNvPicPr/>
          <p:nvPr/>
        </p:nvPicPr>
        <p:blipFill>
          <a:blip r:embed="rId2"/>
          <a:stretch/>
        </p:blipFill>
        <p:spPr>
          <a:xfrm rot="21583200">
            <a:off x="16234920" y="3653640"/>
            <a:ext cx="2056320" cy="2055960"/>
          </a:xfrm>
          <a:prstGeom prst="rect">
            <a:avLst/>
          </a:prstGeom>
          <a:ln w="0">
            <a:noFill/>
          </a:ln>
        </p:spPr>
      </p:pic>
      <p:pic>
        <p:nvPicPr>
          <p:cNvPr id="816" name="Resim 875"/>
          <p:cNvPicPr/>
          <p:nvPr/>
        </p:nvPicPr>
        <p:blipFill>
          <a:blip r:embed="rId3"/>
          <a:stretch/>
        </p:blipFill>
        <p:spPr>
          <a:xfrm>
            <a:off x="14859000" y="1199520"/>
            <a:ext cx="2527920" cy="2280240"/>
          </a:xfrm>
          <a:prstGeom prst="rect">
            <a:avLst/>
          </a:prstGeom>
          <a:ln w="0">
            <a:noFill/>
          </a:ln>
        </p:spPr>
      </p:pic>
      <p:pic>
        <p:nvPicPr>
          <p:cNvPr id="817" name="Resim 876"/>
          <p:cNvPicPr/>
          <p:nvPr/>
        </p:nvPicPr>
        <p:blipFill>
          <a:blip r:embed="rId4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818" name="Metin kutusu 877"/>
          <p:cNvSpPr/>
          <p:nvPr/>
        </p:nvSpPr>
        <p:spPr>
          <a:xfrm>
            <a:off x="2971800" y="8458200"/>
            <a:ext cx="457164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pull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19" name="Resim 878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820" name="Resim 879"/>
          <p:cNvPicPr/>
          <p:nvPr/>
        </p:nvPicPr>
        <p:blipFill>
          <a:blip r:embed="rId5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821" name="Resim 880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22" name="Düz Bağlayıcı 881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Metin kutusu 882"/>
          <p:cNvSpPr/>
          <p:nvPr/>
        </p:nvSpPr>
        <p:spPr>
          <a:xfrm>
            <a:off x="12573000" y="103705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4" name="Metin kutusu 883"/>
          <p:cNvSpPr/>
          <p:nvPr/>
        </p:nvSpPr>
        <p:spPr>
          <a:xfrm>
            <a:off x="1372320" y="2057760"/>
            <a:ext cx="144014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Güncel değişiklikleri kaynak repository’den alır.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25" name="Resim 884"/>
          <p:cNvPicPr/>
          <p:nvPr/>
        </p:nvPicPr>
        <p:blipFill>
          <a:blip r:embed="rId5"/>
          <a:stretch/>
        </p:blipFill>
        <p:spPr>
          <a:xfrm>
            <a:off x="18288000" y="1143000"/>
            <a:ext cx="2579040" cy="2282760"/>
          </a:xfrm>
          <a:prstGeom prst="rect">
            <a:avLst/>
          </a:prstGeom>
          <a:ln w="0">
            <a:noFill/>
          </a:ln>
        </p:spPr>
      </p:pic>
      <p:sp>
        <p:nvSpPr>
          <p:cNvPr id="826" name="Düz Bağlayıcı 885"/>
          <p:cNvSpPr/>
          <p:nvPr/>
        </p:nvSpPr>
        <p:spPr>
          <a:xfrm>
            <a:off x="17233920" y="23724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Metin kutusu 886"/>
          <p:cNvSpPr/>
          <p:nvPr/>
        </p:nvSpPr>
        <p:spPr>
          <a:xfrm>
            <a:off x="18684720" y="3601800"/>
            <a:ext cx="3372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8" name="Metin kutusu 887"/>
          <p:cNvSpPr/>
          <p:nvPr/>
        </p:nvSpPr>
        <p:spPr>
          <a:xfrm>
            <a:off x="21315600" y="3601800"/>
            <a:ext cx="3372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9" name="Düz Bağlayıcı 888"/>
          <p:cNvSpPr/>
          <p:nvPr/>
        </p:nvSpPr>
        <p:spPr>
          <a:xfrm>
            <a:off x="20574000" y="22860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0" name="Resim 889"/>
          <p:cNvPicPr/>
          <p:nvPr/>
        </p:nvPicPr>
        <p:blipFill>
          <a:blip r:embed="rId3"/>
          <a:stretch/>
        </p:blipFill>
        <p:spPr>
          <a:xfrm>
            <a:off x="21488400" y="914400"/>
            <a:ext cx="2514240" cy="2514240"/>
          </a:xfrm>
          <a:prstGeom prst="rect">
            <a:avLst/>
          </a:prstGeom>
          <a:ln w="0">
            <a:noFill/>
          </a:ln>
        </p:spPr>
      </p:pic>
      <p:sp>
        <p:nvSpPr>
          <p:cNvPr id="831" name="Düz Bağlayıcı 890"/>
          <p:cNvSpPr/>
          <p:nvPr/>
        </p:nvSpPr>
        <p:spPr>
          <a:xfrm>
            <a:off x="20555280" y="2286000"/>
            <a:ext cx="128268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Düz Bağlayıcı 891"/>
          <p:cNvSpPr/>
          <p:nvPr/>
        </p:nvSpPr>
        <p:spPr>
          <a:xfrm>
            <a:off x="14792760" y="868680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3" name="Resim 892"/>
          <p:cNvPicPr/>
          <p:nvPr/>
        </p:nvPicPr>
        <p:blipFill>
          <a:blip r:embed="rId3"/>
          <a:stretch/>
        </p:blipFill>
        <p:spPr>
          <a:xfrm>
            <a:off x="17373600" y="70866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34" name="Metin kutusu 893"/>
          <p:cNvSpPr/>
          <p:nvPr/>
        </p:nvSpPr>
        <p:spPr>
          <a:xfrm>
            <a:off x="17602200" y="10287000"/>
            <a:ext cx="3372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log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047240" y="163188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Open Sans Medium"/>
                <a:ea typeface="Open Sans Medium"/>
              </a:rPr>
              <a:t>Projedeki değişiklikleri takip etmeyi kolaylaştırır.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Google Shape;135;p 2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5" name="Resim 557"/>
          <p:cNvPicPr/>
          <p:nvPr/>
        </p:nvPicPr>
        <p:blipFill>
          <a:blip r:embed="rId2"/>
          <a:stretch/>
        </p:blipFill>
        <p:spPr>
          <a:xfrm>
            <a:off x="1143000" y="4409280"/>
            <a:ext cx="4875120" cy="4875120"/>
          </a:xfrm>
          <a:prstGeom prst="rect">
            <a:avLst/>
          </a:prstGeom>
          <a:ln w="0">
            <a:noFill/>
          </a:ln>
        </p:spPr>
      </p:pic>
      <p:pic>
        <p:nvPicPr>
          <p:cNvPr id="486" name="Resim 558"/>
          <p:cNvPicPr/>
          <p:nvPr/>
        </p:nvPicPr>
        <p:blipFill>
          <a:blip r:embed="rId2"/>
          <a:stretch/>
        </p:blipFill>
        <p:spPr>
          <a:xfrm>
            <a:off x="1143360" y="440964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487" name="Düz Bağlayıcı 559"/>
          <p:cNvSpPr/>
          <p:nvPr/>
        </p:nvSpPr>
        <p:spPr>
          <a:xfrm>
            <a:off x="5715000" y="6858000"/>
            <a:ext cx="2971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8" name="Resim 560"/>
          <p:cNvPicPr/>
          <p:nvPr/>
        </p:nvPicPr>
        <p:blipFill>
          <a:blip r:embed="rId3"/>
          <a:stretch/>
        </p:blipFill>
        <p:spPr>
          <a:xfrm>
            <a:off x="8840520" y="440928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489" name="Metin kutusu 561"/>
          <p:cNvSpPr/>
          <p:nvPr/>
        </p:nvSpPr>
        <p:spPr>
          <a:xfrm>
            <a:off x="2057400" y="9474120"/>
            <a:ext cx="6400440" cy="12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file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0" name="Metin kutusu 562"/>
          <p:cNvSpPr/>
          <p:nvPr/>
        </p:nvSpPr>
        <p:spPr>
          <a:xfrm>
            <a:off x="9829800" y="94561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a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log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Google Shape;135;p 48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8" name="Resim 945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839" name="Metin kutusu 946"/>
          <p:cNvSpPr/>
          <p:nvPr/>
        </p:nvSpPr>
        <p:spPr>
          <a:xfrm>
            <a:off x="914400" y="206748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Commit geçmişini ve özetini gösterir.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40" name="Metin kutusu 947"/>
          <p:cNvSpPr/>
          <p:nvPr/>
        </p:nvSpPr>
        <p:spPr>
          <a:xfrm>
            <a:off x="2743200" y="8458200"/>
            <a:ext cx="3428640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git log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log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Google Shape;135;p 49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3" name="Resim 2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844" name="Metin kutusu 6"/>
          <p:cNvSpPr/>
          <p:nvPr/>
        </p:nvSpPr>
        <p:spPr>
          <a:xfrm>
            <a:off x="914400" y="206748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Commit geçmişini ve özetini gösterir.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45" name="Metin kutusu 8"/>
          <p:cNvSpPr/>
          <p:nvPr/>
        </p:nvSpPr>
        <p:spPr>
          <a:xfrm>
            <a:off x="2743200" y="8458200"/>
            <a:ext cx="3428640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git log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46" name="Metin kutusu 9"/>
          <p:cNvSpPr/>
          <p:nvPr/>
        </p:nvSpPr>
        <p:spPr>
          <a:xfrm>
            <a:off x="8001000" y="3657600"/>
            <a:ext cx="15544440" cy="66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commit 4857647529537265925739267e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Author: Emir Balci &lt;</a:t>
            </a:r>
            <a:r>
              <a:rPr lang="en-US" sz="3600" b="0" u="sng" strike="noStrike" spc="-1">
                <a:solidFill>
                  <a:srgbClr val="0000FF"/>
                </a:solidFill>
                <a:uFillTx/>
                <a:latin typeface="Fira Code Light"/>
                <a:ea typeface="DejaVu Sans"/>
                <a:hlinkClick r:id="rId3"/>
              </a:rPr>
              <a:t>emirbalci360@gmail.com</a:t>
            </a: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&gt;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Date: Tue Oct 11 22:09:37 2023 -0400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	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	Remove a line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commit 7493015470823768316743895e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Author: Emir Balci &lt;</a:t>
            </a:r>
            <a:r>
              <a:rPr lang="en-US" sz="3600" b="0" u="sng" strike="noStrike" spc="-1">
                <a:solidFill>
                  <a:srgbClr val="0000FF"/>
                </a:solidFill>
                <a:uFillTx/>
                <a:latin typeface="Fira Code Light"/>
                <a:ea typeface="DejaVu Sans"/>
                <a:hlinkClick r:id="rId3"/>
              </a:rPr>
              <a:t>emirbalci360@gmail.com</a:t>
            </a: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&gt;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Date: Tue Oct 11 22:02:18 2023 -0400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	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	Add a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reset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reset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Google Shape;135;p 32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0" name="Resim 957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pic>
        <p:nvPicPr>
          <p:cNvPr id="851" name="Resim 958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852" name="Resim 959"/>
          <p:cNvPicPr/>
          <p:nvPr/>
        </p:nvPicPr>
        <p:blipFill>
          <a:blip r:embed="rId4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853" name="Resim 960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54" name="Düz Bağlayıcı 961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Metin kutusu 962"/>
          <p:cNvSpPr/>
          <p:nvPr/>
        </p:nvSpPr>
        <p:spPr>
          <a:xfrm>
            <a:off x="12573000" y="10370520"/>
            <a:ext cx="38858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476345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56" name="Metin kutusu 963"/>
          <p:cNvSpPr/>
          <p:nvPr/>
        </p:nvSpPr>
        <p:spPr>
          <a:xfrm>
            <a:off x="1372320" y="2057760"/>
            <a:ext cx="14401440" cy="327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 &lt;commit&gt;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bir önceki commit’e alır.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 origin/master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kaynak repository versiyonuna alır.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57" name="Düz Bağlayıcı 964"/>
          <p:cNvSpPr/>
          <p:nvPr/>
        </p:nvSpPr>
        <p:spPr>
          <a:xfrm>
            <a:off x="14792760" y="868680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8" name="Resim 965"/>
          <p:cNvPicPr/>
          <p:nvPr/>
        </p:nvPicPr>
        <p:blipFill>
          <a:blip r:embed="rId3"/>
          <a:stretch/>
        </p:blipFill>
        <p:spPr>
          <a:xfrm>
            <a:off x="17373600" y="70866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59" name="Metin kutusu 966"/>
          <p:cNvSpPr/>
          <p:nvPr/>
        </p:nvSpPr>
        <p:spPr>
          <a:xfrm>
            <a:off x="17602200" y="10287000"/>
            <a:ext cx="33728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line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53616d2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reset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Google Shape;135;p 33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2" name="Resim 969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863" name="Metin kutusu 970"/>
          <p:cNvSpPr/>
          <p:nvPr/>
        </p:nvSpPr>
        <p:spPr>
          <a:xfrm>
            <a:off x="2575440" y="8229600"/>
            <a:ext cx="4114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</a:t>
            </a:r>
            <a:endParaRPr lang="en-US" sz="31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476345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864" name="Resim 971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865" name="Resim 972"/>
          <p:cNvPicPr/>
          <p:nvPr/>
        </p:nvPicPr>
        <p:blipFill>
          <a:blip r:embed="rId4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866" name="Resim 973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67" name="Düz Bağlayıcı 974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Metin kutusu 975"/>
          <p:cNvSpPr/>
          <p:nvPr/>
        </p:nvSpPr>
        <p:spPr>
          <a:xfrm>
            <a:off x="12573000" y="10370520"/>
            <a:ext cx="38858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476345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69" name="Metin kutusu 976"/>
          <p:cNvSpPr/>
          <p:nvPr/>
        </p:nvSpPr>
        <p:spPr>
          <a:xfrm>
            <a:off x="1372320" y="2057760"/>
            <a:ext cx="14401440" cy="327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 &lt;commit&gt;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bir önceki commit’e alır.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 origin/master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kaynak repository versiyonuna alır.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0" name="Düz Bağlayıcı 977"/>
          <p:cNvSpPr/>
          <p:nvPr/>
        </p:nvSpPr>
        <p:spPr>
          <a:xfrm>
            <a:off x="14792760" y="868680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1" name="Resim 978"/>
          <p:cNvPicPr/>
          <p:nvPr/>
        </p:nvPicPr>
        <p:blipFill>
          <a:blip r:embed="rId3"/>
          <a:stretch/>
        </p:blipFill>
        <p:spPr>
          <a:xfrm>
            <a:off x="17373600" y="708660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72" name="Metin kutusu 979"/>
          <p:cNvSpPr/>
          <p:nvPr/>
        </p:nvSpPr>
        <p:spPr>
          <a:xfrm>
            <a:off x="17602200" y="10287000"/>
            <a:ext cx="33728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line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53616d2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reset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Google Shape;135;p 34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5" name="Resim 982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876" name="Metin kutusu 983"/>
          <p:cNvSpPr/>
          <p:nvPr/>
        </p:nvSpPr>
        <p:spPr>
          <a:xfrm>
            <a:off x="2575440" y="8229600"/>
            <a:ext cx="4114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</a:t>
            </a:r>
            <a:endParaRPr lang="en-US" sz="31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476345</a:t>
            </a:r>
            <a:endParaRPr lang="en-US" sz="3100" b="0" strike="noStrike" spc="-1">
              <a:latin typeface="Arial"/>
            </a:endParaRPr>
          </a:p>
        </p:txBody>
      </p:sp>
      <p:pic>
        <p:nvPicPr>
          <p:cNvPr id="877" name="Resim 984"/>
          <p:cNvPicPr/>
          <p:nvPr/>
        </p:nvPicPr>
        <p:blipFill>
          <a:blip r:embed="rId3"/>
          <a:stretch/>
        </p:blipFill>
        <p:spPr>
          <a:xfrm>
            <a:off x="7543800" y="7398720"/>
            <a:ext cx="2676600" cy="2676600"/>
          </a:xfrm>
          <a:prstGeom prst="rect">
            <a:avLst/>
          </a:prstGeom>
          <a:ln w="0">
            <a:noFill/>
          </a:ln>
        </p:spPr>
      </p:pic>
      <p:pic>
        <p:nvPicPr>
          <p:cNvPr id="878" name="Resim 985"/>
          <p:cNvPicPr/>
          <p:nvPr/>
        </p:nvPicPr>
        <p:blipFill>
          <a:blip r:embed="rId4"/>
          <a:stretch/>
        </p:blipFill>
        <p:spPr>
          <a:xfrm>
            <a:off x="12115800" y="717012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879" name="Resim 986"/>
          <p:cNvPicPr/>
          <p:nvPr/>
        </p:nvPicPr>
        <p:blipFill>
          <a:blip r:embed="rId3"/>
          <a:stretch/>
        </p:blipFill>
        <p:spPr>
          <a:xfrm>
            <a:off x="7315200" y="7398720"/>
            <a:ext cx="2971440" cy="2971440"/>
          </a:xfrm>
          <a:prstGeom prst="rect">
            <a:avLst/>
          </a:prstGeom>
          <a:ln w="0">
            <a:noFill/>
          </a:ln>
        </p:spPr>
      </p:pic>
      <p:sp>
        <p:nvSpPr>
          <p:cNvPr id="880" name="Düz Bağlayıcı 987"/>
          <p:cNvSpPr/>
          <p:nvPr/>
        </p:nvSpPr>
        <p:spPr>
          <a:xfrm>
            <a:off x="9992160" y="8770320"/>
            <a:ext cx="235224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1" name="Metin kutusu 988"/>
          <p:cNvSpPr/>
          <p:nvPr/>
        </p:nvSpPr>
        <p:spPr>
          <a:xfrm>
            <a:off x="12573000" y="10370520"/>
            <a:ext cx="38858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line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476345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82" name="Metin kutusu 989"/>
          <p:cNvSpPr/>
          <p:nvPr/>
        </p:nvSpPr>
        <p:spPr>
          <a:xfrm>
            <a:off x="1372320" y="2057760"/>
            <a:ext cx="14401440" cy="327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 &lt;commit&gt;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bir önceki commit’e alır.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reset --hard origin/master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kaynak repository versiyonuna alır.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7632360" y="636660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Open Sans Medium"/>
                <a:ea typeface="Google Sans Medium"/>
              </a:rPr>
              <a:t>Branch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/>
          </p:nvPr>
        </p:nvSpPr>
        <p:spPr>
          <a:xfrm>
            <a:off x="2323800" y="5486400"/>
            <a:ext cx="1779264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Open Sans Medium"/>
                <a:ea typeface="Open Sans Medium"/>
              </a:rPr>
              <a:t>Branch, repository’nin farklı bir versiyonudur.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Her branch, kendine ait commit geçmişi ve güncel bir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versiyonu vardır.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 type="title"/>
          </p:nvPr>
        </p:nvSpPr>
        <p:spPr>
          <a:xfrm>
            <a:off x="2514600" y="365760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Branch nedir?</a:t>
            </a:r>
            <a:endParaRPr lang="tr-TR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branch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447480" y="2286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branch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Google Shape;135;p 35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9" name="Resim 996"/>
          <p:cNvPicPr/>
          <p:nvPr/>
        </p:nvPicPr>
        <p:blipFill>
          <a:blip r:embed="rId2"/>
          <a:stretch/>
        </p:blipFill>
        <p:spPr>
          <a:xfrm>
            <a:off x="969840" y="8285040"/>
            <a:ext cx="4744800" cy="4744800"/>
          </a:xfrm>
          <a:prstGeom prst="rect">
            <a:avLst/>
          </a:prstGeom>
          <a:ln w="0">
            <a:noFill/>
          </a:ln>
        </p:spPr>
      </p:pic>
      <p:pic>
        <p:nvPicPr>
          <p:cNvPr id="890" name="Resim 997"/>
          <p:cNvPicPr/>
          <p:nvPr/>
        </p:nvPicPr>
        <p:blipFill>
          <a:blip r:embed="rId3"/>
          <a:stretch/>
        </p:blipFill>
        <p:spPr>
          <a:xfrm>
            <a:off x="7315200" y="52578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891" name="Metin kutusu 998"/>
          <p:cNvSpPr/>
          <p:nvPr/>
        </p:nvSpPr>
        <p:spPr>
          <a:xfrm>
            <a:off x="914400" y="1688760"/>
            <a:ext cx="14401440" cy="384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Kodtaki tüm branch’leri gösterir.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Yeni bir branch yaratmak için: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branch &lt;branch_name&gt;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Farklı bir branch’e geçiş yapmak için: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checkout &lt;branch_name&gt;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892" name="Metin kutusu 999"/>
          <p:cNvSpPr/>
          <p:nvPr/>
        </p:nvSpPr>
        <p:spPr>
          <a:xfrm>
            <a:off x="5715000" y="6400800"/>
            <a:ext cx="182844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047240" y="163188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Open Sans Medium"/>
                <a:ea typeface="Open Sans Medium"/>
              </a:rPr>
              <a:t>Projedeki değişiklikleri takip etmeyi kolaylaştırır.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Google Shape;135;p 3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3" name="Resim 565"/>
          <p:cNvPicPr/>
          <p:nvPr/>
        </p:nvPicPr>
        <p:blipFill>
          <a:blip r:embed="rId2"/>
          <a:stretch/>
        </p:blipFill>
        <p:spPr>
          <a:xfrm>
            <a:off x="1143000" y="4409280"/>
            <a:ext cx="4875120" cy="4875120"/>
          </a:xfrm>
          <a:prstGeom prst="rect">
            <a:avLst/>
          </a:prstGeom>
          <a:ln w="0">
            <a:noFill/>
          </a:ln>
        </p:spPr>
      </p:pic>
      <p:pic>
        <p:nvPicPr>
          <p:cNvPr id="494" name="Resim 566"/>
          <p:cNvPicPr/>
          <p:nvPr/>
        </p:nvPicPr>
        <p:blipFill>
          <a:blip r:embed="rId2"/>
          <a:stretch/>
        </p:blipFill>
        <p:spPr>
          <a:xfrm>
            <a:off x="1143360" y="440964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495" name="Düz Bağlayıcı 567"/>
          <p:cNvSpPr/>
          <p:nvPr/>
        </p:nvSpPr>
        <p:spPr>
          <a:xfrm>
            <a:off x="5715000" y="6858000"/>
            <a:ext cx="2971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6" name="Resim 568"/>
          <p:cNvPicPr/>
          <p:nvPr/>
        </p:nvPicPr>
        <p:blipFill>
          <a:blip r:embed="rId3"/>
          <a:stretch/>
        </p:blipFill>
        <p:spPr>
          <a:xfrm>
            <a:off x="8840520" y="440928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497" name="Metin kutusu 569"/>
          <p:cNvSpPr/>
          <p:nvPr/>
        </p:nvSpPr>
        <p:spPr>
          <a:xfrm>
            <a:off x="2057400" y="9474120"/>
            <a:ext cx="6400440" cy="12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file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8" name="Metin kutusu 570"/>
          <p:cNvSpPr/>
          <p:nvPr/>
        </p:nvSpPr>
        <p:spPr>
          <a:xfrm>
            <a:off x="9829800" y="94561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a line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99" name="Resim 571"/>
          <p:cNvPicPr/>
          <p:nvPr/>
        </p:nvPicPr>
        <p:blipFill>
          <a:blip r:embed="rId4"/>
          <a:stretch/>
        </p:blipFill>
        <p:spPr>
          <a:xfrm>
            <a:off x="16612920" y="4409280"/>
            <a:ext cx="4875120" cy="4875120"/>
          </a:xfrm>
          <a:prstGeom prst="rect">
            <a:avLst/>
          </a:prstGeom>
          <a:ln w="0">
            <a:noFill/>
          </a:ln>
        </p:spPr>
      </p:pic>
      <p:sp>
        <p:nvSpPr>
          <p:cNvPr id="500" name="Düz Bağlayıcı 572"/>
          <p:cNvSpPr/>
          <p:nvPr/>
        </p:nvSpPr>
        <p:spPr>
          <a:xfrm>
            <a:off x="13487400" y="6858000"/>
            <a:ext cx="2971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Metin kutusu 573"/>
          <p:cNvSpPr/>
          <p:nvPr/>
        </p:nvSpPr>
        <p:spPr>
          <a:xfrm>
            <a:off x="17373600" y="94561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Remove a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47480" y="2286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branch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Google Shape;135;p 36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5" name="Resim 1002"/>
          <p:cNvPicPr/>
          <p:nvPr/>
        </p:nvPicPr>
        <p:blipFill>
          <a:blip r:embed="rId2"/>
          <a:stretch/>
        </p:blipFill>
        <p:spPr>
          <a:xfrm>
            <a:off x="969840" y="8285040"/>
            <a:ext cx="4744800" cy="4744800"/>
          </a:xfrm>
          <a:prstGeom prst="rect">
            <a:avLst/>
          </a:prstGeom>
          <a:ln w="0">
            <a:noFill/>
          </a:ln>
        </p:spPr>
      </p:pic>
      <p:sp>
        <p:nvSpPr>
          <p:cNvPr id="896" name="Metin kutusu 1003"/>
          <p:cNvSpPr/>
          <p:nvPr/>
        </p:nvSpPr>
        <p:spPr>
          <a:xfrm>
            <a:off x="1600200" y="8458200"/>
            <a:ext cx="4114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branch </a:t>
            </a:r>
            <a:r>
              <a:rPr lang="en-US" sz="2600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test</a:t>
            </a:r>
            <a:endParaRPr lang="en-US" sz="2600" b="0" strike="noStrike" spc="-1" dirty="0">
              <a:latin typeface="Arial"/>
            </a:endParaRPr>
          </a:p>
        </p:txBody>
      </p:sp>
      <p:pic>
        <p:nvPicPr>
          <p:cNvPr id="897" name="Resim 1004"/>
          <p:cNvPicPr/>
          <p:nvPr/>
        </p:nvPicPr>
        <p:blipFill>
          <a:blip r:embed="rId3"/>
          <a:stretch/>
        </p:blipFill>
        <p:spPr>
          <a:xfrm>
            <a:off x="7315200" y="52578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898" name="Metin kutusu 1005"/>
          <p:cNvSpPr/>
          <p:nvPr/>
        </p:nvSpPr>
        <p:spPr>
          <a:xfrm>
            <a:off x="914400" y="1688760"/>
            <a:ext cx="14401440" cy="384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Kodtaki tüm branch’leri gösterir.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Yeni bir branch yaratmak için: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branch &lt;branch_name&gt;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Farklı bir branch’e geçiş yapmak için: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checkout &lt;branch_name&gt;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899" name="Metin kutusu 1006"/>
          <p:cNvSpPr/>
          <p:nvPr/>
        </p:nvSpPr>
        <p:spPr>
          <a:xfrm>
            <a:off x="5715000" y="6400800"/>
            <a:ext cx="182844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447480" y="2286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branch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Google Shape;135;p 37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2" name="Resim 1009"/>
          <p:cNvPicPr/>
          <p:nvPr/>
        </p:nvPicPr>
        <p:blipFill>
          <a:blip r:embed="rId2"/>
          <a:stretch/>
        </p:blipFill>
        <p:spPr>
          <a:xfrm>
            <a:off x="969840" y="8285040"/>
            <a:ext cx="4744800" cy="4744800"/>
          </a:xfrm>
          <a:prstGeom prst="rect">
            <a:avLst/>
          </a:prstGeom>
          <a:ln w="0">
            <a:noFill/>
          </a:ln>
        </p:spPr>
      </p:pic>
      <p:sp>
        <p:nvSpPr>
          <p:cNvPr id="903" name="Metin kutusu 1010"/>
          <p:cNvSpPr/>
          <p:nvPr/>
        </p:nvSpPr>
        <p:spPr>
          <a:xfrm>
            <a:off x="1600200" y="8458200"/>
            <a:ext cx="4114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branch </a:t>
            </a:r>
            <a:r>
              <a:rPr lang="en-US" sz="2600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test</a:t>
            </a:r>
            <a:endParaRPr lang="en-US" sz="2600" b="0" strike="noStrike" spc="-1" dirty="0">
              <a:latin typeface="Arial"/>
            </a:endParaRPr>
          </a:p>
        </p:txBody>
      </p:sp>
      <p:pic>
        <p:nvPicPr>
          <p:cNvPr id="904" name="Resim 1011"/>
          <p:cNvPicPr/>
          <p:nvPr/>
        </p:nvPicPr>
        <p:blipFill>
          <a:blip r:embed="rId3"/>
          <a:stretch/>
        </p:blipFill>
        <p:spPr>
          <a:xfrm>
            <a:off x="7315200" y="8458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05" name="Resim 1012"/>
          <p:cNvPicPr/>
          <p:nvPr/>
        </p:nvPicPr>
        <p:blipFill>
          <a:blip r:embed="rId4"/>
          <a:stretch/>
        </p:blipFill>
        <p:spPr>
          <a:xfrm>
            <a:off x="7315200" y="52578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906" name="Düz Bağlayıcı 1013"/>
          <p:cNvSpPr/>
          <p:nvPr/>
        </p:nvSpPr>
        <p:spPr>
          <a:xfrm>
            <a:off x="8915400" y="8229600"/>
            <a:ext cx="360" cy="4572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7" name="Metin kutusu 1014"/>
          <p:cNvSpPr/>
          <p:nvPr/>
        </p:nvSpPr>
        <p:spPr>
          <a:xfrm>
            <a:off x="914400" y="1688760"/>
            <a:ext cx="14401440" cy="384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Kodtaki tüm branch’leri gösterir.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Yeni bir branch yaratmak için: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branch &lt;branch_name&gt;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Farklı bir branch’e geçiş yapmak için:</a:t>
            </a:r>
            <a:endParaRPr lang="en-US" sz="42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checkout &lt;branch_name&gt;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08" name="Metin kutusu 1015"/>
          <p:cNvSpPr/>
          <p:nvPr/>
        </p:nvSpPr>
        <p:spPr>
          <a:xfrm>
            <a:off x="5715000" y="6400800"/>
            <a:ext cx="182844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09" name="Metin kutusu 1016"/>
          <p:cNvSpPr/>
          <p:nvPr/>
        </p:nvSpPr>
        <p:spPr>
          <a:xfrm>
            <a:off x="5943600" y="9207360"/>
            <a:ext cx="159984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000000"/>
                </a:solidFill>
                <a:latin typeface="Arial"/>
              </a:rPr>
              <a:t>test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6957000" y="614592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Fira Code Light"/>
                <a:ea typeface="Google Sans Medium"/>
              </a:rPr>
              <a:t>git merge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447480" y="2286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merge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Google Shape;135;p 38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3" name="Resim 16"/>
          <p:cNvPicPr/>
          <p:nvPr/>
        </p:nvPicPr>
        <p:blipFill>
          <a:blip r:embed="rId2"/>
          <a:stretch/>
        </p:blipFill>
        <p:spPr>
          <a:xfrm>
            <a:off x="969840" y="8285040"/>
            <a:ext cx="4744800" cy="4744800"/>
          </a:xfrm>
          <a:prstGeom prst="rect">
            <a:avLst/>
          </a:prstGeom>
          <a:ln w="0">
            <a:noFill/>
          </a:ln>
        </p:spPr>
      </p:pic>
      <p:pic>
        <p:nvPicPr>
          <p:cNvPr id="914" name="Resim 17"/>
          <p:cNvPicPr/>
          <p:nvPr/>
        </p:nvPicPr>
        <p:blipFill>
          <a:blip r:embed="rId3"/>
          <a:stretch/>
        </p:blipFill>
        <p:spPr>
          <a:xfrm>
            <a:off x="7086600" y="32004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915" name="Düz Bağlayıcı 5"/>
          <p:cNvSpPr/>
          <p:nvPr/>
        </p:nvSpPr>
        <p:spPr>
          <a:xfrm>
            <a:off x="8915400" y="8229600"/>
            <a:ext cx="360" cy="4572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Metin kutusu 28"/>
          <p:cNvSpPr/>
          <p:nvPr/>
        </p:nvSpPr>
        <p:spPr>
          <a:xfrm>
            <a:off x="914400" y="1688760"/>
            <a:ext cx="14401440" cy="16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merge &lt;branch_name&gt; </a:t>
            </a: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komutu geçerli branch ile “branch_name” isimli branch’i birleştirir.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17" name="Metin kutusu 29"/>
          <p:cNvSpPr/>
          <p:nvPr/>
        </p:nvSpPr>
        <p:spPr>
          <a:xfrm>
            <a:off x="5486400" y="4343400"/>
            <a:ext cx="2141055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master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8" name="Metin kutusu 30"/>
          <p:cNvSpPr/>
          <p:nvPr/>
        </p:nvSpPr>
        <p:spPr>
          <a:xfrm>
            <a:off x="5486400" y="8001000"/>
            <a:ext cx="1599840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000000"/>
                </a:solidFill>
                <a:latin typeface="Fira Code Light"/>
              </a:rPr>
              <a:t>test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919" name="Resim 18"/>
          <p:cNvPicPr/>
          <p:nvPr/>
        </p:nvPicPr>
        <p:blipFill>
          <a:blip r:embed="rId3"/>
          <a:stretch/>
        </p:blipFill>
        <p:spPr>
          <a:xfrm>
            <a:off x="7086600" y="7315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20" name="Resim 19"/>
          <p:cNvPicPr/>
          <p:nvPr/>
        </p:nvPicPr>
        <p:blipFill>
          <a:blip r:embed="rId4"/>
          <a:stretch/>
        </p:blipFill>
        <p:spPr>
          <a:xfrm>
            <a:off x="10744200" y="7315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21" name="Resim 20"/>
          <p:cNvPicPr/>
          <p:nvPr/>
        </p:nvPicPr>
        <p:blipFill>
          <a:blip r:embed="rId5"/>
          <a:stretch/>
        </p:blipFill>
        <p:spPr>
          <a:xfrm>
            <a:off x="14401800" y="73152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922" name="Düz Bağlayıcı 6"/>
          <p:cNvSpPr/>
          <p:nvPr/>
        </p:nvSpPr>
        <p:spPr>
          <a:xfrm>
            <a:off x="10058400" y="8915400"/>
            <a:ext cx="9144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3" name="Düz Bağlayıcı 7"/>
          <p:cNvSpPr/>
          <p:nvPr/>
        </p:nvSpPr>
        <p:spPr>
          <a:xfrm>
            <a:off x="13716000" y="8915400"/>
            <a:ext cx="9144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4" name="Düz Bağlayıcı 8"/>
          <p:cNvSpPr/>
          <p:nvPr/>
        </p:nvSpPr>
        <p:spPr>
          <a:xfrm>
            <a:off x="8686800" y="6172200"/>
            <a:ext cx="360" cy="13716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447480" y="2286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merge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Google Shape;135;p 39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7" name="Resim 21"/>
          <p:cNvPicPr/>
          <p:nvPr/>
        </p:nvPicPr>
        <p:blipFill>
          <a:blip r:embed="rId2"/>
          <a:stretch/>
        </p:blipFill>
        <p:spPr>
          <a:xfrm>
            <a:off x="969840" y="8285040"/>
            <a:ext cx="4744800" cy="4744800"/>
          </a:xfrm>
          <a:prstGeom prst="rect">
            <a:avLst/>
          </a:prstGeom>
          <a:ln w="0">
            <a:noFill/>
          </a:ln>
        </p:spPr>
      </p:pic>
      <p:sp>
        <p:nvSpPr>
          <p:cNvPr id="928" name="Metin kutusu 31"/>
          <p:cNvSpPr/>
          <p:nvPr/>
        </p:nvSpPr>
        <p:spPr>
          <a:xfrm>
            <a:off x="1600200" y="8458200"/>
            <a:ext cx="4114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</a:t>
            </a:r>
            <a:r>
              <a:rPr lang="en-US" sz="2600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merge</a:t>
            </a:r>
            <a:r>
              <a:rPr lang="en-US" sz="26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r>
              <a:rPr lang="en-US" sz="2600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test</a:t>
            </a:r>
            <a:endParaRPr lang="en-US" sz="2600" b="0" strike="noStrike" spc="-1" dirty="0">
              <a:latin typeface="Arial"/>
            </a:endParaRPr>
          </a:p>
        </p:txBody>
      </p:sp>
      <p:pic>
        <p:nvPicPr>
          <p:cNvPr id="929" name="Resim 22"/>
          <p:cNvPicPr/>
          <p:nvPr/>
        </p:nvPicPr>
        <p:blipFill>
          <a:blip r:embed="rId3"/>
          <a:stretch/>
        </p:blipFill>
        <p:spPr>
          <a:xfrm>
            <a:off x="7086600" y="32004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930" name="Düz Bağlayıcı 1"/>
          <p:cNvSpPr/>
          <p:nvPr/>
        </p:nvSpPr>
        <p:spPr>
          <a:xfrm>
            <a:off x="8915400" y="8229600"/>
            <a:ext cx="360" cy="4572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Metin kutusu 32"/>
          <p:cNvSpPr/>
          <p:nvPr/>
        </p:nvSpPr>
        <p:spPr>
          <a:xfrm>
            <a:off x="914400" y="1688760"/>
            <a:ext cx="14401440" cy="16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merge &lt;branch_name&gt; </a:t>
            </a: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komutu geçerli branch ile “branch_name” isimli branch’i birleştirir.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32" name="Metin kutusu 33"/>
          <p:cNvSpPr/>
          <p:nvPr/>
        </p:nvSpPr>
        <p:spPr>
          <a:xfrm>
            <a:off x="5486400" y="4343400"/>
            <a:ext cx="2023824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master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33" name="Metin kutusu 34"/>
          <p:cNvSpPr/>
          <p:nvPr/>
        </p:nvSpPr>
        <p:spPr>
          <a:xfrm>
            <a:off x="5486400" y="8064360"/>
            <a:ext cx="1599840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000000"/>
                </a:solidFill>
                <a:latin typeface="Fira Code Light"/>
              </a:rPr>
              <a:t>test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934" name="Resim 23"/>
          <p:cNvPicPr/>
          <p:nvPr/>
        </p:nvPicPr>
        <p:blipFill>
          <a:blip r:embed="rId3"/>
          <a:stretch/>
        </p:blipFill>
        <p:spPr>
          <a:xfrm>
            <a:off x="7086600" y="7315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35" name="Resim 24"/>
          <p:cNvPicPr/>
          <p:nvPr/>
        </p:nvPicPr>
        <p:blipFill>
          <a:blip r:embed="rId4"/>
          <a:stretch/>
        </p:blipFill>
        <p:spPr>
          <a:xfrm>
            <a:off x="10744200" y="7315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36" name="Resim 25"/>
          <p:cNvPicPr/>
          <p:nvPr/>
        </p:nvPicPr>
        <p:blipFill>
          <a:blip r:embed="rId5"/>
          <a:stretch/>
        </p:blipFill>
        <p:spPr>
          <a:xfrm>
            <a:off x="14401800" y="73152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937" name="Düz Bağlayıcı 3"/>
          <p:cNvSpPr/>
          <p:nvPr/>
        </p:nvSpPr>
        <p:spPr>
          <a:xfrm>
            <a:off x="10058400" y="8915400"/>
            <a:ext cx="9144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8" name="Düz Bağlayıcı 4"/>
          <p:cNvSpPr/>
          <p:nvPr/>
        </p:nvSpPr>
        <p:spPr>
          <a:xfrm>
            <a:off x="13716000" y="8915400"/>
            <a:ext cx="9144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Düz Bağlayıcı 9"/>
          <p:cNvSpPr/>
          <p:nvPr/>
        </p:nvSpPr>
        <p:spPr>
          <a:xfrm>
            <a:off x="8686800" y="6172200"/>
            <a:ext cx="360" cy="13716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447480" y="22860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git merge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Google Shape;135;p 40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2" name="Resim 26"/>
          <p:cNvPicPr/>
          <p:nvPr/>
        </p:nvPicPr>
        <p:blipFill>
          <a:blip r:embed="rId2"/>
          <a:stretch/>
        </p:blipFill>
        <p:spPr>
          <a:xfrm>
            <a:off x="969840" y="8285040"/>
            <a:ext cx="4744800" cy="4744800"/>
          </a:xfrm>
          <a:prstGeom prst="rect">
            <a:avLst/>
          </a:prstGeom>
          <a:ln w="0">
            <a:noFill/>
          </a:ln>
        </p:spPr>
      </p:pic>
      <p:sp>
        <p:nvSpPr>
          <p:cNvPr id="943" name="Metin kutusu 35"/>
          <p:cNvSpPr/>
          <p:nvPr/>
        </p:nvSpPr>
        <p:spPr>
          <a:xfrm>
            <a:off x="1600200" y="8458200"/>
            <a:ext cx="4114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</a:t>
            </a:r>
            <a:r>
              <a:rPr lang="en-US" sz="2600" spc="-1" dirty="0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merge test</a:t>
            </a:r>
            <a:endParaRPr lang="en-US" sz="2600" b="0" strike="noStrike" spc="-1" dirty="0">
              <a:latin typeface="Arial"/>
            </a:endParaRPr>
          </a:p>
        </p:txBody>
      </p:sp>
      <p:pic>
        <p:nvPicPr>
          <p:cNvPr id="944" name="Resim 27"/>
          <p:cNvPicPr/>
          <p:nvPr/>
        </p:nvPicPr>
        <p:blipFill>
          <a:blip r:embed="rId3"/>
          <a:stretch/>
        </p:blipFill>
        <p:spPr>
          <a:xfrm>
            <a:off x="7086600" y="32004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945" name="Düz Bağlayıcı 16"/>
          <p:cNvSpPr/>
          <p:nvPr/>
        </p:nvSpPr>
        <p:spPr>
          <a:xfrm>
            <a:off x="8915400" y="8229600"/>
            <a:ext cx="360" cy="4572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Metin kutusu 36"/>
          <p:cNvSpPr/>
          <p:nvPr/>
        </p:nvSpPr>
        <p:spPr>
          <a:xfrm>
            <a:off x="914400" y="1688760"/>
            <a:ext cx="14401440" cy="16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git merge &lt;branch_name&gt; </a:t>
            </a:r>
            <a:r>
              <a:rPr lang="en-US" sz="42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komutu geçerli branch ile “branch_name” isimli branch’i birleştirir.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7" name="Metin kutusu 37"/>
          <p:cNvSpPr/>
          <p:nvPr/>
        </p:nvSpPr>
        <p:spPr>
          <a:xfrm>
            <a:off x="5486400" y="4343400"/>
            <a:ext cx="2043363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master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48" name="Metin kutusu 38"/>
          <p:cNvSpPr/>
          <p:nvPr/>
        </p:nvSpPr>
        <p:spPr>
          <a:xfrm>
            <a:off x="5486400" y="8064360"/>
            <a:ext cx="1599840" cy="69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>
                <a:solidFill>
                  <a:srgbClr val="000000"/>
                </a:solidFill>
                <a:latin typeface="Fira Code Light"/>
              </a:rPr>
              <a:t>test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949" name="Resim 28"/>
          <p:cNvPicPr/>
          <p:nvPr/>
        </p:nvPicPr>
        <p:blipFill>
          <a:blip r:embed="rId3"/>
          <a:stretch/>
        </p:blipFill>
        <p:spPr>
          <a:xfrm>
            <a:off x="7086600" y="7315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50" name="Resim 29"/>
          <p:cNvPicPr/>
          <p:nvPr/>
        </p:nvPicPr>
        <p:blipFill>
          <a:blip r:embed="rId4"/>
          <a:stretch/>
        </p:blipFill>
        <p:spPr>
          <a:xfrm>
            <a:off x="12115800" y="32004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51" name="Resim 30"/>
          <p:cNvPicPr/>
          <p:nvPr/>
        </p:nvPicPr>
        <p:blipFill>
          <a:blip r:embed="rId4"/>
          <a:stretch/>
        </p:blipFill>
        <p:spPr>
          <a:xfrm>
            <a:off x="10744200" y="7315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52" name="Resim 31"/>
          <p:cNvPicPr/>
          <p:nvPr/>
        </p:nvPicPr>
        <p:blipFill>
          <a:blip r:embed="rId5"/>
          <a:stretch/>
        </p:blipFill>
        <p:spPr>
          <a:xfrm>
            <a:off x="14401800" y="73152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953" name="Resim 32"/>
          <p:cNvPicPr/>
          <p:nvPr/>
        </p:nvPicPr>
        <p:blipFill>
          <a:blip r:embed="rId5"/>
          <a:stretch/>
        </p:blipFill>
        <p:spPr>
          <a:xfrm>
            <a:off x="16687800" y="3200400"/>
            <a:ext cx="3200040" cy="3200040"/>
          </a:xfrm>
          <a:prstGeom prst="rect">
            <a:avLst/>
          </a:prstGeom>
          <a:ln w="0">
            <a:noFill/>
          </a:ln>
        </p:spPr>
      </p:pic>
      <p:sp>
        <p:nvSpPr>
          <p:cNvPr id="954" name="Düz Bağlayıcı 17"/>
          <p:cNvSpPr/>
          <p:nvPr/>
        </p:nvSpPr>
        <p:spPr>
          <a:xfrm>
            <a:off x="10058400" y="4800600"/>
            <a:ext cx="22860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5" name="Düz Bağlayıcı 18"/>
          <p:cNvSpPr/>
          <p:nvPr/>
        </p:nvSpPr>
        <p:spPr>
          <a:xfrm>
            <a:off x="15087600" y="4800600"/>
            <a:ext cx="18288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Düz Bağlayıcı 19"/>
          <p:cNvSpPr/>
          <p:nvPr/>
        </p:nvSpPr>
        <p:spPr>
          <a:xfrm>
            <a:off x="10058400" y="8915400"/>
            <a:ext cx="9144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7" name="Düz Bağlayıcı 20"/>
          <p:cNvSpPr/>
          <p:nvPr/>
        </p:nvSpPr>
        <p:spPr>
          <a:xfrm>
            <a:off x="13716000" y="8915400"/>
            <a:ext cx="914400" cy="36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8" name="Düz Bağlayıcı 21"/>
          <p:cNvSpPr/>
          <p:nvPr/>
        </p:nvSpPr>
        <p:spPr>
          <a:xfrm flipV="1">
            <a:off x="16916400" y="6400800"/>
            <a:ext cx="1371600" cy="11430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9" name="Düz Bağlayıcı 22"/>
          <p:cNvSpPr/>
          <p:nvPr/>
        </p:nvSpPr>
        <p:spPr>
          <a:xfrm>
            <a:off x="8686800" y="6172200"/>
            <a:ext cx="360" cy="13716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5803560" y="617220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Open Sans Medium"/>
                <a:ea typeface="Google Sans Medium"/>
              </a:rPr>
              <a:t>Merge Conflict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Merge Conflict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Google Shape;135;p 41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3" name="Resim 3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964" name="Metin kutusu 10"/>
          <p:cNvSpPr/>
          <p:nvPr/>
        </p:nvSpPr>
        <p:spPr>
          <a:xfrm>
            <a:off x="914400" y="228600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İki farklı commit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Open Sans Medium"/>
              </a:rPr>
              <a:t>merge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edilemez.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Düzeltilmesi gerekir.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Merge Conflict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Google Shape;135;p 42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2" name="Resim 5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973" name="Metin kutusu 12"/>
          <p:cNvSpPr/>
          <p:nvPr/>
        </p:nvSpPr>
        <p:spPr>
          <a:xfrm>
            <a:off x="914400" y="228600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İki farklı commit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Open Sans Medium"/>
              </a:rPr>
              <a:t>merge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edilemez.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Düzeltilmesi gerekir.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4" name="Metin kutusu 13"/>
          <p:cNvSpPr/>
          <p:nvPr/>
        </p:nvSpPr>
        <p:spPr>
          <a:xfrm>
            <a:off x="2624070" y="8375887"/>
            <a:ext cx="4810009" cy="6709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 </a:t>
            </a:r>
            <a:r>
              <a:rPr lang="en-US" sz="2800" b="0" strike="noStrike" spc="-1" dirty="0">
                <a:solidFill>
                  <a:srgbClr val="000000"/>
                </a:solidFill>
                <a:latin typeface="Fira Code Light"/>
                <a:ea typeface="DejaVu Sans"/>
              </a:rPr>
              <a:t>git </a:t>
            </a:r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merge test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5" name="Metin kutusu 14"/>
          <p:cNvSpPr/>
          <p:nvPr/>
        </p:nvSpPr>
        <p:spPr>
          <a:xfrm>
            <a:off x="8229600" y="7315200"/>
            <a:ext cx="14630040" cy="18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CONFLICT (content): Merge conflict in main.c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Automatic merge failed; fix conflicts and then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commit the results.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Merge Conflict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Google Shape;135;p 43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8" name="Resim 6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979" name="Metin kutusu 15"/>
          <p:cNvSpPr/>
          <p:nvPr/>
        </p:nvSpPr>
        <p:spPr>
          <a:xfrm>
            <a:off x="914400" y="228600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İki farklı commit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Open Sans Medium"/>
              </a:rPr>
              <a:t>merge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edilemez.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Düzeltilmesi gerekir.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981" name="Resim 7"/>
          <p:cNvPicPr/>
          <p:nvPr/>
        </p:nvPicPr>
        <p:blipFill>
          <a:blip r:embed="rId3"/>
          <a:stretch/>
        </p:blipFill>
        <p:spPr>
          <a:xfrm>
            <a:off x="9088560" y="3200400"/>
            <a:ext cx="12856680" cy="8512560"/>
          </a:xfrm>
          <a:prstGeom prst="rect">
            <a:avLst/>
          </a:prstGeom>
          <a:ln w="0">
            <a:noFill/>
          </a:ln>
        </p:spPr>
      </p:pic>
      <p:sp>
        <p:nvSpPr>
          <p:cNvPr id="3" name="Metin kutusu 13">
            <a:extLst>
              <a:ext uri="{FF2B5EF4-FFF2-40B4-BE49-F238E27FC236}">
                <a16:creationId xmlns:a16="http://schemas.microsoft.com/office/drawing/2014/main" id="{EE913FEC-5DF0-03D3-648C-61C592A0F40C}"/>
              </a:ext>
            </a:extLst>
          </p:cNvPr>
          <p:cNvSpPr/>
          <p:nvPr/>
        </p:nvSpPr>
        <p:spPr>
          <a:xfrm>
            <a:off x="2624070" y="8375887"/>
            <a:ext cx="4810009" cy="6709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 </a:t>
            </a:r>
            <a:r>
              <a:rPr lang="en-US" sz="2800" b="0" strike="noStrike" spc="-1" dirty="0">
                <a:solidFill>
                  <a:srgbClr val="000000"/>
                </a:solidFill>
                <a:latin typeface="Fira Code Light"/>
                <a:ea typeface="DejaVu Sans"/>
              </a:rPr>
              <a:t>git </a:t>
            </a:r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merge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047240" y="91440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kişiler arasında senkonize eder.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Google Shape;135;p 4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4" name="Resim 576"/>
          <p:cNvPicPr/>
          <p:nvPr/>
        </p:nvPicPr>
        <p:blipFill>
          <a:blip r:embed="rId2"/>
          <a:stretch/>
        </p:blipFill>
        <p:spPr>
          <a:xfrm>
            <a:off x="1426680" y="8229600"/>
            <a:ext cx="3428640" cy="3428640"/>
          </a:xfrm>
          <a:prstGeom prst="rect">
            <a:avLst/>
          </a:prstGeom>
          <a:ln w="0">
            <a:noFill/>
          </a:ln>
        </p:spPr>
      </p:pic>
      <p:pic>
        <p:nvPicPr>
          <p:cNvPr id="505" name="Resim 577"/>
          <p:cNvPicPr/>
          <p:nvPr/>
        </p:nvPicPr>
        <p:blipFill>
          <a:blip r:embed="rId3"/>
          <a:stretch/>
        </p:blipFill>
        <p:spPr>
          <a:xfrm rot="21583200">
            <a:off x="11436120" y="2520000"/>
            <a:ext cx="2513520" cy="2513160"/>
          </a:xfrm>
          <a:prstGeom prst="rect">
            <a:avLst/>
          </a:prstGeom>
          <a:ln w="0">
            <a:noFill/>
          </a:ln>
        </p:spPr>
      </p:pic>
      <p:pic>
        <p:nvPicPr>
          <p:cNvPr id="506" name="Resim 578"/>
          <p:cNvPicPr/>
          <p:nvPr/>
        </p:nvPicPr>
        <p:blipFill>
          <a:blip r:embed="rId4"/>
          <a:stretch/>
        </p:blipFill>
        <p:spPr>
          <a:xfrm>
            <a:off x="8458200" y="20574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07" name="Resim 579"/>
          <p:cNvPicPr/>
          <p:nvPr/>
        </p:nvPicPr>
        <p:blipFill>
          <a:blip r:embed="rId4"/>
          <a:stretch/>
        </p:blipFill>
        <p:spPr>
          <a:xfrm>
            <a:off x="4572000" y="57150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508" name="Resim 580"/>
          <p:cNvPicPr/>
          <p:nvPr/>
        </p:nvPicPr>
        <p:blipFill>
          <a:blip r:embed="rId4"/>
          <a:stretch/>
        </p:blipFill>
        <p:spPr>
          <a:xfrm>
            <a:off x="16843320" y="59436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09" name="Resim 581"/>
          <p:cNvPicPr/>
          <p:nvPr/>
        </p:nvPicPr>
        <p:blipFill>
          <a:blip r:embed="rId2"/>
          <a:stretch/>
        </p:blipFill>
        <p:spPr>
          <a:xfrm>
            <a:off x="13944600" y="8123400"/>
            <a:ext cx="3428640" cy="342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Merge Conflict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Google Shape;135;p 44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4" name="Resim 8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985" name="Metin kutusu 17"/>
          <p:cNvSpPr/>
          <p:nvPr/>
        </p:nvSpPr>
        <p:spPr>
          <a:xfrm>
            <a:off x="914400" y="228600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İki farklı commit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Open Sans Medium"/>
              </a:rPr>
              <a:t>merge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edilemez.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Düzeltilmesi gerekir.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987" name="Resim 9"/>
          <p:cNvPicPr/>
          <p:nvPr/>
        </p:nvPicPr>
        <p:blipFill>
          <a:blip r:embed="rId3"/>
          <a:stretch/>
        </p:blipFill>
        <p:spPr>
          <a:xfrm>
            <a:off x="9088560" y="3200400"/>
            <a:ext cx="12856680" cy="8512560"/>
          </a:xfrm>
          <a:prstGeom prst="rect">
            <a:avLst/>
          </a:prstGeom>
          <a:ln w="0">
            <a:noFill/>
          </a:ln>
        </p:spPr>
      </p:pic>
      <p:sp>
        <p:nvSpPr>
          <p:cNvPr id="988" name="Metin kutusu 19"/>
          <p:cNvSpPr/>
          <p:nvPr/>
        </p:nvSpPr>
        <p:spPr>
          <a:xfrm>
            <a:off x="9144000" y="4800600"/>
            <a:ext cx="4114440" cy="15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600" b="0" strike="noStrike" spc="-1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989" name="Metin kutusu 20"/>
          <p:cNvSpPr/>
          <p:nvPr/>
        </p:nvSpPr>
        <p:spPr>
          <a:xfrm>
            <a:off x="9144000" y="6400800"/>
            <a:ext cx="4114440" cy="15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600" b="0" strike="noStrike" spc="-1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990" name="Düz Bağlayıcı 2"/>
          <p:cNvSpPr/>
          <p:nvPr/>
        </p:nvSpPr>
        <p:spPr>
          <a:xfrm>
            <a:off x="17602200" y="6400800"/>
            <a:ext cx="360" cy="11430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Metin kutusu 21"/>
          <p:cNvSpPr/>
          <p:nvPr/>
        </p:nvSpPr>
        <p:spPr>
          <a:xfrm>
            <a:off x="15544800" y="5486400"/>
            <a:ext cx="5943240" cy="129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conflicting commit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92" name="Metin kutusu 22"/>
          <p:cNvSpPr/>
          <p:nvPr/>
        </p:nvSpPr>
        <p:spPr>
          <a:xfrm>
            <a:off x="3657600" y="5257800"/>
            <a:ext cx="5714640" cy="129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Yaptığım değişiklik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93" name="Metin kutusu 23"/>
          <p:cNvSpPr/>
          <p:nvPr/>
        </p:nvSpPr>
        <p:spPr>
          <a:xfrm>
            <a:off x="3200400" y="6858000"/>
            <a:ext cx="6629040" cy="129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Kaynaktaki değişiklik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" name="Metin kutusu 13">
            <a:extLst>
              <a:ext uri="{FF2B5EF4-FFF2-40B4-BE49-F238E27FC236}">
                <a16:creationId xmlns:a16="http://schemas.microsoft.com/office/drawing/2014/main" id="{A8649A86-6AC0-6228-6289-2B0D8E2F00F5}"/>
              </a:ext>
            </a:extLst>
          </p:cNvPr>
          <p:cNvSpPr/>
          <p:nvPr/>
        </p:nvSpPr>
        <p:spPr>
          <a:xfrm>
            <a:off x="2624070" y="8375887"/>
            <a:ext cx="4810009" cy="6709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 </a:t>
            </a:r>
            <a:r>
              <a:rPr lang="en-US" sz="2800" b="0" strike="noStrike" spc="-1" dirty="0">
                <a:solidFill>
                  <a:srgbClr val="000000"/>
                </a:solidFill>
                <a:latin typeface="Fira Code Light"/>
                <a:ea typeface="DejaVu Sans"/>
              </a:rPr>
              <a:t>git </a:t>
            </a:r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merge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Merge Conflict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Google Shape;135;p 45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6" name="Resim 11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997" name="Metin kutusu 24"/>
          <p:cNvSpPr/>
          <p:nvPr/>
        </p:nvSpPr>
        <p:spPr>
          <a:xfrm>
            <a:off x="914400" y="228600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İki farklı commit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Open Sans Medium"/>
              </a:rPr>
              <a:t>merge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edilemez.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Düzeltilmesi gerekir.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999" name="Resim 12"/>
          <p:cNvPicPr/>
          <p:nvPr/>
        </p:nvPicPr>
        <p:blipFill>
          <a:blip r:embed="rId3"/>
          <a:stretch/>
        </p:blipFill>
        <p:spPr>
          <a:xfrm>
            <a:off x="9088560" y="3200400"/>
            <a:ext cx="12856680" cy="8512560"/>
          </a:xfrm>
          <a:prstGeom prst="rect">
            <a:avLst/>
          </a:prstGeom>
          <a:ln w="0">
            <a:noFill/>
          </a:ln>
        </p:spPr>
      </p:pic>
      <p:pic>
        <p:nvPicPr>
          <p:cNvPr id="1000" name="Resim 13"/>
          <p:cNvPicPr/>
          <p:nvPr/>
        </p:nvPicPr>
        <p:blipFill>
          <a:blip r:embed="rId4"/>
          <a:stretch/>
        </p:blipFill>
        <p:spPr>
          <a:xfrm>
            <a:off x="9088560" y="3200760"/>
            <a:ext cx="12856680" cy="8512200"/>
          </a:xfrm>
          <a:prstGeom prst="rect">
            <a:avLst/>
          </a:prstGeom>
          <a:ln w="0">
            <a:noFill/>
          </a:ln>
        </p:spPr>
      </p:pic>
      <p:sp>
        <p:nvSpPr>
          <p:cNvPr id="3" name="Metin kutusu 13">
            <a:extLst>
              <a:ext uri="{FF2B5EF4-FFF2-40B4-BE49-F238E27FC236}">
                <a16:creationId xmlns:a16="http://schemas.microsoft.com/office/drawing/2014/main" id="{E3BEE213-6A5C-EB8D-CE0B-76FA1114A895}"/>
              </a:ext>
            </a:extLst>
          </p:cNvPr>
          <p:cNvSpPr/>
          <p:nvPr/>
        </p:nvSpPr>
        <p:spPr>
          <a:xfrm>
            <a:off x="2624070" y="8375887"/>
            <a:ext cx="4810009" cy="6709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 </a:t>
            </a:r>
            <a:r>
              <a:rPr lang="en-US" sz="2800" b="0" strike="noStrike" spc="-1" dirty="0">
                <a:solidFill>
                  <a:srgbClr val="000000"/>
                </a:solidFill>
                <a:latin typeface="Fira Code Light"/>
                <a:ea typeface="DejaVu Sans"/>
              </a:rPr>
              <a:t>git </a:t>
            </a:r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merge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676080" y="665640"/>
            <a:ext cx="21954960" cy="36572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Merge Conflict</a:t>
            </a:r>
            <a:br>
              <a:rPr sz="5400"/>
            </a:br>
            <a:br>
              <a:rPr sz="5400"/>
            </a:br>
            <a:br>
              <a:rPr sz="5400"/>
            </a:br>
            <a:br>
              <a:rPr sz="4400"/>
            </a:br>
            <a:br>
              <a:rPr sz="5400"/>
            </a:br>
            <a:br>
              <a:rPr sz="5400"/>
            </a:b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Fira Code Light"/>
                <a:ea typeface="Open Sans Medium"/>
              </a:rPr>
              <a:t> </a:t>
            </a:r>
            <a:br>
              <a:rPr sz="5400"/>
            </a:b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Google Shape;135;p 46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3" name="Resim 10"/>
          <p:cNvPicPr/>
          <p:nvPr/>
        </p:nvPicPr>
        <p:blipFill>
          <a:blip r:embed="rId2"/>
          <a:stretch/>
        </p:blipFill>
        <p:spPr>
          <a:xfrm>
            <a:off x="1884240" y="8056440"/>
            <a:ext cx="5430600" cy="5430600"/>
          </a:xfrm>
          <a:prstGeom prst="rect">
            <a:avLst/>
          </a:prstGeom>
          <a:ln w="0">
            <a:noFill/>
          </a:ln>
        </p:spPr>
      </p:pic>
      <p:sp>
        <p:nvSpPr>
          <p:cNvPr id="1004" name="Metin kutusu 26"/>
          <p:cNvSpPr/>
          <p:nvPr/>
        </p:nvSpPr>
        <p:spPr>
          <a:xfrm>
            <a:off x="914400" y="2286000"/>
            <a:ext cx="14401440" cy="15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İki farklı commit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Open Sans Medium"/>
              </a:rPr>
              <a:t>merge </a:t>
            </a: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edilemez.</a:t>
            </a:r>
            <a:endParaRPr lang="en-US" sz="4400" b="0" strike="noStrike" spc="-1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Düzeltilmesi gerekir.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06" name="Resim 14"/>
          <p:cNvPicPr/>
          <p:nvPr/>
        </p:nvPicPr>
        <p:blipFill>
          <a:blip r:embed="rId3"/>
          <a:stretch/>
        </p:blipFill>
        <p:spPr>
          <a:xfrm>
            <a:off x="9088560" y="3200400"/>
            <a:ext cx="12856680" cy="8512560"/>
          </a:xfrm>
          <a:prstGeom prst="rect">
            <a:avLst/>
          </a:prstGeom>
          <a:ln w="0">
            <a:noFill/>
          </a:ln>
        </p:spPr>
      </p:pic>
      <p:pic>
        <p:nvPicPr>
          <p:cNvPr id="1007" name="Resim 15"/>
          <p:cNvPicPr/>
          <p:nvPr/>
        </p:nvPicPr>
        <p:blipFill>
          <a:blip r:embed="rId4"/>
          <a:stretch/>
        </p:blipFill>
        <p:spPr>
          <a:xfrm>
            <a:off x="9088560" y="3200400"/>
            <a:ext cx="12824640" cy="8491320"/>
          </a:xfrm>
          <a:prstGeom prst="rect">
            <a:avLst/>
          </a:prstGeom>
          <a:ln w="0">
            <a:noFill/>
          </a:ln>
        </p:spPr>
      </p:pic>
      <p:sp>
        <p:nvSpPr>
          <p:cNvPr id="3" name="Metin kutusu 13">
            <a:extLst>
              <a:ext uri="{FF2B5EF4-FFF2-40B4-BE49-F238E27FC236}">
                <a16:creationId xmlns:a16="http://schemas.microsoft.com/office/drawing/2014/main" id="{736881D5-2611-E833-9E24-AC109712444A}"/>
              </a:ext>
            </a:extLst>
          </p:cNvPr>
          <p:cNvSpPr/>
          <p:nvPr/>
        </p:nvSpPr>
        <p:spPr>
          <a:xfrm>
            <a:off x="2624070" y="8375887"/>
            <a:ext cx="4810009" cy="6709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 </a:t>
            </a:r>
            <a:r>
              <a:rPr lang="en-US" sz="2800" b="0" strike="noStrike" spc="-1" dirty="0">
                <a:solidFill>
                  <a:srgbClr val="000000"/>
                </a:solidFill>
                <a:latin typeface="Fira Code Light"/>
                <a:ea typeface="DejaVu Sans"/>
              </a:rPr>
              <a:t>git </a:t>
            </a:r>
            <a:r>
              <a:rPr lang="en-US" sz="2800" spc="-1" dirty="0">
                <a:solidFill>
                  <a:srgbClr val="000000"/>
                </a:solidFill>
                <a:latin typeface="Fira Code Light"/>
                <a:ea typeface="DejaVu Sans"/>
              </a:rPr>
              <a:t>merge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6032160" y="636660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>
                <a:solidFill>
                  <a:srgbClr val="404040"/>
                </a:solidFill>
                <a:latin typeface="Open Sans Medium"/>
                <a:ea typeface="Google Sans Medium"/>
              </a:rPr>
              <a:t>Pull Request</a:t>
            </a:r>
            <a:endParaRPr lang="tr-TR" sz="8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/>
          </p:nvPr>
        </p:nvSpPr>
        <p:spPr>
          <a:xfrm>
            <a:off x="2323800" y="5486400"/>
            <a:ext cx="1779264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latin typeface="Open Sans Medium"/>
                <a:ea typeface="Open Sans Medium"/>
              </a:rPr>
              <a:t>Projedeki değişiklikleri takip etmeyi kolaylaştırır.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kişiler arasında senkonize eder.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Kodun orijinalini kaybetmeden test yapabilme imkanı 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sunar.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Projede yapılmış değişiklikleri geri almayı sağlar.</a:t>
            </a:r>
            <a:endParaRPr lang="tr-T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 type="title"/>
          </p:nvPr>
        </p:nvSpPr>
        <p:spPr>
          <a:xfrm>
            <a:off x="2971800" y="297180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Git, yazılan kodu takip eden bir versiyon kontrol sistemidir.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Resim 1070"/>
          <p:cNvPicPr/>
          <p:nvPr/>
        </p:nvPicPr>
        <p:blipFill>
          <a:blip r:embed="rId2"/>
          <a:stretch/>
        </p:blipFill>
        <p:spPr>
          <a:xfrm>
            <a:off x="5943600" y="2971800"/>
            <a:ext cx="9143640" cy="914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2057400" y="6823800"/>
            <a:ext cx="2011644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Fira Code Light"/>
                <a:ea typeface="DejaVu Sans"/>
              </a:rPr>
              <a:t>https://github.com/Google-Developer-Student-Clubs-ATU</a:t>
            </a:r>
            <a:endParaRPr lang="tr-T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Metin kutusu 1072"/>
          <p:cNvSpPr/>
          <p:nvPr/>
        </p:nvSpPr>
        <p:spPr>
          <a:xfrm>
            <a:off x="9601200" y="5396040"/>
            <a:ext cx="480024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9600" b="0" strike="noStrike" spc="-1" dirty="0">
              <a:latin typeface="github-octicons"/>
            </a:endParaRPr>
          </a:p>
        </p:txBody>
      </p:sp>
      <p:pic>
        <p:nvPicPr>
          <p:cNvPr id="3" name="Resim 2" descr="kırpıntı çizim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26BC8DEE-53D5-3ADE-69E9-9222F064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455" y="5120770"/>
            <a:ext cx="1508948" cy="1460567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2971800" y="5943600"/>
            <a:ext cx="1454148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500" b="0" strike="noStrike" spc="-1" dirty="0">
                <a:solidFill>
                  <a:srgbClr val="404040"/>
                </a:solidFill>
                <a:latin typeface="Google Sans Medium"/>
                <a:ea typeface="Google Sans Medium"/>
              </a:rPr>
              <a:t>Git </a:t>
            </a:r>
            <a:r>
              <a:rPr lang="en-US" sz="8500" b="0" strike="noStrike" spc="-1" dirty="0" err="1">
                <a:solidFill>
                  <a:srgbClr val="404040"/>
                </a:solidFill>
                <a:latin typeface="Google Sans Medium"/>
                <a:ea typeface="Google Sans Medium"/>
              </a:rPr>
              <a:t>ve</a:t>
            </a:r>
            <a:r>
              <a:rPr lang="en-US" sz="8500" b="0" strike="noStrike" spc="-1" dirty="0">
                <a:solidFill>
                  <a:srgbClr val="404040"/>
                </a:solidFill>
                <a:latin typeface="Google Sans Medium"/>
                <a:ea typeface="Google Sans Medium"/>
              </a:rPr>
              <a:t> </a:t>
            </a:r>
            <a:r>
              <a:rPr lang="en-US" sz="8500" b="0" strike="noStrike" spc="-1" dirty="0" err="1">
                <a:solidFill>
                  <a:srgbClr val="404040"/>
                </a:solidFill>
                <a:latin typeface="Google Sans Medium"/>
                <a:ea typeface="Google Sans Medium"/>
              </a:rPr>
              <a:t>Github</a:t>
            </a:r>
            <a:br>
              <a:rPr sz="8500" dirty="0"/>
            </a:br>
            <a:r>
              <a:rPr lang="en-US" sz="4000" b="0" strike="noStrike" spc="-1" dirty="0" err="1">
                <a:solidFill>
                  <a:srgbClr val="4285F4"/>
                </a:solidFill>
                <a:latin typeface="Roboto Mono"/>
                <a:ea typeface="Roboto Mono"/>
              </a:rPr>
              <a:t>CheesyFrappe</a:t>
            </a:r>
            <a:r>
              <a:rPr lang="en-US" sz="40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 – Emirhan Balcı</a:t>
            </a:r>
            <a:br>
              <a:rPr sz="4000" dirty="0"/>
            </a:br>
            <a:r>
              <a:rPr lang="en-US" sz="4000" b="0" strike="noStrike" spc="-1" dirty="0" err="1">
                <a:solidFill>
                  <a:srgbClr val="4285F4"/>
                </a:solidFill>
                <a:latin typeface="Roboto Mono"/>
                <a:ea typeface="Roboto Mono"/>
              </a:rPr>
              <a:t>BurakAhmet</a:t>
            </a:r>
            <a:r>
              <a:rPr lang="en-US" sz="40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 – Ahmet Burak Biçer</a:t>
            </a:r>
            <a:endParaRPr lang="tr-T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Resim 2" descr="kırpıntı çizim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8B215612-4E40-49CC-2AF5-C4A449B2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771" y="7405426"/>
            <a:ext cx="662283" cy="662283"/>
          </a:xfrm>
          <a:prstGeom prst="rect">
            <a:avLst/>
          </a:prstGeom>
        </p:spPr>
      </p:pic>
      <p:pic>
        <p:nvPicPr>
          <p:cNvPr id="5" name="Resim 4" descr="kırpıntı çizim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069BFBDD-E778-B370-E347-5E61581A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73" y="8065150"/>
            <a:ext cx="662283" cy="662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047240" y="91440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kişiler arasında senkonize eder.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Google Shape;135;p 5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2" name="Resim 584"/>
          <p:cNvPicPr/>
          <p:nvPr/>
        </p:nvPicPr>
        <p:blipFill>
          <a:blip r:embed="rId2"/>
          <a:stretch/>
        </p:blipFill>
        <p:spPr>
          <a:xfrm>
            <a:off x="1426680" y="8229600"/>
            <a:ext cx="3428640" cy="3428640"/>
          </a:xfrm>
          <a:prstGeom prst="rect">
            <a:avLst/>
          </a:prstGeom>
          <a:ln w="0">
            <a:noFill/>
          </a:ln>
        </p:spPr>
      </p:pic>
      <p:pic>
        <p:nvPicPr>
          <p:cNvPr id="513" name="Resim 585"/>
          <p:cNvPicPr/>
          <p:nvPr/>
        </p:nvPicPr>
        <p:blipFill>
          <a:blip r:embed="rId3"/>
          <a:stretch/>
        </p:blipFill>
        <p:spPr>
          <a:xfrm rot="21583200">
            <a:off x="11436120" y="2520000"/>
            <a:ext cx="2513520" cy="2513160"/>
          </a:xfrm>
          <a:prstGeom prst="rect">
            <a:avLst/>
          </a:prstGeom>
          <a:ln w="0">
            <a:noFill/>
          </a:ln>
        </p:spPr>
      </p:pic>
      <p:pic>
        <p:nvPicPr>
          <p:cNvPr id="514" name="Resim 586"/>
          <p:cNvPicPr/>
          <p:nvPr/>
        </p:nvPicPr>
        <p:blipFill>
          <a:blip r:embed="rId4"/>
          <a:stretch/>
        </p:blipFill>
        <p:spPr>
          <a:xfrm>
            <a:off x="8458200" y="20574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15" name="Resim 587"/>
          <p:cNvPicPr/>
          <p:nvPr/>
        </p:nvPicPr>
        <p:blipFill>
          <a:blip r:embed="rId4"/>
          <a:stretch/>
        </p:blipFill>
        <p:spPr>
          <a:xfrm>
            <a:off x="4572000" y="59436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16" name="Resim 588"/>
          <p:cNvPicPr/>
          <p:nvPr/>
        </p:nvPicPr>
        <p:blipFill>
          <a:blip r:embed="rId4"/>
          <a:stretch/>
        </p:blipFill>
        <p:spPr>
          <a:xfrm>
            <a:off x="16843320" y="6099120"/>
            <a:ext cx="2815920" cy="2815920"/>
          </a:xfrm>
          <a:prstGeom prst="rect">
            <a:avLst/>
          </a:prstGeom>
          <a:ln w="0">
            <a:noFill/>
          </a:ln>
        </p:spPr>
      </p:pic>
      <p:pic>
        <p:nvPicPr>
          <p:cNvPr id="517" name="Resim 589"/>
          <p:cNvPicPr/>
          <p:nvPr/>
        </p:nvPicPr>
        <p:blipFill>
          <a:blip r:embed="rId2"/>
          <a:stretch/>
        </p:blipFill>
        <p:spPr>
          <a:xfrm>
            <a:off x="13944600" y="8123400"/>
            <a:ext cx="3428640" cy="3428640"/>
          </a:xfrm>
          <a:prstGeom prst="rect">
            <a:avLst/>
          </a:prstGeom>
          <a:ln w="0">
            <a:noFill/>
          </a:ln>
        </p:spPr>
      </p:pic>
      <p:pic>
        <p:nvPicPr>
          <p:cNvPr id="518" name="Resim 590"/>
          <p:cNvPicPr/>
          <p:nvPr/>
        </p:nvPicPr>
        <p:blipFill>
          <a:blip r:embed="rId5"/>
          <a:stretch/>
        </p:blipFill>
        <p:spPr>
          <a:xfrm>
            <a:off x="4572000" y="57150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519" name="Resim 591"/>
          <p:cNvPicPr/>
          <p:nvPr/>
        </p:nvPicPr>
        <p:blipFill>
          <a:blip r:embed="rId6"/>
          <a:stretch/>
        </p:blipFill>
        <p:spPr>
          <a:xfrm>
            <a:off x="17070120" y="5943600"/>
            <a:ext cx="3046320" cy="3046320"/>
          </a:xfrm>
          <a:prstGeom prst="rect">
            <a:avLst/>
          </a:prstGeom>
          <a:ln w="0">
            <a:noFill/>
          </a:ln>
        </p:spPr>
      </p:pic>
      <p:sp>
        <p:nvSpPr>
          <p:cNvPr id="520" name="Metin kutusu 592"/>
          <p:cNvSpPr/>
          <p:nvPr/>
        </p:nvSpPr>
        <p:spPr>
          <a:xfrm>
            <a:off x="5029200" y="89989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a 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21" name="Metin kutusu 593"/>
          <p:cNvSpPr/>
          <p:nvPr/>
        </p:nvSpPr>
        <p:spPr>
          <a:xfrm>
            <a:off x="17373600" y="8998920"/>
            <a:ext cx="38858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a line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047240" y="91440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5400" b="0" strike="noStrike" spc="-1">
                <a:solidFill>
                  <a:srgbClr val="1F1F1F"/>
                </a:solidFill>
                <a:highlight>
                  <a:srgbClr val="FFFFFF"/>
                </a:highlight>
                <a:latin typeface="Open Sans Medium"/>
                <a:ea typeface="Open Sans Medium"/>
              </a:rPr>
              <a:t>Kodu kişiler arasında senkonize eder.</a:t>
            </a:r>
            <a:endParaRPr lang="tr-T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Google Shape;135;p 6"/>
          <p:cNvSpPr/>
          <p:nvPr/>
        </p:nvSpPr>
        <p:spPr>
          <a:xfrm>
            <a:off x="1426680" y="3781440"/>
            <a:ext cx="20355480" cy="77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4" name="Resim 596"/>
          <p:cNvPicPr/>
          <p:nvPr/>
        </p:nvPicPr>
        <p:blipFill>
          <a:blip r:embed="rId2"/>
          <a:stretch/>
        </p:blipFill>
        <p:spPr>
          <a:xfrm>
            <a:off x="1426680" y="8229600"/>
            <a:ext cx="3428640" cy="3428640"/>
          </a:xfrm>
          <a:prstGeom prst="rect">
            <a:avLst/>
          </a:prstGeom>
          <a:ln w="0">
            <a:noFill/>
          </a:ln>
        </p:spPr>
      </p:pic>
      <p:pic>
        <p:nvPicPr>
          <p:cNvPr id="525" name="Resim 597"/>
          <p:cNvPicPr/>
          <p:nvPr/>
        </p:nvPicPr>
        <p:blipFill>
          <a:blip r:embed="rId3"/>
          <a:stretch/>
        </p:blipFill>
        <p:spPr>
          <a:xfrm rot="21583200">
            <a:off x="11436120" y="2520000"/>
            <a:ext cx="2513520" cy="2513160"/>
          </a:xfrm>
          <a:prstGeom prst="rect">
            <a:avLst/>
          </a:prstGeom>
          <a:ln w="0">
            <a:noFill/>
          </a:ln>
        </p:spPr>
      </p:pic>
      <p:pic>
        <p:nvPicPr>
          <p:cNvPr id="526" name="Resim 598"/>
          <p:cNvPicPr/>
          <p:nvPr/>
        </p:nvPicPr>
        <p:blipFill>
          <a:blip r:embed="rId4"/>
          <a:stretch/>
        </p:blipFill>
        <p:spPr>
          <a:xfrm>
            <a:off x="4572000" y="59436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27" name="Resim 599"/>
          <p:cNvPicPr/>
          <p:nvPr/>
        </p:nvPicPr>
        <p:blipFill>
          <a:blip r:embed="rId4"/>
          <a:stretch/>
        </p:blipFill>
        <p:spPr>
          <a:xfrm>
            <a:off x="16843320" y="6099120"/>
            <a:ext cx="2815920" cy="2815920"/>
          </a:xfrm>
          <a:prstGeom prst="rect">
            <a:avLst/>
          </a:prstGeom>
          <a:ln w="0">
            <a:noFill/>
          </a:ln>
        </p:spPr>
      </p:pic>
      <p:pic>
        <p:nvPicPr>
          <p:cNvPr id="528" name="Resim 600"/>
          <p:cNvPicPr/>
          <p:nvPr/>
        </p:nvPicPr>
        <p:blipFill>
          <a:blip r:embed="rId2"/>
          <a:stretch/>
        </p:blipFill>
        <p:spPr>
          <a:xfrm>
            <a:off x="13944600" y="8123400"/>
            <a:ext cx="3428640" cy="3428640"/>
          </a:xfrm>
          <a:prstGeom prst="rect">
            <a:avLst/>
          </a:prstGeom>
          <a:ln w="0">
            <a:noFill/>
          </a:ln>
        </p:spPr>
      </p:pic>
      <p:pic>
        <p:nvPicPr>
          <p:cNvPr id="529" name="Resim 601"/>
          <p:cNvPicPr/>
          <p:nvPr/>
        </p:nvPicPr>
        <p:blipFill>
          <a:blip r:embed="rId5"/>
          <a:stretch/>
        </p:blipFill>
        <p:spPr>
          <a:xfrm>
            <a:off x="4572000" y="5715000"/>
            <a:ext cx="3200040" cy="3200040"/>
          </a:xfrm>
          <a:prstGeom prst="rect">
            <a:avLst/>
          </a:prstGeom>
          <a:ln w="0">
            <a:noFill/>
          </a:ln>
        </p:spPr>
      </p:pic>
      <p:pic>
        <p:nvPicPr>
          <p:cNvPr id="530" name="Resim 602"/>
          <p:cNvPicPr/>
          <p:nvPr/>
        </p:nvPicPr>
        <p:blipFill>
          <a:blip r:embed="rId6"/>
          <a:stretch/>
        </p:blipFill>
        <p:spPr>
          <a:xfrm>
            <a:off x="17070120" y="5943600"/>
            <a:ext cx="2971440" cy="2971440"/>
          </a:xfrm>
          <a:prstGeom prst="rect">
            <a:avLst/>
          </a:prstGeom>
          <a:ln w="0">
            <a:noFill/>
          </a:ln>
        </p:spPr>
      </p:pic>
      <p:pic>
        <p:nvPicPr>
          <p:cNvPr id="531" name="Resim 603"/>
          <p:cNvPicPr/>
          <p:nvPr/>
        </p:nvPicPr>
        <p:blipFill>
          <a:blip r:embed="rId7"/>
          <a:stretch/>
        </p:blipFill>
        <p:spPr>
          <a:xfrm>
            <a:off x="8686800" y="2057400"/>
            <a:ext cx="2742840" cy="2742840"/>
          </a:xfrm>
          <a:prstGeom prst="rect">
            <a:avLst/>
          </a:prstGeom>
          <a:ln w="0">
            <a:noFill/>
          </a:ln>
        </p:spPr>
      </p:pic>
      <p:sp>
        <p:nvSpPr>
          <p:cNvPr id="532" name="Düz Bağlayıcı 604"/>
          <p:cNvSpPr/>
          <p:nvPr/>
        </p:nvSpPr>
        <p:spPr>
          <a:xfrm flipV="1">
            <a:off x="6858000" y="4572000"/>
            <a:ext cx="1828800" cy="11430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Düz Bağlayıcı 605"/>
          <p:cNvSpPr/>
          <p:nvPr/>
        </p:nvSpPr>
        <p:spPr>
          <a:xfrm flipH="1" flipV="1">
            <a:off x="14630400" y="4572000"/>
            <a:ext cx="1828800" cy="1371600"/>
          </a:xfrm>
          <a:prstGeom prst="line">
            <a:avLst/>
          </a:prstGeom>
          <a:ln w="763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Application>Microsoft Office PowerPoint</Application>
  <PresentationFormat>Özel</PresentationFormat>
  <Slides>77</Slides>
  <Notes>0</Notes>
  <HiddenSlides>0</HiddenSlides>
  <ScaleCrop>false</ScaleCrop>
  <HeadingPairs>
    <vt:vector size="4" baseType="variant">
      <vt:variant>
        <vt:lpstr>Tema</vt:lpstr>
      </vt:variant>
      <vt:variant>
        <vt:i4>12</vt:i4>
      </vt:variant>
      <vt:variant>
        <vt:lpstr>Slayt Başlıkları</vt:lpstr>
      </vt:variant>
      <vt:variant>
        <vt:i4>77</vt:i4>
      </vt:variant>
    </vt:vector>
  </HeadingPairs>
  <TitlesOfParts>
    <vt:vector size="8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Git ve Github</vt:lpstr>
      <vt:lpstr>Git nedir?</vt:lpstr>
      <vt:lpstr>Git, yazılan kodu takip eden bir versiyon kontrol sistemidir.</vt:lpstr>
      <vt:lpstr>Projedeki değişiklikleri takip etmeyi kolaylaştırır.</vt:lpstr>
      <vt:lpstr>Projedeki değişiklikleri takip etmeyi kolaylaştırır.</vt:lpstr>
      <vt:lpstr>Projedeki değişiklikleri takip etmeyi kolaylaştırır.</vt:lpstr>
      <vt:lpstr>Kodu kişiler arasında senkonize eder.</vt:lpstr>
      <vt:lpstr>Kodu kişiler arasında senkonize eder.</vt:lpstr>
      <vt:lpstr>Kodu kişiler arasında senkonize eder.</vt:lpstr>
      <vt:lpstr>Kodu kişiler arasında senkonize eder.</vt:lpstr>
      <vt:lpstr>Kodun orijinalini kaybetmeden test yapabilme imkanı  sunar.</vt:lpstr>
      <vt:lpstr>Kodun orijinalini kaybetmeden test yapabilme imkanı  sunar.</vt:lpstr>
      <vt:lpstr>Kodun orijinalini kaybetmeden test yapabilme imkanı  sunar.</vt:lpstr>
      <vt:lpstr>Projede yapılmış değişiklikleri geri almayı sağlar.</vt:lpstr>
      <vt:lpstr>Projede yapılmış değişiklikleri geri almayı sağlar.</vt:lpstr>
      <vt:lpstr>Projede yapılmış değişiklikleri geri almayı sağlar.</vt:lpstr>
      <vt:lpstr>https://git-scm.com/downloads</vt:lpstr>
      <vt:lpstr>GitHub nedir?</vt:lpstr>
      <vt:lpstr>PowerPoint Sunusu</vt:lpstr>
      <vt:lpstr>Kullanıcılara bir arayüz sunar.</vt:lpstr>
      <vt:lpstr>Git ve GitHub’ın Farkı</vt:lpstr>
      <vt:lpstr>git init</vt:lpstr>
      <vt:lpstr> git init        </vt:lpstr>
      <vt:lpstr> git init        </vt:lpstr>
      <vt:lpstr>git clone</vt:lpstr>
      <vt:lpstr> git clone &lt;url&gt;        </vt:lpstr>
      <vt:lpstr> git clone &lt;url&gt;   </vt:lpstr>
      <vt:lpstr> git clone &lt;url&gt;   </vt:lpstr>
      <vt:lpstr>git add</vt:lpstr>
      <vt:lpstr> git add &lt;filename&gt;       </vt:lpstr>
      <vt:lpstr> git add &lt;filename&gt;      </vt:lpstr>
      <vt:lpstr>git add &lt;filename&gt;      </vt:lpstr>
      <vt:lpstr>git commit</vt:lpstr>
      <vt:lpstr> git commit -m “message”       </vt:lpstr>
      <vt:lpstr> git commit -m “message” </vt:lpstr>
      <vt:lpstr> git commit -m “message” </vt:lpstr>
      <vt:lpstr>git status</vt:lpstr>
      <vt:lpstr> git status </vt:lpstr>
      <vt:lpstr> git status </vt:lpstr>
      <vt:lpstr> git status </vt:lpstr>
      <vt:lpstr>git push</vt:lpstr>
      <vt:lpstr> git push </vt:lpstr>
      <vt:lpstr> git push </vt:lpstr>
      <vt:lpstr> git push </vt:lpstr>
      <vt:lpstr>git pull</vt:lpstr>
      <vt:lpstr> git pull </vt:lpstr>
      <vt:lpstr> git pull </vt:lpstr>
      <vt:lpstr> git pull </vt:lpstr>
      <vt:lpstr>git log</vt:lpstr>
      <vt:lpstr>git log        </vt:lpstr>
      <vt:lpstr>git log        </vt:lpstr>
      <vt:lpstr>git reset</vt:lpstr>
      <vt:lpstr> git reset </vt:lpstr>
      <vt:lpstr> git reset </vt:lpstr>
      <vt:lpstr> git reset </vt:lpstr>
      <vt:lpstr>Branch</vt:lpstr>
      <vt:lpstr>Branch nedir?</vt:lpstr>
      <vt:lpstr>git branch</vt:lpstr>
      <vt:lpstr> git branch </vt:lpstr>
      <vt:lpstr> git branch </vt:lpstr>
      <vt:lpstr> git branch </vt:lpstr>
      <vt:lpstr>git merge</vt:lpstr>
      <vt:lpstr> git merge </vt:lpstr>
      <vt:lpstr> git merge </vt:lpstr>
      <vt:lpstr> git merge </vt:lpstr>
      <vt:lpstr>Merge Conflict</vt:lpstr>
      <vt:lpstr> Merge Conflict        </vt:lpstr>
      <vt:lpstr> Merge Conflict        </vt:lpstr>
      <vt:lpstr> Merge Conflict        </vt:lpstr>
      <vt:lpstr> Merge Conflict        </vt:lpstr>
      <vt:lpstr> Merge Conflict        </vt:lpstr>
      <vt:lpstr> Merge Conflict        </vt:lpstr>
      <vt:lpstr>Pull Request</vt:lpstr>
      <vt:lpstr>Git, yazılan kodu takip eden bir versiyon kontrol sistemidir.</vt:lpstr>
      <vt:lpstr>PowerPoint Sunusu</vt:lpstr>
      <vt:lpstr>https://github.com/Google-Developer-Student-Clubs-ATU</vt:lpstr>
      <vt:lpstr>Git ve Github CheesyFrappe – Emirhan Balcı BurakAhmet – Ahmet Burak Biçer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 Github</dc:title>
  <dc:subject/>
  <dc:creator/>
  <dc:description/>
  <cp:lastModifiedBy/>
  <cp:revision>164</cp:revision>
  <dcterms:modified xsi:type="dcterms:W3CDTF">2023-11-08T18:15:39Z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Özel</vt:lpwstr>
  </property>
  <property fmtid="{D5CDD505-2E9C-101B-9397-08002B2CF9AE}" pid="3" name="Slides">
    <vt:r8>77</vt:r8>
  </property>
</Properties>
</file>