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60" r:id="rId5"/>
    <p:sldId id="264" r:id="rId6"/>
    <p:sldId id="265" r:id="rId7"/>
    <p:sldId id="298" r:id="rId8"/>
    <p:sldId id="299" r:id="rId9"/>
    <p:sldId id="300" r:id="rId10"/>
    <p:sldId id="301" r:id="rId11"/>
    <p:sldId id="266" r:id="rId12"/>
    <p:sldId id="267" r:id="rId13"/>
    <p:sldId id="268" r:id="rId14"/>
    <p:sldId id="269" r:id="rId15"/>
    <p:sldId id="270" r:id="rId16"/>
    <p:sldId id="302" r:id="rId17"/>
    <p:sldId id="303" r:id="rId18"/>
    <p:sldId id="304" r:id="rId19"/>
    <p:sldId id="271" r:id="rId20"/>
    <p:sldId id="305" r:id="rId21"/>
    <p:sldId id="306" r:id="rId22"/>
    <p:sldId id="307" r:id="rId23"/>
    <p:sldId id="308" r:id="rId24"/>
    <p:sldId id="309" r:id="rId25"/>
    <p:sldId id="310" r:id="rId26"/>
    <p:sldId id="311" r:id="rId27"/>
    <p:sldId id="272" r:id="rId28"/>
    <p:sldId id="312" r:id="rId29"/>
    <p:sldId id="313" r:id="rId30"/>
    <p:sldId id="273" r:id="rId31"/>
    <p:sldId id="314" r:id="rId32"/>
    <p:sldId id="315" r:id="rId33"/>
    <p:sldId id="316" r:id="rId34"/>
    <p:sldId id="317" r:id="rId35"/>
    <p:sldId id="318" r:id="rId36"/>
    <p:sldId id="319" r:id="rId37"/>
  </p:sldIdLst>
  <p:sldSz cx="24384000" cy="13716000"/>
  <p:notesSz cx="6858000" cy="9144000"/>
  <p:embeddedFontLst>
    <p:embeddedFont>
      <p:font typeface="Roboto Mono" charset="0"/>
      <p:regular r:id="rId41"/>
      <p:bold r:id="rId42"/>
      <p:italic r:id="rId43"/>
      <p:boldItalic r:id="rId44"/>
    </p:embeddedFont>
    <p:embeddedFont>
      <p:font typeface="Helvetica Neue" charset="0"/>
      <p:regular r:id="rId45"/>
      <p:bold r:id="rId46"/>
      <p:italic r:id="rId47"/>
      <p:boldItalic r:id="rId48"/>
    </p:embeddedFont>
    <p:embeddedFont>
      <p:font typeface="Google Sans" charset="0"/>
      <p:regular r:id="rId49"/>
      <p:bold r:id="rId50"/>
      <p:italic r:id="rId51"/>
      <p:boldItalic r:id="rId52"/>
    </p:embeddedFont>
    <p:embeddedFont>
      <p:font typeface="Open Sans Light"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691" y="-115"/>
      </p:cViewPr>
      <p:guideLst>
        <p:guide orient="horz" pos="4349"/>
        <p:guide pos="77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16.fntdata"/><Relationship Id="rId55" Type="http://schemas.openxmlformats.org/officeDocument/2006/relationships/font" Target="fonts/font15.fntdata"/><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2.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bd4ac5bf46_0_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bd4ac5bf4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gbd4ac5bf46_0_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 name="Google Shape;218;gbd4ac5bf4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g42e4655570_1_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5" name="Google Shape;225;g42e4655570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bfb9d2ae0d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fb9d2ae0d_0_2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42e4655570_1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42e465557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g42e4655570_1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g42e465557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gbd4ac5bf46_0_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0" name="Google Shape;190;gbd4ac5bf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gbd4ac5bf46_0_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gbd4ac5bf4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bd4ac5bf46_0_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gbd4ac5bf4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Green">
  <p:cSld name="Title, Subtitle, &amp; Bullets_1_1">
    <p:bg>
      <p:bgPr>
        <a:blipFill>
          <a:blip r:embed="rId2"/>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427925" y="4513800"/>
            <a:ext cx="143106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10000">
                <a:solidFill>
                  <a:schemeClr val="dk1"/>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
        <p:nvSpPr>
          <p:cNvPr id="13" name="Google Shape;13;p3"/>
          <p:cNvSpPr txBox="1">
            <a:spLocks noGrp="1"/>
          </p:cNvSpPr>
          <p:nvPr>
            <p:ph type="subTitle" idx="1"/>
          </p:nvPr>
        </p:nvSpPr>
        <p:spPr>
          <a:xfrm>
            <a:off x="5929600" y="8096125"/>
            <a:ext cx="10548300" cy="2005800"/>
          </a:xfrm>
          <a:prstGeom prst="rect">
            <a:avLst/>
          </a:prstGeom>
        </p:spPr>
        <p:txBody>
          <a:bodyPr spcFirstLastPara="1" wrap="square" lIns="91425" tIns="91425" rIns="91425" bIns="91425" anchor="t" anchorCtr="0">
            <a:spAutoFit/>
          </a:bodyPr>
          <a:lstStyle>
            <a:lvl1pPr lvl="0" rtl="0">
              <a:lnSpc>
                <a:spcPct val="100000"/>
              </a:lnSpc>
              <a:spcBef>
                <a:spcPts val="0"/>
              </a:spcBef>
              <a:spcAft>
                <a:spcPts val="0"/>
              </a:spcAft>
              <a:buNone/>
              <a:defRPr sz="4000">
                <a:solidFill>
                  <a:schemeClr val="accent3"/>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
        <p:nvSpPr>
          <p:cNvPr id="14" name="Google Shape;14;p3"/>
          <p:cNvSpPr txBox="1">
            <a:spLocks noGrp="1"/>
          </p:cNvSpPr>
          <p:nvPr>
            <p:ph type="subTitle" idx="2"/>
          </p:nvPr>
        </p:nvSpPr>
        <p:spPr>
          <a:xfrm>
            <a:off x="2663900" y="6090325"/>
            <a:ext cx="105483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lide Style 02 - Green ">
  <p:cSld name="Title, Subtitle, &amp; Bullets_1_2_1_2">
    <p:bg>
      <p:bgPr>
        <a:blipFill>
          <a:blip r:embed="rId2"/>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85" name="Google Shape;85;p19"/>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86" name="Google Shape;86;p19"/>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lide Style 02 - Red">
  <p:cSld name="Title, Subtitle, &amp; Bullets_1_2_1_1_2">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20"/>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89" name="Google Shape;89;p20"/>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90" name="Google Shape;90;p20"/>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91" name="Google Shape;91;p20"/>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solidFill>
                  <a:schemeClr val="accent3"/>
                </a:solidFill>
                <a:latin typeface="Google Sans"/>
                <a:ea typeface="Google Sans"/>
                <a:cs typeface="Google Sans"/>
                <a:sym typeface="Google Sans"/>
              </a:defRPr>
            </a:lvl2pPr>
            <a:lvl3pPr lvl="2" rtl="0">
              <a:spcBef>
                <a:spcPts val="0"/>
              </a:spcBef>
              <a:spcAft>
                <a:spcPts val="0"/>
              </a:spcAft>
              <a:buNone/>
              <a:defRPr>
                <a:solidFill>
                  <a:schemeClr val="accent3"/>
                </a:solidFill>
                <a:latin typeface="Google Sans"/>
                <a:ea typeface="Google Sans"/>
                <a:cs typeface="Google Sans"/>
                <a:sym typeface="Google Sans"/>
              </a:defRPr>
            </a:lvl3pPr>
            <a:lvl4pPr lvl="3" rtl="0">
              <a:spcBef>
                <a:spcPts val="0"/>
              </a:spcBef>
              <a:spcAft>
                <a:spcPts val="0"/>
              </a:spcAft>
              <a:buNone/>
              <a:defRPr>
                <a:solidFill>
                  <a:schemeClr val="accent3"/>
                </a:solidFill>
                <a:latin typeface="Google Sans"/>
                <a:ea typeface="Google Sans"/>
                <a:cs typeface="Google Sans"/>
                <a:sym typeface="Google Sans"/>
              </a:defRPr>
            </a:lvl4pPr>
            <a:lvl5pPr lvl="4" rtl="0">
              <a:spcBef>
                <a:spcPts val="0"/>
              </a:spcBef>
              <a:spcAft>
                <a:spcPts val="0"/>
              </a:spcAft>
              <a:buNone/>
              <a:defRPr>
                <a:solidFill>
                  <a:schemeClr val="accent3"/>
                </a:solidFill>
                <a:latin typeface="Google Sans"/>
                <a:ea typeface="Google Sans"/>
                <a:cs typeface="Google Sans"/>
                <a:sym typeface="Google Sans"/>
              </a:defRPr>
            </a:lvl5pPr>
            <a:lvl6pPr lvl="5" rtl="0">
              <a:spcBef>
                <a:spcPts val="0"/>
              </a:spcBef>
              <a:spcAft>
                <a:spcPts val="0"/>
              </a:spcAft>
              <a:buNone/>
              <a:defRPr>
                <a:solidFill>
                  <a:schemeClr val="accent3"/>
                </a:solidFill>
                <a:latin typeface="Google Sans"/>
                <a:ea typeface="Google Sans"/>
                <a:cs typeface="Google Sans"/>
                <a:sym typeface="Google Sans"/>
              </a:defRPr>
            </a:lvl6pPr>
            <a:lvl7pPr lvl="6" rtl="0">
              <a:spcBef>
                <a:spcPts val="0"/>
              </a:spcBef>
              <a:spcAft>
                <a:spcPts val="0"/>
              </a:spcAft>
              <a:buNone/>
              <a:defRPr>
                <a:solidFill>
                  <a:schemeClr val="accent3"/>
                </a:solidFill>
                <a:latin typeface="Google Sans"/>
                <a:ea typeface="Google Sans"/>
                <a:cs typeface="Google Sans"/>
                <a:sym typeface="Google Sans"/>
              </a:defRPr>
            </a:lvl7pPr>
            <a:lvl8pPr lvl="7" rtl="0">
              <a:spcBef>
                <a:spcPts val="0"/>
              </a:spcBef>
              <a:spcAft>
                <a:spcPts val="0"/>
              </a:spcAft>
              <a:buNone/>
              <a:defRPr>
                <a:solidFill>
                  <a:schemeClr val="accent3"/>
                </a:solidFill>
                <a:latin typeface="Google Sans"/>
                <a:ea typeface="Google Sans"/>
                <a:cs typeface="Google Sans"/>
                <a:sym typeface="Google Sans"/>
              </a:defRPr>
            </a:lvl8pPr>
            <a:lvl9pPr lvl="8" rtl="0">
              <a:spcBef>
                <a:spcPts val="0"/>
              </a:spcBef>
              <a:spcAft>
                <a:spcPts val="0"/>
              </a:spcAft>
              <a:buNone/>
              <a:defRPr>
                <a:solidFill>
                  <a:schemeClr val="accent3"/>
                </a:solidFill>
                <a:latin typeface="Google Sans"/>
                <a:ea typeface="Google Sans"/>
                <a:cs typeface="Google Sans"/>
                <a:sym typeface="Google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lide Style 02 - Yellow">
  <p:cSld name="Title, Subtitle, &amp; Bullets_1_2_1_1_1_1">
    <p:bg>
      <p:bgPr>
        <a:blipFill>
          <a:blip r:embed="rId2"/>
          <a:stretch>
            <a:fillRect/>
          </a:stretch>
        </a:blipFill>
        <a:effectLst/>
      </p:bgPr>
    </p:bg>
    <p:spTree>
      <p:nvGrpSpPr>
        <p:cNvPr id="1" name="Shape 92"/>
        <p:cNvGrpSpPr/>
        <p:nvPr/>
      </p:nvGrpSpPr>
      <p:grpSpPr>
        <a:xfrm>
          <a:off x="0" y="0"/>
          <a:ext cx="0" cy="0"/>
          <a:chOff x="0" y="0"/>
          <a:chExt cx="0" cy="0"/>
        </a:xfrm>
      </p:grpSpPr>
      <p:sp>
        <p:nvSpPr>
          <p:cNvPr id="93" name="Google Shape;93;p21"/>
          <p:cNvSpPr txBox="1"/>
          <p:nvPr/>
        </p:nvSpPr>
        <p:spPr>
          <a:xfrm>
            <a:off x="1160400" y="3195450"/>
            <a:ext cx="21906300" cy="13512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94" name="Google Shape;94;p21"/>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95" name="Google Shape;95;p21"/>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96" name="Google Shape;96;p21"/>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2"/>
                </a:solidFill>
                <a:latin typeface="Roboto Mono"/>
                <a:ea typeface="Roboto Mono"/>
                <a:cs typeface="Roboto Mono"/>
                <a:sym typeface="Roboto Mono"/>
              </a:defRPr>
            </a:lvl1pPr>
            <a:lvl2pPr lvl="1" rtl="0">
              <a:spcBef>
                <a:spcPts val="0"/>
              </a:spcBef>
              <a:spcAft>
                <a:spcPts val="0"/>
              </a:spcAft>
              <a:buNone/>
              <a:defRPr>
                <a:solidFill>
                  <a:schemeClr val="accent2"/>
                </a:solidFill>
                <a:latin typeface="Google Sans"/>
                <a:ea typeface="Google Sans"/>
                <a:cs typeface="Google Sans"/>
                <a:sym typeface="Google Sans"/>
              </a:defRPr>
            </a:lvl2pPr>
            <a:lvl3pPr lvl="2" rtl="0">
              <a:spcBef>
                <a:spcPts val="0"/>
              </a:spcBef>
              <a:spcAft>
                <a:spcPts val="0"/>
              </a:spcAft>
              <a:buNone/>
              <a:defRPr>
                <a:solidFill>
                  <a:schemeClr val="accent2"/>
                </a:solidFill>
                <a:latin typeface="Google Sans"/>
                <a:ea typeface="Google Sans"/>
                <a:cs typeface="Google Sans"/>
                <a:sym typeface="Google Sans"/>
              </a:defRPr>
            </a:lvl3pPr>
            <a:lvl4pPr lvl="3" rtl="0">
              <a:spcBef>
                <a:spcPts val="0"/>
              </a:spcBef>
              <a:spcAft>
                <a:spcPts val="0"/>
              </a:spcAft>
              <a:buNone/>
              <a:defRPr>
                <a:solidFill>
                  <a:schemeClr val="accent2"/>
                </a:solidFill>
                <a:latin typeface="Google Sans"/>
                <a:ea typeface="Google Sans"/>
                <a:cs typeface="Google Sans"/>
                <a:sym typeface="Google Sans"/>
              </a:defRPr>
            </a:lvl4pPr>
            <a:lvl5pPr lvl="4" rtl="0">
              <a:spcBef>
                <a:spcPts val="0"/>
              </a:spcBef>
              <a:spcAft>
                <a:spcPts val="0"/>
              </a:spcAft>
              <a:buNone/>
              <a:defRPr>
                <a:solidFill>
                  <a:schemeClr val="accent2"/>
                </a:solidFill>
                <a:latin typeface="Google Sans"/>
                <a:ea typeface="Google Sans"/>
                <a:cs typeface="Google Sans"/>
                <a:sym typeface="Google Sans"/>
              </a:defRPr>
            </a:lvl5pPr>
            <a:lvl6pPr lvl="5" rtl="0">
              <a:spcBef>
                <a:spcPts val="0"/>
              </a:spcBef>
              <a:spcAft>
                <a:spcPts val="0"/>
              </a:spcAft>
              <a:buNone/>
              <a:defRPr>
                <a:solidFill>
                  <a:schemeClr val="accent2"/>
                </a:solidFill>
                <a:latin typeface="Google Sans"/>
                <a:ea typeface="Google Sans"/>
                <a:cs typeface="Google Sans"/>
                <a:sym typeface="Google Sans"/>
              </a:defRPr>
            </a:lvl6pPr>
            <a:lvl7pPr lvl="6" rtl="0">
              <a:spcBef>
                <a:spcPts val="0"/>
              </a:spcBef>
              <a:spcAft>
                <a:spcPts val="0"/>
              </a:spcAft>
              <a:buNone/>
              <a:defRPr>
                <a:solidFill>
                  <a:schemeClr val="accent2"/>
                </a:solidFill>
                <a:latin typeface="Google Sans"/>
                <a:ea typeface="Google Sans"/>
                <a:cs typeface="Google Sans"/>
                <a:sym typeface="Google Sans"/>
              </a:defRPr>
            </a:lvl7pPr>
            <a:lvl8pPr lvl="7" rtl="0">
              <a:spcBef>
                <a:spcPts val="0"/>
              </a:spcBef>
              <a:spcAft>
                <a:spcPts val="0"/>
              </a:spcAft>
              <a:buNone/>
              <a:defRPr>
                <a:solidFill>
                  <a:schemeClr val="accent2"/>
                </a:solidFill>
                <a:latin typeface="Google Sans"/>
                <a:ea typeface="Google Sans"/>
                <a:cs typeface="Google Sans"/>
                <a:sym typeface="Google Sans"/>
              </a:defRPr>
            </a:lvl8pPr>
            <a:lvl9pPr lvl="8" rtl="0">
              <a:spcBef>
                <a:spcPts val="0"/>
              </a:spcBef>
              <a:spcAft>
                <a:spcPts val="0"/>
              </a:spcAft>
              <a:buNone/>
              <a:defRPr>
                <a:solidFill>
                  <a:schemeClr val="accent2"/>
                </a:solidFill>
                <a:latin typeface="Google Sans"/>
                <a:ea typeface="Google Sans"/>
                <a:cs typeface="Google Sans"/>
                <a:sym typeface="Google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Plain">
  <p:cSld name="Title, Subtitle, &amp; Bullets">
    <p:bg>
      <p:bgPr>
        <a:blipFill>
          <a:blip r:embed="rId2"/>
          <a:stretch>
            <a:fillRect/>
          </a:stretch>
        </a:blipFill>
        <a:effectLst/>
      </p:bgPr>
    </p:bg>
    <p:spTree>
      <p:nvGrpSpPr>
        <p:cNvPr id="1" name="Shape 27"/>
        <p:cNvGrpSpPr/>
        <p:nvPr/>
      </p:nvGrpSpPr>
      <p:grpSpPr>
        <a:xfrm>
          <a:off x="0" y="0"/>
          <a:ext cx="0" cy="0"/>
          <a:chOff x="0" y="0"/>
          <a:chExt cx="0" cy="0"/>
        </a:xfrm>
      </p:grpSpPr>
      <p:sp>
        <p:nvSpPr>
          <p:cNvPr id="28" name="Google Shape;28;p7"/>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29" name="Google Shape;29;p7"/>
          <p:cNvSpPr txBox="1">
            <a:spLocks noGrp="1"/>
          </p:cNvSpPr>
          <p:nvPr>
            <p:ph type="body" idx="1"/>
          </p:nvPr>
        </p:nvSpPr>
        <p:spPr>
          <a:xfrm>
            <a:off x="1203350" y="3095025"/>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30" name="Google Shape;30;p7"/>
          <p:cNvSpPr txBox="1">
            <a:spLocks noGrp="1"/>
          </p:cNvSpPr>
          <p:nvPr>
            <p:ph type="subTitle" idx="2"/>
          </p:nvPr>
        </p:nvSpPr>
        <p:spPr>
          <a:xfrm>
            <a:off x="11271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
        <p:nvSpPr>
          <p:cNvPr id="31" name="Google Shape;31;p7"/>
          <p:cNvSpPr txBox="1">
            <a:spLocks noGrp="1"/>
          </p:cNvSpPr>
          <p:nvPr>
            <p:ph type="title"/>
          </p:nvPr>
        </p:nvSpPr>
        <p:spPr>
          <a:xfrm>
            <a:off x="927050" y="1290125"/>
            <a:ext cx="209364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btitle - Blue">
  <p:cSld name="Title, Subtitle, &amp; Bullets_3">
    <p:bg>
      <p:bgPr>
        <a:blipFill>
          <a:blip r:embed="rId2"/>
          <a:stretch>
            <a:fillRect/>
          </a:stretch>
        </a:blipFill>
        <a:effectLst/>
      </p:bgPr>
    </p:bg>
    <p:spTree>
      <p:nvGrpSpPr>
        <p:cNvPr id="1" name="Shape 38"/>
        <p:cNvGrpSpPr/>
        <p:nvPr/>
      </p:nvGrpSpPr>
      <p:grpSpPr>
        <a:xfrm>
          <a:off x="0" y="0"/>
          <a:ext cx="0" cy="0"/>
          <a:chOff x="0" y="0"/>
          <a:chExt cx="0" cy="0"/>
        </a:xfrm>
      </p:grpSpPr>
      <p:sp>
        <p:nvSpPr>
          <p:cNvPr id="39" name="Google Shape;39;p9"/>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40" name="Google Shape;40;p9"/>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p:txBody>
      </p:sp>
      <p:sp>
        <p:nvSpPr>
          <p:cNvPr id="41" name="Google Shape;41;p9"/>
          <p:cNvSpPr txBox="1">
            <a:spLocks noGrp="1"/>
          </p:cNvSpPr>
          <p:nvPr>
            <p:ph type="subTitle" idx="1"/>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rgbClr val="1A73E8"/>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
        <p:nvSpPr>
          <p:cNvPr id="42" name="Google Shape;42;p9"/>
          <p:cNvSpPr txBox="1">
            <a:spLocks noGrp="1"/>
          </p:cNvSpPr>
          <p:nvPr>
            <p:ph type="body" idx="2"/>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de">
  <p:cSld name="Quote_2">
    <p:bg>
      <p:bgPr>
        <a:blipFill>
          <a:blip r:embed="rId2"/>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lide Style 01 - Blue">
  <p:cSld name="Title, Subtitle, &amp; Bullets_1_1_1">
    <p:bg>
      <p:bgPr>
        <a:blipFill>
          <a:blip r:embed="rId2"/>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2" name="Google Shape;62;p14"/>
          <p:cNvSpPr txBox="1">
            <a:spLocks noGrp="1"/>
          </p:cNvSpPr>
          <p:nvPr>
            <p:ph type="subTitle" idx="1"/>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1"/>
                </a:solidFill>
                <a:latin typeface="Roboto Mono"/>
                <a:ea typeface="Roboto Mono"/>
                <a:cs typeface="Roboto Mono"/>
                <a:sym typeface="Roboto Mono"/>
              </a:defRPr>
            </a:lvl1pPr>
            <a:lvl2pPr lvl="1" rtl="0">
              <a:spcBef>
                <a:spcPts val="0"/>
              </a:spcBef>
              <a:spcAft>
                <a:spcPts val="0"/>
              </a:spcAft>
              <a:buNone/>
              <a:defRPr>
                <a:solidFill>
                  <a:schemeClr val="accent1"/>
                </a:solidFill>
                <a:latin typeface="Google Sans"/>
                <a:ea typeface="Google Sans"/>
                <a:cs typeface="Google Sans"/>
                <a:sym typeface="Google Sans"/>
              </a:defRPr>
            </a:lvl2pPr>
            <a:lvl3pPr lvl="2" rtl="0">
              <a:spcBef>
                <a:spcPts val="0"/>
              </a:spcBef>
              <a:spcAft>
                <a:spcPts val="0"/>
              </a:spcAft>
              <a:buNone/>
              <a:defRPr>
                <a:solidFill>
                  <a:schemeClr val="accent1"/>
                </a:solidFill>
                <a:latin typeface="Google Sans"/>
                <a:ea typeface="Google Sans"/>
                <a:cs typeface="Google Sans"/>
                <a:sym typeface="Google Sans"/>
              </a:defRPr>
            </a:lvl3pPr>
            <a:lvl4pPr lvl="3" rtl="0">
              <a:spcBef>
                <a:spcPts val="0"/>
              </a:spcBef>
              <a:spcAft>
                <a:spcPts val="0"/>
              </a:spcAft>
              <a:buNone/>
              <a:defRPr>
                <a:solidFill>
                  <a:schemeClr val="accent1"/>
                </a:solidFill>
                <a:latin typeface="Google Sans"/>
                <a:ea typeface="Google Sans"/>
                <a:cs typeface="Google Sans"/>
                <a:sym typeface="Google Sans"/>
              </a:defRPr>
            </a:lvl4pPr>
            <a:lvl5pPr lvl="4" rtl="0">
              <a:spcBef>
                <a:spcPts val="0"/>
              </a:spcBef>
              <a:spcAft>
                <a:spcPts val="0"/>
              </a:spcAft>
              <a:buNone/>
              <a:defRPr>
                <a:solidFill>
                  <a:schemeClr val="accent1"/>
                </a:solidFill>
                <a:latin typeface="Google Sans"/>
                <a:ea typeface="Google Sans"/>
                <a:cs typeface="Google Sans"/>
                <a:sym typeface="Google Sans"/>
              </a:defRPr>
            </a:lvl5pPr>
            <a:lvl6pPr lvl="5" rtl="0">
              <a:spcBef>
                <a:spcPts val="0"/>
              </a:spcBef>
              <a:spcAft>
                <a:spcPts val="0"/>
              </a:spcAft>
              <a:buNone/>
              <a:defRPr>
                <a:solidFill>
                  <a:schemeClr val="accent1"/>
                </a:solidFill>
                <a:latin typeface="Google Sans"/>
                <a:ea typeface="Google Sans"/>
                <a:cs typeface="Google Sans"/>
                <a:sym typeface="Google Sans"/>
              </a:defRPr>
            </a:lvl6pPr>
            <a:lvl7pPr lvl="6" rtl="0">
              <a:spcBef>
                <a:spcPts val="0"/>
              </a:spcBef>
              <a:spcAft>
                <a:spcPts val="0"/>
              </a:spcAft>
              <a:buNone/>
              <a:defRPr>
                <a:solidFill>
                  <a:schemeClr val="accent1"/>
                </a:solidFill>
                <a:latin typeface="Google Sans"/>
                <a:ea typeface="Google Sans"/>
                <a:cs typeface="Google Sans"/>
                <a:sym typeface="Google Sans"/>
              </a:defRPr>
            </a:lvl7pPr>
            <a:lvl8pPr lvl="7" rtl="0">
              <a:spcBef>
                <a:spcPts val="0"/>
              </a:spcBef>
              <a:spcAft>
                <a:spcPts val="0"/>
              </a:spcAft>
              <a:buNone/>
              <a:defRPr>
                <a:solidFill>
                  <a:schemeClr val="accent1"/>
                </a:solidFill>
                <a:latin typeface="Google Sans"/>
                <a:ea typeface="Google Sans"/>
                <a:cs typeface="Google Sans"/>
                <a:sym typeface="Google Sans"/>
              </a:defRPr>
            </a:lvl8pPr>
            <a:lvl9pPr lvl="8" rtl="0">
              <a:spcBef>
                <a:spcPts val="0"/>
              </a:spcBef>
              <a:spcAft>
                <a:spcPts val="0"/>
              </a:spcAft>
              <a:buNone/>
              <a:defRPr>
                <a:solidFill>
                  <a:schemeClr val="accent1"/>
                </a:solidFill>
                <a:latin typeface="Google Sans"/>
                <a:ea typeface="Google Sans"/>
                <a:cs typeface="Google Sans"/>
                <a:sym typeface="Google Sans"/>
              </a:defRPr>
            </a:lvl9pPr>
          </a:lstStyle>
          <a:p/>
        </p:txBody>
      </p:sp>
      <p:sp>
        <p:nvSpPr>
          <p:cNvPr id="63" name="Google Shape;63;p14"/>
          <p:cNvSpPr txBox="1">
            <a:spLocks noGrp="1"/>
          </p:cNvSpPr>
          <p:nvPr>
            <p:ph type="body" idx="2"/>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64" name="Google Shape;64;p14"/>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lide Style 01 - Green">
  <p:cSld name="Title, Subtitle, &amp; Bullets_1_2_1">
    <p:bg>
      <p:bgPr>
        <a:blipFill>
          <a:blip r:embed="rId2"/>
          <a:stretch>
            <a:fillRect/>
          </a:stretch>
        </a:blipFill>
        <a:effectLst/>
      </p:bgPr>
    </p:bg>
    <p:spTree>
      <p:nvGrpSpPr>
        <p:cNvPr id="1" name="Shape 65"/>
        <p:cNvGrpSpPr/>
        <p:nvPr/>
      </p:nvGrpSpPr>
      <p:grpSpPr>
        <a:xfrm>
          <a:off x="0" y="0"/>
          <a:ext cx="0" cy="0"/>
          <a:chOff x="0" y="0"/>
          <a:chExt cx="0" cy="0"/>
        </a:xfrm>
      </p:grpSpPr>
      <p:sp>
        <p:nvSpPr>
          <p:cNvPr id="66" name="Google Shape;66;p15"/>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7" name="Google Shape;67;p15"/>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68" name="Google Shape;68;p15"/>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69" name="Google Shape;69;p15"/>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lide Style 01 - Red">
  <p:cSld name="Title, Subtitle, &amp; Bullets_1_2_1_1">
    <p:bg>
      <p:bgPr>
        <a:blipFill>
          <a:blip r:embed="rId2"/>
          <a:stretch>
            <a:fillRect/>
          </a:stretch>
        </a:blipFill>
        <a:effectLst/>
      </p:bgPr>
    </p:bg>
    <p:spTree>
      <p:nvGrpSpPr>
        <p:cNvPr id="1" name="Shape 70"/>
        <p:cNvGrpSpPr/>
        <p:nvPr/>
      </p:nvGrpSpPr>
      <p:grpSpPr>
        <a:xfrm>
          <a:off x="0" y="0"/>
          <a:ext cx="0" cy="0"/>
          <a:chOff x="0" y="0"/>
          <a:chExt cx="0" cy="0"/>
        </a:xfrm>
      </p:grpSpPr>
      <p:sp>
        <p:nvSpPr>
          <p:cNvPr id="71" name="Google Shape;71;p16"/>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72" name="Google Shape;72;p16"/>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73" name="Google Shape;73;p16"/>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74" name="Google Shape;74;p16"/>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solidFill>
                  <a:schemeClr val="accent3"/>
                </a:solidFill>
                <a:latin typeface="Google Sans"/>
                <a:ea typeface="Google Sans"/>
                <a:cs typeface="Google Sans"/>
                <a:sym typeface="Google Sans"/>
              </a:defRPr>
            </a:lvl2pPr>
            <a:lvl3pPr lvl="2" rtl="0">
              <a:spcBef>
                <a:spcPts val="0"/>
              </a:spcBef>
              <a:spcAft>
                <a:spcPts val="0"/>
              </a:spcAft>
              <a:buNone/>
              <a:defRPr>
                <a:solidFill>
                  <a:schemeClr val="accent3"/>
                </a:solidFill>
                <a:latin typeface="Google Sans"/>
                <a:ea typeface="Google Sans"/>
                <a:cs typeface="Google Sans"/>
                <a:sym typeface="Google Sans"/>
              </a:defRPr>
            </a:lvl3pPr>
            <a:lvl4pPr lvl="3" rtl="0">
              <a:spcBef>
                <a:spcPts val="0"/>
              </a:spcBef>
              <a:spcAft>
                <a:spcPts val="0"/>
              </a:spcAft>
              <a:buNone/>
              <a:defRPr>
                <a:solidFill>
                  <a:schemeClr val="accent3"/>
                </a:solidFill>
                <a:latin typeface="Google Sans"/>
                <a:ea typeface="Google Sans"/>
                <a:cs typeface="Google Sans"/>
                <a:sym typeface="Google Sans"/>
              </a:defRPr>
            </a:lvl4pPr>
            <a:lvl5pPr lvl="4" rtl="0">
              <a:spcBef>
                <a:spcPts val="0"/>
              </a:spcBef>
              <a:spcAft>
                <a:spcPts val="0"/>
              </a:spcAft>
              <a:buNone/>
              <a:defRPr>
                <a:solidFill>
                  <a:schemeClr val="accent3"/>
                </a:solidFill>
                <a:latin typeface="Google Sans"/>
                <a:ea typeface="Google Sans"/>
                <a:cs typeface="Google Sans"/>
                <a:sym typeface="Google Sans"/>
              </a:defRPr>
            </a:lvl5pPr>
            <a:lvl6pPr lvl="5" rtl="0">
              <a:spcBef>
                <a:spcPts val="0"/>
              </a:spcBef>
              <a:spcAft>
                <a:spcPts val="0"/>
              </a:spcAft>
              <a:buNone/>
              <a:defRPr>
                <a:solidFill>
                  <a:schemeClr val="accent3"/>
                </a:solidFill>
                <a:latin typeface="Google Sans"/>
                <a:ea typeface="Google Sans"/>
                <a:cs typeface="Google Sans"/>
                <a:sym typeface="Google Sans"/>
              </a:defRPr>
            </a:lvl6pPr>
            <a:lvl7pPr lvl="6" rtl="0">
              <a:spcBef>
                <a:spcPts val="0"/>
              </a:spcBef>
              <a:spcAft>
                <a:spcPts val="0"/>
              </a:spcAft>
              <a:buNone/>
              <a:defRPr>
                <a:solidFill>
                  <a:schemeClr val="accent3"/>
                </a:solidFill>
                <a:latin typeface="Google Sans"/>
                <a:ea typeface="Google Sans"/>
                <a:cs typeface="Google Sans"/>
                <a:sym typeface="Google Sans"/>
              </a:defRPr>
            </a:lvl7pPr>
            <a:lvl8pPr lvl="7" rtl="0">
              <a:spcBef>
                <a:spcPts val="0"/>
              </a:spcBef>
              <a:spcAft>
                <a:spcPts val="0"/>
              </a:spcAft>
              <a:buNone/>
              <a:defRPr>
                <a:solidFill>
                  <a:schemeClr val="accent3"/>
                </a:solidFill>
                <a:latin typeface="Google Sans"/>
                <a:ea typeface="Google Sans"/>
                <a:cs typeface="Google Sans"/>
                <a:sym typeface="Google Sans"/>
              </a:defRPr>
            </a:lvl8pPr>
            <a:lvl9pPr lvl="8" rtl="0">
              <a:spcBef>
                <a:spcPts val="0"/>
              </a:spcBef>
              <a:spcAft>
                <a:spcPts val="0"/>
              </a:spcAft>
              <a:buNone/>
              <a:defRPr>
                <a:solidFill>
                  <a:schemeClr val="accent3"/>
                </a:solidFill>
                <a:latin typeface="Google Sans"/>
                <a:ea typeface="Google Sans"/>
                <a:cs typeface="Google Sans"/>
                <a:sym typeface="Google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lide Style 01 - Yellow">
  <p:cSld name="Title, Subtitle, &amp; Bullets_1_2_1_1_1">
    <p:bg>
      <p:bgPr>
        <a:blipFill>
          <a:blip r:embed="rId2"/>
          <a:stretch>
            <a:fillRect/>
          </a:stretch>
        </a:blip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77" name="Google Shape;77;p17"/>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78" name="Google Shape;78;p17"/>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2"/>
                </a:solidFill>
                <a:latin typeface="Roboto Mono"/>
                <a:ea typeface="Roboto Mono"/>
                <a:cs typeface="Roboto Mono"/>
                <a:sym typeface="Roboto Mono"/>
              </a:defRPr>
            </a:lvl1pPr>
            <a:lvl2pPr lvl="1" rtl="0">
              <a:spcBef>
                <a:spcPts val="0"/>
              </a:spcBef>
              <a:spcAft>
                <a:spcPts val="0"/>
              </a:spcAft>
              <a:buNone/>
              <a:defRPr>
                <a:solidFill>
                  <a:schemeClr val="accent2"/>
                </a:solidFill>
                <a:latin typeface="Google Sans"/>
                <a:ea typeface="Google Sans"/>
                <a:cs typeface="Google Sans"/>
                <a:sym typeface="Google Sans"/>
              </a:defRPr>
            </a:lvl2pPr>
            <a:lvl3pPr lvl="2" rtl="0">
              <a:spcBef>
                <a:spcPts val="0"/>
              </a:spcBef>
              <a:spcAft>
                <a:spcPts val="0"/>
              </a:spcAft>
              <a:buNone/>
              <a:defRPr>
                <a:solidFill>
                  <a:schemeClr val="accent2"/>
                </a:solidFill>
                <a:latin typeface="Google Sans"/>
                <a:ea typeface="Google Sans"/>
                <a:cs typeface="Google Sans"/>
                <a:sym typeface="Google Sans"/>
              </a:defRPr>
            </a:lvl3pPr>
            <a:lvl4pPr lvl="3" rtl="0">
              <a:spcBef>
                <a:spcPts val="0"/>
              </a:spcBef>
              <a:spcAft>
                <a:spcPts val="0"/>
              </a:spcAft>
              <a:buNone/>
              <a:defRPr>
                <a:solidFill>
                  <a:schemeClr val="accent2"/>
                </a:solidFill>
                <a:latin typeface="Google Sans"/>
                <a:ea typeface="Google Sans"/>
                <a:cs typeface="Google Sans"/>
                <a:sym typeface="Google Sans"/>
              </a:defRPr>
            </a:lvl4pPr>
            <a:lvl5pPr lvl="4" rtl="0">
              <a:spcBef>
                <a:spcPts val="0"/>
              </a:spcBef>
              <a:spcAft>
                <a:spcPts val="0"/>
              </a:spcAft>
              <a:buNone/>
              <a:defRPr>
                <a:solidFill>
                  <a:schemeClr val="accent2"/>
                </a:solidFill>
                <a:latin typeface="Google Sans"/>
                <a:ea typeface="Google Sans"/>
                <a:cs typeface="Google Sans"/>
                <a:sym typeface="Google Sans"/>
              </a:defRPr>
            </a:lvl5pPr>
            <a:lvl6pPr lvl="5" rtl="0">
              <a:spcBef>
                <a:spcPts val="0"/>
              </a:spcBef>
              <a:spcAft>
                <a:spcPts val="0"/>
              </a:spcAft>
              <a:buNone/>
              <a:defRPr>
                <a:solidFill>
                  <a:schemeClr val="accent2"/>
                </a:solidFill>
                <a:latin typeface="Google Sans"/>
                <a:ea typeface="Google Sans"/>
                <a:cs typeface="Google Sans"/>
                <a:sym typeface="Google Sans"/>
              </a:defRPr>
            </a:lvl6pPr>
            <a:lvl7pPr lvl="6" rtl="0">
              <a:spcBef>
                <a:spcPts val="0"/>
              </a:spcBef>
              <a:spcAft>
                <a:spcPts val="0"/>
              </a:spcAft>
              <a:buNone/>
              <a:defRPr>
                <a:solidFill>
                  <a:schemeClr val="accent2"/>
                </a:solidFill>
                <a:latin typeface="Google Sans"/>
                <a:ea typeface="Google Sans"/>
                <a:cs typeface="Google Sans"/>
                <a:sym typeface="Google Sans"/>
              </a:defRPr>
            </a:lvl7pPr>
            <a:lvl8pPr lvl="7" rtl="0">
              <a:spcBef>
                <a:spcPts val="0"/>
              </a:spcBef>
              <a:spcAft>
                <a:spcPts val="0"/>
              </a:spcAft>
              <a:buNone/>
              <a:defRPr>
                <a:solidFill>
                  <a:schemeClr val="accent2"/>
                </a:solidFill>
                <a:latin typeface="Google Sans"/>
                <a:ea typeface="Google Sans"/>
                <a:cs typeface="Google Sans"/>
                <a:sym typeface="Google Sans"/>
              </a:defRPr>
            </a:lvl8pPr>
            <a:lvl9pPr lvl="8" rtl="0">
              <a:spcBef>
                <a:spcPts val="0"/>
              </a:spcBef>
              <a:spcAft>
                <a:spcPts val="0"/>
              </a:spcAft>
              <a:buNone/>
              <a:defRPr>
                <a:solidFill>
                  <a:schemeClr val="accent2"/>
                </a:solidFill>
                <a:latin typeface="Google Sans"/>
                <a:ea typeface="Google Sans"/>
                <a:cs typeface="Google Sans"/>
                <a:sym typeface="Google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lide Style 02 - Blue">
  <p:cSld name="Title, Subtitle, &amp; Bullets_1_1_1_1">
    <p:bg>
      <p:bgPr>
        <a:blipFill>
          <a:blip r:embed="rId2"/>
          <a:stretch>
            <a:fillRect/>
          </a:stretch>
        </a:blip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p:txBody>
      </p:sp>
      <p:sp>
        <p:nvSpPr>
          <p:cNvPr id="81" name="Google Shape;81;p18"/>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sp>
        <p:nvSpPr>
          <p:cNvPr id="82" name="Google Shape;82;p18"/>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1"/>
                </a:solidFill>
                <a:latin typeface="Roboto Mono"/>
                <a:ea typeface="Roboto Mono"/>
                <a:cs typeface="Roboto Mono"/>
                <a:sym typeface="Roboto Mono"/>
              </a:defRPr>
            </a:lvl1pPr>
            <a:lvl2pPr lvl="1" rtl="0">
              <a:spcBef>
                <a:spcPts val="0"/>
              </a:spcBef>
              <a:spcAft>
                <a:spcPts val="0"/>
              </a:spcAft>
              <a:buNone/>
              <a:defRPr>
                <a:solidFill>
                  <a:schemeClr val="accent1"/>
                </a:solidFill>
                <a:latin typeface="Google Sans"/>
                <a:ea typeface="Google Sans"/>
                <a:cs typeface="Google Sans"/>
                <a:sym typeface="Google Sans"/>
              </a:defRPr>
            </a:lvl2pPr>
            <a:lvl3pPr lvl="2" rtl="0">
              <a:spcBef>
                <a:spcPts val="0"/>
              </a:spcBef>
              <a:spcAft>
                <a:spcPts val="0"/>
              </a:spcAft>
              <a:buNone/>
              <a:defRPr>
                <a:solidFill>
                  <a:schemeClr val="accent1"/>
                </a:solidFill>
                <a:latin typeface="Google Sans"/>
                <a:ea typeface="Google Sans"/>
                <a:cs typeface="Google Sans"/>
                <a:sym typeface="Google Sans"/>
              </a:defRPr>
            </a:lvl3pPr>
            <a:lvl4pPr lvl="3" rtl="0">
              <a:spcBef>
                <a:spcPts val="0"/>
              </a:spcBef>
              <a:spcAft>
                <a:spcPts val="0"/>
              </a:spcAft>
              <a:buNone/>
              <a:defRPr>
                <a:solidFill>
                  <a:schemeClr val="accent1"/>
                </a:solidFill>
                <a:latin typeface="Google Sans"/>
                <a:ea typeface="Google Sans"/>
                <a:cs typeface="Google Sans"/>
                <a:sym typeface="Google Sans"/>
              </a:defRPr>
            </a:lvl4pPr>
            <a:lvl5pPr lvl="4" rtl="0">
              <a:spcBef>
                <a:spcPts val="0"/>
              </a:spcBef>
              <a:spcAft>
                <a:spcPts val="0"/>
              </a:spcAft>
              <a:buNone/>
              <a:defRPr>
                <a:solidFill>
                  <a:schemeClr val="accent1"/>
                </a:solidFill>
                <a:latin typeface="Google Sans"/>
                <a:ea typeface="Google Sans"/>
                <a:cs typeface="Google Sans"/>
                <a:sym typeface="Google Sans"/>
              </a:defRPr>
            </a:lvl5pPr>
            <a:lvl6pPr lvl="5" rtl="0">
              <a:spcBef>
                <a:spcPts val="0"/>
              </a:spcBef>
              <a:spcAft>
                <a:spcPts val="0"/>
              </a:spcAft>
              <a:buNone/>
              <a:defRPr>
                <a:solidFill>
                  <a:schemeClr val="accent1"/>
                </a:solidFill>
                <a:latin typeface="Google Sans"/>
                <a:ea typeface="Google Sans"/>
                <a:cs typeface="Google Sans"/>
                <a:sym typeface="Google Sans"/>
              </a:defRPr>
            </a:lvl6pPr>
            <a:lvl7pPr lvl="6" rtl="0">
              <a:spcBef>
                <a:spcPts val="0"/>
              </a:spcBef>
              <a:spcAft>
                <a:spcPts val="0"/>
              </a:spcAft>
              <a:buNone/>
              <a:defRPr>
                <a:solidFill>
                  <a:schemeClr val="accent1"/>
                </a:solidFill>
                <a:latin typeface="Google Sans"/>
                <a:ea typeface="Google Sans"/>
                <a:cs typeface="Google Sans"/>
                <a:sym typeface="Google Sans"/>
              </a:defRPr>
            </a:lvl7pPr>
            <a:lvl8pPr lvl="7" rtl="0">
              <a:spcBef>
                <a:spcPts val="0"/>
              </a:spcBef>
              <a:spcAft>
                <a:spcPts val="0"/>
              </a:spcAft>
              <a:buNone/>
              <a:defRPr>
                <a:solidFill>
                  <a:schemeClr val="accent1"/>
                </a:solidFill>
                <a:latin typeface="Google Sans"/>
                <a:ea typeface="Google Sans"/>
                <a:cs typeface="Google Sans"/>
                <a:sym typeface="Google Sans"/>
              </a:defRPr>
            </a:lvl8pPr>
            <a:lvl9pPr lvl="8" rtl="0">
              <a:spcBef>
                <a:spcPts val="0"/>
              </a:spcBef>
              <a:spcAft>
                <a:spcPts val="0"/>
              </a:spcAft>
              <a:buNone/>
              <a:defRPr>
                <a:solidFill>
                  <a:schemeClr val="accent1"/>
                </a:solidFill>
                <a:latin typeface="Google Sans"/>
                <a:ea typeface="Google Sans"/>
                <a:cs typeface="Google Sans"/>
                <a:sym typeface="Google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rmAutofit/>
          </a:bodyPr>
          <a:lstStyle>
            <a:lvl1pPr lvl="0" rtl="0">
              <a:spcBef>
                <a:spcPts val="0"/>
              </a:spcBef>
              <a:spcAft>
                <a:spcPts val="0"/>
              </a:spcAft>
              <a:buClr>
                <a:schemeClr val="dk2"/>
              </a:buClr>
              <a:buSzPts val="7500"/>
              <a:buFont typeface="Google Sans"/>
              <a:buNone/>
              <a:defRPr sz="7500">
                <a:solidFill>
                  <a:schemeClr val="dk2"/>
                </a:solidFill>
                <a:latin typeface="Google Sans"/>
                <a:ea typeface="Google Sans"/>
                <a:cs typeface="Google Sans"/>
                <a:sym typeface="Google Sans"/>
              </a:defRPr>
            </a:lvl1pPr>
            <a:lvl2pPr lvl="1" rtl="0">
              <a:spcBef>
                <a:spcPts val="0"/>
              </a:spcBef>
              <a:spcAft>
                <a:spcPts val="0"/>
              </a:spcAft>
              <a:buClr>
                <a:schemeClr val="dk2"/>
              </a:buClr>
              <a:buSzPts val="7500"/>
              <a:buNone/>
              <a:defRPr sz="7500">
                <a:solidFill>
                  <a:schemeClr val="dk2"/>
                </a:solidFill>
              </a:defRPr>
            </a:lvl2pPr>
            <a:lvl3pPr lvl="2" rtl="0">
              <a:spcBef>
                <a:spcPts val="0"/>
              </a:spcBef>
              <a:spcAft>
                <a:spcPts val="0"/>
              </a:spcAft>
              <a:buClr>
                <a:schemeClr val="dk2"/>
              </a:buClr>
              <a:buSzPts val="7500"/>
              <a:buNone/>
              <a:defRPr sz="7500">
                <a:solidFill>
                  <a:schemeClr val="dk2"/>
                </a:solidFill>
              </a:defRPr>
            </a:lvl3pPr>
            <a:lvl4pPr lvl="3" rtl="0">
              <a:spcBef>
                <a:spcPts val="0"/>
              </a:spcBef>
              <a:spcAft>
                <a:spcPts val="0"/>
              </a:spcAft>
              <a:buClr>
                <a:schemeClr val="dk2"/>
              </a:buClr>
              <a:buSzPts val="7500"/>
              <a:buNone/>
              <a:defRPr sz="7500">
                <a:solidFill>
                  <a:schemeClr val="dk2"/>
                </a:solidFill>
              </a:defRPr>
            </a:lvl4pPr>
            <a:lvl5pPr lvl="4" rtl="0">
              <a:spcBef>
                <a:spcPts val="0"/>
              </a:spcBef>
              <a:spcAft>
                <a:spcPts val="0"/>
              </a:spcAft>
              <a:buClr>
                <a:schemeClr val="dk2"/>
              </a:buClr>
              <a:buSzPts val="7500"/>
              <a:buNone/>
              <a:defRPr sz="7500">
                <a:solidFill>
                  <a:schemeClr val="dk2"/>
                </a:solidFill>
              </a:defRPr>
            </a:lvl5pPr>
            <a:lvl6pPr lvl="5" rtl="0">
              <a:spcBef>
                <a:spcPts val="0"/>
              </a:spcBef>
              <a:spcAft>
                <a:spcPts val="0"/>
              </a:spcAft>
              <a:buClr>
                <a:schemeClr val="dk2"/>
              </a:buClr>
              <a:buSzPts val="7500"/>
              <a:buNone/>
              <a:defRPr sz="7500">
                <a:solidFill>
                  <a:schemeClr val="dk2"/>
                </a:solidFill>
              </a:defRPr>
            </a:lvl6pPr>
            <a:lvl7pPr lvl="6" rtl="0">
              <a:spcBef>
                <a:spcPts val="0"/>
              </a:spcBef>
              <a:spcAft>
                <a:spcPts val="0"/>
              </a:spcAft>
              <a:buClr>
                <a:schemeClr val="dk2"/>
              </a:buClr>
              <a:buSzPts val="7500"/>
              <a:buNone/>
              <a:defRPr sz="7500">
                <a:solidFill>
                  <a:schemeClr val="dk2"/>
                </a:solidFill>
              </a:defRPr>
            </a:lvl7pPr>
            <a:lvl8pPr lvl="7" rtl="0">
              <a:spcBef>
                <a:spcPts val="0"/>
              </a:spcBef>
              <a:spcAft>
                <a:spcPts val="0"/>
              </a:spcAft>
              <a:buClr>
                <a:schemeClr val="dk2"/>
              </a:buClr>
              <a:buSzPts val="7500"/>
              <a:buNone/>
              <a:defRPr sz="7500">
                <a:solidFill>
                  <a:schemeClr val="dk2"/>
                </a:solidFill>
              </a:defRPr>
            </a:lvl8pPr>
            <a:lvl9pPr lvl="8" rtl="0">
              <a:spcBef>
                <a:spcPts val="0"/>
              </a:spcBef>
              <a:spcAft>
                <a:spcPts val="0"/>
              </a:spcAft>
              <a:buClr>
                <a:schemeClr val="dk2"/>
              </a:buClr>
              <a:buSzPts val="7500"/>
              <a:buNone/>
              <a:defRPr sz="7500">
                <a:solidFill>
                  <a:schemeClr val="dk2"/>
                </a:solidFill>
              </a:defRPr>
            </a:lvl9pPr>
          </a:lstStyle>
          <a:p/>
        </p:txBody>
      </p:sp>
      <p:sp>
        <p:nvSpPr>
          <p:cNvPr id="7" name="Google Shape;7;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rmAutofit/>
          </a:bodyPr>
          <a:lstStyle>
            <a:lvl1pPr lvl="0" algn="r" rtl="0">
              <a:buNone/>
              <a:defRPr sz="2700">
                <a:solidFill>
                  <a:schemeClr val="dk2"/>
                </a:solidFill>
              </a:defRPr>
            </a:lvl1pPr>
            <a:lvl2pPr lvl="1" algn="r" rtl="0">
              <a:buNone/>
              <a:defRPr sz="2700">
                <a:solidFill>
                  <a:schemeClr val="dk2"/>
                </a:solidFill>
              </a:defRPr>
            </a:lvl2pPr>
            <a:lvl3pPr lvl="2" algn="r" rtl="0">
              <a:buNone/>
              <a:defRPr sz="2700">
                <a:solidFill>
                  <a:schemeClr val="dk2"/>
                </a:solidFill>
              </a:defRPr>
            </a:lvl3pPr>
            <a:lvl4pPr lvl="3" algn="r" rtl="0">
              <a:buNone/>
              <a:defRPr sz="2700">
                <a:solidFill>
                  <a:schemeClr val="dk2"/>
                </a:solidFill>
              </a:defRPr>
            </a:lvl4pPr>
            <a:lvl5pPr lvl="4" algn="r" rtl="0">
              <a:buNone/>
              <a:defRPr sz="2700">
                <a:solidFill>
                  <a:schemeClr val="dk2"/>
                </a:solidFill>
              </a:defRPr>
            </a:lvl5pPr>
            <a:lvl6pPr lvl="5" algn="r" rtl="0">
              <a:buNone/>
              <a:defRPr sz="2700">
                <a:solidFill>
                  <a:schemeClr val="dk2"/>
                </a:solidFill>
              </a:defRPr>
            </a:lvl6pPr>
            <a:lvl7pPr lvl="6" algn="r" rtl="0">
              <a:buNone/>
              <a:defRPr sz="2700">
                <a:solidFill>
                  <a:schemeClr val="dk2"/>
                </a:solidFill>
              </a:defRPr>
            </a:lvl7pPr>
            <a:lvl8pPr lvl="7" algn="r" rtl="0">
              <a:buNone/>
              <a:defRPr sz="2700">
                <a:solidFill>
                  <a:schemeClr val="dk2"/>
                </a:solidFill>
              </a:defRPr>
            </a:lvl8pPr>
            <a:lvl9pPr lvl="8" algn="r" rtl="0">
              <a:buNone/>
              <a:defRPr sz="27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
        <p:nvSpPr>
          <p:cNvPr id="8" name="Google Shape;8;p1"/>
          <p:cNvSpPr txBox="1">
            <a:spLocks noGrp="1"/>
          </p:cNvSpPr>
          <p:nvPr>
            <p:ph type="body" idx="1"/>
          </p:nvPr>
        </p:nvSpPr>
        <p:spPr>
          <a:xfrm>
            <a:off x="1203350" y="3095025"/>
            <a:ext cx="21906300" cy="6407100"/>
          </a:xfrm>
          <a:prstGeom prst="rect">
            <a:avLst/>
          </a:prstGeom>
          <a:noFill/>
          <a:ln>
            <a:noFill/>
          </a:ln>
        </p:spPr>
        <p:txBody>
          <a:bodyPr spcFirstLastPara="1" wrap="square" lIns="91425" tIns="91425" rIns="91425" bIns="91425" anchor="t" anchorCtr="0">
            <a:spAutoFit/>
          </a:bodyPr>
          <a:lstStyle>
            <a:lvl1pPr marL="457200" lvl="0"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1pPr>
            <a:lvl2pPr marL="914400" lvl="1"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2pPr>
            <a:lvl3pPr marL="1371600" lvl="2"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3pPr>
            <a:lvl4pPr marL="1828800" lvl="3"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4pPr>
            <a:lvl5pPr marL="2286000" lvl="4"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5pPr>
            <a:lvl6pPr marL="2743200" lvl="5"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6pPr>
            <a:lvl7pPr marL="3200400" lvl="6"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7pPr>
            <a:lvl8pPr marL="3657600" lvl="7"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8pPr>
            <a:lvl9pPr marL="4114800" lvl="8"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17.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27"/>
          <p:cNvSpPr txBox="1">
            <a:spLocks noGrp="1"/>
          </p:cNvSpPr>
          <p:nvPr>
            <p:ph type="title"/>
          </p:nvPr>
        </p:nvSpPr>
        <p:spPr>
          <a:xfrm>
            <a:off x="2398912" y="3905672"/>
            <a:ext cx="14310600" cy="20316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smtClean="0"/>
              <a:t>Looping </a:t>
            </a:r>
            <a:endParaRPr dirty="0"/>
          </a:p>
        </p:txBody>
      </p:sp>
      <p:sp>
        <p:nvSpPr>
          <p:cNvPr id="123" name="Google Shape;123;p27"/>
          <p:cNvSpPr txBox="1">
            <a:spLocks noGrp="1"/>
          </p:cNvSpPr>
          <p:nvPr>
            <p:ph type="subTitle" idx="1"/>
          </p:nvPr>
        </p:nvSpPr>
        <p:spPr>
          <a:xfrm>
            <a:off x="2700625" y="7450330"/>
            <a:ext cx="105483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dirty="0" smtClean="0"/>
              <a:t>Mina Maher</a:t>
            </a:r>
            <a:endParaRPr dirty="0"/>
          </a:p>
          <a:p>
            <a:pPr marL="0" lvl="0" indent="0" algn="l" rtl="0">
              <a:spcBef>
                <a:spcPts val="0"/>
              </a:spcBef>
              <a:spcAft>
                <a:spcPts val="0"/>
              </a:spcAft>
              <a:buClr>
                <a:schemeClr val="dk1"/>
              </a:buClr>
              <a:buSzPts val="1100"/>
              <a:buFont typeface="Arial" panose="020B0604020202020204"/>
              <a:buNone/>
            </a:pPr>
            <a:r>
              <a:rPr lang="en-US" dirty="0" smtClean="0"/>
              <a:t>@menamosadef5@gmail.com </a:t>
            </a:r>
            <a:endParaRPr dirty="0"/>
          </a:p>
        </p:txBody>
      </p:sp>
      <p:sp>
        <p:nvSpPr>
          <p:cNvPr id="124" name="Google Shape;124;p27"/>
          <p:cNvSpPr txBox="1">
            <a:spLocks noGrp="1"/>
          </p:cNvSpPr>
          <p:nvPr>
            <p:ph type="subTitle" idx="2"/>
          </p:nvPr>
        </p:nvSpPr>
        <p:spPr>
          <a:xfrm>
            <a:off x="2520390" y="6090325"/>
            <a:ext cx="13992596" cy="923299"/>
          </a:xfrm>
          <a:prstGeom prst="rect">
            <a:avLst/>
          </a:prstGeom>
        </p:spPr>
        <p:txBody>
          <a:bodyPr spcFirstLastPara="1" wrap="square" lIns="91425" tIns="91425" rIns="91425" bIns="91425" anchor="t" anchorCtr="0">
            <a:spAutoFit/>
          </a:bodyPr>
          <a:lstStyle/>
          <a:p>
            <a:r>
              <a:rPr lang="en-US" dirty="0"/>
              <a:t> Iteration/Looping in </a:t>
            </a:r>
            <a:r>
              <a:rPr lang="en-US" dirty="0" smtClean="0"/>
              <a:t>C  Programming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7"/>
          <p:cNvSpPr txBox="1">
            <a:spLocks noGrp="1"/>
          </p:cNvSpPr>
          <p:nvPr>
            <p:ph type="title"/>
          </p:nvPr>
        </p:nvSpPr>
        <p:spPr>
          <a:xfrm>
            <a:off x="893050" y="1290125"/>
            <a:ext cx="21956100" cy="1923523"/>
          </a:xfrm>
          <a:prstGeom prst="rect">
            <a:avLst/>
          </a:prstGeom>
        </p:spPr>
        <p:txBody>
          <a:bodyPr spcFirstLastPara="1" wrap="square" lIns="243800" tIns="243800" rIns="243800" bIns="243800" anchor="t" anchorCtr="0">
            <a:spAutoFit/>
          </a:bodyPr>
          <a:lstStyle/>
          <a:p>
            <a:pPr lvl="0"/>
            <a:r>
              <a:rPr lang="en-US" dirty="0"/>
              <a:t>do-while loop in C</a:t>
            </a:r>
            <a:endParaRPr dirty="0"/>
          </a:p>
        </p:txBody>
      </p:sp>
      <p:sp>
        <p:nvSpPr>
          <p:cNvPr id="193" name="Google Shape;193;p37"/>
          <p:cNvSpPr txBox="1">
            <a:spLocks noGrp="1"/>
          </p:cNvSpPr>
          <p:nvPr>
            <p:ph type="body" idx="1"/>
          </p:nvPr>
        </p:nvSpPr>
        <p:spPr>
          <a:xfrm>
            <a:off x="1174750" y="3545840"/>
            <a:ext cx="14167485" cy="6829425"/>
          </a:xfrm>
          <a:prstGeom prst="rect">
            <a:avLst/>
          </a:prstGeom>
        </p:spPr>
        <p:txBody>
          <a:bodyPr spcFirstLastPara="1" wrap="square" lIns="91425" tIns="91425" rIns="91425" bIns="91425" anchor="t" anchorCtr="0">
            <a:spAutoFit/>
          </a:bodyPr>
          <a:lstStyle/>
          <a:p>
            <a:r>
              <a:rPr lang="en-US" dirty="0" smtClean="0"/>
              <a:t>The “</a:t>
            </a:r>
            <a:r>
              <a:rPr lang="en-US" dirty="0"/>
              <a:t>do-while” loop continues until a given condition satisfies. It is also called </a:t>
            </a:r>
            <a:r>
              <a:rPr lang="en-US" b="1" dirty="0"/>
              <a:t>post-tested loop</a:t>
            </a:r>
            <a:r>
              <a:rPr lang="en-US" dirty="0"/>
              <a:t>. It is used when it is necessary to </a:t>
            </a:r>
            <a:r>
              <a:rPr lang="en-US" b="1" dirty="0"/>
              <a:t>execute the loop at least once</a:t>
            </a:r>
            <a:r>
              <a:rPr lang="en-US" dirty="0"/>
              <a:t> (</a:t>
            </a:r>
            <a:r>
              <a:rPr lang="en-US" b="1" dirty="0"/>
              <a:t>mostly menu driven programs</a:t>
            </a:r>
            <a:r>
              <a:rPr lang="en-US" dirty="0"/>
              <a:t>). </a:t>
            </a:r>
            <a:endParaRPr lang="en-US" dirty="0"/>
          </a:p>
          <a:p>
            <a:r>
              <a:rPr lang="en-US" dirty="0" smtClean="0"/>
              <a:t>The </a:t>
            </a:r>
            <a:r>
              <a:rPr lang="en-US" dirty="0"/>
              <a:t>syntax of The syntax of do-while loop in c language loop in c language is given below: is given below</a:t>
            </a:r>
            <a:r>
              <a:rPr lang="en-US" dirty="0" smtClean="0"/>
              <a:t>:</a:t>
            </a:r>
            <a:endParaRPr lang="en-US" dirty="0" smtClean="0"/>
          </a:p>
          <a:p>
            <a:pPr marL="0" indent="0">
              <a:buNone/>
            </a:pPr>
            <a:endParaRPr lang="en-US" dirty="0"/>
          </a:p>
        </p:txBody>
      </p:sp>
      <p:sp>
        <p:nvSpPr>
          <p:cNvPr id="2" name="Text Box 1"/>
          <p:cNvSpPr txBox="1"/>
          <p:nvPr/>
        </p:nvSpPr>
        <p:spPr>
          <a:xfrm>
            <a:off x="16253460" y="3474720"/>
            <a:ext cx="5459095" cy="4267999"/>
          </a:xfrm>
          <a:prstGeom prst="foldedCorner">
            <a:avLst/>
          </a:prstGeom>
          <a:solidFill>
            <a:schemeClr val="bg1"/>
          </a:solidFill>
          <a:ln>
            <a:solidFill>
              <a:schemeClr val="tx1"/>
            </a:solidFill>
          </a:ln>
        </p:spPr>
        <p:txBody>
          <a:bodyPr wrap="square" rtlCol="0" anchor="t">
            <a:spAutoFit/>
          </a:bodyPr>
          <a:p>
            <a:pPr marL="0" indent="0">
              <a:buNone/>
            </a:pPr>
            <a:r>
              <a:rPr lang="en-US" sz="4500" dirty="0" err="1" smtClean="0">
                <a:sym typeface="+mn-ea"/>
              </a:rPr>
              <a:t>int</a:t>
            </a:r>
            <a:r>
              <a:rPr lang="en-US" sz="4500" dirty="0" smtClean="0">
                <a:sym typeface="+mn-ea"/>
              </a:rPr>
              <a:t> index = 0; </a:t>
            </a:r>
            <a:endParaRPr lang="en-US" sz="4500" dirty="0"/>
          </a:p>
          <a:p>
            <a:pPr marL="0" indent="0">
              <a:buNone/>
            </a:pPr>
            <a:r>
              <a:rPr lang="en-US" sz="4500" dirty="0" smtClean="0">
                <a:sym typeface="+mn-ea"/>
              </a:rPr>
              <a:t>do</a:t>
            </a:r>
            <a:endParaRPr lang="en-US" sz="4500" dirty="0"/>
          </a:p>
          <a:p>
            <a:pPr marL="0" indent="0">
              <a:buNone/>
            </a:pPr>
            <a:r>
              <a:rPr lang="en-US" sz="4500" dirty="0">
                <a:sym typeface="+mn-ea"/>
              </a:rPr>
              <a:t>{                           </a:t>
            </a:r>
            <a:r>
              <a:rPr lang="en-US" sz="4500" dirty="0" smtClean="0">
                <a:sym typeface="+mn-ea"/>
              </a:rPr>
              <a:t> </a:t>
            </a:r>
            <a:endParaRPr lang="en-US" sz="4500" dirty="0" smtClean="0">
              <a:sym typeface="+mn-ea"/>
            </a:endParaRPr>
          </a:p>
          <a:p>
            <a:pPr marL="0" indent="0">
              <a:buNone/>
            </a:pPr>
            <a:r>
              <a:rPr lang="en-US" sz="4500" dirty="0" smtClean="0">
                <a:sym typeface="+mn-ea"/>
              </a:rPr>
              <a:t>  block;</a:t>
            </a:r>
            <a:endParaRPr lang="en-US" sz="4500" dirty="0"/>
          </a:p>
          <a:p>
            <a:pPr marL="0" indent="0">
              <a:buNone/>
            </a:pPr>
            <a:r>
              <a:rPr lang="en-US" sz="4500" dirty="0">
                <a:sym typeface="+mn-ea"/>
              </a:rPr>
              <a:t>} while (condition);</a:t>
            </a:r>
            <a:endParaRPr lang="en-US" sz="4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8"/>
          <p:cNvSpPr txBox="1">
            <a:spLocks noGrp="1"/>
          </p:cNvSpPr>
          <p:nvPr>
            <p:ph type="title"/>
          </p:nvPr>
        </p:nvSpPr>
        <p:spPr>
          <a:xfrm>
            <a:off x="893050" y="500820"/>
            <a:ext cx="21956100" cy="1917065"/>
          </a:xfrm>
          <a:prstGeom prst="rect">
            <a:avLst/>
          </a:prstGeom>
        </p:spPr>
        <p:txBody>
          <a:bodyPr spcFirstLastPara="1" wrap="square" lIns="243800" tIns="243800" rIns="243800" bIns="243800" anchor="t" anchorCtr="0">
            <a:spAutoFit/>
          </a:bodyPr>
          <a:lstStyle/>
          <a:p>
            <a:pPr lvl="0"/>
            <a:r>
              <a:rPr lang="en-US" dirty="0"/>
              <a:t>Flowchart for the “do-while” loop</a:t>
            </a:r>
            <a:endParaRPr dirty="0"/>
          </a:p>
        </p:txBody>
      </p:sp>
      <p:pic>
        <p:nvPicPr>
          <p:cNvPr id="6" name="Picture 5"/>
          <p:cNvPicPr/>
          <p:nvPr/>
        </p:nvPicPr>
        <p:blipFill>
          <a:blip r:embed="rId1">
            <a:extLst>
              <a:ext uri="{28A0092B-C50C-407E-A947-70E740481C1C}">
                <a14:useLocalDpi xmlns:a14="http://schemas.microsoft.com/office/drawing/2010/main" val="0"/>
              </a:ext>
            </a:extLst>
          </a:blip>
          <a:stretch>
            <a:fillRect/>
          </a:stretch>
        </p:blipFill>
        <p:spPr>
          <a:xfrm>
            <a:off x="4769485" y="2500630"/>
            <a:ext cx="14980285" cy="8634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4294967295"/>
          </p:nvPr>
        </p:nvSpPr>
        <p:spPr>
          <a:xfrm>
            <a:off x="454696" y="1385392"/>
            <a:ext cx="21905913" cy="12000230"/>
          </a:xfrm>
          <a:prstGeom prst="rect">
            <a:avLst/>
          </a:prstGeom>
        </p:spPr>
        <p:txBody>
          <a:bodyPr spcFirstLastPara="1" wrap="square" lIns="91425" tIns="91425" rIns="91425" bIns="91425" anchor="t" anchorCtr="0">
            <a:spAutoFit/>
          </a:bodyPr>
          <a:lstStyle/>
          <a:p>
            <a:pPr marL="0" indent="0">
              <a:buNone/>
            </a:pPr>
            <a:r>
              <a:rPr lang="en-US" dirty="0">
                <a:solidFill>
                  <a:schemeClr val="accent4">
                    <a:lumMod val="60000"/>
                    <a:lumOff val="40000"/>
                  </a:schemeClr>
                </a:solidFill>
              </a:rPr>
              <a:t>/* same above project */</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a:t>
            </a:r>
            <a:r>
              <a:rPr lang="en-US" dirty="0">
                <a:solidFill>
                  <a:schemeClr val="accent4">
                    <a:lumMod val="60000"/>
                    <a:lumOff val="40000"/>
                  </a:schemeClr>
                </a:solidFill>
              </a:rPr>
              <a:t>include &lt;</a:t>
            </a:r>
            <a:r>
              <a:rPr lang="en-US" dirty="0" err="1">
                <a:solidFill>
                  <a:schemeClr val="accent4">
                    <a:lumMod val="60000"/>
                    <a:lumOff val="40000"/>
                  </a:schemeClr>
                </a:solidFill>
              </a:rPr>
              <a:t>stdio.h</a:t>
            </a:r>
            <a:r>
              <a:rPr lang="en-US" dirty="0">
                <a:solidFill>
                  <a:schemeClr val="accent4">
                    <a:lumMod val="60000"/>
                    <a:lumOff val="40000"/>
                  </a:schemeClr>
                </a:solidFill>
              </a:rPr>
              <a:t>&gt;</a:t>
            </a:r>
            <a:endParaRPr lang="en-US" dirty="0">
              <a:solidFill>
                <a:schemeClr val="accent4">
                  <a:lumMod val="60000"/>
                  <a:lumOff val="40000"/>
                </a:schemeClr>
              </a:solidFill>
            </a:endParaRPr>
          </a:p>
          <a:p>
            <a:pPr marL="0" indent="0">
              <a:buNone/>
            </a:pPr>
            <a:r>
              <a:rPr lang="en-US" dirty="0" err="1">
                <a:solidFill>
                  <a:schemeClr val="accent4">
                    <a:lumMod val="60000"/>
                    <a:lumOff val="40000"/>
                  </a:schemeClr>
                </a:solidFill>
              </a:rPr>
              <a:t>int</a:t>
            </a:r>
            <a:r>
              <a:rPr lang="en-US" dirty="0">
                <a:solidFill>
                  <a:schemeClr val="accent4">
                    <a:lumMod val="60000"/>
                    <a:lumOff val="40000"/>
                  </a:schemeClr>
                </a:solidFill>
              </a:rPr>
              <a:t> main(void)                                       </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     i</a:t>
            </a:r>
            <a:r>
              <a:rPr lang="en-US" dirty="0" err="1" smtClean="0">
                <a:solidFill>
                  <a:schemeClr val="accent4">
                    <a:lumMod val="60000"/>
                    <a:lumOff val="40000"/>
                  </a:schemeClr>
                </a:solidFill>
              </a:rPr>
              <a:t>nt</a:t>
            </a:r>
            <a:r>
              <a:rPr lang="en-US" dirty="0" smtClean="0">
                <a:solidFill>
                  <a:schemeClr val="accent4">
                    <a:lumMod val="60000"/>
                    <a:lumOff val="40000"/>
                  </a:schemeClr>
                </a:solidFill>
              </a:rPr>
              <a:t> </a:t>
            </a:r>
            <a:r>
              <a:rPr lang="en-US" dirty="0">
                <a:solidFill>
                  <a:schemeClr val="accent4">
                    <a:lumMod val="60000"/>
                    <a:lumOff val="40000"/>
                  </a:schemeClr>
                </a:solidFill>
              </a:rPr>
              <a:t>i = 0;                                                      output </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      do  </a:t>
            </a:r>
            <a:r>
              <a:rPr lang="en-US" dirty="0">
                <a:solidFill>
                  <a:schemeClr val="accent4">
                    <a:lumMod val="60000"/>
                    <a:lumOff val="40000"/>
                  </a:schemeClr>
                </a:solidFill>
              </a:rPr>
              <a:t>								      </a:t>
            </a:r>
            <a:r>
              <a:rPr lang="en-US" dirty="0" smtClean="0">
                <a:solidFill>
                  <a:schemeClr val="accent4">
                    <a:lumMod val="60000"/>
                    <a:lumOff val="40000"/>
                  </a:schemeClr>
                </a:solidFill>
              </a:rPr>
              <a:t>               1</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      {</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          </a:t>
            </a:r>
            <a:r>
              <a:rPr lang="en-US" dirty="0" err="1" smtClean="0">
                <a:solidFill>
                  <a:schemeClr val="accent4">
                    <a:lumMod val="60000"/>
                    <a:lumOff val="40000"/>
                  </a:schemeClr>
                </a:solidFill>
              </a:rPr>
              <a:t>printf</a:t>
            </a:r>
            <a:r>
              <a:rPr lang="en-US" dirty="0">
                <a:solidFill>
                  <a:schemeClr val="accent4">
                    <a:lumMod val="60000"/>
                    <a:lumOff val="40000"/>
                  </a:schemeClr>
                </a:solidFill>
              </a:rPr>
              <a:t>("%d \</a:t>
            </a:r>
            <a:r>
              <a:rPr lang="en-US" dirty="0" err="1">
                <a:solidFill>
                  <a:schemeClr val="accent4">
                    <a:lumMod val="60000"/>
                    <a:lumOff val="40000"/>
                  </a:schemeClr>
                </a:solidFill>
              </a:rPr>
              <a:t>n",i</a:t>
            </a:r>
            <a:r>
              <a:rPr lang="en-US" dirty="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 </a:t>
            </a:r>
            <a:r>
              <a:rPr lang="en-US" dirty="0" smtClean="0">
                <a:solidFill>
                  <a:schemeClr val="accent4">
                    <a:lumMod val="60000"/>
                    <a:lumOff val="40000"/>
                  </a:schemeClr>
                </a:solidFill>
              </a:rPr>
              <a:t>         i=i+1</a:t>
            </a:r>
            <a:r>
              <a:rPr lang="en-US" dirty="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en-US" dirty="0" smtClean="0">
                <a:solidFill>
                  <a:schemeClr val="accent4">
                    <a:lumMod val="60000"/>
                    <a:lumOff val="40000"/>
                  </a:schemeClr>
                </a:solidFill>
              </a:rPr>
              <a:t>       } </a:t>
            </a:r>
            <a:r>
              <a:rPr lang="en-US" dirty="0">
                <a:solidFill>
                  <a:schemeClr val="accent4">
                    <a:lumMod val="60000"/>
                    <a:lumOff val="40000"/>
                  </a:schemeClr>
                </a:solidFill>
              </a:rPr>
              <a:t>while(i&lt;=10</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pPr marL="0" indent="0">
              <a:buNone/>
            </a:pPr>
            <a:r>
              <a:rPr lang="en-US" dirty="0" smtClean="0">
                <a:solidFill>
                  <a:schemeClr val="accent4">
                    <a:lumMod val="60000"/>
                    <a:lumOff val="40000"/>
                  </a:schemeClr>
                </a:solidFill>
              </a:rPr>
              <a:t>	return 0;</a:t>
            </a:r>
            <a:endParaRPr lang="en-US" dirty="0" smtClean="0">
              <a:solidFill>
                <a:schemeClr val="accent4">
                  <a:lumMod val="60000"/>
                  <a:lumOff val="40000"/>
                </a:schemeClr>
              </a:solidFill>
            </a:endParaRPr>
          </a:p>
          <a:p>
            <a:pPr marL="0" indent="0">
              <a:buNone/>
            </a:pPr>
            <a:r>
              <a:rPr lang="en-US" dirty="0">
                <a:solidFill>
                  <a:schemeClr val="accent4">
                    <a:lumMod val="60000"/>
                    <a:lumOff val="40000"/>
                  </a:schemeClr>
                </a:solidFill>
              </a:rPr>
              <a:t> </a:t>
            </a:r>
            <a:r>
              <a:rPr lang="en-US" dirty="0" smtClean="0">
                <a:solidFill>
                  <a:schemeClr val="accent4">
                    <a:lumMod val="60000"/>
                    <a:lumOff val="40000"/>
                  </a:schemeClr>
                </a:solidFill>
              </a:rPr>
              <a:t>}</a:t>
            </a:r>
            <a:r>
              <a:rPr lang="en-US" dirty="0">
                <a:solidFill>
                  <a:schemeClr val="accent4">
                    <a:lumMod val="60000"/>
                    <a:lumOff val="40000"/>
                  </a:schemeClr>
                </a:solidFill>
              </a:rPr>
              <a:t>	                  </a:t>
            </a:r>
            <a:r>
              <a:rPr lang="en-US" dirty="0" smtClean="0">
                <a:solidFill>
                  <a:schemeClr val="accent4">
                    <a:lumMod val="60000"/>
                    <a:lumOff val="40000"/>
                  </a:schemeClr>
                </a:solidFill>
              </a:rPr>
              <a:t>                                                    10</a:t>
            </a:r>
            <a:endParaRPr lang="en-US" dirty="0">
              <a:solidFill>
                <a:schemeClr val="accent4">
                  <a:lumMod val="60000"/>
                  <a:lumOff val="40000"/>
                </a:schemeClr>
              </a:solidFill>
            </a:endParaRPr>
          </a:p>
          <a:p>
            <a:pPr marL="0" lvl="0" indent="0" algn="l" rtl="0">
              <a:spcBef>
                <a:spcPts val="0"/>
              </a:spcBef>
              <a:spcAft>
                <a:spcPts val="0"/>
              </a:spcAft>
              <a:buClr>
                <a:schemeClr val="dk1"/>
              </a:buClr>
              <a:buSzPts val="1100"/>
              <a:buFont typeface="Arial" panose="020B0604020202020204"/>
              <a:buNone/>
            </a:pPr>
            <a:endParaRPr lang="en-US" dirty="0" smtClean="0"/>
          </a:p>
          <a:p>
            <a:pPr marL="0" lvl="0" indent="0" algn="l" rtl="0">
              <a:spcBef>
                <a:spcPts val="0"/>
              </a:spcBef>
              <a:spcAft>
                <a:spcPts val="0"/>
              </a:spcAft>
              <a:buClr>
                <a:schemeClr val="dk1"/>
              </a:buClr>
              <a:buSzPts val="1100"/>
              <a:buFont typeface="Arial" panose="020B0604020202020204"/>
              <a:buNone/>
            </a:pPr>
            <a:endParaRPr lang="en-US" dirty="0"/>
          </a:p>
          <a:p>
            <a:pPr marL="0" lvl="0" indent="0" algn="l" rtl="0">
              <a:spcBef>
                <a:spcPts val="0"/>
              </a:spcBef>
              <a:spcAft>
                <a:spcPts val="0"/>
              </a:spcAft>
              <a:buClr>
                <a:schemeClr val="dk1"/>
              </a:buClr>
              <a:buSzPts val="1100"/>
              <a:buFont typeface="Arial" panose="020B0604020202020204"/>
              <a:buNone/>
            </a:pPr>
            <a:endParaRPr lang="en-US" dirty="0" smtClean="0"/>
          </a:p>
          <a:p>
            <a:pPr marL="0" lvl="0" indent="0" algn="l" rtl="0">
              <a:spcBef>
                <a:spcPts val="0"/>
              </a:spcBef>
              <a:spcAft>
                <a:spcPts val="0"/>
              </a:spcAft>
              <a:buClr>
                <a:schemeClr val="dk1"/>
              </a:buClr>
              <a:buSzPts val="1100"/>
              <a:buFont typeface="Arial" panose="020B0604020202020204"/>
              <a:buNone/>
            </a:pPr>
            <a:endParaRPr dirty="0"/>
          </a:p>
        </p:txBody>
      </p:sp>
      <p:sp>
        <p:nvSpPr>
          <p:cNvPr id="2" name="Down Arrow 1"/>
          <p:cNvSpPr/>
          <p:nvPr/>
        </p:nvSpPr>
        <p:spPr>
          <a:xfrm>
            <a:off x="13172440" y="5926455"/>
            <a:ext cx="134620" cy="3394075"/>
          </a:xfrm>
          <a:prstGeom prst="downArrow">
            <a:avLst>
              <a:gd name="adj1" fmla="val 50000"/>
              <a:gd name="adj2" fmla="val 0"/>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5" name="Google Shape;215;p40"/>
          <p:cNvSpPr txBox="1">
            <a:spLocks noGrp="1"/>
          </p:cNvSpPr>
          <p:nvPr>
            <p:ph type="body" idx="1"/>
          </p:nvPr>
        </p:nvSpPr>
        <p:spPr>
          <a:xfrm>
            <a:off x="1246505" y="3903980"/>
            <a:ext cx="11391265" cy="5352415"/>
          </a:xfrm>
          <a:prstGeom prst="rect">
            <a:avLst/>
          </a:prstGeom>
        </p:spPr>
        <p:txBody>
          <a:bodyPr spcFirstLastPara="1" wrap="square" lIns="91425" tIns="91425" rIns="91425" bIns="91425" anchor="t" anchorCtr="0">
            <a:spAutoFit/>
          </a:bodyPr>
          <a:lstStyle/>
          <a:p>
            <a:r>
              <a:rPr lang="en-US" dirty="0"/>
              <a:t>A “for” loop in C language is used to iterate the statements   or a part of the program several times. It is frequently used to traverse the data structures like the array and linked list. </a:t>
            </a:r>
            <a:endParaRPr lang="en-US" dirty="0"/>
          </a:p>
          <a:p>
            <a:pPr marL="0" indent="0">
              <a:buNone/>
            </a:pPr>
            <a:endParaRPr lang="en-US" dirty="0"/>
          </a:p>
          <a:p>
            <a:endParaRPr dirty="0"/>
          </a:p>
        </p:txBody>
      </p:sp>
      <p:sp>
        <p:nvSpPr>
          <p:cNvPr id="213" name="Google Shape;213;p40"/>
          <p:cNvSpPr txBox="1">
            <a:spLocks noGrp="1"/>
          </p:cNvSpPr>
          <p:nvPr>
            <p:ph type="title"/>
          </p:nvPr>
        </p:nvSpPr>
        <p:spPr>
          <a:xfrm>
            <a:off x="893050" y="1290125"/>
            <a:ext cx="21956100" cy="1917065"/>
          </a:xfrm>
          <a:prstGeom prst="rect">
            <a:avLst/>
          </a:prstGeom>
        </p:spPr>
        <p:txBody>
          <a:bodyPr spcFirstLastPara="1" wrap="square" lIns="243800" tIns="243800" rIns="243800" bIns="243800" anchor="t" anchorCtr="0">
            <a:spAutoFit/>
          </a:bodyPr>
          <a:lstStyle/>
          <a:p>
            <a:pPr>
              <a:buClr>
                <a:schemeClr val="dk1"/>
              </a:buClr>
              <a:buSzPts val="1100"/>
            </a:pPr>
            <a:r>
              <a:rPr lang="en-US" dirty="0"/>
              <a:t>“for” loops in C</a:t>
            </a:r>
            <a:endParaRPr lang="en-US" dirty="0"/>
          </a:p>
        </p:txBody>
      </p:sp>
      <p:sp>
        <p:nvSpPr>
          <p:cNvPr id="3" name="Text Box 2"/>
          <p:cNvSpPr txBox="1"/>
          <p:nvPr/>
        </p:nvSpPr>
        <p:spPr>
          <a:xfrm>
            <a:off x="13378180" y="2327910"/>
            <a:ext cx="9972675" cy="4763280"/>
          </a:xfrm>
          <a:prstGeom prst="foldedCorner">
            <a:avLst/>
          </a:prstGeom>
          <a:solidFill>
            <a:schemeClr val="bg1"/>
          </a:solidFill>
          <a:ln>
            <a:solidFill>
              <a:schemeClr val="tx1"/>
            </a:solidFill>
          </a:ln>
        </p:spPr>
        <p:txBody>
          <a:bodyPr wrap="square" rtlCol="0" anchor="t">
            <a:spAutoFit/>
          </a:bodyPr>
          <a:p>
            <a:pPr marL="0" indent="0" algn="l">
              <a:buSzPts val="4800"/>
              <a:buFont typeface="Open Sans Light"/>
              <a:buNone/>
            </a:pPr>
            <a:r>
              <a:rPr lang="en-US" sz="3600" dirty="0">
                <a:solidFill>
                  <a:schemeClr val="dk2"/>
                </a:solidFill>
                <a:latin typeface="Open Sans Light"/>
                <a:ea typeface="Open Sans Light"/>
                <a:cs typeface="Open Sans Light"/>
                <a:sym typeface="+mn-ea"/>
              </a:rPr>
              <a:t>The syntax of for loop in c language is given below: .</a:t>
            </a:r>
            <a:endParaRPr lang="en-US" sz="3600" dirty="0">
              <a:solidFill>
                <a:schemeClr val="dk2"/>
              </a:solidFill>
              <a:latin typeface="Open Sans Light"/>
              <a:ea typeface="Open Sans Light"/>
              <a:cs typeface="Open Sans Light"/>
            </a:endParaRPr>
          </a:p>
          <a:p>
            <a:pPr marL="457200" indent="-533400" algn="l">
              <a:buSzPts val="4800"/>
              <a:buFont typeface="Open Sans Light"/>
              <a:buChar char="●"/>
            </a:pPr>
            <a:endParaRPr lang="en-US" sz="3600"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for (initialization; condition/s; statement/s) </a:t>
            </a:r>
            <a:endParaRPr lang="en-US" sz="3600" b="1"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 </a:t>
            </a:r>
            <a:endParaRPr lang="en-US" sz="3600" b="1"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block;    </a:t>
            </a:r>
            <a:endParaRPr lang="en-US" sz="3600" b="1" dirty="0">
              <a:solidFill>
                <a:schemeClr val="dk2"/>
              </a:solidFill>
              <a:latin typeface="Open Sans Light"/>
              <a:ea typeface="Open Sans Light"/>
              <a:cs typeface="Open Sans Light"/>
              <a:sym typeface="+mn-ea"/>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a:t>
            </a:r>
            <a:endParaRPr lang="en-US" sz="3600" b="1" dirty="0">
              <a:solidFill>
                <a:schemeClr val="dk2"/>
              </a:solidFill>
              <a:latin typeface="Open Sans Light"/>
              <a:ea typeface="Open Sans Light"/>
              <a:cs typeface="Open Sans Ligh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8170" y="950595"/>
            <a:ext cx="12354560" cy="10523220"/>
          </a:xfrm>
        </p:spPr>
        <p:txBody>
          <a:bodyPr wrap="square"/>
          <a:lstStyle/>
          <a:p>
            <a:pPr marL="685800" indent="-685800"/>
            <a:r>
              <a:rPr lang="en-US" b="1" dirty="0">
                <a:sym typeface="+mn-ea"/>
              </a:rPr>
              <a:t>Initialization</a:t>
            </a:r>
            <a:r>
              <a:rPr lang="en-US" dirty="0"/>
              <a:t>: an initialization of the loop variable and more than one variable can be </a:t>
            </a:r>
            <a:r>
              <a:rPr lang="en-US" dirty="0" err="1" smtClean="0"/>
              <a:t>initialised</a:t>
            </a:r>
            <a:r>
              <a:rPr lang="en-US" dirty="0" smtClean="0"/>
              <a:t>.</a:t>
            </a:r>
            <a:endParaRPr lang="en-US" dirty="0"/>
          </a:p>
          <a:p>
            <a:pPr marL="685800" indent="-685800"/>
            <a:r>
              <a:rPr lang="en-US" b="1" dirty="0">
                <a:sym typeface="+mn-ea"/>
              </a:rPr>
              <a:t>Condition/s</a:t>
            </a:r>
            <a:r>
              <a:rPr lang="en-US" dirty="0"/>
              <a:t>: a conditional expression, it checks for a specific condition to be satisfied and if it is not, the loop is terminated, it also can have more than one condition. However, the loop will iterate until the last condition becomes false. Other conditions will be treated as statements.</a:t>
            </a:r>
            <a:endParaRPr lang="en-US" dirty="0"/>
          </a:p>
          <a:p>
            <a:pPr marL="685800" indent="-685800"/>
            <a:r>
              <a:rPr lang="en-US" b="1" dirty="0">
                <a:sym typeface="+mn-ea"/>
              </a:rPr>
              <a:t>Statement/s</a:t>
            </a:r>
            <a:r>
              <a:rPr lang="en-US" dirty="0"/>
              <a:t>: can be used as a statement to update the </a:t>
            </a:r>
            <a:r>
              <a:rPr lang="en-US" dirty="0" smtClean="0"/>
              <a:t>value </a:t>
            </a:r>
            <a:r>
              <a:rPr lang="en-US" dirty="0"/>
              <a:t>of the loop variable (re-assignment statement).</a:t>
            </a:r>
            <a:endParaRPr lang="en-US" dirty="0"/>
          </a:p>
        </p:txBody>
      </p:sp>
      <p:sp>
        <p:nvSpPr>
          <p:cNvPr id="4" name="Text Box 3"/>
          <p:cNvSpPr txBox="1"/>
          <p:nvPr/>
        </p:nvSpPr>
        <p:spPr>
          <a:xfrm>
            <a:off x="13378180" y="2327910"/>
            <a:ext cx="9972675" cy="4763280"/>
          </a:xfrm>
          <a:prstGeom prst="foldedCorner">
            <a:avLst/>
          </a:prstGeom>
          <a:solidFill>
            <a:schemeClr val="bg1"/>
          </a:solidFill>
          <a:ln>
            <a:solidFill>
              <a:schemeClr val="tx1"/>
            </a:solidFill>
          </a:ln>
        </p:spPr>
        <p:txBody>
          <a:bodyPr wrap="square" rtlCol="0" anchor="t">
            <a:spAutoFit/>
          </a:bodyPr>
          <a:p>
            <a:pPr marL="0" indent="0" algn="l">
              <a:buSzPts val="4800"/>
              <a:buFont typeface="Open Sans Light"/>
              <a:buNone/>
            </a:pPr>
            <a:r>
              <a:rPr lang="en-US" sz="3600" dirty="0">
                <a:solidFill>
                  <a:schemeClr val="dk2"/>
                </a:solidFill>
                <a:latin typeface="Open Sans Light"/>
                <a:ea typeface="Open Sans Light"/>
                <a:cs typeface="Open Sans Light"/>
                <a:sym typeface="+mn-ea"/>
              </a:rPr>
              <a:t>The syntax of for loop in c language is given below: .</a:t>
            </a:r>
            <a:endParaRPr lang="en-US" sz="3600" dirty="0">
              <a:solidFill>
                <a:schemeClr val="dk2"/>
              </a:solidFill>
              <a:latin typeface="Open Sans Light"/>
              <a:ea typeface="Open Sans Light"/>
              <a:cs typeface="Open Sans Light"/>
            </a:endParaRPr>
          </a:p>
          <a:p>
            <a:pPr marL="457200" indent="-533400" algn="l">
              <a:buSzPts val="4800"/>
              <a:buFont typeface="Open Sans Light"/>
              <a:buChar char="●"/>
            </a:pPr>
            <a:endParaRPr lang="en-US" sz="3600"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for (initialization; condition/s; statement/s) </a:t>
            </a:r>
            <a:endParaRPr lang="en-US" sz="3600" b="1"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 </a:t>
            </a:r>
            <a:endParaRPr lang="en-US" sz="3600" b="1" dirty="0">
              <a:solidFill>
                <a:schemeClr val="dk2"/>
              </a:solidFill>
              <a:latin typeface="Open Sans Light"/>
              <a:ea typeface="Open Sans Light"/>
              <a:cs typeface="Open Sans Light"/>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block;    </a:t>
            </a:r>
            <a:endParaRPr lang="en-US" sz="3600" b="1" dirty="0">
              <a:solidFill>
                <a:schemeClr val="dk2"/>
              </a:solidFill>
              <a:latin typeface="Open Sans Light"/>
              <a:ea typeface="Open Sans Light"/>
              <a:cs typeface="Open Sans Light"/>
              <a:sym typeface="+mn-ea"/>
            </a:endParaRPr>
          </a:p>
          <a:p>
            <a:pPr marL="0" indent="0" algn="l">
              <a:buSzPts val="4800"/>
              <a:buFont typeface="Open Sans Light"/>
              <a:buNone/>
            </a:pPr>
            <a:r>
              <a:rPr lang="en-US" sz="3600" b="1" dirty="0">
                <a:solidFill>
                  <a:schemeClr val="dk2"/>
                </a:solidFill>
                <a:latin typeface="Open Sans Light"/>
                <a:ea typeface="Open Sans Light"/>
                <a:cs typeface="Open Sans Light"/>
                <a:sym typeface="+mn-ea"/>
              </a:rPr>
              <a:t> }</a:t>
            </a:r>
            <a:endParaRPr lang="en-US" sz="3600" b="1" dirty="0">
              <a:solidFill>
                <a:schemeClr val="dk2"/>
              </a:solidFill>
              <a:latin typeface="Open Sans Light"/>
              <a:ea typeface="Open Sans Light"/>
              <a:cs typeface="Open Sans Ligh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3050" y="787840"/>
            <a:ext cx="21956100" cy="3348355"/>
          </a:xfrm>
        </p:spPr>
        <p:txBody>
          <a:bodyPr/>
          <a:lstStyle/>
          <a:p>
            <a:r>
              <a:rPr lang="en-US" dirty="0"/>
              <a:t>Flowchart : “for” loop</a:t>
            </a:r>
            <a:br>
              <a:rPr lang="en-US" dirty="0"/>
            </a:br>
            <a:endParaRPr lang="en-US" dirty="0"/>
          </a:p>
        </p:txBody>
      </p:sp>
      <p:pic>
        <p:nvPicPr>
          <p:cNvPr id="5" name="Picture 4"/>
          <p:cNvPicPr/>
          <p:nvPr/>
        </p:nvPicPr>
        <p:blipFill>
          <a:blip r:embed="rId1">
            <a:extLst>
              <a:ext uri="{28A0092B-C50C-407E-A947-70E740481C1C}">
                <a14:useLocalDpi xmlns:a14="http://schemas.microsoft.com/office/drawing/2010/main" val="0"/>
              </a:ext>
            </a:extLst>
          </a:blip>
          <a:stretch>
            <a:fillRect/>
          </a:stretch>
        </p:blipFill>
        <p:spPr>
          <a:xfrm>
            <a:off x="3911080" y="3258235"/>
            <a:ext cx="15985776" cy="85689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0760" y="881336"/>
            <a:ext cx="22394488" cy="11171555"/>
          </a:xfrm>
          <a:prstGeom prst="rect">
            <a:avLst/>
          </a:prstGeom>
          <a:noFill/>
        </p:spPr>
        <p:txBody>
          <a:bodyPr wrap="square" rtlCol="0">
            <a:spAutoFit/>
          </a:bodyPr>
          <a:lstStyle/>
          <a:p>
            <a:r>
              <a:rPr lang="en-US" sz="6000" dirty="0" smtClean="0">
                <a:solidFill>
                  <a:schemeClr val="bg1"/>
                </a:solidFill>
              </a:rPr>
              <a:t>program </a:t>
            </a:r>
            <a:r>
              <a:rPr lang="en-US" sz="6000" dirty="0">
                <a:solidFill>
                  <a:schemeClr val="bg1"/>
                </a:solidFill>
              </a:rPr>
              <a:t>to print natural numbers 1 to 15 </a:t>
            </a:r>
            <a:endParaRPr lang="en-US" sz="6000" dirty="0">
              <a:solidFill>
                <a:schemeClr val="bg1"/>
              </a:solidFill>
            </a:endParaRPr>
          </a:p>
          <a:p>
            <a:r>
              <a:rPr lang="en-US" sz="6000" dirty="0">
                <a:solidFill>
                  <a:schemeClr val="bg1"/>
                </a:solidFill>
              </a:rPr>
              <a:t>#include &lt;</a:t>
            </a:r>
            <a:r>
              <a:rPr lang="en-US" sz="6000" dirty="0" err="1">
                <a:solidFill>
                  <a:schemeClr val="bg1"/>
                </a:solidFill>
              </a:rPr>
              <a:t>stdio.h</a:t>
            </a:r>
            <a:r>
              <a:rPr lang="en-US" sz="6000" dirty="0">
                <a:solidFill>
                  <a:schemeClr val="bg1"/>
                </a:solidFill>
              </a:rPr>
              <a:t>&gt;</a:t>
            </a:r>
            <a:endParaRPr lang="en-US" sz="6000" dirty="0">
              <a:solidFill>
                <a:schemeClr val="bg1"/>
              </a:solidFill>
            </a:endParaRPr>
          </a:p>
          <a:p>
            <a:r>
              <a:rPr lang="en-US" sz="6000" dirty="0" err="1">
                <a:solidFill>
                  <a:schemeClr val="bg1"/>
                </a:solidFill>
              </a:rPr>
              <a:t>int</a:t>
            </a:r>
            <a:r>
              <a:rPr lang="en-US" sz="6000" dirty="0">
                <a:solidFill>
                  <a:schemeClr val="bg1"/>
                </a:solidFill>
              </a:rPr>
              <a:t> main() </a:t>
            </a:r>
            <a:endParaRPr lang="en-US" sz="6000" dirty="0">
              <a:solidFill>
                <a:schemeClr val="bg1"/>
              </a:solidFill>
            </a:endParaRPr>
          </a:p>
          <a:p>
            <a:r>
              <a:rPr lang="en-US" sz="6000" dirty="0">
                <a:solidFill>
                  <a:schemeClr val="bg1"/>
                </a:solidFill>
              </a:rPr>
              <a:t>{ </a:t>
            </a:r>
            <a:endParaRPr lang="en-US" sz="6000" dirty="0">
              <a:solidFill>
                <a:schemeClr val="bg1"/>
              </a:solidFill>
            </a:endParaRPr>
          </a:p>
          <a:p>
            <a:r>
              <a:rPr lang="en-US" sz="6000" dirty="0" err="1">
                <a:solidFill>
                  <a:schemeClr val="bg1"/>
                </a:solidFill>
              </a:rPr>
              <a:t>     int</a:t>
            </a:r>
            <a:r>
              <a:rPr lang="en-US" sz="6000" dirty="0">
                <a:solidFill>
                  <a:schemeClr val="bg1"/>
                </a:solidFill>
              </a:rPr>
              <a:t> i; </a:t>
            </a:r>
            <a:endParaRPr lang="en-US" sz="6000" dirty="0">
              <a:solidFill>
                <a:schemeClr val="bg1"/>
              </a:solidFill>
            </a:endParaRPr>
          </a:p>
          <a:p>
            <a:r>
              <a:rPr lang="en-US" sz="6000" dirty="0">
                <a:solidFill>
                  <a:schemeClr val="bg1"/>
                </a:solidFill>
              </a:rPr>
              <a:t>     for (i = 1; i &lt;= 15; i = i+1) { </a:t>
            </a:r>
            <a:endParaRPr lang="en-US" sz="6000" dirty="0">
              <a:solidFill>
                <a:schemeClr val="bg1"/>
              </a:solidFill>
            </a:endParaRPr>
          </a:p>
          <a:p>
            <a:r>
              <a:rPr lang="en-US" sz="6000" dirty="0">
                <a:solidFill>
                  <a:schemeClr val="bg1"/>
                </a:solidFill>
              </a:rPr>
              <a:t>         </a:t>
            </a:r>
            <a:r>
              <a:rPr lang="en-US" sz="6000" dirty="0" smtClean="0">
                <a:solidFill>
                  <a:schemeClr val="bg1"/>
                </a:solidFill>
              </a:rPr>
              <a:t> </a:t>
            </a:r>
            <a:r>
              <a:rPr lang="en-US" sz="6000" dirty="0" err="1" smtClean="0">
                <a:solidFill>
                  <a:schemeClr val="bg1"/>
                </a:solidFill>
              </a:rPr>
              <a:t>printf</a:t>
            </a:r>
            <a:r>
              <a:rPr lang="en-US" sz="6000" dirty="0">
                <a:solidFill>
                  <a:schemeClr val="bg1"/>
                </a:solidFill>
              </a:rPr>
              <a:t>("%d, ", i); </a:t>
            </a:r>
            <a:endParaRPr lang="en-US" sz="6000" dirty="0">
              <a:solidFill>
                <a:schemeClr val="bg1"/>
              </a:solidFill>
            </a:endParaRPr>
          </a:p>
          <a:p>
            <a:r>
              <a:rPr lang="en-US" sz="6000" dirty="0">
                <a:solidFill>
                  <a:schemeClr val="bg1"/>
                </a:solidFill>
              </a:rPr>
              <a:t>     }    </a:t>
            </a:r>
            <a:endParaRPr lang="en-US" sz="6000" dirty="0">
              <a:solidFill>
                <a:schemeClr val="bg1"/>
              </a:solidFill>
            </a:endParaRPr>
          </a:p>
          <a:p>
            <a:r>
              <a:rPr lang="en-US" sz="6000" dirty="0">
                <a:solidFill>
                  <a:schemeClr val="bg1"/>
                </a:solidFill>
              </a:rPr>
              <a:t>	return 0;</a:t>
            </a:r>
            <a:endParaRPr lang="en-US" sz="6000" dirty="0">
              <a:solidFill>
                <a:schemeClr val="bg1"/>
              </a:solidFill>
            </a:endParaRPr>
          </a:p>
          <a:p>
            <a:r>
              <a:rPr lang="en-US" sz="6000" dirty="0">
                <a:solidFill>
                  <a:schemeClr val="bg1"/>
                </a:solidFill>
              </a:rPr>
              <a:t>}</a:t>
            </a:r>
            <a:endParaRPr lang="en-US" sz="6000" dirty="0">
              <a:solidFill>
                <a:schemeClr val="bg1"/>
              </a:solidFill>
            </a:endParaRPr>
          </a:p>
          <a:p>
            <a:r>
              <a:rPr lang="en-US" sz="6000" dirty="0">
                <a:solidFill>
                  <a:srgbClr val="00B050"/>
                </a:solidFill>
              </a:rPr>
              <a:t>output 1, 2, 3, 4, 5, 6, 7, 8, 9, 10, 11, 12, 13, 14, 15,</a:t>
            </a:r>
            <a:endParaRPr lang="en-US" sz="6000" dirty="0">
              <a:solidFill>
                <a:schemeClr val="bg1"/>
              </a:solidFill>
            </a:endParaRPr>
          </a:p>
          <a:p>
            <a:endParaRPr lang="en-US" sz="6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xfrm>
            <a:off x="886744" y="881336"/>
            <a:ext cx="21956100" cy="1917065"/>
          </a:xfrm>
          <a:prstGeom prst="rect">
            <a:avLst/>
          </a:prstGeom>
        </p:spPr>
        <p:txBody>
          <a:bodyPr spcFirstLastPara="1" wrap="square" lIns="243800" tIns="243800" rIns="243800" bIns="243800" anchor="t" anchorCtr="0">
            <a:spAutoFit/>
          </a:bodyPr>
          <a:lstStyle/>
          <a:p>
            <a:r>
              <a:rPr lang="en-US" dirty="0"/>
              <a:t>Nested loops in C</a:t>
            </a:r>
            <a:endParaRPr lang="en-US" dirty="0"/>
          </a:p>
        </p:txBody>
      </p:sp>
      <p:sp>
        <p:nvSpPr>
          <p:cNvPr id="221" name="Google Shape;221;p41"/>
          <p:cNvSpPr txBox="1">
            <a:spLocks noGrp="1"/>
          </p:cNvSpPr>
          <p:nvPr>
            <p:ph type="subTitle" idx="2"/>
          </p:nvPr>
        </p:nvSpPr>
        <p:spPr>
          <a:xfrm>
            <a:off x="959258" y="3327584"/>
            <a:ext cx="22014000" cy="1658620"/>
          </a:xfrm>
          <a:prstGeom prst="rect">
            <a:avLst/>
          </a:prstGeom>
        </p:spPr>
        <p:txBody>
          <a:bodyPr spcFirstLastPara="1" wrap="square" lIns="91425" tIns="91425" rIns="91425" bIns="91425" anchor="t" anchorCtr="0">
            <a:spAutoFit/>
          </a:bodyPr>
          <a:lstStyle/>
          <a:p>
            <a:r>
              <a:rPr lang="en-US" dirty="0"/>
              <a:t>C programming language allows to use one loop inside another loop.</a:t>
            </a:r>
            <a:endParaRPr lang="en-US" dirty="0"/>
          </a:p>
          <a:p>
            <a:pPr marL="0" lvl="0" indent="0" algn="l" rtl="0">
              <a:spcBef>
                <a:spcPts val="0"/>
              </a:spcBef>
              <a:spcAft>
                <a:spcPts val="0"/>
              </a:spcAft>
              <a:buNone/>
            </a:pPr>
            <a:endParaRPr dirty="0"/>
          </a:p>
        </p:txBody>
      </p:sp>
      <p:sp>
        <p:nvSpPr>
          <p:cNvPr id="3" name="Text Box 2"/>
          <p:cNvSpPr txBox="1"/>
          <p:nvPr/>
        </p:nvSpPr>
        <p:spPr>
          <a:xfrm>
            <a:off x="1579245" y="4872990"/>
            <a:ext cx="18182590" cy="7000895"/>
          </a:xfrm>
          <a:prstGeom prst="foldedCorner">
            <a:avLst/>
          </a:prstGeom>
          <a:solidFill>
            <a:schemeClr val="bg1"/>
          </a:solidFill>
          <a:ln>
            <a:solidFill>
              <a:schemeClr val="tx1"/>
            </a:solidFill>
          </a:ln>
        </p:spPr>
        <p:txBody>
          <a:bodyPr wrap="square" rtlCol="0" anchor="t">
            <a:spAutoFit/>
          </a:bodyPr>
          <a:p>
            <a:pPr marL="0" indent="0">
              <a:buNone/>
            </a:pPr>
            <a:r>
              <a:rPr lang="en-US" sz="4800" dirty="0" smtClean="0">
                <a:sym typeface="+mn-ea"/>
              </a:rPr>
              <a:t>for (</a:t>
            </a:r>
            <a:r>
              <a:rPr lang="en-US" sz="4800" dirty="0" err="1" smtClean="0">
                <a:sym typeface="+mn-ea"/>
              </a:rPr>
              <a:t>init/s</a:t>
            </a:r>
            <a:r>
              <a:rPr lang="en-US" sz="4800" dirty="0" smtClean="0">
                <a:sym typeface="+mn-ea"/>
              </a:rPr>
              <a:t>; condition/s; statement/s)</a:t>
            </a:r>
            <a:endParaRPr lang="en-US" sz="4800" dirty="0" smtClean="0"/>
          </a:p>
          <a:p>
            <a:pPr marL="0" indent="0">
              <a:buNone/>
            </a:pPr>
            <a:r>
              <a:rPr lang="en-US" sz="4800" dirty="0">
                <a:sym typeface="+mn-ea"/>
              </a:rPr>
              <a:t>{ </a:t>
            </a:r>
            <a:endParaRPr lang="en-US" sz="4800" dirty="0"/>
          </a:p>
          <a:p>
            <a:pPr marL="0" indent="0">
              <a:buNone/>
            </a:pPr>
            <a:r>
              <a:rPr lang="en-US" sz="4800" dirty="0">
                <a:sym typeface="+mn-ea"/>
              </a:rPr>
              <a:t>   for (</a:t>
            </a:r>
            <a:r>
              <a:rPr lang="en-US" sz="4800" dirty="0" err="1" smtClean="0">
                <a:sym typeface="+mn-ea"/>
              </a:rPr>
              <a:t>init/s</a:t>
            </a:r>
            <a:r>
              <a:rPr lang="en-US" sz="4800" dirty="0">
                <a:sym typeface="+mn-ea"/>
              </a:rPr>
              <a:t>; condition/s; statement/s) </a:t>
            </a:r>
            <a:endParaRPr lang="en-US" sz="4800" dirty="0"/>
          </a:p>
          <a:p>
            <a:pPr marL="0" indent="0">
              <a:buNone/>
            </a:pPr>
            <a:r>
              <a:rPr lang="en-US" sz="4800" dirty="0" smtClean="0">
                <a:sym typeface="+mn-ea"/>
              </a:rPr>
              <a:t>   { </a:t>
            </a:r>
            <a:endParaRPr lang="en-US" sz="4800" dirty="0"/>
          </a:p>
          <a:p>
            <a:pPr marL="0" indent="0">
              <a:buNone/>
            </a:pPr>
            <a:r>
              <a:rPr lang="en-US" sz="4800" dirty="0" smtClean="0">
                <a:sym typeface="+mn-ea"/>
              </a:rPr>
              <a:t>      statement(s</a:t>
            </a:r>
            <a:r>
              <a:rPr lang="en-US" sz="4800" dirty="0">
                <a:sym typeface="+mn-ea"/>
              </a:rPr>
              <a:t>); </a:t>
            </a:r>
            <a:endParaRPr lang="en-US" sz="4800" dirty="0"/>
          </a:p>
          <a:p>
            <a:pPr marL="0" indent="0">
              <a:buNone/>
            </a:pPr>
            <a:r>
              <a:rPr lang="en-US" sz="4800" dirty="0">
                <a:sym typeface="+mn-ea"/>
              </a:rPr>
              <a:t>   }  </a:t>
            </a:r>
            <a:endParaRPr lang="en-US" sz="4800" dirty="0" smtClean="0"/>
          </a:p>
          <a:p>
            <a:pPr marL="0" indent="0">
              <a:buNone/>
            </a:pPr>
            <a:r>
              <a:rPr lang="en-US" sz="4800" dirty="0" smtClean="0">
                <a:sym typeface="+mn-ea"/>
              </a:rPr>
              <a:t>   statement(s); </a:t>
            </a:r>
            <a:endParaRPr lang="en-US" sz="4800" dirty="0" smtClean="0"/>
          </a:p>
          <a:p>
            <a:pPr marL="0" indent="0">
              <a:buNone/>
            </a:pPr>
            <a:r>
              <a:rPr lang="en-US" sz="4800" dirty="0">
                <a:sym typeface="+mn-ea"/>
              </a:rPr>
              <a:t>}</a:t>
            </a:r>
            <a:endParaRPr lang="en-US" sz="48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2995" y="1025525"/>
            <a:ext cx="11061065" cy="3505200"/>
          </a:xfrm>
        </p:spPr>
        <p:txBody>
          <a:bodyPr wrap="square"/>
          <a:lstStyle/>
          <a:p>
            <a:r>
              <a:rPr lang="en-US" sz="5400" dirty="0"/>
              <a:t>The syntax for a nested while loop statement in C programming language is as follows : </a:t>
            </a:r>
            <a:endParaRPr lang="en-US" dirty="0"/>
          </a:p>
        </p:txBody>
      </p:sp>
      <p:sp>
        <p:nvSpPr>
          <p:cNvPr id="3" name="Text Box 2"/>
          <p:cNvSpPr txBox="1"/>
          <p:nvPr/>
        </p:nvSpPr>
        <p:spPr>
          <a:xfrm>
            <a:off x="13488035" y="809625"/>
            <a:ext cx="9119870" cy="8082491"/>
          </a:xfrm>
          <a:prstGeom prst="foldedCorner">
            <a:avLst/>
          </a:prstGeom>
          <a:solidFill>
            <a:schemeClr val="bg1"/>
          </a:solidFill>
          <a:ln>
            <a:solidFill>
              <a:schemeClr val="tx1"/>
            </a:solidFill>
          </a:ln>
        </p:spPr>
        <p:txBody>
          <a:bodyPr wrap="square" rtlCol="0" anchor="t">
            <a:spAutoFit/>
          </a:bodyPr>
          <a:p>
            <a:pPr marL="0" indent="0">
              <a:buNone/>
            </a:pPr>
            <a:r>
              <a:rPr lang="en-US" sz="5400" dirty="0" smtClean="0">
                <a:sym typeface="+mn-ea"/>
              </a:rPr>
              <a:t> </a:t>
            </a:r>
            <a:r>
              <a:rPr lang="en-US" sz="5400" dirty="0">
                <a:sym typeface="+mn-ea"/>
              </a:rPr>
              <a:t>while (condition) </a:t>
            </a:r>
            <a:endParaRPr lang="en-US" sz="5400" dirty="0">
              <a:sym typeface="+mn-ea"/>
            </a:endParaRPr>
          </a:p>
          <a:p>
            <a:pPr marL="0" indent="0">
              <a:buNone/>
            </a:pPr>
            <a:r>
              <a:rPr lang="en-US" sz="5400" dirty="0">
                <a:sym typeface="+mn-ea"/>
              </a:rPr>
              <a:t>{ </a:t>
            </a:r>
            <a:endParaRPr lang="en-US" sz="5400" dirty="0"/>
          </a:p>
          <a:p>
            <a:pPr marL="0" indent="0">
              <a:buNone/>
            </a:pPr>
            <a:r>
              <a:rPr lang="en-US" sz="5400" dirty="0" smtClean="0">
                <a:sym typeface="+mn-ea"/>
              </a:rPr>
              <a:t>    </a:t>
            </a:r>
            <a:r>
              <a:rPr lang="en-US" sz="5400" dirty="0">
                <a:sym typeface="+mn-ea"/>
              </a:rPr>
              <a:t>while (condition)</a:t>
            </a:r>
            <a:endParaRPr lang="en-US" sz="5400" dirty="0"/>
          </a:p>
          <a:p>
            <a:pPr marL="0" indent="0">
              <a:buNone/>
            </a:pPr>
            <a:r>
              <a:rPr lang="en-US" sz="5400" dirty="0" smtClean="0">
                <a:sym typeface="+mn-ea"/>
              </a:rPr>
              <a:t>    {                                                    </a:t>
            </a:r>
            <a:endParaRPr lang="en-US" sz="5400" dirty="0"/>
          </a:p>
          <a:p>
            <a:pPr marL="0" indent="0">
              <a:buNone/>
            </a:pPr>
            <a:r>
              <a:rPr lang="en-US" sz="5400" dirty="0" smtClean="0">
                <a:sym typeface="+mn-ea"/>
              </a:rPr>
              <a:t>       </a:t>
            </a:r>
            <a:r>
              <a:rPr lang="en-US" sz="5400" dirty="0">
                <a:sym typeface="+mn-ea"/>
              </a:rPr>
              <a:t>statement(s); </a:t>
            </a:r>
            <a:endParaRPr lang="en-US" sz="5400" dirty="0"/>
          </a:p>
          <a:p>
            <a:pPr marL="0" indent="0">
              <a:buNone/>
            </a:pPr>
            <a:r>
              <a:rPr lang="en-US" sz="5400" dirty="0"/>
              <a:t>    }</a:t>
            </a:r>
            <a:endParaRPr lang="en-US" sz="5400" dirty="0"/>
          </a:p>
          <a:p>
            <a:pPr marL="0" indent="0">
              <a:buNone/>
            </a:pPr>
            <a:r>
              <a:rPr lang="en-US" sz="5400" dirty="0">
                <a:sym typeface="+mn-ea"/>
              </a:rPr>
              <a:t>       statement(s);</a:t>
            </a:r>
            <a:endParaRPr lang="en-US" sz="5400" dirty="0"/>
          </a:p>
          <a:p>
            <a:pPr marL="0" indent="0">
              <a:buNone/>
            </a:pPr>
            <a:r>
              <a:rPr lang="en-US" sz="5400" dirty="0">
                <a:sym typeface="+mn-ea"/>
              </a:rPr>
              <a:t> }</a:t>
            </a:r>
            <a:endParaRPr lang="en-US" sz="540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2995" y="521335"/>
            <a:ext cx="11830685" cy="8307070"/>
          </a:xfrm>
        </p:spPr>
        <p:txBody>
          <a:bodyPr wrap="square"/>
          <a:lstStyle/>
          <a:p>
            <a:r>
              <a:rPr lang="en-US" dirty="0"/>
              <a:t>The syntax for a nested do...while loop statement in C programming language is as follows: </a:t>
            </a:r>
            <a:endParaRPr lang="en-US" dirty="0"/>
          </a:p>
          <a:p>
            <a:pPr marL="0" indent="0">
              <a:buNone/>
            </a:pPr>
            <a:r>
              <a:rPr lang="en-US" dirty="0" smtClean="0"/>
              <a:t>     </a:t>
            </a:r>
            <a:endParaRPr lang="en-US" dirty="0" smtClean="0"/>
          </a:p>
          <a:p>
            <a:pPr marL="0" indent="0">
              <a:buNone/>
            </a:pPr>
            <a:endParaRPr lang="en-US" b="1" dirty="0" smtClean="0">
              <a:solidFill>
                <a:srgbClr val="00B050"/>
              </a:solidFill>
            </a:endParaRPr>
          </a:p>
          <a:p>
            <a:pPr marL="0" indent="0">
              <a:buNone/>
            </a:pPr>
            <a:r>
              <a:rPr lang="en-US" b="1" dirty="0">
                <a:solidFill>
                  <a:srgbClr val="00B050"/>
                </a:solidFill>
              </a:rPr>
              <a:t>NOTE :</a:t>
            </a:r>
            <a:endParaRPr lang="en-US" b="1" dirty="0">
              <a:solidFill>
                <a:srgbClr val="00B050"/>
              </a:solidFill>
            </a:endParaRPr>
          </a:p>
          <a:p>
            <a:pPr marL="0" indent="0">
              <a:buNone/>
            </a:pPr>
            <a:r>
              <a:rPr lang="en-US" dirty="0">
                <a:solidFill>
                  <a:schemeClr val="accent4"/>
                </a:solidFill>
              </a:rPr>
              <a:t>loop nesting is that you can put any type of loop inside of any other type of loop. For example, a for loop can be inside a while loop or vice versa</a:t>
            </a:r>
            <a:endParaRPr lang="en-US" dirty="0">
              <a:solidFill>
                <a:schemeClr val="accent4"/>
              </a:solidFill>
            </a:endParaRPr>
          </a:p>
          <a:p>
            <a:pPr marL="0" indent="0">
              <a:buNone/>
            </a:pPr>
            <a:endParaRPr lang="en-US" dirty="0"/>
          </a:p>
        </p:txBody>
      </p:sp>
      <p:sp>
        <p:nvSpPr>
          <p:cNvPr id="3" name="Text Box 2"/>
          <p:cNvSpPr txBox="1"/>
          <p:nvPr/>
        </p:nvSpPr>
        <p:spPr>
          <a:xfrm>
            <a:off x="14107795" y="1961515"/>
            <a:ext cx="7531735" cy="6757442"/>
          </a:xfrm>
          <a:prstGeom prst="foldedCorner">
            <a:avLst/>
          </a:prstGeom>
          <a:noFill/>
          <a:ln>
            <a:solidFill>
              <a:schemeClr val="tx1"/>
            </a:solidFill>
          </a:ln>
        </p:spPr>
        <p:txBody>
          <a:bodyPr wrap="square" rtlCol="0" anchor="t" anchorCtr="0">
            <a:spAutoFit/>
          </a:bodyPr>
          <a:p>
            <a:pPr marL="0" indent="0">
              <a:buNone/>
            </a:pPr>
            <a:r>
              <a:rPr lang="en-US" sz="4500" dirty="0" smtClean="0">
                <a:sym typeface="+mn-ea"/>
              </a:rPr>
              <a:t>   do </a:t>
            </a:r>
            <a:endParaRPr lang="en-US" sz="4500" dirty="0" smtClean="0">
              <a:sym typeface="+mn-ea"/>
            </a:endParaRPr>
          </a:p>
          <a:p>
            <a:pPr marL="0" indent="0">
              <a:buNone/>
            </a:pPr>
            <a:r>
              <a:rPr lang="en-US" sz="4500" dirty="0" smtClean="0">
                <a:sym typeface="+mn-ea"/>
              </a:rPr>
              <a:t>   {</a:t>
            </a:r>
            <a:endParaRPr lang="en-US" sz="4500" dirty="0"/>
          </a:p>
          <a:p>
            <a:pPr marL="0" lvl="0" indent="0" algn="l">
              <a:buNone/>
            </a:pPr>
            <a:r>
              <a:rPr lang="en-US" sz="4500" dirty="0" smtClean="0">
                <a:sym typeface="+mn-ea"/>
              </a:rPr>
              <a:t>          statement(s</a:t>
            </a:r>
            <a:r>
              <a:rPr lang="en-US" sz="4500" dirty="0">
                <a:sym typeface="+mn-ea"/>
              </a:rPr>
              <a:t>);</a:t>
            </a:r>
            <a:endParaRPr lang="en-US" sz="4500" dirty="0"/>
          </a:p>
          <a:p>
            <a:pPr marL="0" lvl="0" indent="0" algn="l">
              <a:buNone/>
            </a:pPr>
            <a:r>
              <a:rPr lang="en-US" sz="4500" dirty="0" smtClean="0">
                <a:sym typeface="+mn-ea"/>
              </a:rPr>
              <a:t>          do </a:t>
            </a:r>
            <a:endParaRPr lang="en-US" sz="4500" dirty="0" smtClean="0">
              <a:sym typeface="+mn-ea"/>
            </a:endParaRPr>
          </a:p>
          <a:p>
            <a:pPr marL="0" lvl="0" indent="0" algn="l">
              <a:buNone/>
            </a:pPr>
            <a:r>
              <a:rPr lang="en-US" sz="4500" dirty="0" smtClean="0">
                <a:sym typeface="+mn-ea"/>
              </a:rPr>
              <a:t>          {</a:t>
            </a:r>
            <a:endParaRPr lang="en-US" sz="4500" dirty="0"/>
          </a:p>
          <a:p>
            <a:pPr marL="0" lvl="0" indent="0" algn="l">
              <a:buNone/>
            </a:pPr>
            <a:r>
              <a:rPr lang="en-US" sz="4500" dirty="0">
                <a:sym typeface="+mn-ea"/>
              </a:rPr>
              <a:t> </a:t>
            </a:r>
            <a:r>
              <a:rPr lang="en-US" sz="4500" dirty="0" smtClean="0">
                <a:sym typeface="+mn-ea"/>
              </a:rPr>
              <a:t>              statement(s);</a:t>
            </a:r>
            <a:endParaRPr lang="en-US" sz="4500" dirty="0"/>
          </a:p>
          <a:p>
            <a:pPr marL="0" lvl="0" indent="0" algn="l">
              <a:buNone/>
            </a:pPr>
            <a:r>
              <a:rPr lang="en-US" sz="4500" dirty="0" smtClean="0">
                <a:sym typeface="+mn-ea"/>
              </a:rPr>
              <a:t>           } </a:t>
            </a:r>
            <a:r>
              <a:rPr lang="en-US" sz="4500" dirty="0">
                <a:sym typeface="+mn-ea"/>
              </a:rPr>
              <a:t>while (condition</a:t>
            </a:r>
            <a:r>
              <a:rPr lang="en-US" sz="4500" dirty="0" smtClean="0">
                <a:sym typeface="+mn-ea"/>
              </a:rPr>
              <a:t>);</a:t>
            </a:r>
            <a:endParaRPr lang="en-US" sz="4500" dirty="0"/>
          </a:p>
          <a:p>
            <a:pPr marL="0" lvl="0" indent="0" algn="l">
              <a:buNone/>
            </a:pPr>
            <a:r>
              <a:rPr lang="en-US" sz="4500" dirty="0" smtClean="0">
                <a:sym typeface="+mn-ea"/>
              </a:rPr>
              <a:t>     }  </a:t>
            </a:r>
            <a:r>
              <a:rPr lang="en-US" sz="4500" dirty="0">
                <a:sym typeface="+mn-ea"/>
              </a:rPr>
              <a:t>while (condition);</a:t>
            </a:r>
            <a:endParaRPr lang="en-US"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2278700" y="3143550"/>
            <a:ext cx="14542500" cy="3354684"/>
          </a:xfrm>
          <a:prstGeom prst="rect">
            <a:avLst/>
          </a:prstGeom>
        </p:spPr>
        <p:txBody>
          <a:bodyPr spcFirstLastPara="1" wrap="square" lIns="243800" tIns="243800" rIns="243800" bIns="243800" anchor="t" anchorCtr="0">
            <a:spAutoFit/>
          </a:bodyPr>
          <a:lstStyle/>
          <a:p>
            <a:r>
              <a:rPr lang="en-US" dirty="0"/>
              <a:t>What is Looping ?</a:t>
            </a:r>
            <a:br>
              <a:rPr lang="en-US" dirty="0"/>
            </a:br>
            <a:endParaRPr dirty="0"/>
          </a:p>
        </p:txBody>
      </p:sp>
      <p:sp>
        <p:nvSpPr>
          <p:cNvPr id="147" name="Google Shape;147;p30"/>
          <p:cNvSpPr txBox="1">
            <a:spLocks noGrp="1"/>
          </p:cNvSpPr>
          <p:nvPr>
            <p:ph type="body" idx="2"/>
          </p:nvPr>
        </p:nvSpPr>
        <p:spPr>
          <a:xfrm>
            <a:off x="2398912" y="5273824"/>
            <a:ext cx="15843300" cy="5906135"/>
          </a:xfrm>
          <a:prstGeom prst="rect">
            <a:avLst/>
          </a:prstGeom>
        </p:spPr>
        <p:txBody>
          <a:bodyPr spcFirstLastPara="1" wrap="square" lIns="91425" tIns="91425" rIns="91425" bIns="91425" anchor="t" anchorCtr="0">
            <a:spAutoFit/>
          </a:bodyPr>
          <a:lstStyle/>
          <a:p>
            <a:pPr marL="0" indent="0">
              <a:buClr>
                <a:schemeClr val="dk1"/>
              </a:buClr>
              <a:buSzPts val="1100"/>
              <a:buNone/>
            </a:pPr>
            <a:r>
              <a:rPr lang="en-US" sz="5400" dirty="0" smtClean="0"/>
              <a:t>• </a:t>
            </a:r>
            <a:r>
              <a:rPr lang="en-US" sz="5400" dirty="0"/>
              <a:t>The looping can be defined as repeating the same process multiple times until a specific condition satisfies. It is known as iteration also. There are three types of loops used in the C language </a:t>
            </a:r>
            <a:r>
              <a:rPr lang="en-US" sz="5400" dirty="0" err="1"/>
              <a:t>language</a:t>
            </a:r>
            <a:r>
              <a:rPr lang="en-US" sz="5400" dirty="0"/>
              <a:t>. In this part of the tutorial, we are going to learn all the aspects of C loops.</a:t>
            </a:r>
            <a:endParaRPr lang="en-US" sz="5400" dirty="0"/>
          </a:p>
          <a:p>
            <a:pPr marL="0" lvl="0" indent="0" algn="l" rtl="0">
              <a:spcBef>
                <a:spcPts val="0"/>
              </a:spcBef>
              <a:spcAft>
                <a:spcPts val="0"/>
              </a:spcAft>
              <a:buClr>
                <a:schemeClr val="dk1"/>
              </a:buClr>
              <a:buSzPts val="1100"/>
              <a:buFont typeface="Arial" panose="020B0604020202020204"/>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203350" y="4079650"/>
            <a:ext cx="21906300" cy="7567930"/>
          </a:xfrm>
        </p:spPr>
        <p:txBody>
          <a:bodyPr/>
          <a:lstStyle/>
          <a:p>
            <a:pPr marL="0" indent="0">
              <a:buNone/>
            </a:pPr>
            <a:r>
              <a:rPr lang="en-US" b="1" dirty="0"/>
              <a:t>1. </a:t>
            </a:r>
            <a:r>
              <a:rPr lang="en-US" dirty="0"/>
              <a:t>When the break statement is encountered inside a loop, the loop is immediately terminated and program control resumes at the next statement following the loop. </a:t>
            </a:r>
            <a:endParaRPr lang="en-US" dirty="0"/>
          </a:p>
          <a:p>
            <a:pPr marL="0" indent="0">
              <a:buNone/>
            </a:pPr>
            <a:r>
              <a:rPr lang="en-US" b="1" dirty="0" smtClean="0"/>
              <a:t>2</a:t>
            </a:r>
            <a:r>
              <a:rPr lang="en-US" b="1" dirty="0"/>
              <a:t>. </a:t>
            </a:r>
            <a:r>
              <a:rPr lang="en-US" dirty="0"/>
              <a:t>It can be used to terminate a case in the switch statement (covered in the next chapter). </a:t>
            </a:r>
            <a:endParaRPr lang="en-US" dirty="0"/>
          </a:p>
          <a:p>
            <a:pPr marL="0" indent="0">
              <a:buNone/>
            </a:pPr>
            <a:endParaRPr lang="en-US" dirty="0" smtClean="0"/>
          </a:p>
          <a:p>
            <a:pPr marL="0" indent="0">
              <a:buNone/>
            </a:pPr>
            <a:r>
              <a:rPr lang="en-US" b="1" dirty="0" smtClean="0">
                <a:solidFill>
                  <a:schemeClr val="accent6">
                    <a:lumMod val="50000"/>
                  </a:schemeClr>
                </a:solidFill>
              </a:rPr>
              <a:t>NOTE :</a:t>
            </a:r>
            <a:r>
              <a:rPr lang="en-US" sz="4000" dirty="0"/>
              <a:t> </a:t>
            </a:r>
            <a:endParaRPr lang="en-US" dirty="0" smtClean="0"/>
          </a:p>
          <a:p>
            <a:pPr marL="0" indent="0">
              <a:buNone/>
            </a:pPr>
            <a:r>
              <a:rPr lang="en-US" dirty="0">
                <a:solidFill>
                  <a:schemeClr val="accent4"/>
                </a:solidFill>
              </a:rPr>
              <a:t>If you are using  ( nested loops )  (i.e., one loop inside another loop), the break statement will stop the execution of the innermost loop and start executing the next line of code after the block</a:t>
            </a:r>
            <a:endParaRPr lang="en-US" dirty="0">
              <a:solidFill>
                <a:schemeClr val="accent4"/>
              </a:solidFill>
            </a:endParaRPr>
          </a:p>
        </p:txBody>
      </p:sp>
      <p:sp>
        <p:nvSpPr>
          <p:cNvPr id="8" name="Title 7"/>
          <p:cNvSpPr>
            <a:spLocks noGrp="1"/>
          </p:cNvSpPr>
          <p:nvPr>
            <p:ph type="title"/>
          </p:nvPr>
        </p:nvSpPr>
        <p:spPr>
          <a:xfrm>
            <a:off x="814736" y="449288"/>
            <a:ext cx="21956100" cy="3348355"/>
          </a:xfrm>
        </p:spPr>
        <p:txBody>
          <a:bodyPr/>
          <a:lstStyle/>
          <a:p>
            <a:r>
              <a:rPr lang="en-US" dirty="0"/>
              <a:t>break-statement in C</a:t>
            </a:r>
            <a:br>
              <a:rPr lang="en-US" dirty="0"/>
            </a:br>
            <a:endParaRPr lang="en-US" dirty="0"/>
          </a:p>
        </p:txBody>
      </p:sp>
      <p:sp>
        <p:nvSpPr>
          <p:cNvPr id="10" name="Subtitle 9"/>
          <p:cNvSpPr>
            <a:spLocks noGrp="1"/>
          </p:cNvSpPr>
          <p:nvPr>
            <p:ph type="subTitle" idx="2"/>
          </p:nvPr>
        </p:nvSpPr>
        <p:spPr>
          <a:xfrm>
            <a:off x="1102768" y="2465512"/>
            <a:ext cx="22014000" cy="1658620"/>
          </a:xfrm>
        </p:spPr>
        <p:txBody>
          <a:bodyPr/>
          <a:lstStyle/>
          <a:p>
            <a:r>
              <a:rPr lang="en-US" b="1" dirty="0">
                <a:solidFill>
                  <a:schemeClr val="accent1">
                    <a:lumMod val="75000"/>
                  </a:schemeClr>
                </a:solidFill>
              </a:rPr>
              <a:t>The break statement in C programming language has the following two </a:t>
            </a:r>
            <a:r>
              <a:rPr lang="en-US" b="1" dirty="0" smtClean="0">
                <a:solidFill>
                  <a:schemeClr val="accent1">
                    <a:lumMod val="75000"/>
                  </a:schemeClr>
                </a:solidFill>
              </a:rPr>
              <a:t>usages </a:t>
            </a:r>
            <a:r>
              <a:rPr lang="en-US" b="1" dirty="0" smtClean="0"/>
              <a:t>:</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74776" y="4337720"/>
            <a:ext cx="21906300" cy="923299"/>
          </a:xfrm>
        </p:spPr>
        <p:txBody>
          <a:bodyPr/>
          <a:lstStyle/>
          <a:p>
            <a:r>
              <a:rPr lang="en-US" dirty="0">
                <a:solidFill>
                  <a:schemeClr val="tx1">
                    <a:lumMod val="50000"/>
                  </a:schemeClr>
                </a:solidFill>
              </a:rPr>
              <a:t>Flowchart of break  </a:t>
            </a:r>
            <a:r>
              <a:rPr lang="en-US" dirty="0" smtClean="0">
                <a:solidFill>
                  <a:schemeClr val="tx1">
                    <a:lumMod val="50000"/>
                  </a:schemeClr>
                </a:solidFill>
              </a:rPr>
              <a:t>:</a:t>
            </a:r>
            <a:endParaRPr lang="en-US" dirty="0">
              <a:solidFill>
                <a:schemeClr val="tx1">
                  <a:lumMod val="50000"/>
                </a:schemeClr>
              </a:solidFill>
            </a:endParaRPr>
          </a:p>
        </p:txBody>
      </p:sp>
      <p:sp>
        <p:nvSpPr>
          <p:cNvPr id="3" name="Title 2"/>
          <p:cNvSpPr>
            <a:spLocks noGrp="1"/>
          </p:cNvSpPr>
          <p:nvPr>
            <p:ph type="title"/>
          </p:nvPr>
        </p:nvSpPr>
        <p:spPr>
          <a:xfrm>
            <a:off x="886744" y="593304"/>
            <a:ext cx="21956100" cy="1923523"/>
          </a:xfrm>
        </p:spPr>
        <p:txBody>
          <a:bodyPr/>
          <a:lstStyle/>
          <a:p>
            <a:r>
              <a:rPr lang="en-US" dirty="0" smtClean="0"/>
              <a:t>SYNTAX and FLOWCHART</a:t>
            </a:r>
            <a:endParaRPr lang="en-US" dirty="0"/>
          </a:p>
        </p:txBody>
      </p:sp>
      <p:sp>
        <p:nvSpPr>
          <p:cNvPr id="4" name="Subtitle 3"/>
          <p:cNvSpPr>
            <a:spLocks noGrp="1"/>
          </p:cNvSpPr>
          <p:nvPr>
            <p:ph type="subTitle" idx="2"/>
          </p:nvPr>
        </p:nvSpPr>
        <p:spPr>
          <a:xfrm>
            <a:off x="1102768" y="2537521"/>
            <a:ext cx="22014000" cy="2016224"/>
          </a:xfrm>
        </p:spPr>
        <p:txBody>
          <a:bodyPr/>
          <a:lstStyle/>
          <a:p>
            <a:r>
              <a:rPr lang="en-US" dirty="0"/>
              <a:t>The syntax for a break statement in C is as follows:</a:t>
            </a:r>
            <a:endParaRPr lang="en-US" dirty="0"/>
          </a:p>
          <a:p>
            <a:r>
              <a:rPr lang="en-US" dirty="0"/>
              <a:t>     </a:t>
            </a:r>
            <a:r>
              <a:rPr lang="en-US" dirty="0" smtClean="0"/>
              <a:t>   </a:t>
            </a:r>
            <a:r>
              <a:rPr lang="en-US" dirty="0" smtClean="0">
                <a:solidFill>
                  <a:schemeClr val="accent3"/>
                </a:solidFill>
              </a:rPr>
              <a:t>break ;</a:t>
            </a:r>
            <a:endParaRPr lang="en-US" dirty="0">
              <a:solidFill>
                <a:schemeClr val="accent3"/>
              </a:solidFill>
            </a:endParaRPr>
          </a:p>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tretch>
            <a:fillRect/>
          </a:stretch>
        </p:blipFill>
        <p:spPr>
          <a:xfrm>
            <a:off x="6935416" y="5083967"/>
            <a:ext cx="10945216" cy="69127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6704" y="305272"/>
            <a:ext cx="23474608" cy="13695045"/>
          </a:xfrm>
          <a:prstGeom prst="rect">
            <a:avLst/>
          </a:prstGeom>
          <a:noFill/>
        </p:spPr>
        <p:txBody>
          <a:bodyPr wrap="square" rtlCol="0">
            <a:spAutoFit/>
          </a:bodyPr>
          <a:lstStyle/>
          <a:p>
            <a:r>
              <a:rPr lang="en-US" sz="4400" dirty="0">
                <a:solidFill>
                  <a:schemeClr val="bg1"/>
                </a:solidFill>
              </a:rPr>
              <a:t>/* project about break statement */</a:t>
            </a:r>
            <a:endParaRPr lang="en-US" sz="4400" dirty="0">
              <a:solidFill>
                <a:schemeClr val="bg1"/>
              </a:solidFill>
            </a:endParaRPr>
          </a:p>
          <a:p>
            <a:r>
              <a:rPr lang="en-US" sz="4400" dirty="0">
                <a:solidFill>
                  <a:schemeClr val="bg1"/>
                </a:solidFill>
              </a:rPr>
              <a:t>#include &lt;</a:t>
            </a:r>
            <a:r>
              <a:rPr lang="en-US" sz="4400" dirty="0" err="1">
                <a:solidFill>
                  <a:schemeClr val="bg1"/>
                </a:solidFill>
              </a:rPr>
              <a:t>stdio.h</a:t>
            </a:r>
            <a:r>
              <a:rPr lang="en-US" sz="4400" dirty="0">
                <a:solidFill>
                  <a:schemeClr val="bg1"/>
                </a:solidFill>
              </a:rPr>
              <a:t>&gt;</a:t>
            </a:r>
            <a:endParaRPr lang="en-US" sz="4400" dirty="0">
              <a:solidFill>
                <a:schemeClr val="bg1"/>
              </a:solidFill>
            </a:endParaRPr>
          </a:p>
          <a:p>
            <a:r>
              <a:rPr lang="en-US" sz="4400" dirty="0" err="1">
                <a:solidFill>
                  <a:schemeClr val="bg1"/>
                </a:solidFill>
              </a:rPr>
              <a:t>int</a:t>
            </a:r>
            <a:r>
              <a:rPr lang="en-US" sz="4400" dirty="0">
                <a:solidFill>
                  <a:schemeClr val="bg1"/>
                </a:solidFill>
              </a:rPr>
              <a:t> main () </a:t>
            </a:r>
            <a:endParaRPr lang="en-US" sz="4400" dirty="0">
              <a:solidFill>
                <a:schemeClr val="bg1"/>
              </a:solidFill>
            </a:endParaRPr>
          </a:p>
          <a:p>
            <a:r>
              <a:rPr lang="en-US" sz="4400" dirty="0">
                <a:solidFill>
                  <a:schemeClr val="bg1"/>
                </a:solidFill>
              </a:rPr>
              <a:t>{ </a:t>
            </a:r>
            <a:endParaRPr lang="en-US" sz="4400" dirty="0">
              <a:solidFill>
                <a:schemeClr val="bg1"/>
              </a:solidFill>
            </a:endParaRPr>
          </a:p>
          <a:p>
            <a:r>
              <a:rPr lang="en-US" sz="4400" dirty="0">
                <a:solidFill>
                  <a:schemeClr val="bg1"/>
                </a:solidFill>
              </a:rPr>
              <a:t>            /* local variable definition */</a:t>
            </a:r>
            <a:endParaRPr lang="en-US" sz="4400" dirty="0">
              <a:solidFill>
                <a:schemeClr val="bg1"/>
              </a:solidFill>
            </a:endParaRPr>
          </a:p>
          <a:p>
            <a:r>
              <a:rPr lang="en-US" sz="4400" dirty="0">
                <a:solidFill>
                  <a:schemeClr val="bg1"/>
                </a:solidFill>
              </a:rPr>
              <a:t>           </a:t>
            </a:r>
            <a:r>
              <a:rPr lang="en-US" sz="4400" dirty="0" err="1">
                <a:solidFill>
                  <a:schemeClr val="bg1"/>
                </a:solidFill>
              </a:rPr>
              <a:t>int</a:t>
            </a:r>
            <a:r>
              <a:rPr lang="en-US" sz="4400" dirty="0">
                <a:solidFill>
                  <a:schemeClr val="bg1"/>
                </a:solidFill>
              </a:rPr>
              <a:t> a = 10; </a:t>
            </a:r>
            <a:endParaRPr lang="en-US" sz="4400" dirty="0">
              <a:solidFill>
                <a:schemeClr val="bg1"/>
              </a:solidFill>
            </a:endParaRPr>
          </a:p>
          <a:p>
            <a:r>
              <a:rPr lang="en-US" sz="4400" dirty="0">
                <a:solidFill>
                  <a:schemeClr val="bg1"/>
                </a:solidFill>
              </a:rPr>
              <a:t>           /* while loop execution */</a:t>
            </a:r>
            <a:endParaRPr lang="en-US" sz="4400" dirty="0">
              <a:solidFill>
                <a:schemeClr val="bg1"/>
              </a:solidFill>
            </a:endParaRPr>
          </a:p>
          <a:p>
            <a:r>
              <a:rPr lang="en-US" sz="4400" dirty="0">
                <a:solidFill>
                  <a:schemeClr val="bg1"/>
                </a:solidFill>
              </a:rPr>
              <a:t>           while (a &lt; 20) </a:t>
            </a:r>
            <a:endParaRPr lang="en-US" sz="4400" dirty="0">
              <a:solidFill>
                <a:schemeClr val="bg1"/>
              </a:solidFill>
            </a:endParaRPr>
          </a:p>
          <a:p>
            <a:r>
              <a:rPr lang="en-US" sz="4400" dirty="0">
                <a:solidFill>
                  <a:schemeClr val="bg1"/>
                </a:solidFill>
              </a:rPr>
              <a:t>           { </a:t>
            </a:r>
            <a:endParaRPr lang="en-US" sz="4400" dirty="0">
              <a:solidFill>
                <a:schemeClr val="bg1"/>
              </a:solidFill>
            </a:endParaRPr>
          </a:p>
          <a:p>
            <a:r>
              <a:rPr lang="en-US" sz="4400" dirty="0" err="1">
                <a:solidFill>
                  <a:schemeClr val="bg1"/>
                </a:solidFill>
              </a:rPr>
              <a:t>              printf</a:t>
            </a:r>
            <a:r>
              <a:rPr lang="en-US" sz="4400" dirty="0">
                <a:solidFill>
                  <a:schemeClr val="bg1"/>
                </a:solidFill>
              </a:rPr>
              <a:t>("value of a: %d\n", a);</a:t>
            </a:r>
            <a:endParaRPr lang="en-US" sz="4400" dirty="0">
              <a:solidFill>
                <a:schemeClr val="bg1"/>
              </a:solidFill>
            </a:endParaRPr>
          </a:p>
          <a:p>
            <a:r>
              <a:rPr lang="en-US" sz="4400" dirty="0">
                <a:solidFill>
                  <a:schemeClr val="bg1"/>
                </a:solidFill>
              </a:rPr>
              <a:t>              a++; </a:t>
            </a:r>
            <a:endParaRPr lang="en-US" sz="4400" dirty="0">
              <a:solidFill>
                <a:schemeClr val="bg1"/>
              </a:solidFill>
            </a:endParaRPr>
          </a:p>
          <a:p>
            <a:r>
              <a:rPr lang="en-US" sz="4400" dirty="0">
                <a:solidFill>
                  <a:schemeClr val="bg1"/>
                </a:solidFill>
              </a:rPr>
              <a:t>              if (a &gt; 15) </a:t>
            </a:r>
            <a:endParaRPr lang="en-US" sz="4400" dirty="0">
              <a:solidFill>
                <a:schemeClr val="bg1"/>
              </a:solidFill>
            </a:endParaRPr>
          </a:p>
          <a:p>
            <a:r>
              <a:rPr lang="en-US" sz="4400" dirty="0">
                <a:solidFill>
                  <a:schemeClr val="bg1"/>
                </a:solidFill>
              </a:rPr>
              <a:t>              { </a:t>
            </a:r>
            <a:endParaRPr lang="en-US" sz="4400" dirty="0">
              <a:solidFill>
                <a:schemeClr val="bg1"/>
              </a:solidFill>
            </a:endParaRPr>
          </a:p>
          <a:p>
            <a:r>
              <a:rPr lang="en-US" sz="4400" dirty="0">
                <a:solidFill>
                  <a:schemeClr val="bg1"/>
                </a:solidFill>
              </a:rPr>
              <a:t>                  /* terminate the loop using break statement */ </a:t>
            </a:r>
            <a:endParaRPr lang="en-US" sz="4400" dirty="0">
              <a:solidFill>
                <a:schemeClr val="bg1"/>
              </a:solidFill>
            </a:endParaRPr>
          </a:p>
          <a:p>
            <a:r>
              <a:rPr lang="en-US" sz="4400" dirty="0">
                <a:solidFill>
                  <a:schemeClr val="bg1"/>
                </a:solidFill>
              </a:rPr>
              <a:t>                  break; </a:t>
            </a:r>
            <a:endParaRPr lang="en-US" sz="4400" dirty="0">
              <a:solidFill>
                <a:schemeClr val="bg1"/>
              </a:solidFill>
            </a:endParaRPr>
          </a:p>
          <a:p>
            <a:r>
              <a:rPr lang="en-US" sz="4400" dirty="0">
                <a:solidFill>
                  <a:schemeClr val="bg1"/>
                </a:solidFill>
              </a:rPr>
              <a:t>              } </a:t>
            </a:r>
            <a:endParaRPr lang="en-US" sz="4400" dirty="0">
              <a:solidFill>
                <a:schemeClr val="bg1"/>
              </a:solidFill>
            </a:endParaRPr>
          </a:p>
          <a:p>
            <a:r>
              <a:rPr lang="en-US" sz="4400" dirty="0" smtClean="0">
                <a:solidFill>
                  <a:schemeClr val="bg1"/>
                </a:solidFill>
              </a:rPr>
              <a:t>            } </a:t>
            </a:r>
            <a:endParaRPr lang="en-US" sz="4400" dirty="0" smtClean="0">
              <a:solidFill>
                <a:schemeClr val="bg1"/>
              </a:solidFill>
            </a:endParaRPr>
          </a:p>
          <a:p>
            <a:r>
              <a:rPr lang="en-US" sz="4400" dirty="0" smtClean="0">
                <a:solidFill>
                  <a:schemeClr val="bg1"/>
                </a:solidFill>
              </a:rPr>
              <a:t>    return 0;</a:t>
            </a:r>
            <a:endParaRPr lang="en-US" sz="4400" dirty="0" smtClean="0">
              <a:solidFill>
                <a:schemeClr val="bg1"/>
              </a:solidFill>
            </a:endParaRPr>
          </a:p>
          <a:p>
            <a:r>
              <a:rPr lang="en-US" sz="4400" dirty="0" smtClean="0">
                <a:solidFill>
                  <a:schemeClr val="bg1"/>
                </a:solidFill>
              </a:rPr>
              <a:t>}</a:t>
            </a:r>
            <a:endParaRPr lang="en-US" sz="4400" dirty="0">
              <a:solidFill>
                <a:schemeClr val="bg1"/>
              </a:solidFill>
            </a:endParaRPr>
          </a:p>
          <a:p>
            <a:endParaRPr lang="en-US" sz="48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768" y="953344"/>
            <a:ext cx="22034448" cy="10555605"/>
          </a:xfrm>
          <a:prstGeom prst="rect">
            <a:avLst/>
          </a:prstGeom>
          <a:noFill/>
        </p:spPr>
        <p:txBody>
          <a:bodyPr wrap="square" rtlCol="0">
            <a:spAutoFit/>
          </a:bodyPr>
          <a:lstStyle/>
          <a:p>
            <a:r>
              <a:rPr lang="en-US" sz="6600" dirty="0">
                <a:solidFill>
                  <a:schemeClr val="bg1"/>
                </a:solidFill>
              </a:rPr>
              <a:t>When the above code is compiled and executed, it produces the following </a:t>
            </a:r>
            <a:endParaRPr lang="en-US" sz="6600" dirty="0">
              <a:solidFill>
                <a:schemeClr val="bg1"/>
              </a:solidFill>
            </a:endParaRPr>
          </a:p>
          <a:p>
            <a:r>
              <a:rPr lang="en-US" sz="7200" b="1" dirty="0">
                <a:solidFill>
                  <a:srgbClr val="00B050"/>
                </a:solidFill>
              </a:rPr>
              <a:t>Output :</a:t>
            </a:r>
            <a:endParaRPr lang="en-US" sz="6600" dirty="0">
              <a:solidFill>
                <a:srgbClr val="00B050"/>
              </a:solidFill>
            </a:endParaRPr>
          </a:p>
          <a:p>
            <a:r>
              <a:rPr lang="en-US" sz="6600" dirty="0">
                <a:solidFill>
                  <a:srgbClr val="00B050"/>
                </a:solidFill>
              </a:rPr>
              <a:t>value of a: 10 </a:t>
            </a:r>
            <a:endParaRPr lang="en-US" sz="6600" dirty="0">
              <a:solidFill>
                <a:srgbClr val="00B050"/>
              </a:solidFill>
            </a:endParaRPr>
          </a:p>
          <a:p>
            <a:r>
              <a:rPr lang="en-US" sz="6600" dirty="0">
                <a:solidFill>
                  <a:srgbClr val="00B050"/>
                </a:solidFill>
              </a:rPr>
              <a:t>value of a: 11</a:t>
            </a:r>
            <a:endParaRPr lang="en-US" sz="6600" dirty="0">
              <a:solidFill>
                <a:srgbClr val="00B050"/>
              </a:solidFill>
            </a:endParaRPr>
          </a:p>
          <a:p>
            <a:r>
              <a:rPr lang="en-US" sz="6600" dirty="0" smtClean="0">
                <a:solidFill>
                  <a:srgbClr val="00B050"/>
                </a:solidFill>
              </a:rPr>
              <a:t>value </a:t>
            </a:r>
            <a:r>
              <a:rPr lang="en-US" sz="6600" dirty="0">
                <a:solidFill>
                  <a:srgbClr val="00B050"/>
                </a:solidFill>
              </a:rPr>
              <a:t>of a: 12 </a:t>
            </a:r>
            <a:endParaRPr lang="en-US" sz="6600" dirty="0">
              <a:solidFill>
                <a:srgbClr val="00B050"/>
              </a:solidFill>
            </a:endParaRPr>
          </a:p>
          <a:p>
            <a:r>
              <a:rPr lang="en-US" sz="6600" dirty="0">
                <a:solidFill>
                  <a:srgbClr val="00B050"/>
                </a:solidFill>
              </a:rPr>
              <a:t>value of a: 13 </a:t>
            </a:r>
            <a:endParaRPr lang="en-US" sz="6600" dirty="0">
              <a:solidFill>
                <a:srgbClr val="00B050"/>
              </a:solidFill>
            </a:endParaRPr>
          </a:p>
          <a:p>
            <a:r>
              <a:rPr lang="en-US" sz="6600" dirty="0">
                <a:solidFill>
                  <a:srgbClr val="00B050"/>
                </a:solidFill>
              </a:rPr>
              <a:t>value of a: 14 </a:t>
            </a:r>
            <a:endParaRPr lang="en-US" sz="6600" dirty="0">
              <a:solidFill>
                <a:srgbClr val="00B050"/>
              </a:solidFill>
            </a:endParaRPr>
          </a:p>
          <a:p>
            <a:r>
              <a:rPr lang="en-US" sz="6600" dirty="0">
                <a:solidFill>
                  <a:srgbClr val="00B050"/>
                </a:solidFill>
              </a:rPr>
              <a:t>value of a: 15</a:t>
            </a:r>
            <a:endParaRPr lang="en-US" sz="6600" dirty="0">
              <a:solidFill>
                <a:srgbClr val="00B050"/>
              </a:solidFill>
            </a:endParaRPr>
          </a:p>
          <a:p>
            <a:r>
              <a:rPr lang="en-US" sz="6600" dirty="0"/>
              <a:t> </a:t>
            </a:r>
            <a:endParaRPr lang="en-US" sz="6600"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050" y="1290125"/>
            <a:ext cx="21956100" cy="3348355"/>
          </a:xfrm>
        </p:spPr>
        <p:txBody>
          <a:bodyPr/>
          <a:lstStyle/>
          <a:p>
            <a:r>
              <a:rPr lang="en-US" dirty="0"/>
              <a:t>Continue-statement in C</a:t>
            </a:r>
            <a:br>
              <a:rPr lang="en-US" dirty="0"/>
            </a:br>
            <a:endParaRPr lang="en-US" dirty="0"/>
          </a:p>
        </p:txBody>
      </p:sp>
      <p:sp>
        <p:nvSpPr>
          <p:cNvPr id="3" name="Text Placeholder 2"/>
          <p:cNvSpPr>
            <a:spLocks noGrp="1"/>
          </p:cNvSpPr>
          <p:nvPr>
            <p:ph type="body" idx="1"/>
          </p:nvPr>
        </p:nvSpPr>
        <p:spPr>
          <a:xfrm>
            <a:off x="1318792" y="3833664"/>
            <a:ext cx="21906300" cy="6829425"/>
          </a:xfrm>
        </p:spPr>
        <p:txBody>
          <a:bodyPr/>
          <a:lstStyle/>
          <a:p>
            <a:r>
              <a:rPr lang="en-US" dirty="0"/>
              <a:t>The continue statement in C programming language works somewhat like the break statement. Instead of forcing termination, however, continue forces the next iteration of the loop to take place, skipping any code in between</a:t>
            </a:r>
            <a:r>
              <a:rPr lang="en-US" dirty="0" smtClean="0"/>
              <a:t>.</a:t>
            </a:r>
            <a:endParaRPr lang="en-US" dirty="0" smtClean="0"/>
          </a:p>
          <a:p>
            <a:pPr marL="0" indent="0">
              <a:buNone/>
            </a:pPr>
            <a:endParaRPr lang="en-US" dirty="0"/>
          </a:p>
          <a:p>
            <a:r>
              <a:rPr lang="en-US" dirty="0"/>
              <a:t>For the “for” loop, the continue statement causes the conditional test and increment portions of the loop to be executed. For the “while” and “do...while” loops, the continue statement causes the program control to pass the conditional tests. </a:t>
            </a:r>
            <a:endParaRPr lang="en-US" dirty="0"/>
          </a:p>
          <a:p>
            <a:pPr marL="0"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9" name="Google Shape;229;p42"/>
          <p:cNvSpPr txBox="1">
            <a:spLocks noGrp="1"/>
          </p:cNvSpPr>
          <p:nvPr>
            <p:ph type="body" idx="1"/>
          </p:nvPr>
        </p:nvSpPr>
        <p:spPr>
          <a:xfrm>
            <a:off x="742728" y="4697760"/>
            <a:ext cx="21906300" cy="923299"/>
          </a:xfrm>
          <a:prstGeom prst="rect">
            <a:avLst/>
          </a:prstGeom>
        </p:spPr>
        <p:txBody>
          <a:bodyPr spcFirstLastPara="1" wrap="square" lIns="91425" tIns="91425" rIns="91425" bIns="91425" anchor="t" anchorCtr="0">
            <a:spAutoFit/>
          </a:bodyPr>
          <a:lstStyle/>
          <a:p>
            <a:pPr marL="0" lvl="0" indent="0">
              <a:buNone/>
            </a:pPr>
            <a:r>
              <a:rPr lang="en-US" dirty="0" smtClean="0"/>
              <a:t> </a:t>
            </a:r>
            <a:r>
              <a:rPr lang="en-US" dirty="0" smtClean="0">
                <a:solidFill>
                  <a:srgbClr val="7030A0"/>
                </a:solidFill>
              </a:rPr>
              <a:t>Flowchart </a:t>
            </a:r>
            <a:r>
              <a:rPr lang="en-US" dirty="0">
                <a:solidFill>
                  <a:srgbClr val="7030A0"/>
                </a:solidFill>
              </a:rPr>
              <a:t>of Continue</a:t>
            </a:r>
            <a:endParaRPr dirty="0">
              <a:solidFill>
                <a:srgbClr val="7030A0"/>
              </a:solidFill>
            </a:endParaRPr>
          </a:p>
        </p:txBody>
      </p:sp>
      <p:sp>
        <p:nvSpPr>
          <p:cNvPr id="227" name="Google Shape;227;p42"/>
          <p:cNvSpPr txBox="1">
            <a:spLocks noGrp="1"/>
          </p:cNvSpPr>
          <p:nvPr>
            <p:ph type="title"/>
          </p:nvPr>
        </p:nvSpPr>
        <p:spPr>
          <a:xfrm>
            <a:off x="893050" y="1290125"/>
            <a:ext cx="21956100" cy="1923523"/>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Clr>
                <a:schemeClr val="dk1"/>
              </a:buClr>
              <a:buSzPts val="1100"/>
              <a:buFont typeface="Arial" panose="020B0604020202020204"/>
              <a:buNone/>
            </a:pPr>
            <a:r>
              <a:rPr lang="en-US" dirty="0" smtClean="0"/>
              <a:t>Syntax and Flowchart</a:t>
            </a:r>
            <a:endParaRPr dirty="0"/>
          </a:p>
        </p:txBody>
      </p:sp>
      <p:sp>
        <p:nvSpPr>
          <p:cNvPr id="228" name="Google Shape;228;p42"/>
          <p:cNvSpPr txBox="1">
            <a:spLocks noGrp="1"/>
          </p:cNvSpPr>
          <p:nvPr>
            <p:ph type="subTitle" idx="2"/>
          </p:nvPr>
        </p:nvSpPr>
        <p:spPr>
          <a:xfrm>
            <a:off x="1095650" y="3035275"/>
            <a:ext cx="22014000" cy="2400627"/>
          </a:xfrm>
          <a:prstGeom prst="rect">
            <a:avLst/>
          </a:prstGeom>
        </p:spPr>
        <p:txBody>
          <a:bodyPr spcFirstLastPara="1" wrap="square" lIns="91425" tIns="91425" rIns="91425" bIns="91425" anchor="t" anchorCtr="0">
            <a:spAutoFit/>
          </a:bodyPr>
          <a:lstStyle/>
          <a:p>
            <a:r>
              <a:rPr lang="en-US" dirty="0" smtClean="0"/>
              <a:t>The </a:t>
            </a:r>
            <a:r>
              <a:rPr lang="en-US" dirty="0"/>
              <a:t>syntax for a continue statement in C is as follows: </a:t>
            </a:r>
            <a:endParaRPr lang="en-US" dirty="0"/>
          </a:p>
          <a:p>
            <a:r>
              <a:rPr lang="en-US" dirty="0"/>
              <a:t>                   </a:t>
            </a:r>
            <a:r>
              <a:rPr lang="en-US" dirty="0">
                <a:solidFill>
                  <a:srgbClr val="FF0000"/>
                </a:solidFill>
              </a:rPr>
              <a:t>continue;</a:t>
            </a:r>
            <a:endParaRPr lang="en-US" dirty="0">
              <a:solidFill>
                <a:srgbClr val="FF0000"/>
              </a:solidFill>
            </a:endParaRPr>
          </a:p>
          <a:p>
            <a:pPr marL="0" lvl="0" indent="0" algn="l" rtl="0">
              <a:spcBef>
                <a:spcPts val="0"/>
              </a:spcBef>
              <a:spcAft>
                <a:spcPts val="0"/>
              </a:spcAft>
              <a:buNone/>
            </a:pPr>
            <a:endParaRPr dirty="0"/>
          </a:p>
        </p:txBody>
      </p:sp>
      <p:pic>
        <p:nvPicPr>
          <p:cNvPr id="5" name="Picture 4"/>
          <p:cNvPicPr/>
          <p:nvPr/>
        </p:nvPicPr>
        <p:blipFill>
          <a:blip r:embed="rId1">
            <a:extLst>
              <a:ext uri="{28A0092B-C50C-407E-A947-70E740481C1C}">
                <a14:useLocalDpi xmlns:a14="http://schemas.microsoft.com/office/drawing/2010/main" val="0"/>
              </a:ext>
            </a:extLst>
          </a:blip>
          <a:stretch>
            <a:fillRect/>
          </a:stretch>
        </p:blipFill>
        <p:spPr>
          <a:xfrm>
            <a:off x="7799512" y="4697760"/>
            <a:ext cx="9577064" cy="79229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728" y="377280"/>
            <a:ext cx="22682520" cy="11386820"/>
          </a:xfrm>
          <a:prstGeom prst="rect">
            <a:avLst/>
          </a:prstGeom>
          <a:noFill/>
        </p:spPr>
        <p:txBody>
          <a:bodyPr wrap="square" rtlCol="0">
            <a:spAutoFit/>
          </a:bodyPr>
          <a:lstStyle/>
          <a:p>
            <a:endParaRPr lang="en-US" sz="4000" dirty="0">
              <a:solidFill>
                <a:schemeClr val="bg1"/>
              </a:solidFill>
            </a:endParaRPr>
          </a:p>
          <a:p>
            <a:r>
              <a:rPr lang="en-US" sz="4000" dirty="0">
                <a:solidFill>
                  <a:schemeClr val="bg1"/>
                </a:solidFill>
              </a:rPr>
              <a:t>#include &lt;</a:t>
            </a:r>
            <a:r>
              <a:rPr lang="en-US" sz="4000" dirty="0" err="1">
                <a:solidFill>
                  <a:schemeClr val="bg1"/>
                </a:solidFill>
              </a:rPr>
              <a:t>stdio.h</a:t>
            </a:r>
            <a:r>
              <a:rPr lang="en-US" sz="4000" dirty="0">
                <a:solidFill>
                  <a:schemeClr val="bg1"/>
                </a:solidFill>
              </a:rPr>
              <a:t>&gt;</a:t>
            </a:r>
            <a:endParaRPr lang="en-US" sz="4000" dirty="0">
              <a:solidFill>
                <a:schemeClr val="bg1"/>
              </a:solidFill>
            </a:endParaRPr>
          </a:p>
          <a:p>
            <a:r>
              <a:rPr lang="en-US" sz="4000" dirty="0" err="1">
                <a:solidFill>
                  <a:schemeClr val="bg1"/>
                </a:solidFill>
              </a:rPr>
              <a:t>int</a:t>
            </a:r>
            <a:r>
              <a:rPr lang="en-US" sz="4000" dirty="0">
                <a:solidFill>
                  <a:schemeClr val="bg1"/>
                </a:solidFill>
              </a:rPr>
              <a:t> main ()</a:t>
            </a:r>
            <a:endParaRPr lang="en-US" sz="4000" dirty="0">
              <a:solidFill>
                <a:schemeClr val="bg1"/>
              </a:solidFill>
            </a:endParaRPr>
          </a:p>
          <a:p>
            <a:r>
              <a:rPr lang="en-US" sz="4000" dirty="0">
                <a:solidFill>
                  <a:schemeClr val="bg1"/>
                </a:solidFill>
              </a:rPr>
              <a:t>{ </a:t>
            </a:r>
            <a:endParaRPr lang="en-US" sz="4000" dirty="0">
              <a:solidFill>
                <a:schemeClr val="bg1"/>
              </a:solidFill>
            </a:endParaRPr>
          </a:p>
          <a:p>
            <a:r>
              <a:rPr lang="en-US" sz="4000" dirty="0">
                <a:solidFill>
                  <a:schemeClr val="bg1"/>
                </a:solidFill>
              </a:rPr>
              <a:t>       /* local variable definition */</a:t>
            </a:r>
            <a:endParaRPr lang="en-US" sz="4000" dirty="0">
              <a:solidFill>
                <a:schemeClr val="bg1"/>
              </a:solidFill>
            </a:endParaRPr>
          </a:p>
          <a:p>
            <a:r>
              <a:rPr lang="en-US" sz="4000" dirty="0" err="1" smtClean="0">
                <a:solidFill>
                  <a:schemeClr val="bg1"/>
                </a:solidFill>
              </a:rPr>
              <a:t>        int</a:t>
            </a:r>
            <a:r>
              <a:rPr lang="en-US" sz="4000" dirty="0" smtClean="0">
                <a:solidFill>
                  <a:schemeClr val="bg1"/>
                </a:solidFill>
              </a:rPr>
              <a:t> </a:t>
            </a:r>
            <a:r>
              <a:rPr lang="en-US" sz="4000" dirty="0">
                <a:solidFill>
                  <a:schemeClr val="bg1"/>
                </a:solidFill>
              </a:rPr>
              <a:t>a = 10; </a:t>
            </a:r>
            <a:endParaRPr lang="en-US" sz="4000" dirty="0">
              <a:solidFill>
                <a:schemeClr val="bg1"/>
              </a:solidFill>
            </a:endParaRPr>
          </a:p>
          <a:p>
            <a:r>
              <a:rPr lang="en-US" sz="4000" dirty="0">
                <a:solidFill>
                  <a:schemeClr val="bg1"/>
                </a:solidFill>
              </a:rPr>
              <a:t>        /* do loop execution */ </a:t>
            </a:r>
            <a:endParaRPr lang="en-US" sz="4000" dirty="0">
              <a:solidFill>
                <a:schemeClr val="bg1"/>
              </a:solidFill>
            </a:endParaRPr>
          </a:p>
          <a:p>
            <a:r>
              <a:rPr lang="en-US" sz="4000" dirty="0">
                <a:solidFill>
                  <a:schemeClr val="bg1"/>
                </a:solidFill>
              </a:rPr>
              <a:t>         do </a:t>
            </a:r>
            <a:r>
              <a:rPr lang="en-US" sz="4000" dirty="0" smtClean="0">
                <a:solidFill>
                  <a:schemeClr val="bg1"/>
                </a:solidFill>
              </a:rPr>
              <a:t>{ </a:t>
            </a:r>
            <a:endParaRPr lang="en-US" sz="4000" dirty="0">
              <a:solidFill>
                <a:schemeClr val="bg1"/>
              </a:solidFill>
            </a:endParaRPr>
          </a:p>
          <a:p>
            <a:r>
              <a:rPr lang="en-US" sz="4000" dirty="0">
                <a:solidFill>
                  <a:schemeClr val="bg1"/>
                </a:solidFill>
              </a:rPr>
              <a:t>          if (a == 15) { </a:t>
            </a:r>
            <a:endParaRPr lang="en-US" sz="4000" dirty="0">
              <a:solidFill>
                <a:schemeClr val="bg1"/>
              </a:solidFill>
            </a:endParaRPr>
          </a:p>
          <a:p>
            <a:r>
              <a:rPr lang="en-US" sz="4000" dirty="0">
                <a:solidFill>
                  <a:schemeClr val="bg1"/>
                </a:solidFill>
              </a:rPr>
              <a:t>              /* skip the iteration */ </a:t>
            </a:r>
            <a:endParaRPr lang="en-US" sz="4000" dirty="0">
              <a:solidFill>
                <a:schemeClr val="bg1"/>
              </a:solidFill>
            </a:endParaRPr>
          </a:p>
          <a:p>
            <a:r>
              <a:rPr lang="en-US" sz="4000" dirty="0">
                <a:solidFill>
                  <a:schemeClr val="bg1"/>
                </a:solidFill>
              </a:rPr>
              <a:t>               a = a + 1; </a:t>
            </a:r>
            <a:endParaRPr lang="en-US" sz="4000" dirty="0">
              <a:solidFill>
                <a:schemeClr val="bg1"/>
              </a:solidFill>
            </a:endParaRPr>
          </a:p>
          <a:p>
            <a:r>
              <a:rPr lang="en-US" sz="4000" dirty="0">
                <a:solidFill>
                  <a:schemeClr val="bg1"/>
                </a:solidFill>
              </a:rPr>
              <a:t>               continue; </a:t>
            </a:r>
            <a:endParaRPr lang="en-US" sz="4000" dirty="0">
              <a:solidFill>
                <a:schemeClr val="bg1"/>
              </a:solidFill>
            </a:endParaRPr>
          </a:p>
          <a:p>
            <a:r>
              <a:rPr lang="en-US" sz="4000" dirty="0">
                <a:solidFill>
                  <a:schemeClr val="bg1"/>
                </a:solidFill>
              </a:rPr>
              <a:t>          } </a:t>
            </a:r>
            <a:endParaRPr lang="en-US" sz="4000" dirty="0">
              <a:solidFill>
                <a:schemeClr val="bg1"/>
              </a:solidFill>
            </a:endParaRPr>
          </a:p>
          <a:p>
            <a:r>
              <a:rPr lang="en-US" sz="4000" dirty="0">
                <a:solidFill>
                  <a:schemeClr val="bg1"/>
                </a:solidFill>
              </a:rPr>
              <a:t>          </a:t>
            </a:r>
            <a:r>
              <a:rPr lang="en-US" sz="4000" dirty="0" err="1">
                <a:solidFill>
                  <a:schemeClr val="bg1"/>
                </a:solidFill>
              </a:rPr>
              <a:t>printf</a:t>
            </a:r>
            <a:r>
              <a:rPr lang="en-US" sz="4000" dirty="0">
                <a:solidFill>
                  <a:schemeClr val="bg1"/>
                </a:solidFill>
              </a:rPr>
              <a:t>("value of a: %d\n", a); </a:t>
            </a:r>
            <a:endParaRPr lang="en-US" sz="4000" dirty="0">
              <a:solidFill>
                <a:schemeClr val="bg1"/>
              </a:solidFill>
            </a:endParaRPr>
          </a:p>
          <a:p>
            <a:r>
              <a:rPr lang="en-US" sz="4000" dirty="0">
                <a:solidFill>
                  <a:schemeClr val="bg1"/>
                </a:solidFill>
              </a:rPr>
              <a:t>          a++; </a:t>
            </a:r>
            <a:endParaRPr lang="en-US" sz="4000" dirty="0">
              <a:solidFill>
                <a:schemeClr val="bg1"/>
              </a:solidFill>
            </a:endParaRPr>
          </a:p>
          <a:p>
            <a:r>
              <a:rPr lang="en-US" sz="4000" dirty="0">
                <a:solidFill>
                  <a:schemeClr val="bg1"/>
                </a:solidFill>
              </a:rPr>
              <a:t>        } while( a &lt; 20 ); </a:t>
            </a:r>
            <a:endParaRPr lang="en-US" sz="4000" dirty="0">
              <a:solidFill>
                <a:schemeClr val="bg1"/>
              </a:solidFill>
            </a:endParaRPr>
          </a:p>
          <a:p>
            <a:r>
              <a:rPr lang="en-US" sz="4000" dirty="0">
                <a:solidFill>
                  <a:schemeClr val="bg1"/>
                </a:solidFill>
              </a:rPr>
              <a:t>     return 0;</a:t>
            </a:r>
            <a:endParaRPr lang="en-US" sz="4000" dirty="0">
              <a:solidFill>
                <a:schemeClr val="bg1"/>
              </a:solidFill>
            </a:endParaRPr>
          </a:p>
          <a:p>
            <a:r>
              <a:rPr lang="en-US" sz="4000" dirty="0" smtClean="0">
                <a:solidFill>
                  <a:schemeClr val="bg1"/>
                </a:solidFill>
              </a:rPr>
              <a:t> } </a:t>
            </a:r>
            <a:endParaRPr lang="en-US" sz="4000" dirty="0">
              <a:solidFill>
                <a:schemeClr val="bg1"/>
              </a:solidFill>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4776" y="809328"/>
            <a:ext cx="20882320" cy="10895290"/>
          </a:xfrm>
          <a:prstGeom prst="rect">
            <a:avLst/>
          </a:prstGeom>
          <a:noFill/>
        </p:spPr>
        <p:txBody>
          <a:bodyPr wrap="square" rtlCol="0">
            <a:spAutoFit/>
          </a:bodyPr>
          <a:lstStyle/>
          <a:p>
            <a:r>
              <a:rPr lang="en-US" sz="5400" dirty="0">
                <a:solidFill>
                  <a:schemeClr val="bg1"/>
                </a:solidFill>
              </a:rPr>
              <a:t>When the above code is compiled and executed, it produces the following </a:t>
            </a:r>
            <a:endParaRPr lang="en-US" sz="5400" dirty="0">
              <a:solidFill>
                <a:schemeClr val="bg1"/>
              </a:solidFill>
            </a:endParaRPr>
          </a:p>
          <a:p>
            <a:r>
              <a:rPr lang="en-US" sz="5400" dirty="0">
                <a:solidFill>
                  <a:schemeClr val="bg1"/>
                </a:solidFill>
              </a:rPr>
              <a:t>Result : </a:t>
            </a:r>
            <a:endParaRPr lang="en-US" sz="5400" dirty="0">
              <a:solidFill>
                <a:schemeClr val="bg1"/>
              </a:solidFill>
            </a:endParaRPr>
          </a:p>
          <a:p>
            <a:r>
              <a:rPr lang="en-US" sz="5400" dirty="0">
                <a:solidFill>
                  <a:srgbClr val="00B050"/>
                </a:solidFill>
              </a:rPr>
              <a:t>value of a: 10</a:t>
            </a:r>
            <a:endParaRPr lang="en-US" sz="5400" dirty="0">
              <a:solidFill>
                <a:srgbClr val="00B050"/>
              </a:solidFill>
            </a:endParaRPr>
          </a:p>
          <a:p>
            <a:r>
              <a:rPr lang="en-US" sz="5400" dirty="0">
                <a:solidFill>
                  <a:srgbClr val="00B050"/>
                </a:solidFill>
              </a:rPr>
              <a:t>value of a: 11 </a:t>
            </a:r>
            <a:endParaRPr lang="en-US" sz="5400" dirty="0">
              <a:solidFill>
                <a:srgbClr val="00B050"/>
              </a:solidFill>
            </a:endParaRPr>
          </a:p>
          <a:p>
            <a:r>
              <a:rPr lang="en-US" sz="5400" dirty="0">
                <a:solidFill>
                  <a:srgbClr val="00B050"/>
                </a:solidFill>
              </a:rPr>
              <a:t>value of a: 12 </a:t>
            </a:r>
            <a:endParaRPr lang="en-US" sz="5400" dirty="0">
              <a:solidFill>
                <a:srgbClr val="00B050"/>
              </a:solidFill>
            </a:endParaRPr>
          </a:p>
          <a:p>
            <a:r>
              <a:rPr lang="en-US" sz="5400" dirty="0">
                <a:solidFill>
                  <a:srgbClr val="00B050"/>
                </a:solidFill>
              </a:rPr>
              <a:t>value of a: 13 </a:t>
            </a:r>
            <a:endParaRPr lang="en-US" sz="5400" dirty="0">
              <a:solidFill>
                <a:srgbClr val="00B050"/>
              </a:solidFill>
            </a:endParaRPr>
          </a:p>
          <a:p>
            <a:r>
              <a:rPr lang="en-US" sz="5400" dirty="0">
                <a:solidFill>
                  <a:schemeClr val="accent1">
                    <a:lumMod val="40000"/>
                    <a:lumOff val="60000"/>
                  </a:schemeClr>
                </a:solidFill>
              </a:rPr>
              <a:t>value of a: 14 </a:t>
            </a:r>
            <a:endParaRPr lang="en-US" sz="5400" dirty="0">
              <a:solidFill>
                <a:schemeClr val="accent1">
                  <a:lumMod val="40000"/>
                  <a:lumOff val="60000"/>
                </a:schemeClr>
              </a:solidFill>
            </a:endParaRPr>
          </a:p>
          <a:p>
            <a:r>
              <a:rPr lang="en-US" sz="5400" dirty="0">
                <a:solidFill>
                  <a:schemeClr val="accent1">
                    <a:lumMod val="40000"/>
                    <a:lumOff val="60000"/>
                  </a:schemeClr>
                </a:solidFill>
              </a:rPr>
              <a:t>value of a: 16 </a:t>
            </a:r>
            <a:endParaRPr lang="en-US" sz="5400" dirty="0">
              <a:solidFill>
                <a:schemeClr val="accent1">
                  <a:lumMod val="40000"/>
                  <a:lumOff val="60000"/>
                </a:schemeClr>
              </a:solidFill>
            </a:endParaRPr>
          </a:p>
          <a:p>
            <a:r>
              <a:rPr lang="en-US" sz="5400" dirty="0">
                <a:solidFill>
                  <a:srgbClr val="00B050"/>
                </a:solidFill>
              </a:rPr>
              <a:t>value of a: 17 </a:t>
            </a:r>
            <a:endParaRPr lang="en-US" sz="5400" dirty="0">
              <a:solidFill>
                <a:srgbClr val="00B050"/>
              </a:solidFill>
            </a:endParaRPr>
          </a:p>
          <a:p>
            <a:r>
              <a:rPr lang="en-US" sz="5400" dirty="0">
                <a:solidFill>
                  <a:srgbClr val="00B050"/>
                </a:solidFill>
              </a:rPr>
              <a:t>value of a: 18 </a:t>
            </a:r>
            <a:endParaRPr lang="en-US" sz="5400" dirty="0">
              <a:solidFill>
                <a:srgbClr val="00B050"/>
              </a:solidFill>
            </a:endParaRPr>
          </a:p>
          <a:p>
            <a:r>
              <a:rPr lang="en-US" sz="5400" dirty="0">
                <a:solidFill>
                  <a:srgbClr val="00B050"/>
                </a:solidFill>
              </a:rPr>
              <a:t>value of a: 19</a:t>
            </a:r>
            <a:endParaRPr lang="en-US" sz="5400" dirty="0">
              <a:solidFill>
                <a:srgbClr val="00B050"/>
              </a:solidFill>
            </a:endParaRPr>
          </a:p>
          <a:p>
            <a:endParaRPr lang="en-US" sz="5400" dirty="0">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43"/>
          <p:cNvSpPr txBox="1">
            <a:spLocks noGrp="1"/>
          </p:cNvSpPr>
          <p:nvPr>
            <p:ph type="subTitle" idx="1"/>
          </p:nvPr>
        </p:nvSpPr>
        <p:spPr>
          <a:xfrm>
            <a:off x="1174776" y="3401616"/>
            <a:ext cx="22014000" cy="2400627"/>
          </a:xfrm>
          <a:prstGeom prst="rect">
            <a:avLst/>
          </a:prstGeom>
        </p:spPr>
        <p:txBody>
          <a:bodyPr spcFirstLastPara="1" wrap="square" lIns="91425" tIns="91425" rIns="91425" bIns="91425" anchor="t" anchorCtr="0">
            <a:spAutoFit/>
          </a:bodyPr>
          <a:lstStyle/>
          <a:p>
            <a:pPr marL="0" lvl="0" indent="0"/>
            <a:r>
              <a:rPr lang="en-US" dirty="0"/>
              <a:t>A </a:t>
            </a:r>
            <a:r>
              <a:rPr lang="en-US" dirty="0" err="1"/>
              <a:t>goto</a:t>
            </a:r>
            <a:r>
              <a:rPr lang="en-US" dirty="0"/>
              <a:t> statement in C programming language provides an unconditional jump from the </a:t>
            </a:r>
            <a:r>
              <a:rPr lang="en-US" dirty="0" err="1"/>
              <a:t>goto</a:t>
            </a:r>
            <a:r>
              <a:rPr lang="en-US" dirty="0"/>
              <a:t> to a labeled statement in the same function.</a:t>
            </a:r>
            <a:endParaRPr dirty="0"/>
          </a:p>
        </p:txBody>
      </p:sp>
      <p:sp>
        <p:nvSpPr>
          <p:cNvPr id="234" name="Google Shape;234;p43"/>
          <p:cNvSpPr txBox="1">
            <a:spLocks noGrp="1"/>
          </p:cNvSpPr>
          <p:nvPr>
            <p:ph type="body" idx="2"/>
          </p:nvPr>
        </p:nvSpPr>
        <p:spPr>
          <a:xfrm>
            <a:off x="1102768" y="6281936"/>
            <a:ext cx="21906300" cy="4705985"/>
          </a:xfrm>
          <a:prstGeom prst="rect">
            <a:avLst/>
          </a:prstGeom>
        </p:spPr>
        <p:txBody>
          <a:bodyPr spcFirstLastPara="1" wrap="square" lIns="91425" tIns="91425" rIns="91425" bIns="91425" anchor="t" anchorCtr="0">
            <a:spAutoFit/>
          </a:bodyPr>
          <a:lstStyle/>
          <a:p>
            <a:pPr marL="0" indent="0">
              <a:buNone/>
            </a:pPr>
            <a:r>
              <a:rPr lang="en-US" sz="5400" b="1" dirty="0" smtClean="0">
                <a:solidFill>
                  <a:schemeClr val="accent6">
                    <a:lumMod val="50000"/>
                  </a:schemeClr>
                </a:solidFill>
              </a:rPr>
              <a:t>NOTE: </a:t>
            </a:r>
            <a:endParaRPr lang="en-US" sz="6000" b="1" dirty="0" smtClean="0">
              <a:solidFill>
                <a:schemeClr val="accent6">
                  <a:lumMod val="50000"/>
                </a:schemeClr>
              </a:solidFill>
            </a:endParaRPr>
          </a:p>
          <a:p>
            <a:pPr marL="0" indent="0">
              <a:buNone/>
            </a:pPr>
            <a:r>
              <a:rPr lang="en-US" dirty="0">
                <a:solidFill>
                  <a:schemeClr val="accent1">
                    <a:lumMod val="50000"/>
                  </a:schemeClr>
                </a:solidFill>
              </a:rPr>
              <a:t>Use of </a:t>
            </a:r>
            <a:r>
              <a:rPr lang="en-US" dirty="0" err="1">
                <a:solidFill>
                  <a:schemeClr val="accent1">
                    <a:lumMod val="50000"/>
                  </a:schemeClr>
                </a:solidFill>
              </a:rPr>
              <a:t>goto</a:t>
            </a:r>
            <a:r>
              <a:rPr lang="en-US" dirty="0">
                <a:solidFill>
                  <a:schemeClr val="accent1">
                    <a:lumMod val="50000"/>
                  </a:schemeClr>
                </a:solidFill>
              </a:rPr>
              <a:t> statement is highly discouraged in any programming language because it makes difficult to trace the control flow of a program, making the program hard to understand and hard to modify. Any program that uses a </a:t>
            </a:r>
            <a:r>
              <a:rPr lang="en-US" dirty="0" err="1">
                <a:solidFill>
                  <a:schemeClr val="accent1">
                    <a:lumMod val="50000"/>
                  </a:schemeClr>
                </a:solidFill>
              </a:rPr>
              <a:t>goto</a:t>
            </a:r>
            <a:r>
              <a:rPr lang="en-US" dirty="0">
                <a:solidFill>
                  <a:schemeClr val="accent1">
                    <a:lumMod val="50000"/>
                  </a:schemeClr>
                </a:solidFill>
              </a:rPr>
              <a:t> can be rewritten so that it doesn't need the </a:t>
            </a:r>
            <a:r>
              <a:rPr lang="en-US" dirty="0" err="1">
                <a:solidFill>
                  <a:schemeClr val="accent1">
                    <a:lumMod val="50000"/>
                  </a:schemeClr>
                </a:solidFill>
              </a:rPr>
              <a:t>goto</a:t>
            </a:r>
            <a:r>
              <a:rPr lang="en-US" dirty="0">
                <a:solidFill>
                  <a:schemeClr val="accent1">
                    <a:lumMod val="50000"/>
                  </a:schemeClr>
                </a:solidFill>
              </a:rPr>
              <a:t>.</a:t>
            </a:r>
            <a:endParaRPr lang="en-US" dirty="0">
              <a:solidFill>
                <a:schemeClr val="accent1">
                  <a:lumMod val="50000"/>
                </a:schemeClr>
              </a:solidFill>
            </a:endParaRPr>
          </a:p>
          <a:p>
            <a:pPr marL="697230" lvl="0" indent="-674370" algn="l" rtl="0">
              <a:lnSpc>
                <a:spcPct val="100000"/>
              </a:lnSpc>
              <a:spcBef>
                <a:spcPts val="0"/>
              </a:spcBef>
              <a:spcAft>
                <a:spcPts val="0"/>
              </a:spcAft>
              <a:buClr>
                <a:srgbClr val="676C72"/>
              </a:buClr>
              <a:buSzPts val="6224"/>
              <a:buChar char="•"/>
            </a:pPr>
            <a:endParaRPr dirty="0">
              <a:solidFill>
                <a:schemeClr val="accent1">
                  <a:lumMod val="50000"/>
                </a:schemeClr>
              </a:solidFill>
            </a:endParaRPr>
          </a:p>
        </p:txBody>
      </p:sp>
      <p:sp>
        <p:nvSpPr>
          <p:cNvPr id="236" name="Google Shape;236;p43"/>
          <p:cNvSpPr txBox="1">
            <a:spLocks noGrp="1"/>
          </p:cNvSpPr>
          <p:nvPr>
            <p:ph type="title"/>
          </p:nvPr>
        </p:nvSpPr>
        <p:spPr>
          <a:xfrm>
            <a:off x="742728" y="1313384"/>
            <a:ext cx="21956100" cy="1923523"/>
          </a:xfrm>
          <a:prstGeom prst="rect">
            <a:avLst/>
          </a:prstGeom>
        </p:spPr>
        <p:txBody>
          <a:bodyPr spcFirstLastPara="1" wrap="square" lIns="243800" tIns="243800" rIns="243800" bIns="243800" anchor="t" anchorCtr="0">
            <a:spAutoFit/>
          </a:bodyPr>
          <a:lstStyle/>
          <a:p>
            <a:r>
              <a:rPr lang="en-US" dirty="0" err="1"/>
              <a:t>goto</a:t>
            </a:r>
            <a:r>
              <a:rPr lang="en-US" dirty="0"/>
              <a:t> statement in 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02768" y="2177480"/>
            <a:ext cx="22014000" cy="4616618"/>
          </a:xfrm>
        </p:spPr>
        <p:txBody>
          <a:bodyPr/>
          <a:lstStyle/>
          <a:p>
            <a:r>
              <a:rPr lang="en-US" dirty="0"/>
              <a:t>The syntax for a </a:t>
            </a:r>
            <a:r>
              <a:rPr lang="en-US" dirty="0" err="1"/>
              <a:t>goto</a:t>
            </a:r>
            <a:r>
              <a:rPr lang="en-US" dirty="0"/>
              <a:t> statement in C is as </a:t>
            </a:r>
            <a:r>
              <a:rPr lang="en-US" dirty="0" smtClean="0"/>
              <a:t>follows:</a:t>
            </a:r>
            <a:endParaRPr lang="en-US" dirty="0" smtClean="0"/>
          </a:p>
          <a:p>
            <a:r>
              <a:rPr lang="en-US" dirty="0"/>
              <a:t> </a:t>
            </a:r>
            <a:endParaRPr lang="en-US" dirty="0" smtClean="0"/>
          </a:p>
          <a:p>
            <a:r>
              <a:rPr lang="en-US" dirty="0"/>
              <a:t> </a:t>
            </a:r>
            <a:r>
              <a:rPr lang="en-US" dirty="0" smtClean="0"/>
              <a:t>       </a:t>
            </a:r>
            <a:r>
              <a:rPr lang="en-US" dirty="0" err="1" smtClean="0"/>
              <a:t>goto</a:t>
            </a:r>
            <a:r>
              <a:rPr lang="en-US" dirty="0" smtClean="0"/>
              <a:t> </a:t>
            </a:r>
            <a:r>
              <a:rPr lang="en-US" dirty="0"/>
              <a:t>label; </a:t>
            </a:r>
            <a:endParaRPr lang="en-US" dirty="0"/>
          </a:p>
          <a:p>
            <a:r>
              <a:rPr lang="en-US" dirty="0"/>
              <a:t>               </a:t>
            </a:r>
            <a:r>
              <a:rPr lang="en-US" dirty="0" smtClean="0"/>
              <a:t>   .. </a:t>
            </a:r>
            <a:endParaRPr lang="en-US" dirty="0"/>
          </a:p>
          <a:p>
            <a:r>
              <a:rPr lang="en-US" dirty="0"/>
              <a:t>               </a:t>
            </a:r>
            <a:r>
              <a:rPr lang="en-US" dirty="0"/>
              <a:t> </a:t>
            </a:r>
            <a:r>
              <a:rPr lang="en-US" dirty="0" smtClean="0"/>
              <a:t>  . </a:t>
            </a:r>
            <a:endParaRPr lang="en-US" dirty="0" smtClean="0"/>
          </a:p>
          <a:p>
            <a:r>
              <a:rPr lang="en-US" dirty="0"/>
              <a:t> </a:t>
            </a:r>
            <a:r>
              <a:rPr lang="en-US" dirty="0" smtClean="0"/>
              <a:t>       label</a:t>
            </a:r>
            <a:r>
              <a:rPr lang="en-US" dirty="0"/>
              <a:t>: statement; </a:t>
            </a:r>
            <a:endParaRPr lang="en-US" dirty="0"/>
          </a:p>
        </p:txBody>
      </p:sp>
      <p:sp>
        <p:nvSpPr>
          <p:cNvPr id="3" name="Text Placeholder 2"/>
          <p:cNvSpPr>
            <a:spLocks noGrp="1"/>
          </p:cNvSpPr>
          <p:nvPr>
            <p:ph type="body" idx="2"/>
          </p:nvPr>
        </p:nvSpPr>
        <p:spPr>
          <a:xfrm>
            <a:off x="886744" y="7217281"/>
            <a:ext cx="21906300" cy="2581910"/>
          </a:xfrm>
        </p:spPr>
        <p:txBody>
          <a:bodyPr/>
          <a:lstStyle/>
          <a:p>
            <a:pPr marL="0" indent="0">
              <a:buNone/>
            </a:pPr>
            <a:r>
              <a:rPr lang="en-US" sz="6000" b="1" dirty="0" smtClean="0">
                <a:solidFill>
                  <a:schemeClr val="accent6">
                    <a:lumMod val="50000"/>
                  </a:schemeClr>
                </a:solidFill>
              </a:rPr>
              <a:t>Note :</a:t>
            </a:r>
            <a:r>
              <a:rPr lang="en-US" dirty="0">
                <a:solidFill>
                  <a:schemeClr val="accent6">
                    <a:lumMod val="50000"/>
                  </a:schemeClr>
                </a:solidFill>
              </a:rPr>
              <a:t> </a:t>
            </a:r>
            <a:endParaRPr lang="en-US" dirty="0">
              <a:solidFill>
                <a:schemeClr val="accent6">
                  <a:lumMod val="50000"/>
                </a:schemeClr>
              </a:solidFill>
            </a:endParaRPr>
          </a:p>
          <a:p>
            <a:pPr marL="0" indent="0">
              <a:buNone/>
            </a:pPr>
            <a:r>
              <a:rPr lang="en-US" dirty="0" smtClean="0">
                <a:solidFill>
                  <a:schemeClr val="tx1">
                    <a:lumMod val="50000"/>
                  </a:schemeClr>
                </a:solidFill>
              </a:rPr>
              <a:t>Here </a:t>
            </a:r>
            <a:r>
              <a:rPr lang="en-US" dirty="0">
                <a:solidFill>
                  <a:schemeClr val="tx1">
                    <a:lumMod val="50000"/>
                  </a:schemeClr>
                </a:solidFill>
              </a:rPr>
              <a:t>label can be any plain text except C keyword and it can be set anywhere in the C program above or below to </a:t>
            </a:r>
            <a:r>
              <a:rPr lang="en-US" dirty="0" err="1">
                <a:solidFill>
                  <a:schemeClr val="tx1">
                    <a:lumMod val="50000"/>
                  </a:schemeClr>
                </a:solidFill>
              </a:rPr>
              <a:t>goto</a:t>
            </a:r>
            <a:r>
              <a:rPr lang="en-US" dirty="0">
                <a:solidFill>
                  <a:schemeClr val="tx1">
                    <a:lumMod val="50000"/>
                  </a:schemeClr>
                </a:solidFill>
              </a:rPr>
              <a:t> statement.</a:t>
            </a:r>
            <a:endParaRPr lang="en-US" dirty="0">
              <a:solidFill>
                <a:schemeClr val="tx1">
                  <a:lumMod val="50000"/>
                </a:schemeClr>
              </a:solidFill>
            </a:endParaRPr>
          </a:p>
        </p:txBody>
      </p:sp>
      <p:sp>
        <p:nvSpPr>
          <p:cNvPr id="4" name="Title 3"/>
          <p:cNvSpPr>
            <a:spLocks noGrp="1"/>
          </p:cNvSpPr>
          <p:nvPr>
            <p:ph type="title"/>
          </p:nvPr>
        </p:nvSpPr>
        <p:spPr>
          <a:xfrm>
            <a:off x="742728" y="377280"/>
            <a:ext cx="21956100" cy="1923523"/>
          </a:xfrm>
        </p:spPr>
        <p:txBody>
          <a:bodyPr/>
          <a:lstStyle/>
          <a:p>
            <a:r>
              <a:rPr lang="en-US" dirty="0" smtClean="0"/>
              <a:t>Syntax and Flowchart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4"/>
          <p:cNvSpPr txBox="1">
            <a:spLocks noGrp="1"/>
          </p:cNvSpPr>
          <p:nvPr>
            <p:ph type="body" idx="2"/>
          </p:nvPr>
        </p:nvSpPr>
        <p:spPr>
          <a:xfrm>
            <a:off x="1203350" y="4079650"/>
            <a:ext cx="21906300" cy="5352415"/>
          </a:xfrm>
          <a:prstGeom prst="rect">
            <a:avLst/>
          </a:prstGeom>
        </p:spPr>
        <p:txBody>
          <a:bodyPr spcFirstLastPara="1" wrap="square" lIns="91425" tIns="91425" rIns="91425" bIns="91425" anchor="t" anchorCtr="0">
            <a:spAutoFit/>
          </a:bodyPr>
          <a:lstStyle/>
          <a:p>
            <a:r>
              <a:rPr lang="en-US" dirty="0" smtClean="0"/>
              <a:t> </a:t>
            </a:r>
            <a:r>
              <a:rPr lang="en-US" dirty="0"/>
              <a:t>The looping simplifies the complex problems into the easy ones.  It enables to alter the flow of the program so that </a:t>
            </a:r>
            <a:r>
              <a:rPr lang="en-US" dirty="0" err="1"/>
              <a:t>instead</a:t>
            </a:r>
            <a:r>
              <a:rPr lang="en-US" dirty="0"/>
              <a:t> of writing the same code again and again, we can execute the same code for a finite number of times. </a:t>
            </a:r>
            <a:endParaRPr lang="en-US" dirty="0"/>
          </a:p>
          <a:p>
            <a:r>
              <a:rPr lang="en-US" dirty="0"/>
              <a:t>For example, if we need to (</a:t>
            </a:r>
            <a:r>
              <a:rPr lang="en-US" dirty="0" err="1"/>
              <a:t>printf</a:t>
            </a:r>
            <a:r>
              <a:rPr lang="en-US" dirty="0"/>
              <a:t>)  ‘UNIVERSITY OF CALCUTTA’ 10-times then, instead of using the (</a:t>
            </a:r>
            <a:r>
              <a:rPr lang="en-US" dirty="0" err="1"/>
              <a:t>printf</a:t>
            </a:r>
            <a:r>
              <a:rPr lang="en-US" dirty="0"/>
              <a:t>) statement 10 times, we can use (</a:t>
            </a:r>
            <a:r>
              <a:rPr lang="en-US" dirty="0" err="1"/>
              <a:t>printf</a:t>
            </a:r>
            <a:r>
              <a:rPr lang="en-US" dirty="0"/>
              <a:t> ) once inside a loop which runs up to 10 iteration</a:t>
            </a:r>
            <a:r>
              <a:rPr lang="en-US" dirty="0" smtClean="0"/>
              <a:t>.</a:t>
            </a:r>
            <a:endParaRPr lang="en-US" dirty="0"/>
          </a:p>
          <a:p>
            <a:pPr marL="0" lvl="0" indent="0" algn="l" rtl="0">
              <a:spcBef>
                <a:spcPts val="0"/>
              </a:spcBef>
              <a:spcAft>
                <a:spcPts val="0"/>
              </a:spcAft>
              <a:buNone/>
            </a:pPr>
            <a:endParaRPr dirty="0"/>
          </a:p>
        </p:txBody>
      </p:sp>
      <p:sp>
        <p:nvSpPr>
          <p:cNvPr id="175" name="Google Shape;175;p34"/>
          <p:cNvSpPr txBox="1">
            <a:spLocks noGrp="1"/>
          </p:cNvSpPr>
          <p:nvPr>
            <p:ph type="title"/>
          </p:nvPr>
        </p:nvSpPr>
        <p:spPr>
          <a:xfrm>
            <a:off x="893050" y="1290125"/>
            <a:ext cx="21956100" cy="1923523"/>
          </a:xfrm>
          <a:prstGeom prst="rect">
            <a:avLst/>
          </a:prstGeom>
        </p:spPr>
        <p:txBody>
          <a:bodyPr spcFirstLastPara="1" wrap="square" lIns="243800" tIns="243800" rIns="243800" bIns="243800" anchor="t" anchorCtr="0">
            <a:spAutoFit/>
          </a:bodyPr>
          <a:lstStyle/>
          <a:p>
            <a:r>
              <a:rPr lang="en-US" dirty="0"/>
              <a:t>Why looping?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02768" y="1313384"/>
            <a:ext cx="22014000" cy="920115"/>
          </a:xfrm>
        </p:spPr>
        <p:txBody>
          <a:bodyPr/>
          <a:lstStyle/>
          <a:p>
            <a:r>
              <a:rPr lang="en-US" dirty="0"/>
              <a:t>Flowchart of go to :</a:t>
            </a:r>
            <a:endParaRPr lang="en-US" dirty="0"/>
          </a:p>
        </p:txBody>
      </p:sp>
      <p:pic>
        <p:nvPicPr>
          <p:cNvPr id="5" name="Picture 4"/>
          <p:cNvPicPr/>
          <p:nvPr/>
        </p:nvPicPr>
        <p:blipFill rotWithShape="1">
          <a:blip r:embed="rId1">
            <a:extLst>
              <a:ext uri="{28A0092B-C50C-407E-A947-70E740481C1C}">
                <a14:useLocalDpi xmlns:a14="http://schemas.microsoft.com/office/drawing/2010/main" val="0"/>
              </a:ext>
            </a:extLst>
          </a:blip>
          <a:srcRect t="1829"/>
          <a:stretch>
            <a:fillRect/>
          </a:stretch>
        </p:blipFill>
        <p:spPr bwMode="auto">
          <a:xfrm>
            <a:off x="4847184" y="2321496"/>
            <a:ext cx="10915589" cy="9433048"/>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4736" y="377280"/>
            <a:ext cx="22970552" cy="13018135"/>
          </a:xfrm>
          <a:prstGeom prst="rect">
            <a:avLst/>
          </a:prstGeom>
          <a:noFill/>
        </p:spPr>
        <p:txBody>
          <a:bodyPr wrap="square" rtlCol="0">
            <a:spAutoFit/>
          </a:bodyPr>
          <a:lstStyle/>
          <a:p>
            <a:r>
              <a:rPr lang="en-US" sz="4000" dirty="0">
                <a:solidFill>
                  <a:schemeClr val="bg1"/>
                </a:solidFill>
              </a:rPr>
              <a:t>Example </a:t>
            </a:r>
            <a:endParaRPr lang="en-US" sz="4000" dirty="0">
              <a:solidFill>
                <a:schemeClr val="bg1"/>
              </a:solidFill>
            </a:endParaRPr>
          </a:p>
          <a:p>
            <a:r>
              <a:rPr lang="en-US" sz="4000" dirty="0">
                <a:solidFill>
                  <a:schemeClr val="bg1"/>
                </a:solidFill>
              </a:rPr>
              <a:t>#include &lt;</a:t>
            </a:r>
            <a:r>
              <a:rPr lang="en-US" sz="4000" dirty="0" err="1">
                <a:solidFill>
                  <a:schemeClr val="bg1"/>
                </a:solidFill>
              </a:rPr>
              <a:t>stdio.h</a:t>
            </a:r>
            <a:r>
              <a:rPr lang="en-US" sz="4000" dirty="0">
                <a:solidFill>
                  <a:schemeClr val="bg1"/>
                </a:solidFill>
              </a:rPr>
              <a:t>&gt; </a:t>
            </a:r>
            <a:endParaRPr lang="en-US" sz="4000" dirty="0">
              <a:solidFill>
                <a:schemeClr val="bg1"/>
              </a:solidFill>
            </a:endParaRPr>
          </a:p>
          <a:p>
            <a:r>
              <a:rPr lang="en-US" sz="4000" dirty="0" err="1">
                <a:solidFill>
                  <a:schemeClr val="bg1"/>
                </a:solidFill>
              </a:rPr>
              <a:t>int</a:t>
            </a:r>
            <a:r>
              <a:rPr lang="en-US" sz="4000" dirty="0">
                <a:solidFill>
                  <a:schemeClr val="bg1"/>
                </a:solidFill>
              </a:rPr>
              <a:t> main ()</a:t>
            </a:r>
            <a:endParaRPr lang="en-US" sz="4000" dirty="0">
              <a:solidFill>
                <a:schemeClr val="bg1"/>
              </a:solidFill>
            </a:endParaRPr>
          </a:p>
          <a:p>
            <a:r>
              <a:rPr lang="en-US" sz="4000" dirty="0">
                <a:solidFill>
                  <a:schemeClr val="bg1"/>
                </a:solidFill>
              </a:rPr>
              <a:t>{ </a:t>
            </a:r>
            <a:endParaRPr lang="en-US" sz="4000" dirty="0">
              <a:solidFill>
                <a:schemeClr val="bg1"/>
              </a:solidFill>
            </a:endParaRPr>
          </a:p>
          <a:p>
            <a:r>
              <a:rPr lang="en-US" sz="4000" dirty="0">
                <a:solidFill>
                  <a:schemeClr val="bg1"/>
                </a:solidFill>
              </a:rPr>
              <a:t>  /* local variable definition */ </a:t>
            </a:r>
            <a:endParaRPr lang="en-US" sz="4000" dirty="0">
              <a:solidFill>
                <a:schemeClr val="bg1"/>
              </a:solidFill>
            </a:endParaRPr>
          </a:p>
          <a:p>
            <a:r>
              <a:rPr lang="en-US" sz="4000" dirty="0" err="1">
                <a:solidFill>
                  <a:schemeClr val="bg1"/>
                </a:solidFill>
              </a:rPr>
              <a:t>  int</a:t>
            </a:r>
            <a:r>
              <a:rPr lang="en-US" sz="4000" dirty="0">
                <a:solidFill>
                  <a:schemeClr val="bg1"/>
                </a:solidFill>
              </a:rPr>
              <a:t> a = 10; </a:t>
            </a:r>
            <a:endParaRPr lang="en-US" sz="4000" dirty="0">
              <a:solidFill>
                <a:schemeClr val="bg1"/>
              </a:solidFill>
            </a:endParaRPr>
          </a:p>
          <a:p>
            <a:r>
              <a:rPr lang="en-US" sz="4000" dirty="0">
                <a:solidFill>
                  <a:schemeClr val="bg1"/>
                </a:solidFill>
              </a:rPr>
              <a:t>  /* do loop execution */ </a:t>
            </a:r>
            <a:endParaRPr lang="en-US" sz="4000" dirty="0">
              <a:solidFill>
                <a:schemeClr val="bg1"/>
              </a:solidFill>
            </a:endParaRPr>
          </a:p>
          <a:p>
            <a:r>
              <a:rPr lang="en-US" sz="4000" dirty="0" smtClean="0">
                <a:solidFill>
                  <a:schemeClr val="bg1"/>
                </a:solidFill>
              </a:rPr>
              <a:t>  LOOP</a:t>
            </a:r>
            <a:r>
              <a:rPr lang="en-US" sz="4000" dirty="0">
                <a:solidFill>
                  <a:schemeClr val="bg1"/>
                </a:solidFill>
              </a:rPr>
              <a:t>: </a:t>
            </a:r>
            <a:endParaRPr lang="en-US" sz="4000" dirty="0" smtClean="0">
              <a:solidFill>
                <a:schemeClr val="bg1"/>
              </a:solidFill>
            </a:endParaRPr>
          </a:p>
          <a:p>
            <a:r>
              <a:rPr lang="en-US" sz="4000" dirty="0" smtClean="0">
                <a:solidFill>
                  <a:schemeClr val="bg1"/>
                </a:solidFill>
              </a:rPr>
              <a:t>             do </a:t>
            </a:r>
            <a:endParaRPr lang="en-US" sz="4000" dirty="0">
              <a:solidFill>
                <a:schemeClr val="bg1"/>
              </a:solidFill>
            </a:endParaRPr>
          </a:p>
          <a:p>
            <a:r>
              <a:rPr lang="en-US" sz="4000" dirty="0">
                <a:solidFill>
                  <a:schemeClr val="bg1"/>
                </a:solidFill>
              </a:rPr>
              <a:t>             { </a:t>
            </a:r>
            <a:endParaRPr lang="en-US" sz="4000" dirty="0">
              <a:solidFill>
                <a:schemeClr val="bg1"/>
              </a:solidFill>
            </a:endParaRPr>
          </a:p>
          <a:p>
            <a:r>
              <a:rPr lang="en-US" sz="4000" dirty="0">
                <a:solidFill>
                  <a:schemeClr val="bg1"/>
                </a:solidFill>
              </a:rPr>
              <a:t>                 if (a == 15) { </a:t>
            </a:r>
            <a:endParaRPr lang="en-US" sz="4000" dirty="0">
              <a:solidFill>
                <a:schemeClr val="bg1"/>
              </a:solidFill>
            </a:endParaRPr>
          </a:p>
          <a:p>
            <a:r>
              <a:rPr lang="en-US" sz="4000" dirty="0">
                <a:solidFill>
                  <a:schemeClr val="bg1"/>
                </a:solidFill>
              </a:rPr>
              <a:t>                     /* skip the iteration */ </a:t>
            </a:r>
            <a:endParaRPr lang="en-US" sz="4000" dirty="0">
              <a:solidFill>
                <a:schemeClr val="bg1"/>
              </a:solidFill>
            </a:endParaRPr>
          </a:p>
          <a:p>
            <a:r>
              <a:rPr lang="en-US" sz="4000" dirty="0">
                <a:solidFill>
                  <a:schemeClr val="bg1"/>
                </a:solidFill>
              </a:rPr>
              <a:t>                     a = a + 1;</a:t>
            </a:r>
            <a:endParaRPr lang="en-US" sz="4000" dirty="0">
              <a:solidFill>
                <a:schemeClr val="bg1"/>
              </a:solidFill>
            </a:endParaRPr>
          </a:p>
          <a:p>
            <a:r>
              <a:rPr lang="en-US" sz="4000" dirty="0" err="1">
                <a:solidFill>
                  <a:schemeClr val="bg1"/>
                </a:solidFill>
              </a:rPr>
              <a:t>                     goto</a:t>
            </a:r>
            <a:r>
              <a:rPr lang="en-US" sz="4000" dirty="0">
                <a:solidFill>
                  <a:schemeClr val="bg1"/>
                </a:solidFill>
              </a:rPr>
              <a:t> LOOP; </a:t>
            </a:r>
            <a:endParaRPr lang="en-US" sz="4000" dirty="0">
              <a:solidFill>
                <a:schemeClr val="bg1"/>
              </a:solidFill>
            </a:endParaRPr>
          </a:p>
          <a:p>
            <a:r>
              <a:rPr lang="en-US" sz="4000" dirty="0">
                <a:solidFill>
                  <a:schemeClr val="bg1"/>
                </a:solidFill>
              </a:rPr>
              <a:t>                  } </a:t>
            </a:r>
            <a:endParaRPr lang="en-US" sz="4000" dirty="0">
              <a:solidFill>
                <a:schemeClr val="bg1"/>
              </a:solidFill>
            </a:endParaRPr>
          </a:p>
          <a:p>
            <a:r>
              <a:rPr lang="en-US" sz="4000" dirty="0">
                <a:solidFill>
                  <a:schemeClr val="bg1"/>
                </a:solidFill>
              </a:rPr>
              <a:t>                 </a:t>
            </a:r>
            <a:r>
              <a:rPr lang="en-US" sz="4000" dirty="0" err="1">
                <a:solidFill>
                  <a:schemeClr val="bg1"/>
                </a:solidFill>
              </a:rPr>
              <a:t>printf </a:t>
            </a:r>
            <a:r>
              <a:rPr lang="en-US" sz="4000" dirty="0">
                <a:solidFill>
                  <a:schemeClr val="bg1"/>
                </a:solidFill>
              </a:rPr>
              <a:t>("value of a: %d\n", a);</a:t>
            </a:r>
            <a:endParaRPr lang="en-US" sz="4000" dirty="0">
              <a:solidFill>
                <a:schemeClr val="bg1"/>
              </a:solidFill>
            </a:endParaRPr>
          </a:p>
          <a:p>
            <a:r>
              <a:rPr lang="en-US" sz="4000" dirty="0">
                <a:solidFill>
                  <a:schemeClr val="bg1"/>
                </a:solidFill>
              </a:rPr>
              <a:t>                                       a++; </a:t>
            </a:r>
            <a:endParaRPr lang="en-US" sz="4000" dirty="0">
              <a:solidFill>
                <a:schemeClr val="bg1"/>
              </a:solidFill>
            </a:endParaRPr>
          </a:p>
          <a:p>
            <a:r>
              <a:rPr lang="en-US" sz="4000" dirty="0">
                <a:solidFill>
                  <a:schemeClr val="bg1"/>
                </a:solidFill>
              </a:rPr>
              <a:t>                  } while (a &lt; 20); </a:t>
            </a:r>
            <a:endParaRPr lang="en-US" sz="4000" dirty="0">
              <a:solidFill>
                <a:schemeClr val="bg1"/>
              </a:solidFill>
            </a:endParaRPr>
          </a:p>
          <a:p>
            <a:r>
              <a:rPr lang="en-US" sz="4000" dirty="0">
                <a:solidFill>
                  <a:schemeClr val="bg1"/>
                </a:solidFill>
              </a:rPr>
              <a:t>     return 0;</a:t>
            </a:r>
            <a:endParaRPr lang="en-US" sz="4000" dirty="0">
              <a:solidFill>
                <a:schemeClr val="bg1"/>
              </a:solidFill>
            </a:endParaRPr>
          </a:p>
          <a:p>
            <a:r>
              <a:rPr lang="en-US" sz="4000" dirty="0" smtClean="0">
                <a:solidFill>
                  <a:schemeClr val="bg1"/>
                </a:solidFill>
              </a:rPr>
              <a:t>} </a:t>
            </a:r>
            <a:endParaRPr lang="en-US" sz="4000" dirty="0">
              <a:solidFill>
                <a:schemeClr val="bg1"/>
              </a:solidFill>
            </a:endParaRPr>
          </a:p>
          <a:p>
            <a:endParaRPr lang="en-US" sz="40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190" y="1529408"/>
            <a:ext cx="22322480" cy="9448740"/>
          </a:xfrm>
          <a:prstGeom prst="rect">
            <a:avLst/>
          </a:prstGeom>
          <a:noFill/>
        </p:spPr>
        <p:txBody>
          <a:bodyPr wrap="square" rtlCol="0">
            <a:spAutoFit/>
          </a:bodyPr>
          <a:lstStyle/>
          <a:p>
            <a:r>
              <a:rPr lang="en-US" sz="5400" dirty="0">
                <a:solidFill>
                  <a:schemeClr val="bg1"/>
                </a:solidFill>
              </a:rPr>
              <a:t>When the above code is compiled and executed, it produces the following result:</a:t>
            </a:r>
            <a:endParaRPr lang="en-US" sz="5400" dirty="0">
              <a:solidFill>
                <a:schemeClr val="bg1"/>
              </a:solidFill>
            </a:endParaRPr>
          </a:p>
          <a:p>
            <a:r>
              <a:rPr lang="en-US" sz="5400" dirty="0">
                <a:solidFill>
                  <a:srgbClr val="00B050"/>
                </a:solidFill>
              </a:rPr>
              <a:t>  value of a: 10 </a:t>
            </a:r>
            <a:endParaRPr lang="en-US" sz="5400" dirty="0">
              <a:solidFill>
                <a:srgbClr val="00B050"/>
              </a:solidFill>
            </a:endParaRPr>
          </a:p>
          <a:p>
            <a:r>
              <a:rPr lang="en-US" sz="5400" dirty="0">
                <a:solidFill>
                  <a:srgbClr val="00B050"/>
                </a:solidFill>
              </a:rPr>
              <a:t>  value of a: 11 </a:t>
            </a:r>
            <a:endParaRPr lang="en-US" sz="5400" dirty="0">
              <a:solidFill>
                <a:srgbClr val="00B050"/>
              </a:solidFill>
            </a:endParaRPr>
          </a:p>
          <a:p>
            <a:r>
              <a:rPr lang="en-US" sz="5400" dirty="0">
                <a:solidFill>
                  <a:srgbClr val="00B050"/>
                </a:solidFill>
              </a:rPr>
              <a:t>  value of a: 12</a:t>
            </a:r>
            <a:endParaRPr lang="en-US" sz="5400" dirty="0">
              <a:solidFill>
                <a:srgbClr val="00B050"/>
              </a:solidFill>
            </a:endParaRPr>
          </a:p>
          <a:p>
            <a:r>
              <a:rPr lang="en-US" sz="5400" dirty="0">
                <a:solidFill>
                  <a:srgbClr val="00B050"/>
                </a:solidFill>
              </a:rPr>
              <a:t>  value of a: 13 </a:t>
            </a:r>
            <a:endParaRPr lang="en-US" sz="5400" dirty="0">
              <a:solidFill>
                <a:srgbClr val="00B050"/>
              </a:solidFill>
            </a:endParaRPr>
          </a:p>
          <a:p>
            <a:r>
              <a:rPr lang="en-US" sz="5400" dirty="0">
                <a:solidFill>
                  <a:srgbClr val="00B050"/>
                </a:solidFill>
              </a:rPr>
              <a:t>  value of a: 14 </a:t>
            </a:r>
            <a:endParaRPr lang="en-US" sz="5400" dirty="0">
              <a:solidFill>
                <a:srgbClr val="00B050"/>
              </a:solidFill>
            </a:endParaRPr>
          </a:p>
          <a:p>
            <a:r>
              <a:rPr lang="en-US" sz="5400" dirty="0">
                <a:solidFill>
                  <a:srgbClr val="00B050"/>
                </a:solidFill>
              </a:rPr>
              <a:t>  value of a: 16 </a:t>
            </a:r>
            <a:endParaRPr lang="en-US" sz="5400" dirty="0">
              <a:solidFill>
                <a:srgbClr val="00B050"/>
              </a:solidFill>
            </a:endParaRPr>
          </a:p>
          <a:p>
            <a:r>
              <a:rPr lang="en-US" sz="5400" dirty="0">
                <a:solidFill>
                  <a:srgbClr val="00B050"/>
                </a:solidFill>
              </a:rPr>
              <a:t>  value of a: 17 </a:t>
            </a:r>
            <a:endParaRPr lang="en-US" sz="5400" dirty="0">
              <a:solidFill>
                <a:srgbClr val="00B050"/>
              </a:solidFill>
            </a:endParaRPr>
          </a:p>
          <a:p>
            <a:r>
              <a:rPr lang="en-US" sz="5400" dirty="0">
                <a:solidFill>
                  <a:srgbClr val="00B050"/>
                </a:solidFill>
              </a:rPr>
              <a:t>  value of a: 18</a:t>
            </a:r>
            <a:endParaRPr lang="en-US" sz="5400" dirty="0">
              <a:solidFill>
                <a:srgbClr val="00B050"/>
              </a:solidFill>
            </a:endParaRPr>
          </a:p>
          <a:p>
            <a:r>
              <a:rPr lang="en-US" sz="5400" dirty="0">
                <a:solidFill>
                  <a:srgbClr val="00B050"/>
                </a:solidFill>
              </a:rPr>
              <a:t>  value of a: 19</a:t>
            </a:r>
            <a:endParaRPr lang="en-US" sz="5400" dirty="0">
              <a:solidFill>
                <a:srgbClr val="00B050"/>
              </a:solidFill>
            </a:endParaRPr>
          </a:p>
          <a:p>
            <a:endParaRPr lang="en-US" sz="5400" dirty="0">
              <a:solidFill>
                <a:srgbClr val="00B0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744" y="665312"/>
            <a:ext cx="21956100" cy="1944216"/>
          </a:xfrm>
        </p:spPr>
        <p:txBody>
          <a:bodyPr/>
          <a:lstStyle/>
          <a:p>
            <a:r>
              <a:rPr lang="en-US" dirty="0"/>
              <a:t>The Infinite Loop</a:t>
            </a:r>
            <a:br>
              <a:rPr lang="en-US" dirty="0"/>
            </a:br>
            <a:endParaRPr lang="en-US" dirty="0"/>
          </a:p>
        </p:txBody>
      </p:sp>
      <p:sp>
        <p:nvSpPr>
          <p:cNvPr id="3" name="Text Placeholder 2"/>
          <p:cNvSpPr>
            <a:spLocks noGrp="1"/>
          </p:cNvSpPr>
          <p:nvPr>
            <p:ph type="body" idx="1"/>
          </p:nvPr>
        </p:nvSpPr>
        <p:spPr>
          <a:xfrm>
            <a:off x="1174750" y="2825750"/>
            <a:ext cx="9925685" cy="7567930"/>
          </a:xfrm>
        </p:spPr>
        <p:txBody>
          <a:bodyPr wrap="square"/>
          <a:lstStyle/>
          <a:p>
            <a:r>
              <a:rPr lang="en-US" dirty="0"/>
              <a:t>A loop becomes infinite loop if a condition never becomes false.</a:t>
            </a:r>
            <a:endParaRPr lang="en-US" dirty="0"/>
          </a:p>
          <a:p>
            <a:pPr marL="0" indent="0">
              <a:buNone/>
            </a:pPr>
            <a:r>
              <a:rPr lang="en-US" dirty="0"/>
              <a:t>.</a:t>
            </a:r>
            <a:endParaRPr lang="en-US" dirty="0"/>
          </a:p>
          <a:p>
            <a:r>
              <a:rPr lang="en-US" dirty="0"/>
              <a:t>The for loop is traditionally used for this purpose. Since none of the three expressions that form the for loop are required, you can make an endless loop by leaving the conditional expression empty</a:t>
            </a:r>
            <a:r>
              <a:rPr lang="en-US" dirty="0" smtClean="0"/>
              <a:t>.</a:t>
            </a:r>
            <a:endParaRPr lang="en-US" dirty="0" smtClean="0"/>
          </a:p>
          <a:p>
            <a:pPr marL="0" indent="0">
              <a:buNone/>
            </a:pPr>
            <a:endParaRPr lang="en-US" dirty="0"/>
          </a:p>
        </p:txBody>
      </p:sp>
      <p:sp>
        <p:nvSpPr>
          <p:cNvPr id="4" name="Text Box 3"/>
          <p:cNvSpPr txBox="1"/>
          <p:nvPr/>
        </p:nvSpPr>
        <p:spPr>
          <a:xfrm>
            <a:off x="12028805" y="2465705"/>
            <a:ext cx="11846560" cy="7429850"/>
          </a:xfrm>
          <a:prstGeom prst="foldedCorner">
            <a:avLst/>
          </a:prstGeom>
          <a:solidFill>
            <a:schemeClr val="bg1"/>
          </a:solidFill>
          <a:ln>
            <a:solidFill>
              <a:schemeClr val="tx1"/>
            </a:solidFill>
          </a:ln>
        </p:spPr>
        <p:txBody>
          <a:bodyPr wrap="square" rtlCol="0">
            <a:spAutoFit/>
          </a:bodyPr>
          <a:p>
            <a:pPr marL="0" indent="0">
              <a:buNone/>
            </a:pPr>
            <a:r>
              <a:rPr lang="en-US" sz="4400" dirty="0">
                <a:sym typeface="+mn-ea"/>
              </a:rPr>
              <a:t>#include&lt;</a:t>
            </a:r>
            <a:r>
              <a:rPr lang="en-US" sz="4400" dirty="0" err="1">
                <a:sym typeface="+mn-ea"/>
              </a:rPr>
              <a:t>stdio.h</a:t>
            </a:r>
            <a:r>
              <a:rPr lang="en-US" sz="4400" dirty="0">
                <a:sym typeface="+mn-ea"/>
              </a:rPr>
              <a:t>&gt;</a:t>
            </a:r>
            <a:endParaRPr lang="en-US" sz="4400" dirty="0"/>
          </a:p>
          <a:p>
            <a:pPr marL="0" indent="0">
              <a:buNone/>
            </a:pPr>
            <a:r>
              <a:rPr lang="en-US" sz="4400" dirty="0" smtClean="0">
                <a:sym typeface="+mn-ea"/>
              </a:rPr>
              <a:t>   </a:t>
            </a:r>
            <a:r>
              <a:rPr lang="en-US" sz="4400" dirty="0" err="1">
                <a:sym typeface="+mn-ea"/>
              </a:rPr>
              <a:t>int</a:t>
            </a:r>
            <a:r>
              <a:rPr lang="en-US" sz="4400" dirty="0">
                <a:sym typeface="+mn-ea"/>
              </a:rPr>
              <a:t> main () {</a:t>
            </a:r>
            <a:endParaRPr lang="en-US" sz="4400" dirty="0"/>
          </a:p>
          <a:p>
            <a:pPr marL="0" indent="0">
              <a:buNone/>
            </a:pPr>
            <a:r>
              <a:rPr lang="en-US" sz="4400" dirty="0" smtClean="0">
                <a:sym typeface="+mn-ea"/>
              </a:rPr>
              <a:t>       </a:t>
            </a:r>
            <a:r>
              <a:rPr lang="en-US" sz="4400" dirty="0">
                <a:sym typeface="+mn-ea"/>
              </a:rPr>
              <a:t>for( ; ; ) </a:t>
            </a:r>
            <a:endParaRPr lang="en-US" sz="4400" dirty="0"/>
          </a:p>
          <a:p>
            <a:pPr marL="0" indent="0">
              <a:buNone/>
            </a:pPr>
            <a:r>
              <a:rPr lang="en-US" sz="4400" dirty="0" smtClean="0">
                <a:sym typeface="+mn-ea"/>
              </a:rPr>
              <a:t>       </a:t>
            </a:r>
            <a:r>
              <a:rPr lang="en-US" sz="4400" dirty="0">
                <a:sym typeface="+mn-ea"/>
              </a:rPr>
              <a:t>{ </a:t>
            </a:r>
            <a:endParaRPr lang="en-US" sz="4400" dirty="0"/>
          </a:p>
          <a:p>
            <a:pPr marL="0" indent="0">
              <a:buNone/>
            </a:pPr>
            <a:r>
              <a:rPr lang="en-US" sz="4400" dirty="0" smtClean="0">
                <a:sym typeface="+mn-ea"/>
              </a:rPr>
              <a:t>            </a:t>
            </a:r>
            <a:r>
              <a:rPr lang="en-US" sz="4400" dirty="0" err="1">
                <a:sym typeface="+mn-ea"/>
              </a:rPr>
              <a:t>printf</a:t>
            </a:r>
            <a:r>
              <a:rPr lang="en-US" sz="4400" dirty="0">
                <a:sym typeface="+mn-ea"/>
              </a:rPr>
              <a:t>("This loop will run forever.\n"); </a:t>
            </a:r>
            <a:endParaRPr lang="en-US" sz="4400" dirty="0"/>
          </a:p>
          <a:p>
            <a:pPr marL="0" indent="0">
              <a:buNone/>
            </a:pPr>
            <a:r>
              <a:rPr lang="en-US" sz="4400" dirty="0">
                <a:sym typeface="+mn-ea"/>
              </a:rPr>
              <a:t> </a:t>
            </a:r>
            <a:r>
              <a:rPr lang="en-US" sz="4400" dirty="0" smtClean="0">
                <a:sym typeface="+mn-ea"/>
              </a:rPr>
              <a:t>      </a:t>
            </a:r>
            <a:r>
              <a:rPr lang="en-US" sz="4400" dirty="0">
                <a:sym typeface="+mn-ea"/>
              </a:rPr>
              <a:t>}</a:t>
            </a:r>
            <a:endParaRPr lang="en-US" sz="4400" dirty="0"/>
          </a:p>
          <a:p>
            <a:pPr marL="0" indent="0">
              <a:buNone/>
            </a:pPr>
            <a:r>
              <a:rPr lang="en-US" sz="4400" dirty="0" smtClean="0">
                <a:sym typeface="+mn-ea"/>
              </a:rPr>
              <a:t>      return </a:t>
            </a:r>
            <a:r>
              <a:rPr lang="en-US" sz="4400" dirty="0">
                <a:sym typeface="+mn-ea"/>
              </a:rPr>
              <a:t>0;</a:t>
            </a:r>
            <a:endParaRPr lang="en-US" sz="4400" dirty="0">
              <a:sym typeface="+mn-ea"/>
            </a:endParaRPr>
          </a:p>
          <a:p>
            <a:pPr marL="0" indent="0">
              <a:buNone/>
            </a:pPr>
            <a:r>
              <a:rPr lang="en-US" sz="4400" dirty="0">
                <a:sym typeface="+mn-ea"/>
              </a:rPr>
              <a:t>}</a:t>
            </a:r>
            <a:endParaRPr lang="en-US" sz="4400" dirty="0"/>
          </a:p>
          <a:p>
            <a:endParaRPr lang="en-US" sz="4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90800" y="1169368"/>
            <a:ext cx="21906300" cy="10615295"/>
          </a:xfrm>
        </p:spPr>
        <p:txBody>
          <a:bodyPr/>
          <a:lstStyle/>
          <a:p>
            <a:r>
              <a:rPr lang="en-US" dirty="0"/>
              <a:t>When the conditional expression is absent, it is assumed to be true. You may have an initialization and increment expression, but C programmers more commonly use the for(;;) construct to signify an infinite loop.</a:t>
            </a:r>
            <a:endParaRPr lang="en-US" dirty="0"/>
          </a:p>
          <a:p>
            <a:pPr marL="0" indent="0">
              <a:buNone/>
            </a:pPr>
            <a:endParaRPr lang="en-US" dirty="0"/>
          </a:p>
          <a:p>
            <a:pPr marL="0" indent="0">
              <a:buNone/>
            </a:pPr>
            <a:r>
              <a:rPr lang="en-US" sz="5400" b="1" dirty="0" smtClean="0">
                <a:solidFill>
                  <a:schemeClr val="accent6">
                    <a:lumMod val="50000"/>
                  </a:schemeClr>
                </a:solidFill>
              </a:rPr>
              <a:t>NOTE: </a:t>
            </a:r>
            <a:endParaRPr lang="en-US" b="1" dirty="0" smtClean="0">
              <a:solidFill>
                <a:srgbClr val="00B050"/>
              </a:solidFill>
            </a:endParaRPr>
          </a:p>
          <a:p>
            <a:pPr marL="0" indent="0">
              <a:buNone/>
            </a:pPr>
            <a:r>
              <a:rPr lang="en-US" dirty="0"/>
              <a:t> </a:t>
            </a:r>
            <a:r>
              <a:rPr lang="en-US" dirty="0" smtClean="0"/>
              <a:t>You </a:t>
            </a:r>
            <a:r>
              <a:rPr lang="en-US" dirty="0"/>
              <a:t>can terminate an infinite loop by pressing Ctrl + C keys</a:t>
            </a:r>
            <a:r>
              <a:rPr lang="en-US" dirty="0" smtClean="0"/>
              <a:t>.</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solidFill>
                  <a:srgbClr val="FF0000"/>
                </a:solidFill>
              </a:rPr>
              <a:t>                                                      Thank you</a:t>
            </a:r>
            <a:endParaRPr lang="en-US" dirty="0" smtClean="0"/>
          </a:p>
          <a:p>
            <a:pPr marL="0" indent="0">
              <a:buNone/>
            </a:pPr>
            <a:r>
              <a:rPr lang="en-US" dirty="0" smtClean="0">
                <a:solidFill>
                  <a:schemeClr val="accent4">
                    <a:lumMod val="75000"/>
                  </a:schemeClr>
                </a:solidFill>
              </a:rPr>
              <a:t>                                     At the end please JUST SMILE</a:t>
            </a:r>
            <a:endParaRPr lang="en-US" dirty="0">
              <a:solidFill>
                <a:schemeClr val="accent4">
                  <a:lumMod val="75000"/>
                </a:schemeClr>
              </a:solidFill>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body" idx="1"/>
          </p:nvPr>
        </p:nvSpPr>
        <p:spPr>
          <a:xfrm>
            <a:off x="1174776" y="5129808"/>
            <a:ext cx="21906300" cy="4613275"/>
          </a:xfrm>
          <a:prstGeom prst="rect">
            <a:avLst/>
          </a:prstGeom>
        </p:spPr>
        <p:txBody>
          <a:bodyPr spcFirstLastPara="1" wrap="square" lIns="91425" tIns="91425" rIns="91425" bIns="91425" anchor="t" anchorCtr="0">
            <a:spAutoFit/>
          </a:bodyPr>
          <a:lstStyle/>
          <a:p>
            <a:r>
              <a:rPr lang="en-US" dirty="0"/>
              <a:t> </a:t>
            </a:r>
            <a:r>
              <a:rPr lang="en-US" dirty="0" smtClean="0"/>
              <a:t> It </a:t>
            </a:r>
            <a:r>
              <a:rPr lang="en-US" dirty="0"/>
              <a:t>provides code reusability. </a:t>
            </a:r>
            <a:endParaRPr lang="en-US" dirty="0"/>
          </a:p>
          <a:p>
            <a:r>
              <a:rPr lang="en-US" dirty="0"/>
              <a:t>  </a:t>
            </a:r>
            <a:r>
              <a:rPr lang="en-US" dirty="0" smtClean="0"/>
              <a:t>Using </a:t>
            </a:r>
            <a:r>
              <a:rPr lang="en-US" dirty="0"/>
              <a:t>loops, we do not need to write the same code again and </a:t>
            </a:r>
            <a:endParaRPr lang="en-US" dirty="0" smtClean="0"/>
          </a:p>
          <a:p>
            <a:pPr marL="0" indent="0">
              <a:buNone/>
            </a:pPr>
            <a:r>
              <a:rPr lang="en-US" dirty="0" smtClean="0"/>
              <a:t>     again.                                                                                         </a:t>
            </a:r>
            <a:endParaRPr lang="en-US" dirty="0" smtClean="0"/>
          </a:p>
          <a:p>
            <a:r>
              <a:rPr lang="en-US" dirty="0" smtClean="0"/>
              <a:t>  </a:t>
            </a:r>
            <a:r>
              <a:rPr lang="en-US" dirty="0"/>
              <a:t>Using loops, we can traverse over the elements of data structures (array or  linked lists</a:t>
            </a:r>
            <a:r>
              <a:rPr lang="en-US" dirty="0" smtClean="0"/>
              <a:t>).</a:t>
            </a:r>
            <a:endParaRPr lang="en-US" dirty="0" smtClean="0"/>
          </a:p>
          <a:p>
            <a:pPr marL="0" indent="0">
              <a:buNone/>
            </a:pPr>
            <a:endParaRPr lang="en-US" dirty="0"/>
          </a:p>
        </p:txBody>
      </p:sp>
      <p:sp>
        <p:nvSpPr>
          <p:cNvPr id="181" name="Google Shape;181;p35"/>
          <p:cNvSpPr txBox="1">
            <a:spLocks noGrp="1"/>
          </p:cNvSpPr>
          <p:nvPr>
            <p:ph type="title"/>
          </p:nvPr>
        </p:nvSpPr>
        <p:spPr>
          <a:xfrm>
            <a:off x="886744" y="1889448"/>
            <a:ext cx="21956100" cy="1923523"/>
          </a:xfrm>
          <a:prstGeom prst="rect">
            <a:avLst/>
          </a:prstGeom>
        </p:spPr>
        <p:txBody>
          <a:bodyPr spcFirstLastPara="1" wrap="square" lIns="243800" tIns="243800" rIns="243800" bIns="243800" anchor="t" anchorCtr="0">
            <a:spAutoFit/>
          </a:bodyPr>
          <a:lstStyle/>
          <a:p>
            <a:pPr lvl="0"/>
            <a:r>
              <a:rPr lang="en-US" dirty="0"/>
              <a:t>What are the advantages of Looping?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95650" y="3035275"/>
            <a:ext cx="22014000" cy="2400627"/>
          </a:xfrm>
        </p:spPr>
        <p:txBody>
          <a:bodyPr/>
          <a:lstStyle/>
          <a:p>
            <a:r>
              <a:rPr lang="en-US" dirty="0"/>
              <a:t>There are three types of loops in C language those are given below:</a:t>
            </a:r>
            <a:endParaRPr lang="en-US" dirty="0"/>
          </a:p>
          <a:p>
            <a:endParaRPr lang="en-US" dirty="0"/>
          </a:p>
        </p:txBody>
      </p:sp>
      <p:sp>
        <p:nvSpPr>
          <p:cNvPr id="3" name="Text Placeholder 2"/>
          <p:cNvSpPr>
            <a:spLocks noGrp="1"/>
          </p:cNvSpPr>
          <p:nvPr>
            <p:ph type="body" idx="2"/>
          </p:nvPr>
        </p:nvSpPr>
        <p:spPr>
          <a:xfrm>
            <a:off x="1030760" y="5561856"/>
            <a:ext cx="21906300" cy="3139291"/>
          </a:xfrm>
        </p:spPr>
        <p:txBody>
          <a:bodyPr/>
          <a:lstStyle/>
          <a:p>
            <a:pPr lvl="0"/>
            <a:r>
              <a:rPr lang="en-US" dirty="0" smtClean="0"/>
              <a:t>While</a:t>
            </a:r>
            <a:endParaRPr lang="en-US" dirty="0"/>
          </a:p>
          <a:p>
            <a:pPr lvl="0"/>
            <a:r>
              <a:rPr lang="en-US" dirty="0" smtClean="0"/>
              <a:t>do </a:t>
            </a:r>
            <a:r>
              <a:rPr lang="en-US" dirty="0"/>
              <a:t>while </a:t>
            </a:r>
            <a:endParaRPr lang="en-US" dirty="0"/>
          </a:p>
          <a:p>
            <a:pPr lvl="0"/>
            <a:r>
              <a:rPr lang="en-US" dirty="0"/>
              <a:t>for</a:t>
            </a:r>
            <a:endParaRPr lang="en-US" dirty="0"/>
          </a:p>
          <a:p>
            <a:pPr marL="0" indent="0">
              <a:buNone/>
            </a:pPr>
            <a:endParaRPr lang="en-US" dirty="0"/>
          </a:p>
        </p:txBody>
      </p:sp>
      <p:sp>
        <p:nvSpPr>
          <p:cNvPr id="4" name="Title 3"/>
          <p:cNvSpPr>
            <a:spLocks noGrp="1"/>
          </p:cNvSpPr>
          <p:nvPr>
            <p:ph type="title"/>
          </p:nvPr>
        </p:nvSpPr>
        <p:spPr>
          <a:xfrm>
            <a:off x="893050" y="1290125"/>
            <a:ext cx="21956100" cy="1923523"/>
          </a:xfrm>
        </p:spPr>
        <p:txBody>
          <a:bodyPr/>
          <a:lstStyle/>
          <a:p>
            <a:r>
              <a:rPr lang="en-US" dirty="0"/>
              <a:t>Types of C Loops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1318792" y="4193704"/>
            <a:ext cx="21906300" cy="4801284"/>
          </a:xfrm>
        </p:spPr>
        <p:txBody>
          <a:bodyPr/>
          <a:lstStyle/>
          <a:p>
            <a:r>
              <a:rPr lang="en-US" dirty="0"/>
              <a:t> </a:t>
            </a:r>
            <a:r>
              <a:rPr lang="en-US" sz="6000" dirty="0" smtClean="0"/>
              <a:t>Counter </a:t>
            </a:r>
            <a:endParaRPr lang="en-US" sz="6000" dirty="0"/>
          </a:p>
          <a:p>
            <a:r>
              <a:rPr lang="en-US" sz="6000" dirty="0" smtClean="0"/>
              <a:t> </a:t>
            </a:r>
            <a:r>
              <a:rPr lang="en-US" sz="6000" dirty="0" err="1" smtClean="0"/>
              <a:t>Initialisation</a:t>
            </a:r>
            <a:r>
              <a:rPr lang="en-US" sz="6000" dirty="0" smtClean="0"/>
              <a:t> </a:t>
            </a:r>
            <a:r>
              <a:rPr lang="en-US" sz="6000" dirty="0"/>
              <a:t>of the counter with initial value </a:t>
            </a:r>
            <a:endParaRPr lang="en-US" sz="6000" dirty="0"/>
          </a:p>
          <a:p>
            <a:r>
              <a:rPr lang="en-US" sz="6000" dirty="0"/>
              <a:t> </a:t>
            </a:r>
            <a:r>
              <a:rPr lang="en-US" sz="6000" dirty="0" smtClean="0"/>
              <a:t>Condition </a:t>
            </a:r>
            <a:r>
              <a:rPr lang="en-US" sz="6000" dirty="0"/>
              <a:t>to check with the optimum value of the counter .</a:t>
            </a:r>
            <a:endParaRPr lang="en-US" sz="6000" dirty="0"/>
          </a:p>
          <a:p>
            <a:r>
              <a:rPr lang="en-US" sz="6000" dirty="0"/>
              <a:t> </a:t>
            </a:r>
            <a:r>
              <a:rPr lang="en-US" sz="6000" dirty="0" smtClean="0"/>
              <a:t>Statement(s</a:t>
            </a:r>
            <a:r>
              <a:rPr lang="en-US" sz="6000" dirty="0"/>
              <a:t>) to be executed by iteration</a:t>
            </a:r>
            <a:endParaRPr lang="en-US" sz="6000" dirty="0"/>
          </a:p>
          <a:p>
            <a:r>
              <a:rPr lang="en-US" sz="6000" dirty="0" smtClean="0"/>
              <a:t> Increment/decrement</a:t>
            </a:r>
            <a:endParaRPr lang="en-US" sz="6000" dirty="0"/>
          </a:p>
        </p:txBody>
      </p:sp>
      <p:sp>
        <p:nvSpPr>
          <p:cNvPr id="4" name="Title 3"/>
          <p:cNvSpPr>
            <a:spLocks noGrp="1"/>
          </p:cNvSpPr>
          <p:nvPr>
            <p:ph type="title"/>
          </p:nvPr>
        </p:nvSpPr>
        <p:spPr>
          <a:xfrm>
            <a:off x="893050" y="1290125"/>
            <a:ext cx="21956100" cy="1923523"/>
          </a:xfrm>
        </p:spPr>
        <p:txBody>
          <a:bodyPr/>
          <a:lstStyle/>
          <a:p>
            <a:r>
              <a:rPr lang="en-US" dirty="0"/>
              <a:t>Essential components of a loop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6744" y="809328"/>
            <a:ext cx="21956100" cy="1751451"/>
          </a:xfrm>
        </p:spPr>
        <p:txBody>
          <a:bodyPr/>
          <a:lstStyle/>
          <a:p>
            <a:r>
              <a:rPr lang="en-US" dirty="0"/>
              <a:t>Flowchart for a </a:t>
            </a:r>
            <a:r>
              <a:rPr lang="en-US" dirty="0" smtClean="0"/>
              <a:t>loop</a:t>
            </a:r>
            <a:br>
              <a:rPr lang="en-US" dirty="0" smtClean="0"/>
            </a:br>
            <a:br>
              <a:rPr lang="en-US" dirty="0"/>
            </a:br>
            <a:endParaRPr lang="en-US" dirty="0"/>
          </a:p>
        </p:txBody>
      </p:sp>
      <p:pic>
        <p:nvPicPr>
          <p:cNvPr id="3" name="Picture 2"/>
          <p:cNvPicPr>
            <a:picLocks noChangeAspect="1"/>
          </p:cNvPicPr>
          <p:nvPr/>
        </p:nvPicPr>
        <p:blipFill>
          <a:blip r:embed="rId1"/>
          <a:stretch>
            <a:fillRect/>
          </a:stretch>
        </p:blipFill>
        <p:spPr>
          <a:xfrm>
            <a:off x="2575560" y="2644140"/>
            <a:ext cx="18945225" cy="9001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1174750" y="3401695"/>
            <a:ext cx="11503660" cy="7567930"/>
          </a:xfrm>
        </p:spPr>
        <p:txBody>
          <a:bodyPr wrap="square"/>
          <a:lstStyle/>
          <a:p>
            <a:r>
              <a:rPr lang="en-US" dirty="0"/>
              <a:t>The “while” loop executes the code block “block” as long as the conditional statement “condition” is true, in this case the loop is denoted as a pre-tested loop (the condition encircles the code block).</a:t>
            </a:r>
            <a:endParaRPr lang="en-US" dirty="0"/>
          </a:p>
          <a:p>
            <a:pPr marL="0" indent="0">
              <a:buNone/>
            </a:pPr>
            <a:endParaRPr lang="en-US" dirty="0"/>
          </a:p>
          <a:p>
            <a:r>
              <a:rPr lang="en-US" dirty="0"/>
              <a:t>The syntax of while loop in c language is </a:t>
            </a:r>
            <a:r>
              <a:rPr lang="en-US" dirty="0" smtClean="0"/>
              <a:t>given </a:t>
            </a:r>
            <a:r>
              <a:rPr lang="en-US" dirty="0"/>
              <a:t>below </a:t>
            </a:r>
            <a:r>
              <a:rPr lang="en-US" dirty="0" smtClean="0"/>
              <a:t>:</a:t>
            </a:r>
            <a:r>
              <a:rPr lang="en-US" dirty="0"/>
              <a:t> </a:t>
            </a:r>
            <a:endParaRPr lang="en-US" dirty="0"/>
          </a:p>
          <a:p>
            <a:pPr marL="0" indent="0">
              <a:buNone/>
            </a:pPr>
            <a:endParaRPr lang="en-US" dirty="0"/>
          </a:p>
        </p:txBody>
      </p:sp>
      <p:sp>
        <p:nvSpPr>
          <p:cNvPr id="4" name="Title 3"/>
          <p:cNvSpPr>
            <a:spLocks noGrp="1"/>
          </p:cNvSpPr>
          <p:nvPr>
            <p:ph type="title"/>
          </p:nvPr>
        </p:nvSpPr>
        <p:spPr>
          <a:xfrm>
            <a:off x="893050" y="1290125"/>
            <a:ext cx="21956100" cy="1917065"/>
          </a:xfrm>
        </p:spPr>
        <p:txBody>
          <a:bodyPr/>
          <a:lstStyle/>
          <a:p>
            <a:r>
              <a:rPr lang="en-US" dirty="0"/>
              <a:t>“while” loop in C </a:t>
            </a:r>
            <a:endParaRPr lang="en-US" dirty="0"/>
          </a:p>
        </p:txBody>
      </p:sp>
      <p:sp>
        <p:nvSpPr>
          <p:cNvPr id="2" name="Text Box 1"/>
          <p:cNvSpPr txBox="1"/>
          <p:nvPr/>
        </p:nvSpPr>
        <p:spPr>
          <a:xfrm>
            <a:off x="15073630" y="3545205"/>
            <a:ext cx="7993380" cy="3359671"/>
          </a:xfrm>
          <a:prstGeom prst="foldedCorner">
            <a:avLst/>
          </a:prstGeom>
          <a:solidFill>
            <a:schemeClr val="bg1"/>
          </a:solidFill>
          <a:ln>
            <a:solidFill>
              <a:schemeClr val="tx1"/>
            </a:solidFill>
          </a:ln>
        </p:spPr>
        <p:txBody>
          <a:bodyPr wrap="square" rtlCol="0" anchor="t">
            <a:spAutoFit/>
          </a:bodyPr>
          <a:p>
            <a:pPr marL="0" indent="0">
              <a:buNone/>
            </a:pPr>
            <a:r>
              <a:rPr lang="en-US" sz="4400" dirty="0" smtClean="0">
                <a:sym typeface="+mn-ea"/>
              </a:rPr>
              <a:t>variable-</a:t>
            </a:r>
            <a:r>
              <a:rPr lang="en-US" sz="4400" dirty="0" err="1" smtClean="0">
                <a:sym typeface="+mn-ea"/>
              </a:rPr>
              <a:t>initialisation</a:t>
            </a:r>
            <a:r>
              <a:rPr lang="en-US" sz="4400" dirty="0">
                <a:sym typeface="+mn-ea"/>
              </a:rPr>
              <a:t>; </a:t>
            </a:r>
            <a:endParaRPr lang="en-US" sz="4400" dirty="0"/>
          </a:p>
          <a:p>
            <a:pPr marL="0" indent="0" algn="l">
              <a:buNone/>
            </a:pPr>
            <a:r>
              <a:rPr lang="en-US" sz="4400" dirty="0">
                <a:sym typeface="+mn-ea"/>
              </a:rPr>
              <a:t>while (condition) { </a:t>
            </a:r>
            <a:endParaRPr lang="en-US" sz="4400" dirty="0"/>
          </a:p>
          <a:p>
            <a:pPr marL="0" indent="0" algn="l">
              <a:buNone/>
            </a:pPr>
            <a:r>
              <a:rPr lang="en-US" sz="4400" dirty="0" smtClean="0">
                <a:sym typeface="+mn-ea"/>
              </a:rPr>
              <a:t>   block;</a:t>
            </a:r>
            <a:endParaRPr lang="en-US" sz="4400" dirty="0"/>
          </a:p>
          <a:p>
            <a:pPr marL="0" indent="0" algn="l">
              <a:buNone/>
            </a:pPr>
            <a:r>
              <a:rPr lang="en-US" sz="4400" dirty="0" smtClean="0">
                <a:sym typeface="+mn-ea"/>
              </a:rPr>
              <a:t>}</a:t>
            </a:r>
            <a:endParaRPr lang="en-US" sz="4400" dirty="0" smtClean="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lvl="0">
              <a:lnSpc>
                <a:spcPct val="181000"/>
              </a:lnSpc>
              <a:buClr>
                <a:srgbClr val="09BCD3"/>
              </a:buClr>
            </a:pPr>
            <a:endParaRPr sz="3000" dirty="0">
              <a:solidFill>
                <a:schemeClr val="accent4">
                  <a:lumMod val="60000"/>
                  <a:lumOff val="40000"/>
                </a:schemeClr>
              </a:solidFill>
            </a:endParaRPr>
          </a:p>
        </p:txBody>
      </p:sp>
      <p:sp>
        <p:nvSpPr>
          <p:cNvPr id="3" name="Rectangle 2"/>
          <p:cNvSpPr/>
          <p:nvPr/>
        </p:nvSpPr>
        <p:spPr>
          <a:xfrm>
            <a:off x="1273800" y="1265951"/>
            <a:ext cx="19199120" cy="9193530"/>
          </a:xfrm>
          <a:prstGeom prst="rect">
            <a:avLst/>
          </a:prstGeom>
        </p:spPr>
        <p:txBody>
          <a:bodyPr wrap="square">
            <a:spAutoFit/>
          </a:bodyPr>
          <a:lstStyle/>
          <a:p>
            <a:pPr lvl="0">
              <a:lnSpc>
                <a:spcPct val="181000"/>
              </a:lnSpc>
              <a:buClr>
                <a:srgbClr val="09BCD3"/>
              </a:buClr>
            </a:pPr>
            <a:r>
              <a:rPr lang="en-US" sz="4400" dirty="0">
                <a:solidFill>
                  <a:srgbClr val="0F9D58">
                    <a:lumMod val="60000"/>
                    <a:lumOff val="40000"/>
                  </a:srgbClr>
                </a:solidFill>
              </a:rPr>
              <a:t>Write a C-program to print 10 natural </a:t>
            </a:r>
            <a:r>
              <a:rPr lang="en-US" sz="4400" dirty="0" smtClean="0">
                <a:solidFill>
                  <a:srgbClr val="0F9D58">
                    <a:lumMod val="60000"/>
                    <a:lumOff val="40000"/>
                  </a:srgbClr>
                </a:solidFill>
              </a:rPr>
              <a:t>numbers</a:t>
            </a:r>
            <a:endParaRPr lang="en-US" sz="4400" dirty="0" smtClean="0">
              <a:solidFill>
                <a:srgbClr val="0F9D58">
                  <a:lumMod val="60000"/>
                  <a:lumOff val="40000"/>
                </a:srgbClr>
              </a:solidFill>
            </a:endParaRPr>
          </a:p>
          <a:p>
            <a:pPr lvl="0">
              <a:lnSpc>
                <a:spcPct val="181000"/>
              </a:lnSpc>
              <a:buClr>
                <a:srgbClr val="09BCD3"/>
              </a:buClr>
            </a:pPr>
            <a:endParaRPr lang="en-US" sz="3200" dirty="0">
              <a:solidFill>
                <a:srgbClr val="0F9D58">
                  <a:lumMod val="60000"/>
                  <a:lumOff val="40000"/>
                </a:srgbClr>
              </a:solidFill>
            </a:endParaRPr>
          </a:p>
          <a:p>
            <a:pPr lvl="0">
              <a:lnSpc>
                <a:spcPct val="181000"/>
              </a:lnSpc>
              <a:buClr>
                <a:srgbClr val="09BCD3"/>
              </a:buClr>
            </a:pPr>
            <a:endParaRPr lang="en-US" sz="3200" dirty="0" smtClean="0">
              <a:solidFill>
                <a:srgbClr val="0F9D58">
                  <a:lumMod val="60000"/>
                  <a:lumOff val="40000"/>
                </a:srgbClr>
              </a:solidFill>
            </a:endParaRPr>
          </a:p>
          <a:p>
            <a:r>
              <a:rPr lang="en-US" sz="4400" dirty="0">
                <a:solidFill>
                  <a:schemeClr val="accent4">
                    <a:lumMod val="60000"/>
                    <a:lumOff val="40000"/>
                  </a:schemeClr>
                </a:solidFill>
              </a:rPr>
              <a:t>#include &lt;</a:t>
            </a:r>
            <a:r>
              <a:rPr lang="en-US" sz="4400" dirty="0" err="1">
                <a:solidFill>
                  <a:schemeClr val="accent4">
                    <a:lumMod val="60000"/>
                    <a:lumOff val="40000"/>
                  </a:schemeClr>
                </a:solidFill>
              </a:rPr>
              <a:t>stdio.h</a:t>
            </a:r>
            <a:r>
              <a:rPr lang="en-US" sz="4400" dirty="0">
                <a:solidFill>
                  <a:schemeClr val="accent4">
                    <a:lumMod val="60000"/>
                    <a:lumOff val="40000"/>
                  </a:schemeClr>
                </a:solidFill>
              </a:rPr>
              <a:t>&gt;                                                         output </a:t>
            </a:r>
            <a:endParaRPr lang="en-US" sz="4400" dirty="0">
              <a:solidFill>
                <a:schemeClr val="accent4">
                  <a:lumMod val="60000"/>
                  <a:lumOff val="40000"/>
                </a:schemeClr>
              </a:solidFill>
            </a:endParaRPr>
          </a:p>
          <a:p>
            <a:r>
              <a:rPr lang="en-US" sz="4400" dirty="0">
                <a:solidFill>
                  <a:schemeClr val="accent4">
                    <a:lumMod val="60000"/>
                    <a:lumOff val="40000"/>
                  </a:schemeClr>
                </a:solidFill>
              </a:rPr>
              <a:t> int main() {                                                                        </a:t>
            </a:r>
            <a:r>
              <a:rPr lang="en-US" sz="4400" dirty="0" smtClean="0">
                <a:solidFill>
                  <a:schemeClr val="accent4">
                    <a:lumMod val="60000"/>
                    <a:lumOff val="40000"/>
                  </a:schemeClr>
                </a:solidFill>
              </a:rPr>
              <a:t>1</a:t>
            </a:r>
            <a:endParaRPr lang="en-US" sz="4400" dirty="0">
              <a:solidFill>
                <a:schemeClr val="accent4">
                  <a:lumMod val="60000"/>
                  <a:lumOff val="40000"/>
                </a:schemeClr>
              </a:solidFill>
            </a:endParaRPr>
          </a:p>
          <a:p>
            <a:r>
              <a:rPr lang="en-US" sz="4400" dirty="0">
                <a:solidFill>
                  <a:schemeClr val="accent4">
                    <a:lumMod val="60000"/>
                    <a:lumOff val="40000"/>
                  </a:schemeClr>
                </a:solidFill>
              </a:rPr>
              <a:t>   </a:t>
            </a:r>
            <a:r>
              <a:rPr lang="en-US" sz="4400" dirty="0" err="1">
                <a:solidFill>
                  <a:schemeClr val="accent4">
                    <a:lumMod val="60000"/>
                    <a:lumOff val="40000"/>
                  </a:schemeClr>
                </a:solidFill>
              </a:rPr>
              <a:t>int</a:t>
            </a:r>
            <a:r>
              <a:rPr lang="en-US" sz="4400" dirty="0">
                <a:solidFill>
                  <a:schemeClr val="accent4">
                    <a:lumMod val="60000"/>
                    <a:lumOff val="40000"/>
                  </a:schemeClr>
                </a:solidFill>
              </a:rPr>
              <a:t> i=1;                                                                             </a:t>
            </a:r>
            <a:r>
              <a:rPr lang="en-US" sz="4400" dirty="0" smtClean="0">
                <a:solidFill>
                  <a:schemeClr val="accent4">
                    <a:lumMod val="60000"/>
                    <a:lumOff val="40000"/>
                  </a:schemeClr>
                </a:solidFill>
              </a:rPr>
              <a:t>2</a:t>
            </a:r>
            <a:endParaRPr lang="en-US" sz="4400" dirty="0">
              <a:solidFill>
                <a:schemeClr val="accent4">
                  <a:lumMod val="60000"/>
                  <a:lumOff val="40000"/>
                </a:schemeClr>
              </a:solidFill>
            </a:endParaRPr>
          </a:p>
          <a:p>
            <a:r>
              <a:rPr lang="en-US" sz="4400" dirty="0">
                <a:solidFill>
                  <a:schemeClr val="accent4">
                    <a:lumMod val="60000"/>
                    <a:lumOff val="40000"/>
                  </a:schemeClr>
                </a:solidFill>
              </a:rPr>
              <a:t>   while(i &lt;= 10) </a:t>
            </a:r>
            <a:endParaRPr lang="en-US" sz="4400" dirty="0">
              <a:solidFill>
                <a:schemeClr val="accent4">
                  <a:lumMod val="60000"/>
                  <a:lumOff val="40000"/>
                </a:schemeClr>
              </a:solidFill>
            </a:endParaRPr>
          </a:p>
          <a:p>
            <a:r>
              <a:rPr lang="en-US" sz="4400" dirty="0">
                <a:solidFill>
                  <a:schemeClr val="accent4">
                    <a:lumMod val="60000"/>
                    <a:lumOff val="40000"/>
                  </a:schemeClr>
                </a:solidFill>
              </a:rPr>
              <a:t>   {</a:t>
            </a:r>
            <a:endParaRPr lang="en-US" sz="4400" dirty="0">
              <a:solidFill>
                <a:schemeClr val="accent4">
                  <a:lumMod val="60000"/>
                  <a:lumOff val="40000"/>
                </a:schemeClr>
              </a:solidFill>
            </a:endParaRPr>
          </a:p>
          <a:p>
            <a:r>
              <a:rPr lang="en-US" sz="4400" dirty="0">
                <a:solidFill>
                  <a:schemeClr val="accent4">
                    <a:lumMod val="60000"/>
                    <a:lumOff val="40000"/>
                  </a:schemeClr>
                </a:solidFill>
              </a:rPr>
              <a:t>              </a:t>
            </a:r>
            <a:r>
              <a:rPr lang="en-US" sz="4400" dirty="0" err="1">
                <a:solidFill>
                  <a:schemeClr val="accent4">
                    <a:lumMod val="60000"/>
                    <a:lumOff val="40000"/>
                  </a:schemeClr>
                </a:solidFill>
              </a:rPr>
              <a:t>printf</a:t>
            </a:r>
            <a:r>
              <a:rPr lang="en-US" sz="4400" dirty="0">
                <a:solidFill>
                  <a:schemeClr val="accent4">
                    <a:lumMod val="60000"/>
                    <a:lumOff val="40000"/>
                  </a:schemeClr>
                </a:solidFill>
              </a:rPr>
              <a:t>("%d \</a:t>
            </a:r>
            <a:r>
              <a:rPr lang="en-US" sz="4400" dirty="0" err="1">
                <a:solidFill>
                  <a:schemeClr val="accent4">
                    <a:lumMod val="60000"/>
                    <a:lumOff val="40000"/>
                  </a:schemeClr>
                </a:solidFill>
              </a:rPr>
              <a:t>n",i</a:t>
            </a:r>
            <a:r>
              <a:rPr lang="en-US" sz="4400" dirty="0">
                <a:solidFill>
                  <a:schemeClr val="accent4">
                    <a:lumMod val="60000"/>
                    <a:lumOff val="40000"/>
                  </a:schemeClr>
                </a:solidFill>
              </a:rPr>
              <a:t>);</a:t>
            </a:r>
            <a:endParaRPr lang="en-US" sz="4400" dirty="0">
              <a:solidFill>
                <a:schemeClr val="accent4">
                  <a:lumMod val="60000"/>
                  <a:lumOff val="40000"/>
                </a:schemeClr>
              </a:solidFill>
            </a:endParaRPr>
          </a:p>
          <a:p>
            <a:r>
              <a:rPr lang="en-US" sz="4400" dirty="0">
                <a:solidFill>
                  <a:schemeClr val="accent4">
                    <a:lumMod val="60000"/>
                    <a:lumOff val="40000"/>
                  </a:schemeClr>
                </a:solidFill>
              </a:rPr>
              <a:t>              i=i+1; </a:t>
            </a:r>
            <a:endParaRPr lang="en-US" sz="4400" dirty="0">
              <a:solidFill>
                <a:schemeClr val="accent4">
                  <a:lumMod val="60000"/>
                  <a:lumOff val="40000"/>
                </a:schemeClr>
              </a:solidFill>
            </a:endParaRPr>
          </a:p>
          <a:p>
            <a:r>
              <a:rPr lang="en-US" sz="4400" dirty="0">
                <a:solidFill>
                  <a:schemeClr val="accent4">
                    <a:lumMod val="60000"/>
                    <a:lumOff val="40000"/>
                  </a:schemeClr>
                </a:solidFill>
              </a:rPr>
              <a:t>    }    </a:t>
            </a:r>
            <a:endParaRPr lang="en-US" sz="4400" dirty="0">
              <a:solidFill>
                <a:schemeClr val="accent4">
                  <a:lumMod val="60000"/>
                  <a:lumOff val="40000"/>
                </a:schemeClr>
              </a:solidFill>
            </a:endParaRPr>
          </a:p>
          <a:p>
            <a:r>
              <a:rPr lang="en-US" sz="4400" dirty="0">
                <a:solidFill>
                  <a:schemeClr val="accent4">
                    <a:lumMod val="60000"/>
                    <a:lumOff val="40000"/>
                  </a:schemeClr>
                </a:solidFill>
              </a:rPr>
              <a:t>}                                                                                        </a:t>
            </a:r>
            <a:r>
              <a:rPr lang="en-US" sz="4400" dirty="0" smtClean="0">
                <a:solidFill>
                  <a:schemeClr val="accent4">
                    <a:lumMod val="60000"/>
                    <a:lumOff val="40000"/>
                  </a:schemeClr>
                </a:solidFill>
              </a:rPr>
              <a:t>10</a:t>
            </a:r>
            <a:endParaRPr lang="en-US" sz="3200" dirty="0">
              <a:solidFill>
                <a:srgbClr val="0F9D58">
                  <a:lumMod val="60000"/>
                  <a:lumOff val="40000"/>
                </a:srgbClr>
              </a:solidFill>
            </a:endParaRPr>
          </a:p>
        </p:txBody>
      </p:sp>
      <p:cxnSp>
        <p:nvCxnSpPr>
          <p:cNvPr id="5" name="Straight Arrow Connector 4"/>
          <p:cNvCxnSpPr/>
          <p:nvPr/>
        </p:nvCxnSpPr>
        <p:spPr>
          <a:xfrm>
            <a:off x="15504368" y="7074024"/>
            <a:ext cx="0" cy="2520280"/>
          </a:xfrm>
          <a:prstGeom prst="straightConnector1">
            <a:avLst/>
          </a:prstGeom>
          <a:ln>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404040"/>
      </a:dk1>
      <a:lt1>
        <a:srgbClr val="FFFFFF"/>
      </a:lt1>
      <a:dk2>
        <a:srgbClr val="676C72"/>
      </a:dk2>
      <a:lt2>
        <a:srgbClr val="F9F9F9"/>
      </a:lt2>
      <a:accent1>
        <a:srgbClr val="4285F4"/>
      </a:accent1>
      <a:accent2>
        <a:srgbClr val="FBBC04"/>
      </a:accent2>
      <a:accent3>
        <a:srgbClr val="E84435"/>
      </a:accent3>
      <a:accent4>
        <a:srgbClr val="0F9D58"/>
      </a:accent4>
      <a:accent5>
        <a:srgbClr val="FFCDD2"/>
      </a:accent5>
      <a:accent6>
        <a:srgbClr val="C8E6C9"/>
      </a:accent6>
      <a:hlink>
        <a:srgbClr val="BBD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9857</Words>
  <Application>WPS Presentation</Application>
  <PresentationFormat>Custom</PresentationFormat>
  <Paragraphs>365</Paragraphs>
  <Slides>34</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Arial</vt:lpstr>
      <vt:lpstr>Google Sans</vt:lpstr>
      <vt:lpstr>Quicksand Light</vt:lpstr>
      <vt:lpstr>Open Sans Light</vt:lpstr>
      <vt:lpstr>Roboto Mono</vt:lpstr>
      <vt:lpstr>Helvetica Neue</vt:lpstr>
      <vt:lpstr>Microsoft YaHei</vt:lpstr>
      <vt:lpstr>Droid Sans Fallback</vt:lpstr>
      <vt:lpstr>Arial Unicode MS</vt:lpstr>
      <vt:lpstr>OpenSymbol</vt:lpstr>
      <vt:lpstr>Simple Light</vt:lpstr>
      <vt:lpstr>Looping </vt:lpstr>
      <vt:lpstr>What is Looping ? </vt:lpstr>
      <vt:lpstr>Why looping?</vt:lpstr>
      <vt:lpstr>What are the advantages of Looping? </vt:lpstr>
      <vt:lpstr>Types of C Loops </vt:lpstr>
      <vt:lpstr>Essential components of a loop </vt:lpstr>
      <vt:lpstr>Flowchart for a loop  </vt:lpstr>
      <vt:lpstr>while loop in C </vt:lpstr>
      <vt:lpstr>PowerPoint 演示文稿</vt:lpstr>
      <vt:lpstr>do-while loop in C</vt:lpstr>
      <vt:lpstr>Flowchart for do-while loop</vt:lpstr>
      <vt:lpstr>PowerPoint 演示文稿</vt:lpstr>
      <vt:lpstr>FOR LOOP</vt:lpstr>
      <vt:lpstr>PowerPoint 演示文稿</vt:lpstr>
      <vt:lpstr>Flowchart : for loop </vt:lpstr>
      <vt:lpstr>PowerPoint 演示文稿</vt:lpstr>
      <vt:lpstr>nested loops in C</vt:lpstr>
      <vt:lpstr>PowerPoint 演示文稿</vt:lpstr>
      <vt:lpstr>PowerPoint 演示文稿</vt:lpstr>
      <vt:lpstr>break statement in C </vt:lpstr>
      <vt:lpstr>SYNTAX and FLOWCHART</vt:lpstr>
      <vt:lpstr>PowerPoint 演示文稿</vt:lpstr>
      <vt:lpstr>PowerPoint 演示文稿</vt:lpstr>
      <vt:lpstr>continue statement in C </vt:lpstr>
      <vt:lpstr>Syntax and Flowchart</vt:lpstr>
      <vt:lpstr>PowerPoint 演示文稿</vt:lpstr>
      <vt:lpstr>PowerPoint 演示文稿</vt:lpstr>
      <vt:lpstr>goto statement in C</vt:lpstr>
      <vt:lpstr>Syntax and Flowchart</vt:lpstr>
      <vt:lpstr>PowerPoint 演示文稿</vt:lpstr>
      <vt:lpstr>PowerPoint 演示文稿</vt:lpstr>
      <vt:lpstr>PowerPoint 演示文稿</vt:lpstr>
      <vt:lpstr>The Infinite Loop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Looping</dc:title>
  <dc:creator>DELL</dc:creator>
  <cp:lastModifiedBy>pavl-machine</cp:lastModifiedBy>
  <cp:revision>124</cp:revision>
  <dcterms:created xsi:type="dcterms:W3CDTF">2022-12-08T22:18:45Z</dcterms:created>
  <dcterms:modified xsi:type="dcterms:W3CDTF">2022-12-08T22:18:45Z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