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 id="2147483869" r:id="rId2"/>
    <p:sldMasterId id="2147483886" r:id="rId3"/>
    <p:sldMasterId id="2147483913" r:id="rId4"/>
  </p:sldMasterIdLst>
  <p:notesMasterIdLst>
    <p:notesMasterId r:id="rId19"/>
  </p:notesMasterIdLst>
  <p:handoutMasterIdLst>
    <p:handoutMasterId r:id="rId20"/>
  </p:handoutMasterIdLst>
  <p:sldIdLst>
    <p:sldId id="1042" r:id="rId5"/>
    <p:sldId id="1052" r:id="rId6"/>
    <p:sldId id="1008" r:id="rId7"/>
    <p:sldId id="1013" r:id="rId8"/>
    <p:sldId id="1043" r:id="rId9"/>
    <p:sldId id="1044" r:id="rId10"/>
    <p:sldId id="1018" r:id="rId11"/>
    <p:sldId id="1045" r:id="rId12"/>
    <p:sldId id="1048" r:id="rId13"/>
    <p:sldId id="1049" r:id="rId14"/>
    <p:sldId id="1050" r:id="rId15"/>
    <p:sldId id="1051" r:id="rId16"/>
    <p:sldId id="1041" r:id="rId17"/>
    <p:sldId id="1040" r:id="rId18"/>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70" autoAdjust="0"/>
  </p:normalViewPr>
  <p:slideViewPr>
    <p:cSldViewPr snapToGrid="0">
      <p:cViewPr varScale="1">
        <p:scale>
          <a:sx n="86" d="100"/>
          <a:sy n="86" d="100"/>
        </p:scale>
        <p:origin x="696" y="5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3390"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12/3/2021</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a:t>Ver 2020-1119</a:t>
            </a:r>
            <a:endParaRPr lang="en-US" dirty="0"/>
          </a:p>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25522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a:t>Ver 2020-1119</a:t>
            </a:r>
            <a:endParaRPr lang="en-US" dirty="0"/>
          </a:p>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25522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a:t>Ver 2020-1119</a:t>
            </a:r>
            <a:endParaRPr lang="en-US" dirty="0"/>
          </a:p>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513394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Tree>
    <p:extLst>
      <p:ext uri="{BB962C8B-B14F-4D97-AF65-F5344CB8AC3E}">
        <p14:creationId xmlns:p14="http://schemas.microsoft.com/office/powerpoint/2010/main" val="40983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84534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3597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3380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9913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925054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1421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9555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8587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oleObject" Target="../embeddings/oleObject2.bin"/><Relationship Id="rId2" Type="http://schemas.openxmlformats.org/officeDocument/2006/relationships/slideLayout" Target="../slideLayouts/slideLayout17.xml"/><Relationship Id="rId16" Type="http://schemas.openxmlformats.org/officeDocument/2006/relationships/tags" Target="../tags/tag3.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vmlDrawing" Target="../drawings/vmlDrawing2.vml"/><Relationship Id="rId10" Type="http://schemas.openxmlformats.org/officeDocument/2006/relationships/slideLayout" Target="../slideLayouts/slideLayout25.xml"/><Relationship Id="rId19" Type="http://schemas.openxmlformats.org/officeDocument/2006/relationships/image" Target="../media/image3.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oleObject" Target="../embeddings/oleObject3.bin"/><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ags" Target="../tags/tag4.xml"/><Relationship Id="rId2" Type="http://schemas.openxmlformats.org/officeDocument/2006/relationships/slideLayout" Target="../slideLayouts/slideLayout30.xml"/><Relationship Id="rId16" Type="http://schemas.openxmlformats.org/officeDocument/2006/relationships/vmlDrawing" Target="../drawings/vmlDrawing3.vml"/><Relationship Id="rId20"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19"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oleObject" Target="../embeddings/oleObject4.bin"/><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ags" Target="../tags/tag5.xml"/><Relationship Id="rId2" Type="http://schemas.openxmlformats.org/officeDocument/2006/relationships/slideLayout" Target="../slideLayouts/slideLayout44.xml"/><Relationship Id="rId16" Type="http://schemas.openxmlformats.org/officeDocument/2006/relationships/vmlDrawing" Target="../drawings/vmlDrawing4.vml"/><Relationship Id="rId20" Type="http://schemas.openxmlformats.org/officeDocument/2006/relationships/image" Target="../media/image3.pn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19" Type="http://schemas.openxmlformats.org/officeDocument/2006/relationships/image" Target="../media/image1.emf"/><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7387A72-20A0-426F-9415-1069E73963B6}"/>
              </a:ext>
            </a:extLst>
          </p:cNvPr>
          <p:cNvGraphicFramePr>
            <a:graphicFrameLocks noChangeAspect="1"/>
          </p:cNvGraphicFramePr>
          <p:nvPr userDrawn="1">
            <p:custDataLst>
              <p:tags r:id="rId18"/>
            </p:custDataLst>
            <p:extLst>
              <p:ext uri="{D42A27DB-BD31-4B8C-83A1-F6EECF244321}">
                <p14:modId xmlns:p14="http://schemas.microsoft.com/office/powerpoint/2010/main" val="2871550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 name="think-cell Slide" r:id="rId19" imgW="347" imgH="348" progId="TCLayout.ActiveDocument.1">
                  <p:embed/>
                </p:oleObj>
              </mc:Choice>
              <mc:Fallback>
                <p:oleObj name="think-cell Slide" r:id="rId19" imgW="347" imgH="348" progId="TCLayout.ActiveDocument.1">
                  <p:embed/>
                  <p:pic>
                    <p:nvPicPr>
                      <p:cNvPr id="0" name=""/>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C12F35D-5E19-49B8-B07C-BE2412066CB4}"/>
              </a:ext>
            </a:extLst>
          </p:cNvPr>
          <p:cNvGraphicFramePr>
            <a:graphicFrameLocks noChangeAspect="1"/>
          </p:cNvGraphicFramePr>
          <p:nvPr userDrawn="1">
            <p:custDataLst>
              <p:tags r:id="rId16"/>
            </p:custDataLst>
            <p:extLst>
              <p:ext uri="{D42A27DB-BD31-4B8C-83A1-F6EECF244321}">
                <p14:modId xmlns:p14="http://schemas.microsoft.com/office/powerpoint/2010/main" val="358330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7" name="think-cell Slide" r:id="rId17" imgW="347" imgH="348" progId="TCLayout.ActiveDocument.1">
                  <p:embed/>
                </p:oleObj>
              </mc:Choice>
              <mc:Fallback>
                <p:oleObj name="think-cell Slide" r:id="rId17" imgW="347" imgH="34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 id="2147483955"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D19E432-C565-47EE-96A8-839BF657E8AC}"/>
              </a:ext>
            </a:extLst>
          </p:cNvPr>
          <p:cNvGraphicFramePr>
            <a:graphicFrameLocks noChangeAspect="1"/>
          </p:cNvGraphicFramePr>
          <p:nvPr userDrawn="1">
            <p:custDataLst>
              <p:tags r:id="rId17"/>
            </p:custDataLst>
            <p:extLst>
              <p:ext uri="{D42A27DB-BD31-4B8C-83A1-F6EECF244321}">
                <p14:modId xmlns:p14="http://schemas.microsoft.com/office/powerpoint/2010/main" val="3327545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1" name="think-cell Slide" r:id="rId18" imgW="347" imgH="348" progId="TCLayout.ActiveDocument.1">
                  <p:embed/>
                </p:oleObj>
              </mc:Choice>
              <mc:Fallback>
                <p:oleObj name="think-cell Slide" r:id="rId18" imgW="347" imgH="34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 id="2147483947" r:id="rId11"/>
    <p:sldLayoutId id="2147483948" r:id="rId12"/>
    <p:sldLayoutId id="2147483949" r:id="rId13"/>
    <p:sldLayoutId id="2147483950" r:id="rId14"/>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A0E26F2-5CDF-4B82-A412-CA3472A87962}"/>
              </a:ext>
            </a:extLst>
          </p:cNvPr>
          <p:cNvGraphicFramePr>
            <a:graphicFrameLocks noChangeAspect="1"/>
          </p:cNvGraphicFramePr>
          <p:nvPr userDrawn="1">
            <p:custDataLst>
              <p:tags r:id="rId17"/>
            </p:custDataLst>
            <p:extLst>
              <p:ext uri="{D42A27DB-BD31-4B8C-83A1-F6EECF244321}">
                <p14:modId xmlns:p14="http://schemas.microsoft.com/office/powerpoint/2010/main" val="2442824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5" name="think-cell Slide" r:id="rId18" imgW="347" imgH="348" progId="TCLayout.ActiveDocument.1">
                  <p:embed/>
                </p:oleObj>
              </mc:Choice>
              <mc:Fallback>
                <p:oleObj name="think-cell Slide" r:id="rId18" imgW="347" imgH="34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 id="2147483951" r:id="rId11"/>
    <p:sldLayoutId id="2147483952" r:id="rId12"/>
    <p:sldLayoutId id="2147483953" r:id="rId13"/>
    <p:sldLayoutId id="2147483954" r:id="rId14"/>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7.pn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41.xml"/><Relationship Id="rId5" Type="http://schemas.openxmlformats.org/officeDocument/2006/relationships/slide" Target="slide1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2.png"/><Relationship Id="rId5" Type="http://schemas.openxmlformats.org/officeDocument/2006/relationships/image" Target="../media/image1.e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83DF397-2CD3-4EE5-BBBF-0EA627F84D0E}"/>
              </a:ext>
            </a:extLst>
          </p:cNvPr>
          <p:cNvGraphicFramePr>
            <a:graphicFrameLocks noChangeAspect="1"/>
          </p:cNvGraphicFramePr>
          <p:nvPr>
            <p:custDataLst>
              <p:tags r:id="rId2"/>
            </p:custDataLst>
            <p:extLst>
              <p:ext uri="{D42A27DB-BD31-4B8C-83A1-F6EECF244321}">
                <p14:modId xmlns:p14="http://schemas.microsoft.com/office/powerpoint/2010/main" val="3501625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9"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C3E7F2A-2AF3-4D1F-9C2A-41656766C5B4}"/>
              </a:ext>
            </a:extLst>
          </p:cNvPr>
          <p:cNvSpPr>
            <a:spLocks noGrp="1"/>
          </p:cNvSpPr>
          <p:nvPr>
            <p:ph type="ctrTitle"/>
          </p:nvPr>
        </p:nvSpPr>
        <p:spPr/>
        <p:txBody>
          <a:bodyPr vert="horz"/>
          <a:lstStyle/>
          <a:p>
            <a:r>
              <a:rPr lang="en-US" sz="4400" dirty="0"/>
              <a:t>FAQs for Client </a:t>
            </a:r>
            <a:br>
              <a:rPr lang="en-US" sz="4400" dirty="0"/>
            </a:br>
            <a:r>
              <a:rPr lang="en-US" sz="4400" dirty="0"/>
              <a:t>Self-Service </a:t>
            </a:r>
          </a:p>
        </p:txBody>
      </p:sp>
    </p:spTree>
    <p:extLst>
      <p:ext uri="{BB962C8B-B14F-4D97-AF65-F5344CB8AC3E}">
        <p14:creationId xmlns:p14="http://schemas.microsoft.com/office/powerpoint/2010/main" val="1126100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extLst>
              <p:ext uri="{D42A27DB-BD31-4B8C-83A1-F6EECF244321}">
                <p14:modId xmlns:p14="http://schemas.microsoft.com/office/powerpoint/2010/main" val="1552377122"/>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3321"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0BD46D14-C4F8-422C-91AB-3CA3932F1D58}"/>
              </a:ext>
            </a:extLst>
          </p:cNvPr>
          <p:cNvSpPr/>
          <p:nvPr/>
        </p:nvSpPr>
        <p:spPr>
          <a:xfrm>
            <a:off x="0" y="3526971"/>
            <a:ext cx="7412013" cy="234036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8F9CFF0A-577F-42E5-8093-08993AE3C6C3}"/>
              </a:ext>
            </a:extLst>
          </p:cNvPr>
          <p:cNvSpPr/>
          <p:nvPr/>
        </p:nvSpPr>
        <p:spPr>
          <a:xfrm>
            <a:off x="-1" y="632105"/>
            <a:ext cx="7412013" cy="258795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9814F59D-2E33-4418-89BC-A5B6104948DF}"/>
              </a:ext>
            </a:extLst>
          </p:cNvPr>
          <p:cNvSpPr txBox="1"/>
          <p:nvPr/>
        </p:nvSpPr>
        <p:spPr>
          <a:xfrm>
            <a:off x="793933" y="1556750"/>
            <a:ext cx="4065450" cy="738664"/>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2: </a:t>
            </a:r>
            <a:r>
              <a:rPr lang="en-US" sz="1400" b="1" dirty="0">
                <a:solidFill>
                  <a:srgbClr val="002856"/>
                </a:solidFill>
              </a:rPr>
              <a:t>Select the Contact tab. Update the required fields like name, email, organization name, address, etc. </a:t>
            </a:r>
          </a:p>
        </p:txBody>
      </p:sp>
      <p:sp>
        <p:nvSpPr>
          <p:cNvPr id="31" name="TextBox 30">
            <a:extLst>
              <a:ext uri="{FF2B5EF4-FFF2-40B4-BE49-F238E27FC236}">
                <a16:creationId xmlns:a16="http://schemas.microsoft.com/office/drawing/2014/main" id="{CF9FBE38-E9C0-438B-8507-E7FF0C50D3F6}"/>
              </a:ext>
            </a:extLst>
          </p:cNvPr>
          <p:cNvSpPr txBox="1"/>
          <p:nvPr/>
        </p:nvSpPr>
        <p:spPr>
          <a:xfrm>
            <a:off x="793933" y="4444012"/>
            <a:ext cx="3958867" cy="523220"/>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3:</a:t>
            </a:r>
            <a:r>
              <a:rPr lang="en-US" sz="1400" b="1" dirty="0">
                <a:solidFill>
                  <a:srgbClr val="002856"/>
                </a:solidFill>
              </a:rPr>
              <a:t> Click on Save at the bottom of the page.</a:t>
            </a:r>
          </a:p>
        </p:txBody>
      </p:sp>
      <p:pic>
        <p:nvPicPr>
          <p:cNvPr id="2" name="Picture 1">
            <a:extLst>
              <a:ext uri="{FF2B5EF4-FFF2-40B4-BE49-F238E27FC236}">
                <a16:creationId xmlns:a16="http://schemas.microsoft.com/office/drawing/2014/main" id="{2AE0B5D5-0C9E-4B95-9046-57A177A4F993}"/>
              </a:ext>
            </a:extLst>
          </p:cNvPr>
          <p:cNvPicPr>
            <a:picLocks noChangeAspect="1"/>
          </p:cNvPicPr>
          <p:nvPr/>
        </p:nvPicPr>
        <p:blipFill rotWithShape="1">
          <a:blip r:embed="rId6"/>
          <a:srcRect r="998" b="10103"/>
          <a:stretch/>
        </p:blipFill>
        <p:spPr>
          <a:xfrm>
            <a:off x="5585729" y="632105"/>
            <a:ext cx="5980455" cy="2587954"/>
          </a:xfrm>
          <a:prstGeom prst="rect">
            <a:avLst/>
          </a:prstGeom>
          <a:effectLst>
            <a:outerShdw blurRad="127000" dist="38100" dir="5400000" sx="99000" sy="99000" algn="t" rotWithShape="0">
              <a:prstClr val="black">
                <a:alpha val="36000"/>
              </a:prstClr>
            </a:outerShdw>
          </a:effectLst>
        </p:spPr>
      </p:pic>
      <p:pic>
        <p:nvPicPr>
          <p:cNvPr id="5" name="Picture 4">
            <a:extLst>
              <a:ext uri="{FF2B5EF4-FFF2-40B4-BE49-F238E27FC236}">
                <a16:creationId xmlns:a16="http://schemas.microsoft.com/office/drawing/2014/main" id="{2552001A-69AD-4780-A0AA-3C71495316BD}"/>
              </a:ext>
            </a:extLst>
          </p:cNvPr>
          <p:cNvPicPr>
            <a:picLocks noChangeAspect="1"/>
          </p:cNvPicPr>
          <p:nvPr/>
        </p:nvPicPr>
        <p:blipFill rotWithShape="1">
          <a:blip r:embed="rId7"/>
          <a:srcRect t="18745"/>
          <a:stretch/>
        </p:blipFill>
        <p:spPr>
          <a:xfrm>
            <a:off x="5585728" y="3526971"/>
            <a:ext cx="5980456" cy="2340362"/>
          </a:xfrm>
          <a:prstGeom prst="rect">
            <a:avLst/>
          </a:prstGeom>
          <a:effectLst>
            <a:outerShdw blurRad="127000" dist="38100" dir="5400000" sx="99000" sy="99000" algn="t" rotWithShape="0">
              <a:prstClr val="black">
                <a:alpha val="36000"/>
              </a:prstClr>
            </a:outerShdw>
          </a:effectLst>
        </p:spPr>
      </p:pic>
      <p:sp>
        <p:nvSpPr>
          <p:cNvPr id="13" name="Rectangle 12">
            <a:extLst>
              <a:ext uri="{FF2B5EF4-FFF2-40B4-BE49-F238E27FC236}">
                <a16:creationId xmlns:a16="http://schemas.microsoft.com/office/drawing/2014/main" id="{47740B36-9C27-4E3A-B979-38A411D6477B}"/>
              </a:ext>
            </a:extLst>
          </p:cNvPr>
          <p:cNvSpPr/>
          <p:nvPr/>
        </p:nvSpPr>
        <p:spPr>
          <a:xfrm>
            <a:off x="7077075" y="4705622"/>
            <a:ext cx="434975" cy="172505"/>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Tree>
    <p:extLst>
      <p:ext uri="{BB962C8B-B14F-4D97-AF65-F5344CB8AC3E}">
        <p14:creationId xmlns:p14="http://schemas.microsoft.com/office/powerpoint/2010/main" val="2100743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82B904E-37C4-4CF3-A301-3ABF5228A15B}"/>
              </a:ext>
            </a:extLst>
          </p:cNvPr>
          <p:cNvGraphicFramePr>
            <a:graphicFrameLocks noChangeAspect="1"/>
          </p:cNvGraphicFramePr>
          <p:nvPr>
            <p:custDataLst>
              <p:tags r:id="rId2"/>
            </p:custDataLst>
            <p:extLst>
              <p:ext uri="{D42A27DB-BD31-4B8C-83A1-F6EECF244321}">
                <p14:modId xmlns:p14="http://schemas.microsoft.com/office/powerpoint/2010/main" val="221048334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4345" name="think-cell Slide" r:id="rId5" imgW="347" imgH="348" progId="TCLayout.ActiveDocument.1">
                  <p:embed/>
                </p:oleObj>
              </mc:Choice>
              <mc:Fallback>
                <p:oleObj name="think-cell Slide" r:id="rId5" imgW="347" imgH="348" progId="TCLayout.ActiveDocument.1">
                  <p:embed/>
                  <p:pic>
                    <p:nvPicPr>
                      <p:cNvPr id="9" name="Object 8" hidden="1">
                        <a:extLst>
                          <a:ext uri="{FF2B5EF4-FFF2-40B4-BE49-F238E27FC236}">
                            <a16:creationId xmlns:a16="http://schemas.microsoft.com/office/drawing/2014/main" id="{682B904E-37C4-4CF3-A301-3ABF5228A15B}"/>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14" name="Title 13">
            <a:extLst>
              <a:ext uri="{FF2B5EF4-FFF2-40B4-BE49-F238E27FC236}">
                <a16:creationId xmlns:a16="http://schemas.microsoft.com/office/drawing/2014/main" id="{06F6C39A-44BD-4C2F-BA9C-4FA1DE1CDCAE}"/>
              </a:ext>
            </a:extLst>
          </p:cNvPr>
          <p:cNvSpPr>
            <a:spLocks noGrp="1"/>
          </p:cNvSpPr>
          <p:nvPr>
            <p:ph type="ctrTitle"/>
          </p:nvPr>
        </p:nvSpPr>
        <p:spPr/>
        <p:txBody>
          <a:bodyPr vert="horz"/>
          <a:lstStyle/>
          <a:p>
            <a:r>
              <a:rPr lang="en-US" sz="4000" dirty="0">
                <a:solidFill>
                  <a:srgbClr val="002856"/>
                </a:solidFill>
              </a:rPr>
              <a:t>Browser Troubleshooting</a:t>
            </a:r>
          </a:p>
        </p:txBody>
      </p:sp>
      <p:sp>
        <p:nvSpPr>
          <p:cNvPr id="15" name="Subtitle 14">
            <a:extLst>
              <a:ext uri="{FF2B5EF4-FFF2-40B4-BE49-F238E27FC236}">
                <a16:creationId xmlns:a16="http://schemas.microsoft.com/office/drawing/2014/main" id="{FF67FD83-ED13-4384-815B-028259657B7E}"/>
              </a:ext>
            </a:extLst>
          </p:cNvPr>
          <p:cNvSpPr>
            <a:spLocks noGrp="1"/>
          </p:cNvSpPr>
          <p:nvPr>
            <p:ph type="subTitle" idx="1"/>
          </p:nvPr>
        </p:nvSpPr>
        <p:spPr/>
        <p:txBody>
          <a:bodyPr/>
          <a:lstStyle/>
          <a:p>
            <a:r>
              <a:rPr lang="en-US" dirty="0">
                <a:solidFill>
                  <a:srgbClr val="002856"/>
                </a:solidFill>
                <a:latin typeface="+mj-lt"/>
              </a:rPr>
              <a:t>Gartner FAQ</a:t>
            </a:r>
          </a:p>
        </p:txBody>
      </p:sp>
    </p:spTree>
    <p:extLst>
      <p:ext uri="{BB962C8B-B14F-4D97-AF65-F5344CB8AC3E}">
        <p14:creationId xmlns:p14="http://schemas.microsoft.com/office/powerpoint/2010/main" val="2016267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extLst>
              <p:ext uri="{D42A27DB-BD31-4B8C-83A1-F6EECF244321}">
                <p14:modId xmlns:p14="http://schemas.microsoft.com/office/powerpoint/2010/main" val="2294967496"/>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5369"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25" name="Rectangle 24">
            <a:extLst>
              <a:ext uri="{FF2B5EF4-FFF2-40B4-BE49-F238E27FC236}">
                <a16:creationId xmlns:a16="http://schemas.microsoft.com/office/drawing/2014/main" id="{A4B41351-5407-490D-8DFF-7EDFD32A0F5B}"/>
              </a:ext>
            </a:extLst>
          </p:cNvPr>
          <p:cNvSpPr/>
          <p:nvPr/>
        </p:nvSpPr>
        <p:spPr>
          <a:xfrm>
            <a:off x="9063037" y="663054"/>
            <a:ext cx="3121273" cy="1261539"/>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8F9CFF0A-577F-42E5-8093-08993AE3C6C3}"/>
              </a:ext>
            </a:extLst>
          </p:cNvPr>
          <p:cNvSpPr/>
          <p:nvPr/>
        </p:nvSpPr>
        <p:spPr>
          <a:xfrm>
            <a:off x="-1" y="3131893"/>
            <a:ext cx="7412013" cy="28021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9814F59D-2E33-4418-89BC-A5B6104948DF}"/>
              </a:ext>
            </a:extLst>
          </p:cNvPr>
          <p:cNvSpPr txBox="1"/>
          <p:nvPr/>
        </p:nvSpPr>
        <p:spPr>
          <a:xfrm>
            <a:off x="793933" y="3992981"/>
            <a:ext cx="4065450" cy="1323439"/>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1: </a:t>
            </a:r>
            <a:r>
              <a:rPr lang="en-US" sz="1400" b="1" dirty="0">
                <a:solidFill>
                  <a:srgbClr val="002856"/>
                </a:solidFill>
              </a:rPr>
              <a:t>On Chrome, click the 3 dots at the top right for the “Customize and control Google Chrome” menu.</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2: </a:t>
            </a:r>
            <a:r>
              <a:rPr lang="en-US" sz="1400" b="1" dirty="0">
                <a:solidFill>
                  <a:srgbClr val="002856"/>
                </a:solidFill>
              </a:rPr>
              <a:t>Click on Settings.</a:t>
            </a:r>
          </a:p>
        </p:txBody>
      </p:sp>
      <p:pic>
        <p:nvPicPr>
          <p:cNvPr id="5" name="Picture 4">
            <a:extLst>
              <a:ext uri="{FF2B5EF4-FFF2-40B4-BE49-F238E27FC236}">
                <a16:creationId xmlns:a16="http://schemas.microsoft.com/office/drawing/2014/main" id="{816A0AE0-6A88-41E3-8FB2-692B6E82275F}"/>
              </a:ext>
            </a:extLst>
          </p:cNvPr>
          <p:cNvPicPr>
            <a:picLocks noChangeAspect="1"/>
          </p:cNvPicPr>
          <p:nvPr/>
        </p:nvPicPr>
        <p:blipFill rotWithShape="1">
          <a:blip r:embed="rId6"/>
          <a:srcRect l="43000" t="163" r="-1" b="56107"/>
          <a:stretch/>
        </p:blipFill>
        <p:spPr>
          <a:xfrm>
            <a:off x="5062901" y="3131893"/>
            <a:ext cx="6493373" cy="2802119"/>
          </a:xfrm>
          <a:prstGeom prst="rect">
            <a:avLst/>
          </a:prstGeom>
          <a:effectLst>
            <a:outerShdw blurRad="127000" dist="38100" dir="5400000" sx="99000" sy="99000" algn="t" rotWithShape="0">
              <a:prstClr val="black">
                <a:alpha val="36000"/>
              </a:prstClr>
            </a:outerShdw>
          </a:effectLst>
        </p:spPr>
      </p:pic>
      <p:sp>
        <p:nvSpPr>
          <p:cNvPr id="23" name="Rectangle 22">
            <a:extLst>
              <a:ext uri="{FF2B5EF4-FFF2-40B4-BE49-F238E27FC236}">
                <a16:creationId xmlns:a16="http://schemas.microsoft.com/office/drawing/2014/main" id="{8533FED6-C01B-4276-B132-C47E6711D817}"/>
              </a:ext>
            </a:extLst>
          </p:cNvPr>
          <p:cNvSpPr/>
          <p:nvPr/>
        </p:nvSpPr>
        <p:spPr>
          <a:xfrm>
            <a:off x="9783036" y="5365505"/>
            <a:ext cx="1754119" cy="168276"/>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14" name="Rectangle 13">
            <a:extLst>
              <a:ext uri="{FF2B5EF4-FFF2-40B4-BE49-F238E27FC236}">
                <a16:creationId xmlns:a16="http://schemas.microsoft.com/office/drawing/2014/main" id="{4715EF7A-300A-4129-9560-E314FC29E6EF}"/>
              </a:ext>
            </a:extLst>
          </p:cNvPr>
          <p:cNvSpPr/>
          <p:nvPr/>
        </p:nvSpPr>
        <p:spPr>
          <a:xfrm>
            <a:off x="11315700" y="3327155"/>
            <a:ext cx="221456" cy="202407"/>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15" name="TextBox 14">
            <a:extLst>
              <a:ext uri="{FF2B5EF4-FFF2-40B4-BE49-F238E27FC236}">
                <a16:creationId xmlns:a16="http://schemas.microsoft.com/office/drawing/2014/main" id="{A575AE01-0306-4814-B62D-038EB1202632}"/>
              </a:ext>
            </a:extLst>
          </p:cNvPr>
          <p:cNvSpPr txBox="1"/>
          <p:nvPr/>
        </p:nvSpPr>
        <p:spPr>
          <a:xfrm>
            <a:off x="1223691" y="940053"/>
            <a:ext cx="3548606" cy="954107"/>
          </a:xfrm>
          <a:prstGeom prst="rect">
            <a:avLst/>
          </a:prstGeom>
          <a:noFill/>
        </p:spPr>
        <p:txBody>
          <a:bodyPr wrap="square" lIns="0" rIns="0" rtlCol="0">
            <a:spAutoFit/>
          </a:bodyPr>
          <a:lstStyle/>
          <a:p>
            <a:pPr algn="l"/>
            <a:r>
              <a:rPr lang="en-US" sz="2800" dirty="0">
                <a:solidFill>
                  <a:srgbClr val="002856"/>
                </a:solidFill>
                <a:latin typeface="+mj-lt"/>
              </a:rPr>
              <a:t>Troubleshooting issues on Chrome</a:t>
            </a:r>
            <a:endParaRPr lang="en-US" sz="8800" dirty="0">
              <a:solidFill>
                <a:srgbClr val="002856"/>
              </a:solidFill>
              <a:latin typeface="+mj-lt"/>
            </a:endParaRPr>
          </a:p>
        </p:txBody>
      </p:sp>
      <p:sp>
        <p:nvSpPr>
          <p:cNvPr id="22" name="Rectangle 21">
            <a:extLst>
              <a:ext uri="{FF2B5EF4-FFF2-40B4-BE49-F238E27FC236}">
                <a16:creationId xmlns:a16="http://schemas.microsoft.com/office/drawing/2014/main" id="{77123F2E-C28F-4A5D-8466-6CF8D29C2098}"/>
              </a:ext>
            </a:extLst>
          </p:cNvPr>
          <p:cNvSpPr/>
          <p:nvPr/>
        </p:nvSpPr>
        <p:spPr>
          <a:xfrm>
            <a:off x="793933"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4" name="Rectangle 23">
            <a:extLst>
              <a:ext uri="{FF2B5EF4-FFF2-40B4-BE49-F238E27FC236}">
                <a16:creationId xmlns:a16="http://schemas.microsoft.com/office/drawing/2014/main" id="{738E40F1-594E-46E3-A872-02BFDD4E6B06}"/>
              </a:ext>
            </a:extLst>
          </p:cNvPr>
          <p:cNvSpPr/>
          <p:nvPr/>
        </p:nvSpPr>
        <p:spPr>
          <a:xfrm>
            <a:off x="4942251"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 name="Rectangle 1">
            <a:extLst>
              <a:ext uri="{FF2B5EF4-FFF2-40B4-BE49-F238E27FC236}">
                <a16:creationId xmlns:a16="http://schemas.microsoft.com/office/drawing/2014/main" id="{12BA8CD1-DD40-49A9-9CEC-3BC351B7E100}"/>
              </a:ext>
            </a:extLst>
          </p:cNvPr>
          <p:cNvSpPr/>
          <p:nvPr/>
        </p:nvSpPr>
        <p:spPr>
          <a:xfrm>
            <a:off x="9267280" y="843700"/>
            <a:ext cx="2384789" cy="900246"/>
          </a:xfrm>
          <a:prstGeom prst="rect">
            <a:avLst/>
          </a:prstGeom>
        </p:spPr>
        <p:txBody>
          <a:bodyPr wrap="square">
            <a:spAutoFit/>
          </a:bodyPr>
          <a:lstStyle/>
          <a:p>
            <a:pPr>
              <a:spcBef>
                <a:spcPts val="600"/>
              </a:spcBef>
            </a:pPr>
            <a:r>
              <a:rPr lang="en-US" sz="1050" dirty="0">
                <a:solidFill>
                  <a:srgbClr val="002856"/>
                </a:solidFill>
              </a:rPr>
              <a:t>Gartner recommends using the Google Chrome browser. Following these troubleshooting steps may cause you to be signed out of all websites on your browser.</a:t>
            </a:r>
          </a:p>
        </p:txBody>
      </p:sp>
    </p:spTree>
    <p:extLst>
      <p:ext uri="{BB962C8B-B14F-4D97-AF65-F5344CB8AC3E}">
        <p14:creationId xmlns:p14="http://schemas.microsoft.com/office/powerpoint/2010/main" val="3443899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EA5527F-6869-49FD-AA15-0944735D1AD0}"/>
              </a:ext>
            </a:extLst>
          </p:cNvPr>
          <p:cNvGraphicFramePr>
            <a:graphicFrameLocks noChangeAspect="1"/>
          </p:cNvGraphicFramePr>
          <p:nvPr>
            <p:custDataLst>
              <p:tags r:id="rId2"/>
            </p:custDataLst>
            <p:extLst>
              <p:ext uri="{D42A27DB-BD31-4B8C-83A1-F6EECF244321}">
                <p14:modId xmlns:p14="http://schemas.microsoft.com/office/powerpoint/2010/main" val="18161268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3"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08D0044D-0F5B-4D5A-A1CA-EE865F5C8061}"/>
              </a:ext>
            </a:extLst>
          </p:cNvPr>
          <p:cNvSpPr/>
          <p:nvPr/>
        </p:nvSpPr>
        <p:spPr>
          <a:xfrm>
            <a:off x="-1" y="3434633"/>
            <a:ext cx="7412013" cy="262223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5C6C4E12-E2CA-4C63-8936-F1383CBA727C}"/>
              </a:ext>
            </a:extLst>
          </p:cNvPr>
          <p:cNvSpPr txBox="1"/>
          <p:nvPr/>
        </p:nvSpPr>
        <p:spPr>
          <a:xfrm>
            <a:off x="793933" y="3976306"/>
            <a:ext cx="4065450" cy="1538883"/>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5: </a:t>
            </a:r>
            <a:r>
              <a:rPr lang="en-US" sz="1400" b="1" dirty="0">
                <a:solidFill>
                  <a:srgbClr val="002856"/>
                </a:solidFill>
              </a:rPr>
              <a:t>Change tab to Advanced.</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6: </a:t>
            </a:r>
            <a:r>
              <a:rPr lang="en-US" sz="1400" b="1" dirty="0">
                <a:solidFill>
                  <a:srgbClr val="002856"/>
                </a:solidFill>
              </a:rPr>
              <a:t>Change time range to “All time” and select Browsing History, Cookies and other Site data, and Cached images and files. Then click on “Clear data.”</a:t>
            </a:r>
          </a:p>
        </p:txBody>
      </p:sp>
      <p:pic>
        <p:nvPicPr>
          <p:cNvPr id="8" name="Picture 7">
            <a:extLst>
              <a:ext uri="{FF2B5EF4-FFF2-40B4-BE49-F238E27FC236}">
                <a16:creationId xmlns:a16="http://schemas.microsoft.com/office/drawing/2014/main" id="{4EF89112-C5FA-4315-8144-6C2551549D90}"/>
              </a:ext>
            </a:extLst>
          </p:cNvPr>
          <p:cNvPicPr>
            <a:picLocks noChangeAspect="1"/>
          </p:cNvPicPr>
          <p:nvPr/>
        </p:nvPicPr>
        <p:blipFill rotWithShape="1">
          <a:blip r:embed="rId6">
            <a:extLst>
              <a:ext uri="{28A0092B-C50C-407E-A947-70E740481C1C}">
                <a14:useLocalDpi xmlns:a14="http://schemas.microsoft.com/office/drawing/2010/main" val="0"/>
              </a:ext>
            </a:extLst>
          </a:blip>
          <a:srcRect l="147" t="12145" r="21059" b="20585"/>
          <a:stretch/>
        </p:blipFill>
        <p:spPr>
          <a:xfrm>
            <a:off x="6076882" y="3434633"/>
            <a:ext cx="5460274" cy="2622231"/>
          </a:xfrm>
          <a:prstGeom prst="rect">
            <a:avLst/>
          </a:prstGeom>
          <a:effectLst>
            <a:outerShdw blurRad="127000" dist="38100" dir="5400000" sx="99000" sy="99000" algn="t" rotWithShape="0">
              <a:prstClr val="black">
                <a:alpha val="36000"/>
              </a:prstClr>
            </a:outerShdw>
          </a:effectLst>
        </p:spPr>
      </p:pic>
      <p:sp>
        <p:nvSpPr>
          <p:cNvPr id="6" name="Rectangle 5">
            <a:extLst>
              <a:ext uri="{FF2B5EF4-FFF2-40B4-BE49-F238E27FC236}">
                <a16:creationId xmlns:a16="http://schemas.microsoft.com/office/drawing/2014/main" id="{8CAD6022-5C69-4290-ADCD-735852C8CF56}"/>
              </a:ext>
            </a:extLst>
          </p:cNvPr>
          <p:cNvSpPr/>
          <p:nvPr/>
        </p:nvSpPr>
        <p:spPr>
          <a:xfrm>
            <a:off x="9491661" y="4253783"/>
            <a:ext cx="955675" cy="156688"/>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10" name="Rectangle 9">
            <a:extLst>
              <a:ext uri="{FF2B5EF4-FFF2-40B4-BE49-F238E27FC236}">
                <a16:creationId xmlns:a16="http://schemas.microsoft.com/office/drawing/2014/main" id="{8AC2E724-CF95-4D4D-A028-D84F4CF59ECD}"/>
              </a:ext>
            </a:extLst>
          </p:cNvPr>
          <p:cNvSpPr/>
          <p:nvPr/>
        </p:nvSpPr>
        <p:spPr>
          <a:xfrm>
            <a:off x="8618536" y="4961015"/>
            <a:ext cx="955675" cy="350043"/>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9" name="Rectangle 8">
            <a:extLst>
              <a:ext uri="{FF2B5EF4-FFF2-40B4-BE49-F238E27FC236}">
                <a16:creationId xmlns:a16="http://schemas.microsoft.com/office/drawing/2014/main" id="{E5323C13-12EE-4B3B-87E7-A3EFAD9D7994}"/>
              </a:ext>
            </a:extLst>
          </p:cNvPr>
          <p:cNvSpPr/>
          <p:nvPr/>
        </p:nvSpPr>
        <p:spPr>
          <a:xfrm>
            <a:off x="0" y="571407"/>
            <a:ext cx="7412013" cy="258795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079E592F-FB55-426A-A7C2-180CBF57BCD2}"/>
              </a:ext>
            </a:extLst>
          </p:cNvPr>
          <p:cNvSpPr txBox="1"/>
          <p:nvPr/>
        </p:nvSpPr>
        <p:spPr>
          <a:xfrm>
            <a:off x="793933" y="1311386"/>
            <a:ext cx="3958867" cy="1323439"/>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3:</a:t>
            </a:r>
            <a:r>
              <a:rPr lang="en-US" sz="1400" b="1" dirty="0">
                <a:solidFill>
                  <a:srgbClr val="002856"/>
                </a:solidFill>
              </a:rPr>
              <a:t> Click on “Privacy and security” from the panel on the left.</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4: </a:t>
            </a:r>
            <a:r>
              <a:rPr lang="en-US" sz="1400" b="1" dirty="0">
                <a:solidFill>
                  <a:srgbClr val="002856"/>
                </a:solidFill>
              </a:rPr>
              <a:t>Select “Clear browsing data” from the menu.</a:t>
            </a:r>
          </a:p>
        </p:txBody>
      </p:sp>
      <p:pic>
        <p:nvPicPr>
          <p:cNvPr id="13" name="Picture 12">
            <a:extLst>
              <a:ext uri="{FF2B5EF4-FFF2-40B4-BE49-F238E27FC236}">
                <a16:creationId xmlns:a16="http://schemas.microsoft.com/office/drawing/2014/main" id="{ED7729DB-4D15-489D-ADB8-9541496D0FD5}"/>
              </a:ext>
            </a:extLst>
          </p:cNvPr>
          <p:cNvPicPr>
            <a:picLocks noChangeAspect="1"/>
          </p:cNvPicPr>
          <p:nvPr/>
        </p:nvPicPr>
        <p:blipFill rotWithShape="1">
          <a:blip r:embed="rId7"/>
          <a:srcRect r="29244" b="40381"/>
          <a:stretch/>
        </p:blipFill>
        <p:spPr>
          <a:xfrm>
            <a:off x="6076882" y="571407"/>
            <a:ext cx="5460274" cy="2587954"/>
          </a:xfrm>
          <a:prstGeom prst="rect">
            <a:avLst/>
          </a:prstGeom>
          <a:effectLst>
            <a:outerShdw blurRad="127000" dist="38100" dir="5400000" sx="99000" sy="99000" algn="t" rotWithShape="0">
              <a:prstClr val="black">
                <a:alpha val="36000"/>
              </a:prstClr>
            </a:outerShdw>
          </a:effectLst>
        </p:spPr>
      </p:pic>
      <p:sp>
        <p:nvSpPr>
          <p:cNvPr id="14" name="Rectangle 13">
            <a:extLst>
              <a:ext uri="{FF2B5EF4-FFF2-40B4-BE49-F238E27FC236}">
                <a16:creationId xmlns:a16="http://schemas.microsoft.com/office/drawing/2014/main" id="{D2D4DCAE-7B37-4799-9916-D5746587557E}"/>
              </a:ext>
            </a:extLst>
          </p:cNvPr>
          <p:cNvSpPr/>
          <p:nvPr/>
        </p:nvSpPr>
        <p:spPr>
          <a:xfrm>
            <a:off x="8569325" y="1330474"/>
            <a:ext cx="2733676" cy="279400"/>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15" name="Rectangle 14">
            <a:extLst>
              <a:ext uri="{FF2B5EF4-FFF2-40B4-BE49-F238E27FC236}">
                <a16:creationId xmlns:a16="http://schemas.microsoft.com/office/drawing/2014/main" id="{677C5E78-12A8-4AEE-85E5-247FA34AFB7D}"/>
              </a:ext>
            </a:extLst>
          </p:cNvPr>
          <p:cNvSpPr/>
          <p:nvPr/>
        </p:nvSpPr>
        <p:spPr>
          <a:xfrm>
            <a:off x="6076882" y="1593205"/>
            <a:ext cx="965268" cy="161925"/>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 name="TextBox 1">
            <a:extLst>
              <a:ext uri="{FF2B5EF4-FFF2-40B4-BE49-F238E27FC236}">
                <a16:creationId xmlns:a16="http://schemas.microsoft.com/office/drawing/2014/main" id="{A0F3C9D3-8A66-4853-AA32-859C059F12EC}"/>
              </a:ext>
            </a:extLst>
          </p:cNvPr>
          <p:cNvSpPr txBox="1"/>
          <p:nvPr/>
        </p:nvSpPr>
        <p:spPr>
          <a:xfrm>
            <a:off x="8618536" y="4610100"/>
            <a:ext cx="801689" cy="209550"/>
          </a:xfrm>
          <a:prstGeom prst="rect">
            <a:avLst/>
          </a:prstGeom>
          <a:noFill/>
          <a:ln w="38100">
            <a:solidFill>
              <a:srgbClr val="FF540A"/>
            </a:solidFill>
          </a:ln>
        </p:spPr>
        <p:txBody>
          <a:bodyPr wrap="square" lIns="0" rIns="0" rtlCol="0">
            <a:spAutoFit/>
          </a:bodyPr>
          <a:lstStyle/>
          <a:p>
            <a:pPr algn="l">
              <a:spcBef>
                <a:spcPts val="600"/>
              </a:spcBef>
            </a:pPr>
            <a:endParaRPr lang="en-US" dirty="0"/>
          </a:p>
        </p:txBody>
      </p:sp>
    </p:spTree>
    <p:extLst>
      <p:ext uri="{BB962C8B-B14F-4D97-AF65-F5344CB8AC3E}">
        <p14:creationId xmlns:p14="http://schemas.microsoft.com/office/powerpoint/2010/main" val="816533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F5C124A-11A4-4AC4-8CAD-EC550FC59BAC}"/>
              </a:ext>
            </a:extLst>
          </p:cNvPr>
          <p:cNvGraphicFramePr>
            <a:graphicFrameLocks noChangeAspect="1"/>
          </p:cNvGraphicFramePr>
          <p:nvPr>
            <p:custDataLst>
              <p:tags r:id="rId2"/>
            </p:custDataLst>
            <p:extLst>
              <p:ext uri="{D42A27DB-BD31-4B8C-83A1-F6EECF244321}">
                <p14:modId xmlns:p14="http://schemas.microsoft.com/office/powerpoint/2010/main" val="35905650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7"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C3A235F-AA36-4E63-A563-90C850ED67B4}"/>
              </a:ext>
            </a:extLst>
          </p:cNvPr>
          <p:cNvSpPr>
            <a:spLocks noGrp="1"/>
          </p:cNvSpPr>
          <p:nvPr>
            <p:ph type="ctrTitle"/>
          </p:nvPr>
        </p:nvSpPr>
        <p:spPr>
          <a:xfrm>
            <a:off x="4326853" y="2432304"/>
            <a:ext cx="3354106" cy="1993392"/>
          </a:xfrm>
        </p:spPr>
        <p:txBody>
          <a:bodyPr vert="horz"/>
          <a:lstStyle/>
          <a:p>
            <a:pPr algn="ctr"/>
            <a:r>
              <a:rPr lang="en-US" sz="4000" dirty="0"/>
              <a:t>Thank You</a:t>
            </a:r>
          </a:p>
        </p:txBody>
      </p:sp>
    </p:spTree>
    <p:extLst>
      <p:ext uri="{BB962C8B-B14F-4D97-AF65-F5344CB8AC3E}">
        <p14:creationId xmlns:p14="http://schemas.microsoft.com/office/powerpoint/2010/main" val="2549647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C9789-D764-4C32-AA2C-07B29762BA8A}"/>
              </a:ext>
            </a:extLst>
          </p:cNvPr>
          <p:cNvSpPr>
            <a:spLocks noGrp="1"/>
          </p:cNvSpPr>
          <p:nvPr>
            <p:ph type="title"/>
          </p:nvPr>
        </p:nvSpPr>
        <p:spPr/>
        <p:txBody>
          <a:bodyPr/>
          <a:lstStyle/>
          <a:p>
            <a:r>
              <a:rPr lang="en-US" dirty="0"/>
              <a:t>Index</a:t>
            </a:r>
          </a:p>
        </p:txBody>
      </p:sp>
      <p:sp>
        <p:nvSpPr>
          <p:cNvPr id="5" name="Content Placeholder 4">
            <a:extLst>
              <a:ext uri="{FF2B5EF4-FFF2-40B4-BE49-F238E27FC236}">
                <a16:creationId xmlns:a16="http://schemas.microsoft.com/office/drawing/2014/main" id="{5FFA9B92-AB80-4F9D-B5E7-BE2F8267B269}"/>
              </a:ext>
            </a:extLst>
          </p:cNvPr>
          <p:cNvSpPr>
            <a:spLocks noGrp="1"/>
          </p:cNvSpPr>
          <p:nvPr>
            <p:ph idx="1"/>
          </p:nvPr>
        </p:nvSpPr>
        <p:spPr/>
        <p:txBody>
          <a:bodyPr/>
          <a:lstStyle/>
          <a:p>
            <a:r>
              <a:rPr lang="en-US" dirty="0"/>
              <a:t>Changing your password while logged in					</a:t>
            </a:r>
            <a:r>
              <a:rPr lang="en-US" dirty="0">
                <a:hlinkClick r:id="rId2" action="ppaction://hlinksldjump"/>
              </a:rPr>
              <a:t>Slide – 4</a:t>
            </a:r>
            <a:endParaRPr lang="en-US" dirty="0"/>
          </a:p>
          <a:p>
            <a:r>
              <a:rPr lang="en-US" dirty="0"/>
              <a:t>Resetting your password when not logged in					</a:t>
            </a:r>
            <a:r>
              <a:rPr lang="en-US" dirty="0">
                <a:hlinkClick r:id="rId3" action="ppaction://hlinksldjump"/>
              </a:rPr>
              <a:t>Slide – 6</a:t>
            </a:r>
            <a:endParaRPr lang="en-US" dirty="0"/>
          </a:p>
          <a:p>
            <a:r>
              <a:rPr lang="en-US" dirty="0"/>
              <a:t>Updating your profile 								</a:t>
            </a:r>
            <a:r>
              <a:rPr lang="en-US" dirty="0">
                <a:hlinkClick r:id="rId4" action="ppaction://hlinksldjump"/>
              </a:rPr>
              <a:t>Slide – 8</a:t>
            </a:r>
            <a:endParaRPr lang="en-US" dirty="0"/>
          </a:p>
          <a:p>
            <a:r>
              <a:rPr lang="en-US" dirty="0"/>
              <a:t>Browser troubleshooting (Chrome) 					</a:t>
            </a:r>
            <a:r>
              <a:rPr lang="en-US" dirty="0">
                <a:hlinkClick r:id="rId5" action="ppaction://hlinksldjump"/>
              </a:rPr>
              <a:t>Slide – 11</a:t>
            </a:r>
            <a:endParaRPr lang="en-US" dirty="0"/>
          </a:p>
          <a:p>
            <a:endParaRPr lang="en-US" dirty="0"/>
          </a:p>
          <a:p>
            <a:endParaRPr lang="en-US" dirty="0"/>
          </a:p>
        </p:txBody>
      </p:sp>
    </p:spTree>
    <p:extLst>
      <p:ext uri="{BB962C8B-B14F-4D97-AF65-F5344CB8AC3E}">
        <p14:creationId xmlns:p14="http://schemas.microsoft.com/office/powerpoint/2010/main" val="2754307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82B904E-37C4-4CF3-A301-3ABF5228A15B}"/>
              </a:ext>
            </a:extLst>
          </p:cNvPr>
          <p:cNvGraphicFramePr>
            <a:graphicFrameLocks noChangeAspect="1"/>
          </p:cNvGraphicFramePr>
          <p:nvPr>
            <p:custDataLst>
              <p:tags r:id="rId2"/>
            </p:custDataLst>
            <p:extLst>
              <p:ext uri="{D42A27DB-BD31-4B8C-83A1-F6EECF244321}">
                <p14:modId xmlns:p14="http://schemas.microsoft.com/office/powerpoint/2010/main" val="2775738517"/>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6153" name="think-cell Slide" r:id="rId5" imgW="347" imgH="348" progId="TCLayout.ActiveDocument.1">
                  <p:embed/>
                </p:oleObj>
              </mc:Choice>
              <mc:Fallback>
                <p:oleObj name="think-cell Slide" r:id="rId5" imgW="347" imgH="348" progId="TCLayout.ActiveDocument.1">
                  <p:embed/>
                  <p:pic>
                    <p:nvPicPr>
                      <p:cNvPr id="9" name="Object 8" hidden="1">
                        <a:extLst>
                          <a:ext uri="{FF2B5EF4-FFF2-40B4-BE49-F238E27FC236}">
                            <a16:creationId xmlns:a16="http://schemas.microsoft.com/office/drawing/2014/main" id="{682B904E-37C4-4CF3-A301-3ABF5228A15B}"/>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14" name="Title 13">
            <a:extLst>
              <a:ext uri="{FF2B5EF4-FFF2-40B4-BE49-F238E27FC236}">
                <a16:creationId xmlns:a16="http://schemas.microsoft.com/office/drawing/2014/main" id="{06F6C39A-44BD-4C2F-BA9C-4FA1DE1CDCAE}"/>
              </a:ext>
            </a:extLst>
          </p:cNvPr>
          <p:cNvSpPr>
            <a:spLocks noGrp="1"/>
          </p:cNvSpPr>
          <p:nvPr>
            <p:ph type="ctrTitle"/>
          </p:nvPr>
        </p:nvSpPr>
        <p:spPr/>
        <p:txBody>
          <a:bodyPr vert="horz"/>
          <a:lstStyle/>
          <a:p>
            <a:r>
              <a:rPr lang="en-US" sz="4400" dirty="0">
                <a:solidFill>
                  <a:srgbClr val="002856"/>
                </a:solidFill>
              </a:rPr>
              <a:t>Resetting Your Gartner.com Password</a:t>
            </a:r>
          </a:p>
        </p:txBody>
      </p:sp>
      <p:sp>
        <p:nvSpPr>
          <p:cNvPr id="15" name="Subtitle 14">
            <a:extLst>
              <a:ext uri="{FF2B5EF4-FFF2-40B4-BE49-F238E27FC236}">
                <a16:creationId xmlns:a16="http://schemas.microsoft.com/office/drawing/2014/main" id="{FF67FD83-ED13-4384-815B-028259657B7E}"/>
              </a:ext>
            </a:extLst>
          </p:cNvPr>
          <p:cNvSpPr>
            <a:spLocks noGrp="1"/>
          </p:cNvSpPr>
          <p:nvPr>
            <p:ph type="subTitle" idx="1"/>
          </p:nvPr>
        </p:nvSpPr>
        <p:spPr/>
        <p:txBody>
          <a:bodyPr/>
          <a:lstStyle/>
          <a:p>
            <a:r>
              <a:rPr lang="en-US" dirty="0">
                <a:solidFill>
                  <a:srgbClr val="002856"/>
                </a:solidFill>
                <a:latin typeface="+mj-lt"/>
              </a:rPr>
              <a:t>Gartner FAQ</a:t>
            </a:r>
          </a:p>
        </p:txBody>
      </p:sp>
    </p:spTree>
    <p:extLst>
      <p:ext uri="{BB962C8B-B14F-4D97-AF65-F5344CB8AC3E}">
        <p14:creationId xmlns:p14="http://schemas.microsoft.com/office/powerpoint/2010/main" val="3703615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7177"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1C6B47A8-732E-4F26-B1D3-C44E6077CBB2}"/>
              </a:ext>
            </a:extLst>
          </p:cNvPr>
          <p:cNvSpPr/>
          <p:nvPr/>
        </p:nvSpPr>
        <p:spPr>
          <a:xfrm>
            <a:off x="0" y="3004462"/>
            <a:ext cx="7412013" cy="29767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a:extLst>
              <a:ext uri="{FF2B5EF4-FFF2-40B4-BE49-F238E27FC236}">
                <a16:creationId xmlns:a16="http://schemas.microsoft.com/office/drawing/2014/main" id="{8710C1D7-DDB8-4E4F-B245-6D2D5FEAA21B}"/>
              </a:ext>
            </a:extLst>
          </p:cNvPr>
          <p:cNvSpPr/>
          <p:nvPr/>
        </p:nvSpPr>
        <p:spPr>
          <a:xfrm>
            <a:off x="793933"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6" name="TextBox 5">
            <a:extLst>
              <a:ext uri="{FF2B5EF4-FFF2-40B4-BE49-F238E27FC236}">
                <a16:creationId xmlns:a16="http://schemas.microsoft.com/office/drawing/2014/main" id="{FF74C7A8-DC6E-45E8-83FE-B8494410287A}"/>
              </a:ext>
            </a:extLst>
          </p:cNvPr>
          <p:cNvSpPr txBox="1"/>
          <p:nvPr/>
        </p:nvSpPr>
        <p:spPr>
          <a:xfrm>
            <a:off x="1223691" y="899815"/>
            <a:ext cx="3556296" cy="1969770"/>
          </a:xfrm>
          <a:prstGeom prst="rect">
            <a:avLst/>
          </a:prstGeom>
          <a:noFill/>
        </p:spPr>
        <p:txBody>
          <a:bodyPr wrap="square" lIns="0" rIns="0" rtlCol="0">
            <a:spAutoFit/>
          </a:bodyPr>
          <a:lstStyle/>
          <a:p>
            <a:pPr algn="l"/>
            <a:r>
              <a:rPr lang="en-US" sz="2800" dirty="0">
                <a:solidFill>
                  <a:srgbClr val="002856"/>
                </a:solidFill>
                <a:latin typeface="+mj-lt"/>
              </a:rPr>
              <a:t>Changing your password</a:t>
            </a:r>
          </a:p>
          <a:p>
            <a:pPr algn="l"/>
            <a:r>
              <a:rPr lang="en-US" sz="2800" dirty="0">
                <a:solidFill>
                  <a:srgbClr val="002856"/>
                </a:solidFill>
                <a:latin typeface="+mj-lt"/>
              </a:rPr>
              <a:t>when logged in to gartner.com</a:t>
            </a:r>
          </a:p>
          <a:p>
            <a:pPr algn="l"/>
            <a:endParaRPr lang="en-US" sz="1000" dirty="0">
              <a:solidFill>
                <a:srgbClr val="002856"/>
              </a:solidFill>
              <a:latin typeface="+mj-lt"/>
            </a:endParaRPr>
          </a:p>
        </p:txBody>
      </p:sp>
      <p:sp>
        <p:nvSpPr>
          <p:cNvPr id="7" name="Rectangle 6">
            <a:extLst>
              <a:ext uri="{FF2B5EF4-FFF2-40B4-BE49-F238E27FC236}">
                <a16:creationId xmlns:a16="http://schemas.microsoft.com/office/drawing/2014/main" id="{B5805FB7-1660-48E8-8A9C-1F77203D45C0}"/>
              </a:ext>
            </a:extLst>
          </p:cNvPr>
          <p:cNvSpPr/>
          <p:nvPr/>
        </p:nvSpPr>
        <p:spPr>
          <a:xfrm>
            <a:off x="4942251"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 name="TextBox 1">
            <a:extLst>
              <a:ext uri="{FF2B5EF4-FFF2-40B4-BE49-F238E27FC236}">
                <a16:creationId xmlns:a16="http://schemas.microsoft.com/office/drawing/2014/main" id="{E5E95E42-4EF0-47F5-BC61-EF6934A60309}"/>
              </a:ext>
            </a:extLst>
          </p:cNvPr>
          <p:cNvSpPr txBox="1"/>
          <p:nvPr/>
        </p:nvSpPr>
        <p:spPr>
          <a:xfrm>
            <a:off x="793933" y="3989318"/>
            <a:ext cx="3081383" cy="954107"/>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1: </a:t>
            </a:r>
            <a:r>
              <a:rPr lang="en-US" sz="1400" b="1" dirty="0">
                <a:solidFill>
                  <a:srgbClr val="002856"/>
                </a:solidFill>
              </a:rPr>
              <a:t>On the gartner.com homepage, go to My Profile in the top right corner. Click on Account from the drop-down.</a:t>
            </a:r>
          </a:p>
        </p:txBody>
      </p:sp>
      <p:pic>
        <p:nvPicPr>
          <p:cNvPr id="10" name="Picture 9" descr="Graphical user interface, website&#10;&#10;Description automatically generated">
            <a:extLst>
              <a:ext uri="{FF2B5EF4-FFF2-40B4-BE49-F238E27FC236}">
                <a16:creationId xmlns:a16="http://schemas.microsoft.com/office/drawing/2014/main" id="{D84054AF-3027-401E-B9D9-D048630558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8137" y="2895600"/>
            <a:ext cx="6473814" cy="3333750"/>
          </a:xfrm>
          <a:prstGeom prst="rect">
            <a:avLst/>
          </a:prstGeom>
        </p:spPr>
      </p:pic>
    </p:spTree>
    <p:extLst>
      <p:ext uri="{BB962C8B-B14F-4D97-AF65-F5344CB8AC3E}">
        <p14:creationId xmlns:p14="http://schemas.microsoft.com/office/powerpoint/2010/main" val="714840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8201"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0BD46D14-C4F8-422C-91AB-3CA3932F1D58}"/>
              </a:ext>
            </a:extLst>
          </p:cNvPr>
          <p:cNvSpPr/>
          <p:nvPr/>
        </p:nvSpPr>
        <p:spPr>
          <a:xfrm>
            <a:off x="1" y="3253762"/>
            <a:ext cx="5585727" cy="2833527"/>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8F9CFF0A-577F-42E5-8093-08993AE3C6C3}"/>
              </a:ext>
            </a:extLst>
          </p:cNvPr>
          <p:cNvSpPr/>
          <p:nvPr/>
        </p:nvSpPr>
        <p:spPr>
          <a:xfrm>
            <a:off x="-1" y="486172"/>
            <a:ext cx="7412013" cy="258795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9814F59D-2E33-4418-89BC-A5B6104948DF}"/>
              </a:ext>
            </a:extLst>
          </p:cNvPr>
          <p:cNvSpPr txBox="1"/>
          <p:nvPr/>
        </p:nvSpPr>
        <p:spPr>
          <a:xfrm>
            <a:off x="793933" y="1626259"/>
            <a:ext cx="4065450" cy="307777"/>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2: </a:t>
            </a:r>
            <a:r>
              <a:rPr lang="en-US" sz="1400" b="1" dirty="0">
                <a:solidFill>
                  <a:srgbClr val="002856"/>
                </a:solidFill>
              </a:rPr>
              <a:t>Click on Preferences.</a:t>
            </a:r>
          </a:p>
        </p:txBody>
      </p:sp>
      <p:sp>
        <p:nvSpPr>
          <p:cNvPr id="31" name="TextBox 30">
            <a:extLst>
              <a:ext uri="{FF2B5EF4-FFF2-40B4-BE49-F238E27FC236}">
                <a16:creationId xmlns:a16="http://schemas.microsoft.com/office/drawing/2014/main" id="{CF9FBE38-E9C0-438B-8507-E7FF0C50D3F6}"/>
              </a:ext>
            </a:extLst>
          </p:cNvPr>
          <p:cNvSpPr txBox="1"/>
          <p:nvPr/>
        </p:nvSpPr>
        <p:spPr>
          <a:xfrm>
            <a:off x="793933" y="3901085"/>
            <a:ext cx="3958867" cy="1538883"/>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3: </a:t>
            </a:r>
            <a:r>
              <a:rPr lang="en-US" sz="1400" b="1" dirty="0">
                <a:solidFill>
                  <a:srgbClr val="002856"/>
                </a:solidFill>
              </a:rPr>
              <a:t>Click on Password in the panel on the left.</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4: </a:t>
            </a:r>
            <a:r>
              <a:rPr lang="en-US" sz="1400" b="1" dirty="0">
                <a:solidFill>
                  <a:srgbClr val="002856"/>
                </a:solidFill>
              </a:rPr>
              <a:t>Enter your current and new passwords. Re-enter your new password to confirm and click on Save.</a:t>
            </a:r>
          </a:p>
        </p:txBody>
      </p:sp>
      <p:pic>
        <p:nvPicPr>
          <p:cNvPr id="4" name="Picture 3" descr="Graphical user interface, application&#10;&#10;Description automatically generated">
            <a:extLst>
              <a:ext uri="{FF2B5EF4-FFF2-40B4-BE49-F238E27FC236}">
                <a16:creationId xmlns:a16="http://schemas.microsoft.com/office/drawing/2014/main" id="{07C8F37A-B46C-4B2B-BB5F-5450132610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5728" y="0"/>
            <a:ext cx="6606272" cy="3074126"/>
          </a:xfrm>
          <a:prstGeom prst="rect">
            <a:avLst/>
          </a:prstGeom>
        </p:spPr>
      </p:pic>
      <p:pic>
        <p:nvPicPr>
          <p:cNvPr id="7" name="Picture 6">
            <a:extLst>
              <a:ext uri="{FF2B5EF4-FFF2-40B4-BE49-F238E27FC236}">
                <a16:creationId xmlns:a16="http://schemas.microsoft.com/office/drawing/2014/main" id="{8DF994B4-17D5-44EC-8F4C-825707ABD263}"/>
              </a:ext>
            </a:extLst>
          </p:cNvPr>
          <p:cNvPicPr>
            <a:picLocks noChangeAspect="1"/>
          </p:cNvPicPr>
          <p:nvPr/>
        </p:nvPicPr>
        <p:blipFill>
          <a:blip r:embed="rId7"/>
          <a:stretch>
            <a:fillRect/>
          </a:stretch>
        </p:blipFill>
        <p:spPr>
          <a:xfrm>
            <a:off x="5585728" y="3181350"/>
            <a:ext cx="6606272" cy="2990850"/>
          </a:xfrm>
          <a:prstGeom prst="rect">
            <a:avLst/>
          </a:prstGeom>
        </p:spPr>
      </p:pic>
      <p:sp>
        <p:nvSpPr>
          <p:cNvPr id="13" name="TextBox 12">
            <a:extLst>
              <a:ext uri="{FF2B5EF4-FFF2-40B4-BE49-F238E27FC236}">
                <a16:creationId xmlns:a16="http://schemas.microsoft.com/office/drawing/2014/main" id="{AF09C369-1388-4FE9-AE9A-06185DCCD365}"/>
              </a:ext>
            </a:extLst>
          </p:cNvPr>
          <p:cNvSpPr txBox="1"/>
          <p:nvPr/>
        </p:nvSpPr>
        <p:spPr>
          <a:xfrm>
            <a:off x="6248399" y="4724399"/>
            <a:ext cx="609601" cy="161925"/>
          </a:xfrm>
          <a:prstGeom prst="rect">
            <a:avLst/>
          </a:prstGeom>
          <a:noFill/>
          <a:ln w="38100">
            <a:solidFill>
              <a:srgbClr val="FF540A"/>
            </a:solidFill>
          </a:ln>
        </p:spPr>
        <p:txBody>
          <a:bodyPr wrap="square" lIns="0" rIns="0" rtlCol="0">
            <a:spAutoFit/>
          </a:bodyPr>
          <a:lstStyle/>
          <a:p>
            <a:pPr algn="l">
              <a:spcBef>
                <a:spcPts val="600"/>
              </a:spcBef>
            </a:pPr>
            <a:endParaRPr lang="en-US" dirty="0"/>
          </a:p>
        </p:txBody>
      </p:sp>
    </p:spTree>
    <p:extLst>
      <p:ext uri="{BB962C8B-B14F-4D97-AF65-F5344CB8AC3E}">
        <p14:creationId xmlns:p14="http://schemas.microsoft.com/office/powerpoint/2010/main" val="2986644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9225"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1C6B47A8-732E-4F26-B1D3-C44E6077CBB2}"/>
              </a:ext>
            </a:extLst>
          </p:cNvPr>
          <p:cNvSpPr/>
          <p:nvPr/>
        </p:nvSpPr>
        <p:spPr>
          <a:xfrm>
            <a:off x="0" y="3060756"/>
            <a:ext cx="9267825" cy="282569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a:extLst>
              <a:ext uri="{FF2B5EF4-FFF2-40B4-BE49-F238E27FC236}">
                <a16:creationId xmlns:a16="http://schemas.microsoft.com/office/drawing/2014/main" id="{8710C1D7-DDB8-4E4F-B245-6D2D5FEAA21B}"/>
              </a:ext>
            </a:extLst>
          </p:cNvPr>
          <p:cNvSpPr/>
          <p:nvPr/>
        </p:nvSpPr>
        <p:spPr>
          <a:xfrm>
            <a:off x="793933"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6" name="TextBox 5">
            <a:extLst>
              <a:ext uri="{FF2B5EF4-FFF2-40B4-BE49-F238E27FC236}">
                <a16:creationId xmlns:a16="http://schemas.microsoft.com/office/drawing/2014/main" id="{FF74C7A8-DC6E-45E8-83FE-B8494410287A}"/>
              </a:ext>
            </a:extLst>
          </p:cNvPr>
          <p:cNvSpPr txBox="1"/>
          <p:nvPr/>
        </p:nvSpPr>
        <p:spPr>
          <a:xfrm>
            <a:off x="1223691" y="903249"/>
            <a:ext cx="3556296" cy="1815882"/>
          </a:xfrm>
          <a:prstGeom prst="rect">
            <a:avLst/>
          </a:prstGeom>
          <a:noFill/>
        </p:spPr>
        <p:txBody>
          <a:bodyPr wrap="square" lIns="0" rIns="0" rtlCol="0">
            <a:spAutoFit/>
          </a:bodyPr>
          <a:lstStyle/>
          <a:p>
            <a:r>
              <a:rPr lang="en-US" sz="2800" dirty="0">
                <a:solidFill>
                  <a:srgbClr val="002856"/>
                </a:solidFill>
                <a:latin typeface="+mj-lt"/>
              </a:rPr>
              <a:t>Resetting your password</a:t>
            </a:r>
          </a:p>
          <a:p>
            <a:r>
              <a:rPr lang="en-US" sz="2800" dirty="0">
                <a:solidFill>
                  <a:srgbClr val="002856"/>
                </a:solidFill>
                <a:latin typeface="+mj-lt"/>
              </a:rPr>
              <a:t>when not logged in</a:t>
            </a:r>
            <a:endParaRPr lang="en-US" sz="8800" dirty="0">
              <a:solidFill>
                <a:srgbClr val="002856"/>
              </a:solidFill>
              <a:latin typeface="+mj-lt"/>
            </a:endParaRPr>
          </a:p>
        </p:txBody>
      </p:sp>
      <p:sp>
        <p:nvSpPr>
          <p:cNvPr id="7" name="Rectangle 6">
            <a:extLst>
              <a:ext uri="{FF2B5EF4-FFF2-40B4-BE49-F238E27FC236}">
                <a16:creationId xmlns:a16="http://schemas.microsoft.com/office/drawing/2014/main" id="{B5805FB7-1660-48E8-8A9C-1F77203D45C0}"/>
              </a:ext>
            </a:extLst>
          </p:cNvPr>
          <p:cNvSpPr/>
          <p:nvPr/>
        </p:nvSpPr>
        <p:spPr>
          <a:xfrm>
            <a:off x="4942251"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 name="TextBox 1">
            <a:extLst>
              <a:ext uri="{FF2B5EF4-FFF2-40B4-BE49-F238E27FC236}">
                <a16:creationId xmlns:a16="http://schemas.microsoft.com/office/drawing/2014/main" id="{E5E95E42-4EF0-47F5-BC61-EF6934A60309}"/>
              </a:ext>
            </a:extLst>
          </p:cNvPr>
          <p:cNvSpPr txBox="1"/>
          <p:nvPr/>
        </p:nvSpPr>
        <p:spPr>
          <a:xfrm>
            <a:off x="793933" y="3723370"/>
            <a:ext cx="3081383" cy="1538883"/>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1: </a:t>
            </a:r>
            <a:r>
              <a:rPr lang="en-US" sz="1400" b="1" dirty="0">
                <a:solidFill>
                  <a:srgbClr val="002856"/>
                </a:solidFill>
              </a:rPr>
              <a:t>On the gartner.com login page, click on “Forgot username or password.”</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2: </a:t>
            </a:r>
            <a:r>
              <a:rPr lang="en-US" sz="1400" b="1" dirty="0">
                <a:solidFill>
                  <a:srgbClr val="002856"/>
                </a:solidFill>
              </a:rPr>
              <a:t>Enter username or company email in the prompt.</a:t>
            </a:r>
          </a:p>
        </p:txBody>
      </p:sp>
      <p:pic>
        <p:nvPicPr>
          <p:cNvPr id="9" name="Picture 8">
            <a:extLst>
              <a:ext uri="{FF2B5EF4-FFF2-40B4-BE49-F238E27FC236}">
                <a16:creationId xmlns:a16="http://schemas.microsoft.com/office/drawing/2014/main" id="{5E492BE6-18C3-41AD-9F0F-FA473492FE9C}"/>
              </a:ext>
            </a:extLst>
          </p:cNvPr>
          <p:cNvPicPr>
            <a:picLocks noChangeAspect="1"/>
          </p:cNvPicPr>
          <p:nvPr/>
        </p:nvPicPr>
        <p:blipFill rotWithShape="1">
          <a:blip r:embed="rId6"/>
          <a:srcRect l="21478" r="41448" b="16494"/>
          <a:stretch/>
        </p:blipFill>
        <p:spPr>
          <a:xfrm>
            <a:off x="5695949" y="3060756"/>
            <a:ext cx="2752725" cy="2825694"/>
          </a:xfrm>
          <a:prstGeom prst="rect">
            <a:avLst/>
          </a:prstGeom>
          <a:effectLst>
            <a:outerShdw blurRad="127000" dist="38100" dir="5400000" sx="99000" sy="99000" algn="t" rotWithShape="0">
              <a:prstClr val="black">
                <a:alpha val="36000"/>
              </a:prstClr>
            </a:outerShdw>
          </a:effectLst>
        </p:spPr>
      </p:pic>
      <p:sp>
        <p:nvSpPr>
          <p:cNvPr id="16" name="Rectangle 15">
            <a:extLst>
              <a:ext uri="{FF2B5EF4-FFF2-40B4-BE49-F238E27FC236}">
                <a16:creationId xmlns:a16="http://schemas.microsoft.com/office/drawing/2014/main" id="{B493D2C4-A2D7-4A86-A8C1-E5D47DF54CB3}"/>
              </a:ext>
            </a:extLst>
          </p:cNvPr>
          <p:cNvSpPr/>
          <p:nvPr/>
        </p:nvSpPr>
        <p:spPr>
          <a:xfrm>
            <a:off x="5896066" y="5029201"/>
            <a:ext cx="949233" cy="126274"/>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pic>
        <p:nvPicPr>
          <p:cNvPr id="10" name="Picture 9">
            <a:extLst>
              <a:ext uri="{FF2B5EF4-FFF2-40B4-BE49-F238E27FC236}">
                <a16:creationId xmlns:a16="http://schemas.microsoft.com/office/drawing/2014/main" id="{C25AF236-3A6F-41B8-873C-4C2A264D177E}"/>
              </a:ext>
            </a:extLst>
          </p:cNvPr>
          <p:cNvPicPr>
            <a:picLocks noChangeAspect="1"/>
          </p:cNvPicPr>
          <p:nvPr/>
        </p:nvPicPr>
        <p:blipFill rotWithShape="1">
          <a:blip r:embed="rId7"/>
          <a:srcRect l="21612" r="41431" b="16851"/>
          <a:stretch/>
        </p:blipFill>
        <p:spPr>
          <a:xfrm>
            <a:off x="8803550" y="3059608"/>
            <a:ext cx="2752725" cy="2825694"/>
          </a:xfrm>
          <a:prstGeom prst="rect">
            <a:avLst/>
          </a:prstGeom>
          <a:effectLst>
            <a:outerShdw blurRad="127000" dist="38100" dir="5400000" sx="99000" sy="99000" algn="t" rotWithShape="0">
              <a:prstClr val="black">
                <a:alpha val="36000"/>
              </a:prstClr>
            </a:outerShdw>
          </a:effectLst>
        </p:spPr>
      </p:pic>
      <p:sp>
        <p:nvSpPr>
          <p:cNvPr id="17" name="Rectangle 16">
            <a:extLst>
              <a:ext uri="{FF2B5EF4-FFF2-40B4-BE49-F238E27FC236}">
                <a16:creationId xmlns:a16="http://schemas.microsoft.com/office/drawing/2014/main" id="{D6761DE2-B5D8-4421-81AA-B7B19783FCDF}"/>
              </a:ext>
            </a:extLst>
          </p:cNvPr>
          <p:cNvSpPr/>
          <p:nvPr/>
        </p:nvSpPr>
        <p:spPr>
          <a:xfrm>
            <a:off x="8973208" y="3829050"/>
            <a:ext cx="2409867" cy="361949"/>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Tree>
    <p:extLst>
      <p:ext uri="{BB962C8B-B14F-4D97-AF65-F5344CB8AC3E}">
        <p14:creationId xmlns:p14="http://schemas.microsoft.com/office/powerpoint/2010/main" val="1907910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0249"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0BD46D14-C4F8-422C-91AB-3CA3932F1D58}"/>
              </a:ext>
            </a:extLst>
          </p:cNvPr>
          <p:cNvSpPr/>
          <p:nvPr/>
        </p:nvSpPr>
        <p:spPr>
          <a:xfrm>
            <a:off x="0" y="3429000"/>
            <a:ext cx="7412013" cy="258795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8F9CFF0A-577F-42E5-8093-08993AE3C6C3}"/>
              </a:ext>
            </a:extLst>
          </p:cNvPr>
          <p:cNvSpPr/>
          <p:nvPr/>
        </p:nvSpPr>
        <p:spPr>
          <a:xfrm>
            <a:off x="-1" y="534895"/>
            <a:ext cx="9172576" cy="2587953"/>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9814F59D-2E33-4418-89BC-A5B6104948DF}"/>
              </a:ext>
            </a:extLst>
          </p:cNvPr>
          <p:cNvSpPr txBox="1"/>
          <p:nvPr/>
        </p:nvSpPr>
        <p:spPr>
          <a:xfrm>
            <a:off x="793933" y="1267179"/>
            <a:ext cx="4065450" cy="1123384"/>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3: </a:t>
            </a:r>
            <a:r>
              <a:rPr lang="en-US" sz="1400" b="1" dirty="0">
                <a:solidFill>
                  <a:srgbClr val="002856"/>
                </a:solidFill>
              </a:rPr>
              <a:t>An email with instructions for resetting your login information will be sent to your email address. Follow the link in the email.</a:t>
            </a:r>
            <a:endParaRPr lang="en-US" sz="1000" b="1" dirty="0">
              <a:solidFill>
                <a:srgbClr val="002856"/>
              </a:solidFill>
            </a:endParaRPr>
          </a:p>
          <a:p>
            <a:pPr>
              <a:spcBef>
                <a:spcPts val="600"/>
              </a:spcBef>
            </a:pPr>
            <a:r>
              <a:rPr lang="en-US" sz="1000" b="1" dirty="0">
                <a:solidFill>
                  <a:srgbClr val="002856"/>
                </a:solidFill>
              </a:rPr>
              <a:t>Check your spam folder if you don’t see the password reset email in your inbox.</a:t>
            </a:r>
          </a:p>
        </p:txBody>
      </p:sp>
      <p:sp>
        <p:nvSpPr>
          <p:cNvPr id="31" name="TextBox 30">
            <a:extLst>
              <a:ext uri="{FF2B5EF4-FFF2-40B4-BE49-F238E27FC236}">
                <a16:creationId xmlns:a16="http://schemas.microsoft.com/office/drawing/2014/main" id="{CF9FBE38-E9C0-438B-8507-E7FF0C50D3F6}"/>
              </a:ext>
            </a:extLst>
          </p:cNvPr>
          <p:cNvSpPr txBox="1"/>
          <p:nvPr/>
        </p:nvSpPr>
        <p:spPr>
          <a:xfrm>
            <a:off x="793933" y="4207451"/>
            <a:ext cx="3958867" cy="1031051"/>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4: </a:t>
            </a:r>
            <a:r>
              <a:rPr lang="en-US" sz="1400" b="1" dirty="0">
                <a:solidFill>
                  <a:srgbClr val="002856"/>
                </a:solidFill>
              </a:rPr>
              <a:t>Enter and re-enter your new password and click on Save and Continue.</a:t>
            </a:r>
          </a:p>
          <a:p>
            <a:pPr>
              <a:spcBef>
                <a:spcPts val="600"/>
              </a:spcBef>
            </a:pPr>
            <a:r>
              <a:rPr lang="en-US" sz="1400" b="1" dirty="0">
                <a:solidFill>
                  <a:srgbClr val="002856"/>
                </a:solidFill>
              </a:rPr>
              <a:t>The system will log you in and your password will be changed.</a:t>
            </a:r>
          </a:p>
        </p:txBody>
      </p:sp>
      <p:pic>
        <p:nvPicPr>
          <p:cNvPr id="2" name="Picture 1">
            <a:extLst>
              <a:ext uri="{FF2B5EF4-FFF2-40B4-BE49-F238E27FC236}">
                <a16:creationId xmlns:a16="http://schemas.microsoft.com/office/drawing/2014/main" id="{47C00FDE-2B52-42DB-855E-50F2AD5166ED}"/>
              </a:ext>
            </a:extLst>
          </p:cNvPr>
          <p:cNvPicPr>
            <a:picLocks noChangeAspect="1"/>
          </p:cNvPicPr>
          <p:nvPr/>
        </p:nvPicPr>
        <p:blipFill rotWithShape="1">
          <a:blip r:embed="rId6"/>
          <a:srcRect l="21697" r="41239" b="21951"/>
          <a:stretch/>
        </p:blipFill>
        <p:spPr>
          <a:xfrm>
            <a:off x="5685651" y="537733"/>
            <a:ext cx="2693671" cy="2587953"/>
          </a:xfrm>
          <a:prstGeom prst="rect">
            <a:avLst/>
          </a:prstGeom>
          <a:effectLst>
            <a:outerShdw blurRad="127000" dist="38100" dir="5400000" sx="99000" sy="99000" algn="t" rotWithShape="0">
              <a:prstClr val="black">
                <a:alpha val="36000"/>
              </a:prstClr>
            </a:outerShdw>
          </a:effectLst>
        </p:spPr>
      </p:pic>
      <p:pic>
        <p:nvPicPr>
          <p:cNvPr id="14" name="Picture 13">
            <a:extLst>
              <a:ext uri="{FF2B5EF4-FFF2-40B4-BE49-F238E27FC236}">
                <a16:creationId xmlns:a16="http://schemas.microsoft.com/office/drawing/2014/main" id="{39A97357-EA31-4CC5-9BB5-7747EF2E5D76}"/>
              </a:ext>
            </a:extLst>
          </p:cNvPr>
          <p:cNvPicPr>
            <a:picLocks noChangeAspect="1"/>
          </p:cNvPicPr>
          <p:nvPr/>
        </p:nvPicPr>
        <p:blipFill rotWithShape="1">
          <a:blip r:embed="rId7"/>
          <a:srcRect b="11038"/>
          <a:stretch/>
        </p:blipFill>
        <p:spPr>
          <a:xfrm>
            <a:off x="8526097" y="534895"/>
            <a:ext cx="3030177" cy="2587953"/>
          </a:xfrm>
          <a:prstGeom prst="rect">
            <a:avLst/>
          </a:prstGeom>
          <a:effectLst>
            <a:outerShdw blurRad="127000" dist="38100" dir="5400000" sx="99000" sy="99000" algn="t" rotWithShape="0">
              <a:prstClr val="black">
                <a:alpha val="36000"/>
              </a:prstClr>
            </a:outerShdw>
          </a:effectLst>
        </p:spPr>
      </p:pic>
      <p:pic>
        <p:nvPicPr>
          <p:cNvPr id="4" name="Picture 3">
            <a:extLst>
              <a:ext uri="{FF2B5EF4-FFF2-40B4-BE49-F238E27FC236}">
                <a16:creationId xmlns:a16="http://schemas.microsoft.com/office/drawing/2014/main" id="{F5DBDE64-0E68-4371-8702-F03E516F8F90}"/>
              </a:ext>
            </a:extLst>
          </p:cNvPr>
          <p:cNvPicPr>
            <a:picLocks noChangeAspect="1"/>
          </p:cNvPicPr>
          <p:nvPr/>
        </p:nvPicPr>
        <p:blipFill rotWithShape="1">
          <a:blip r:embed="rId8"/>
          <a:srcRect l="13710" r="14326" b="30309"/>
          <a:stretch/>
        </p:blipFill>
        <p:spPr>
          <a:xfrm>
            <a:off x="5685651" y="3431839"/>
            <a:ext cx="5870623" cy="2587954"/>
          </a:xfrm>
          <a:prstGeom prst="rect">
            <a:avLst/>
          </a:prstGeom>
          <a:effectLst>
            <a:outerShdw blurRad="127000" dist="38100" dir="5400000" sx="99000" sy="99000" algn="t" rotWithShape="0">
              <a:prstClr val="black">
                <a:alpha val="36000"/>
              </a:prstClr>
            </a:outerShdw>
          </a:effectLst>
        </p:spPr>
      </p:pic>
      <p:sp>
        <p:nvSpPr>
          <p:cNvPr id="23" name="Rectangle 22">
            <a:extLst>
              <a:ext uri="{FF2B5EF4-FFF2-40B4-BE49-F238E27FC236}">
                <a16:creationId xmlns:a16="http://schemas.microsoft.com/office/drawing/2014/main" id="{8533FED6-C01B-4276-B132-C47E6711D817}"/>
              </a:ext>
            </a:extLst>
          </p:cNvPr>
          <p:cNvSpPr/>
          <p:nvPr/>
        </p:nvSpPr>
        <p:spPr>
          <a:xfrm>
            <a:off x="8526096" y="1733369"/>
            <a:ext cx="3030177" cy="368300"/>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Tree>
    <p:extLst>
      <p:ext uri="{BB962C8B-B14F-4D97-AF65-F5344CB8AC3E}">
        <p14:creationId xmlns:p14="http://schemas.microsoft.com/office/powerpoint/2010/main" val="2663694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82B904E-37C4-4CF3-A301-3ABF5228A15B}"/>
              </a:ext>
            </a:extLst>
          </p:cNvPr>
          <p:cNvGraphicFramePr>
            <a:graphicFrameLocks noChangeAspect="1"/>
          </p:cNvGraphicFramePr>
          <p:nvPr>
            <p:custDataLst>
              <p:tags r:id="rId2"/>
            </p:custDataLst>
            <p:extLst>
              <p:ext uri="{D42A27DB-BD31-4B8C-83A1-F6EECF244321}">
                <p14:modId xmlns:p14="http://schemas.microsoft.com/office/powerpoint/2010/main" val="3841401076"/>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1273" name="think-cell Slide" r:id="rId5" imgW="347" imgH="348" progId="TCLayout.ActiveDocument.1">
                  <p:embed/>
                </p:oleObj>
              </mc:Choice>
              <mc:Fallback>
                <p:oleObj name="think-cell Slide" r:id="rId5" imgW="347" imgH="348" progId="TCLayout.ActiveDocument.1">
                  <p:embed/>
                  <p:pic>
                    <p:nvPicPr>
                      <p:cNvPr id="9" name="Object 8" hidden="1">
                        <a:extLst>
                          <a:ext uri="{FF2B5EF4-FFF2-40B4-BE49-F238E27FC236}">
                            <a16:creationId xmlns:a16="http://schemas.microsoft.com/office/drawing/2014/main" id="{682B904E-37C4-4CF3-A301-3ABF5228A15B}"/>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14" name="Title 13">
            <a:extLst>
              <a:ext uri="{FF2B5EF4-FFF2-40B4-BE49-F238E27FC236}">
                <a16:creationId xmlns:a16="http://schemas.microsoft.com/office/drawing/2014/main" id="{06F6C39A-44BD-4C2F-BA9C-4FA1DE1CDCAE}"/>
              </a:ext>
            </a:extLst>
          </p:cNvPr>
          <p:cNvSpPr>
            <a:spLocks noGrp="1"/>
          </p:cNvSpPr>
          <p:nvPr>
            <p:ph type="ctrTitle"/>
          </p:nvPr>
        </p:nvSpPr>
        <p:spPr/>
        <p:txBody>
          <a:bodyPr vert="horz"/>
          <a:lstStyle/>
          <a:p>
            <a:r>
              <a:rPr lang="en-US" sz="4400" dirty="0">
                <a:solidFill>
                  <a:srgbClr val="002856"/>
                </a:solidFill>
              </a:rPr>
              <a:t>Updating Your Gartner.com Profile</a:t>
            </a:r>
          </a:p>
        </p:txBody>
      </p:sp>
      <p:sp>
        <p:nvSpPr>
          <p:cNvPr id="15" name="Subtitle 14">
            <a:extLst>
              <a:ext uri="{FF2B5EF4-FFF2-40B4-BE49-F238E27FC236}">
                <a16:creationId xmlns:a16="http://schemas.microsoft.com/office/drawing/2014/main" id="{FF67FD83-ED13-4384-815B-028259657B7E}"/>
              </a:ext>
            </a:extLst>
          </p:cNvPr>
          <p:cNvSpPr>
            <a:spLocks noGrp="1"/>
          </p:cNvSpPr>
          <p:nvPr>
            <p:ph type="subTitle" idx="1"/>
          </p:nvPr>
        </p:nvSpPr>
        <p:spPr/>
        <p:txBody>
          <a:bodyPr/>
          <a:lstStyle/>
          <a:p>
            <a:r>
              <a:rPr lang="en-US" dirty="0">
                <a:solidFill>
                  <a:srgbClr val="002856"/>
                </a:solidFill>
                <a:latin typeface="+mj-lt"/>
              </a:rPr>
              <a:t>Gartner FAQ</a:t>
            </a:r>
          </a:p>
        </p:txBody>
      </p:sp>
    </p:spTree>
    <p:extLst>
      <p:ext uri="{BB962C8B-B14F-4D97-AF65-F5344CB8AC3E}">
        <p14:creationId xmlns:p14="http://schemas.microsoft.com/office/powerpoint/2010/main" val="2290296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extLst>
              <p:ext uri="{D42A27DB-BD31-4B8C-83A1-F6EECF244321}">
                <p14:modId xmlns:p14="http://schemas.microsoft.com/office/powerpoint/2010/main" val="137403168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2297"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1C6B47A8-732E-4F26-B1D3-C44E6077CBB2}"/>
              </a:ext>
            </a:extLst>
          </p:cNvPr>
          <p:cNvSpPr/>
          <p:nvPr/>
        </p:nvSpPr>
        <p:spPr>
          <a:xfrm>
            <a:off x="0" y="3004462"/>
            <a:ext cx="7412013" cy="2961559"/>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a:extLst>
              <a:ext uri="{FF2B5EF4-FFF2-40B4-BE49-F238E27FC236}">
                <a16:creationId xmlns:a16="http://schemas.microsoft.com/office/drawing/2014/main" id="{8710C1D7-DDB8-4E4F-B245-6D2D5FEAA21B}"/>
              </a:ext>
            </a:extLst>
          </p:cNvPr>
          <p:cNvSpPr/>
          <p:nvPr/>
        </p:nvSpPr>
        <p:spPr>
          <a:xfrm>
            <a:off x="793933" y="876838"/>
            <a:ext cx="120650" cy="1608658"/>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6" name="TextBox 5">
            <a:extLst>
              <a:ext uri="{FF2B5EF4-FFF2-40B4-BE49-F238E27FC236}">
                <a16:creationId xmlns:a16="http://schemas.microsoft.com/office/drawing/2014/main" id="{FF74C7A8-DC6E-45E8-83FE-B8494410287A}"/>
              </a:ext>
            </a:extLst>
          </p:cNvPr>
          <p:cNvSpPr txBox="1"/>
          <p:nvPr/>
        </p:nvSpPr>
        <p:spPr>
          <a:xfrm>
            <a:off x="1223691" y="1204113"/>
            <a:ext cx="3548606" cy="954107"/>
          </a:xfrm>
          <a:prstGeom prst="rect">
            <a:avLst/>
          </a:prstGeom>
          <a:noFill/>
        </p:spPr>
        <p:txBody>
          <a:bodyPr wrap="square" lIns="0" rIns="0" rtlCol="0">
            <a:spAutoFit/>
          </a:bodyPr>
          <a:lstStyle/>
          <a:p>
            <a:pPr algn="l"/>
            <a:r>
              <a:rPr lang="en-US" sz="2800" dirty="0">
                <a:solidFill>
                  <a:srgbClr val="002856"/>
                </a:solidFill>
                <a:latin typeface="+mj-lt"/>
              </a:rPr>
              <a:t>Updating your profile</a:t>
            </a:r>
            <a:endParaRPr lang="en-US" sz="8800" dirty="0">
              <a:solidFill>
                <a:srgbClr val="002856"/>
              </a:solidFill>
              <a:latin typeface="+mj-lt"/>
            </a:endParaRPr>
          </a:p>
        </p:txBody>
      </p:sp>
      <p:sp>
        <p:nvSpPr>
          <p:cNvPr id="7" name="Rectangle 6">
            <a:extLst>
              <a:ext uri="{FF2B5EF4-FFF2-40B4-BE49-F238E27FC236}">
                <a16:creationId xmlns:a16="http://schemas.microsoft.com/office/drawing/2014/main" id="{B5805FB7-1660-48E8-8A9C-1F77203D45C0}"/>
              </a:ext>
            </a:extLst>
          </p:cNvPr>
          <p:cNvSpPr/>
          <p:nvPr/>
        </p:nvSpPr>
        <p:spPr>
          <a:xfrm>
            <a:off x="4942251" y="876838"/>
            <a:ext cx="120650" cy="1608658"/>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 name="TextBox 1">
            <a:extLst>
              <a:ext uri="{FF2B5EF4-FFF2-40B4-BE49-F238E27FC236}">
                <a16:creationId xmlns:a16="http://schemas.microsoft.com/office/drawing/2014/main" id="{E5E95E42-4EF0-47F5-BC61-EF6934A60309}"/>
              </a:ext>
            </a:extLst>
          </p:cNvPr>
          <p:cNvSpPr txBox="1"/>
          <p:nvPr/>
        </p:nvSpPr>
        <p:spPr>
          <a:xfrm>
            <a:off x="793933" y="4015758"/>
            <a:ext cx="3081383" cy="954107"/>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1: </a:t>
            </a:r>
            <a:r>
              <a:rPr lang="en-US" sz="1400" b="1" dirty="0">
                <a:solidFill>
                  <a:srgbClr val="002856"/>
                </a:solidFill>
              </a:rPr>
              <a:t>Log in to gartner.com as a guest user and go to My Profile in the top right corner. Click on Account.</a:t>
            </a:r>
          </a:p>
        </p:txBody>
      </p:sp>
      <p:pic>
        <p:nvPicPr>
          <p:cNvPr id="10" name="Picture 9">
            <a:extLst>
              <a:ext uri="{FF2B5EF4-FFF2-40B4-BE49-F238E27FC236}">
                <a16:creationId xmlns:a16="http://schemas.microsoft.com/office/drawing/2014/main" id="{CDF1FD0B-A47F-4D0C-9BB6-32627B7B42A9}"/>
              </a:ext>
            </a:extLst>
          </p:cNvPr>
          <p:cNvPicPr>
            <a:picLocks noChangeAspect="1"/>
          </p:cNvPicPr>
          <p:nvPr/>
        </p:nvPicPr>
        <p:blipFill rotWithShape="1">
          <a:blip r:embed="rId6"/>
          <a:srcRect r="854" b="7736"/>
          <a:stretch/>
        </p:blipFill>
        <p:spPr>
          <a:xfrm>
            <a:off x="5062901" y="3004462"/>
            <a:ext cx="6471967" cy="2961559"/>
          </a:xfrm>
          <a:prstGeom prst="rect">
            <a:avLst/>
          </a:prstGeom>
          <a:effectLst>
            <a:outerShdw blurRad="127000" dist="38100" dir="5400000" sx="99000" sy="99000" algn="t" rotWithShape="0">
              <a:prstClr val="black">
                <a:alpha val="36000"/>
              </a:prstClr>
            </a:outerShdw>
          </a:effectLst>
        </p:spPr>
      </p:pic>
      <p:sp>
        <p:nvSpPr>
          <p:cNvPr id="30" name="Rectangle 29">
            <a:extLst>
              <a:ext uri="{FF2B5EF4-FFF2-40B4-BE49-F238E27FC236}">
                <a16:creationId xmlns:a16="http://schemas.microsoft.com/office/drawing/2014/main" id="{7AFD09D8-6DAF-4318-8292-C24F9F687A41}"/>
              </a:ext>
            </a:extLst>
          </p:cNvPr>
          <p:cNvSpPr/>
          <p:nvPr/>
        </p:nvSpPr>
        <p:spPr>
          <a:xfrm>
            <a:off x="10963275" y="3175000"/>
            <a:ext cx="404814" cy="127000"/>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Tree>
    <p:extLst>
      <p:ext uri="{BB962C8B-B14F-4D97-AF65-F5344CB8AC3E}">
        <p14:creationId xmlns:p14="http://schemas.microsoft.com/office/powerpoint/2010/main" val="970387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4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quot;&gt;&lt;elem m_fUsage=&quot;1.00000000000000000000E+00&quot;&gt;&lt;m_msothmcolidx val=&quot;0&quot;/&gt;&lt;m_rgb r=&quot;E8&quot; g=&quot;11&quot; b=&quot;59&quot;/&gt;&lt;/elem&gt;&lt;elem m_fUsage=&quot;9.00000000000000022204E-01&quot;&gt;&lt;m_msothmcolidx val=&quot;0&quot;/&gt;&lt;m_rgb r=&quot;06&quot; g=&quot;C4&quot; b=&quot;B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6AE14C29-BB09-4ACD-8637-B72C907E04F4}"/>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9D8CAD83-6332-4FD5-A21A-6910218A361E}"/>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5971</TotalTime>
  <Words>493</Words>
  <Application>Microsoft Office PowerPoint</Application>
  <PresentationFormat>Widescreen</PresentationFormat>
  <Paragraphs>53</Paragraphs>
  <Slides>14</Slides>
  <Notes>3</Notes>
  <HiddenSlides>0</HiddenSlides>
  <MMClips>0</MMClips>
  <ScaleCrop>false</ScaleCrop>
  <HeadingPairs>
    <vt:vector size="8" baseType="variant">
      <vt:variant>
        <vt:lpstr>Fonts Used</vt:lpstr>
      </vt:variant>
      <vt:variant>
        <vt:i4>2</vt:i4>
      </vt:variant>
      <vt:variant>
        <vt:lpstr>Theme</vt:lpstr>
      </vt:variant>
      <vt:variant>
        <vt:i4>4</vt:i4>
      </vt:variant>
      <vt:variant>
        <vt:lpstr>Embedded OLE Servers</vt:lpstr>
      </vt:variant>
      <vt:variant>
        <vt:i4>1</vt:i4>
      </vt:variant>
      <vt:variant>
        <vt:lpstr>Slide Titles</vt:lpstr>
      </vt:variant>
      <vt:variant>
        <vt:i4>14</vt:i4>
      </vt:variant>
    </vt:vector>
  </HeadingPairs>
  <TitlesOfParts>
    <vt:vector size="21" baseType="lpstr">
      <vt:lpstr>Arial</vt:lpstr>
      <vt:lpstr>Arial Black</vt:lpstr>
      <vt:lpstr>White bkgrnd master</vt:lpstr>
      <vt:lpstr>Blue bkgrnd master</vt:lpstr>
      <vt:lpstr>White bk accent color options</vt:lpstr>
      <vt:lpstr>Blue bk accent color options</vt:lpstr>
      <vt:lpstr>think-cell Slide</vt:lpstr>
      <vt:lpstr>FAQs for Client  Self-Service </vt:lpstr>
      <vt:lpstr>Index</vt:lpstr>
      <vt:lpstr>Resetting Your Gartner.com Password</vt:lpstr>
      <vt:lpstr>PowerPoint Presentation</vt:lpstr>
      <vt:lpstr>PowerPoint Presentation</vt:lpstr>
      <vt:lpstr>PowerPoint Presentation</vt:lpstr>
      <vt:lpstr>PowerPoint Presentation</vt:lpstr>
      <vt:lpstr>Updating Your Gartner.com Profile</vt:lpstr>
      <vt:lpstr>PowerPoint Presentation</vt:lpstr>
      <vt:lpstr>PowerPoint Presentation</vt:lpstr>
      <vt:lpstr>Browser Troubleshooting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2021 - Ver 2020-1104</dc:subject>
  <dc:creator>Arya,Arnav</dc:creator>
  <cp:lastModifiedBy>Fay,Sally</cp:lastModifiedBy>
  <cp:revision>236</cp:revision>
  <dcterms:created xsi:type="dcterms:W3CDTF">2021-05-20T14:04:58Z</dcterms:created>
  <dcterms:modified xsi:type="dcterms:W3CDTF">2021-12-03T17:38:07Z</dcterms:modified>
</cp:coreProperties>
</file>