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tags/tag5.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3.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 id="2147483869" r:id="rId2"/>
    <p:sldMasterId id="2147483886" r:id="rId3"/>
    <p:sldMasterId id="2147483913" r:id="rId4"/>
  </p:sldMasterIdLst>
  <p:notesMasterIdLst>
    <p:notesMasterId r:id="rId19"/>
  </p:notesMasterIdLst>
  <p:handoutMasterIdLst>
    <p:handoutMasterId r:id="rId20"/>
  </p:handoutMasterIdLst>
  <p:sldIdLst>
    <p:sldId id="1042" r:id="rId5"/>
    <p:sldId id="1052" r:id="rId6"/>
    <p:sldId id="1008" r:id="rId7"/>
    <p:sldId id="1013" r:id="rId8"/>
    <p:sldId id="1043" r:id="rId9"/>
    <p:sldId id="1044" r:id="rId10"/>
    <p:sldId id="1018" r:id="rId11"/>
    <p:sldId id="1045" r:id="rId12"/>
    <p:sldId id="1046" r:id="rId13"/>
    <p:sldId id="1047" r:id="rId14"/>
    <p:sldId id="1050" r:id="rId15"/>
    <p:sldId id="1051" r:id="rId16"/>
    <p:sldId id="1041" r:id="rId17"/>
    <p:sldId id="1040" r:id="rId18"/>
  </p:sldIdLst>
  <p:sldSz cx="12192000" cy="6858000"/>
  <p:notesSz cx="6858000" cy="9144000"/>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nders,Rich" initials="E" lastIdx="4" clrIdx="0">
    <p:extLst>
      <p:ext uri="{19B8F6BF-5375-455C-9EA6-DF929625EA0E}">
        <p15:presenceInfo xmlns:p15="http://schemas.microsoft.com/office/powerpoint/2012/main" userId="S::Rich.Enders@gartner.com::1ad872d4-5fa0-4d3e-b9bc-40fded2a6f6d" providerId="AD"/>
      </p:ext>
    </p:extLst>
  </p:cmAuthor>
  <p:cmAuthor id="2" name="Puleio,Michelle" initials="P" lastIdx="1" clrIdx="1">
    <p:extLst>
      <p:ext uri="{19B8F6BF-5375-455C-9EA6-DF929625EA0E}">
        <p15:presenceInfo xmlns:p15="http://schemas.microsoft.com/office/powerpoint/2012/main" userId="S::Michelle.Puleio@gartner.com::4d61dde0-08c5-41fb-925d-691e51c28e04" providerId="AD"/>
      </p:ext>
    </p:extLst>
  </p:cmAuthor>
  <p:cmAuthor id="3" name="Rafferty,Charles" initials="R" lastIdx="1" clrIdx="2">
    <p:extLst>
      <p:ext uri="{19B8F6BF-5375-455C-9EA6-DF929625EA0E}">
        <p15:presenceInfo xmlns:p15="http://schemas.microsoft.com/office/powerpoint/2012/main" userId="S::Charles.Rafferty@gartner.com::7a4208b7-acfc-4cce-8499-c63b78448d8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17" autoAdjust="0"/>
    <p:restoredTop sz="94670" autoAdjust="0"/>
  </p:normalViewPr>
  <p:slideViewPr>
    <p:cSldViewPr snapToGrid="0">
      <p:cViewPr varScale="1">
        <p:scale>
          <a:sx n="86" d="100"/>
          <a:sy n="86" d="100"/>
        </p:scale>
        <p:origin x="696" y="58"/>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p:scale>
          <a:sx n="75" d="100"/>
          <a:sy n="75" d="100"/>
        </p:scale>
        <p:origin x="3390" y="1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26B98C-713B-4B72-A4D4-019F5DA80C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C270BE1-CA36-4E08-BA4E-AC3C07DBA58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662039D-F6B0-4B3D-87CD-5EA4BC8D3B27}" type="datetimeFigureOut">
              <a:rPr lang="en-US" smtClean="0"/>
              <a:t>12/3/2021</a:t>
            </a:fld>
            <a:endParaRPr lang="en-US" dirty="0"/>
          </a:p>
        </p:txBody>
      </p:sp>
      <p:sp>
        <p:nvSpPr>
          <p:cNvPr id="4" name="Footer Placeholder 3">
            <a:extLst>
              <a:ext uri="{FF2B5EF4-FFF2-40B4-BE49-F238E27FC236}">
                <a16:creationId xmlns:a16="http://schemas.microsoft.com/office/drawing/2014/main" id="{87346B8E-2606-4769-BF30-459644BE4BF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BEC229D-172E-43E4-8A96-CF0E11D3DD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3B6B68-6C65-4B67-BFEC-C9B9E8911328}" type="slidenum">
              <a:rPr lang="en-US" smtClean="0"/>
              <a:t>‹#›</a:t>
            </a:fld>
            <a:endParaRPr lang="en-US" dirty="0"/>
          </a:p>
        </p:txBody>
      </p:sp>
    </p:spTree>
    <p:extLst>
      <p:ext uri="{BB962C8B-B14F-4D97-AF65-F5344CB8AC3E}">
        <p14:creationId xmlns:p14="http://schemas.microsoft.com/office/powerpoint/2010/main" val="17308988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Notes Placeholder 4"/>
          <p:cNvSpPr>
            <a:spLocks noGrp="1"/>
          </p:cNvSpPr>
          <p:nvPr>
            <p:ph type="body" sz="quarter" idx="3"/>
          </p:nvPr>
        </p:nvSpPr>
        <p:spPr>
          <a:xfrm>
            <a:off x="246888" y="3134806"/>
            <a:ext cx="6373368" cy="5698298"/>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Image Placeholder 7">
            <a:extLst>
              <a:ext uri="{FF2B5EF4-FFF2-40B4-BE49-F238E27FC236}">
                <a16:creationId xmlns:a16="http://schemas.microsoft.com/office/drawing/2014/main" id="{EB9A72EB-8446-4162-8400-EAE51CA4B002}"/>
              </a:ext>
            </a:extLst>
          </p:cNvPr>
          <p:cNvSpPr>
            <a:spLocks noGrp="1" noRot="1" noChangeAspect="1"/>
          </p:cNvSpPr>
          <p:nvPr>
            <p:ph type="sldImg" idx="2"/>
          </p:nvPr>
        </p:nvSpPr>
        <p:spPr>
          <a:xfrm>
            <a:off x="1333500" y="658368"/>
            <a:ext cx="4191000" cy="2357438"/>
          </a:xfrm>
          <a:prstGeom prst="rect">
            <a:avLst/>
          </a:prstGeom>
          <a:noFill/>
          <a:ln w="12700">
            <a:solidFill>
              <a:prstClr val="black"/>
            </a:solidFill>
          </a:ln>
        </p:spPr>
        <p:txBody>
          <a:bodyPr vert="horz" lIns="91440" tIns="45720" rIns="91440" bIns="45720" rtlCol="0" anchor="ctr"/>
          <a:lstStyle/>
          <a:p>
            <a:endParaRPr lang="en-US" dirty="0"/>
          </a:p>
        </p:txBody>
      </p:sp>
      <p:sp>
        <p:nvSpPr>
          <p:cNvPr id="10" name="TextBox 9">
            <a:extLst>
              <a:ext uri="{FF2B5EF4-FFF2-40B4-BE49-F238E27FC236}">
                <a16:creationId xmlns:a16="http://schemas.microsoft.com/office/drawing/2014/main" id="{F59BBFC6-D472-4F66-A33B-98EEDC87B9D3}"/>
              </a:ext>
            </a:extLst>
          </p:cNvPr>
          <p:cNvSpPr txBox="1"/>
          <p:nvPr/>
        </p:nvSpPr>
        <p:spPr>
          <a:xfrm rot="16200000">
            <a:off x="-840060" y="1686780"/>
            <a:ext cx="2301912" cy="138499"/>
          </a:xfrm>
          <a:prstGeom prst="rect">
            <a:avLst/>
          </a:prstGeom>
          <a:noFill/>
        </p:spPr>
        <p:txBody>
          <a:bodyPr wrap="none" lIns="0" tIns="0" rIns="0" bIns="0" rtlCol="0" anchor="ctr" anchorCtr="0">
            <a:spAutoFit/>
          </a:bodyPr>
          <a:lstStyle/>
          <a:p>
            <a:pPr algn="ctr"/>
            <a:r>
              <a:rPr lang="en-US" sz="900" dirty="0">
                <a:solidFill>
                  <a:srgbClr val="C0C0C0"/>
                </a:solidFill>
              </a:rPr>
              <a:t>— NOT FOR EXTERNAL DISTRIBUTION —</a:t>
            </a:r>
          </a:p>
        </p:txBody>
      </p:sp>
      <p:sp>
        <p:nvSpPr>
          <p:cNvPr id="11" name="TextBox 10">
            <a:extLst>
              <a:ext uri="{FF2B5EF4-FFF2-40B4-BE49-F238E27FC236}">
                <a16:creationId xmlns:a16="http://schemas.microsoft.com/office/drawing/2014/main" id="{DA573FBF-EDF7-4974-B2B2-CF1E73B474F9}"/>
              </a:ext>
            </a:extLst>
          </p:cNvPr>
          <p:cNvSpPr txBox="1"/>
          <p:nvPr/>
        </p:nvSpPr>
        <p:spPr>
          <a:xfrm rot="5400000">
            <a:off x="5396148" y="1686780"/>
            <a:ext cx="2301912" cy="138499"/>
          </a:xfrm>
          <a:prstGeom prst="rect">
            <a:avLst/>
          </a:prstGeom>
          <a:noFill/>
        </p:spPr>
        <p:txBody>
          <a:bodyPr wrap="none" lIns="0" tIns="0" rIns="0" bIns="0" rtlCol="0" anchor="ctr" anchorCtr="0">
            <a:spAutoFit/>
          </a:bodyPr>
          <a:lstStyle/>
          <a:p>
            <a:pPr algn="ctr"/>
            <a:r>
              <a:rPr lang="en-US" sz="900" dirty="0">
                <a:solidFill>
                  <a:srgbClr val="C0C0C0"/>
                </a:solidFill>
              </a:rPr>
              <a:t>— NOT FOR EXTERNAL DISTRIBUTION —</a:t>
            </a:r>
          </a:p>
        </p:txBody>
      </p:sp>
      <p:sp>
        <p:nvSpPr>
          <p:cNvPr id="23" name="TextBox 22">
            <a:extLst>
              <a:ext uri="{FF2B5EF4-FFF2-40B4-BE49-F238E27FC236}">
                <a16:creationId xmlns:a16="http://schemas.microsoft.com/office/drawing/2014/main" id="{92C8F8D4-DFC9-4259-86F5-A4F987BA15DE}"/>
              </a:ext>
            </a:extLst>
          </p:cNvPr>
          <p:cNvSpPr txBox="1"/>
          <p:nvPr/>
        </p:nvSpPr>
        <p:spPr>
          <a:xfrm>
            <a:off x="246888" y="8887968"/>
            <a:ext cx="6290183" cy="184666"/>
          </a:xfrm>
          <a:prstGeom prst="rect">
            <a:avLst/>
          </a:prstGeom>
          <a:noFill/>
        </p:spPr>
        <p:txBody>
          <a:bodyPr wrap="none" lIns="0" tIns="0" rIns="0" bIns="0" rtlCol="0" anchor="b" anchorCtr="0">
            <a:spAutoFit/>
          </a:bodyPr>
          <a:lstStyle/>
          <a:p>
            <a:pPr marL="228600" indent="-228600"/>
            <a:fld id="{E1F39F5E-4058-4856-B2BD-0FDE5C1B6221}" type="slidenum">
              <a:rPr lang="en-US" sz="600" smtClean="0"/>
              <a:t>‹#›</a:t>
            </a:fld>
            <a:r>
              <a:rPr lang="en-US" sz="600" dirty="0"/>
              <a:t>	© 2021 Gartner, Inc. and/or its affiliates. All rights reserved. Gartner is a registered trademark of Gartner, Inc. or its affiliates.</a:t>
            </a:r>
            <a:br>
              <a:rPr lang="en-US" sz="600" dirty="0"/>
            </a:br>
            <a:r>
              <a:rPr lang="en-US" sz="600" b="1" dirty="0"/>
              <a:t>INTERNAL — FOR INTERNAL USE ONLY or RESTRICTED [CHOOSE ONE — DELETE AS APPROPRIATE]</a:t>
            </a:r>
            <a:r>
              <a:rPr lang="en-US" sz="600" dirty="0"/>
              <a:t> | Version X.X | Last updated [insert date format: DD Month YYYY]</a:t>
            </a:r>
          </a:p>
        </p:txBody>
      </p:sp>
      <p:sp>
        <p:nvSpPr>
          <p:cNvPr id="26" name="TextBox 25">
            <a:extLst>
              <a:ext uri="{FF2B5EF4-FFF2-40B4-BE49-F238E27FC236}">
                <a16:creationId xmlns:a16="http://schemas.microsoft.com/office/drawing/2014/main" id="{EF32A807-544A-4EBE-989F-ECAA016BF8D1}"/>
              </a:ext>
            </a:extLst>
          </p:cNvPr>
          <p:cNvSpPr txBox="1"/>
          <p:nvPr/>
        </p:nvSpPr>
        <p:spPr>
          <a:xfrm>
            <a:off x="246887" y="128016"/>
            <a:ext cx="6327648" cy="244682"/>
          </a:xfrm>
          <a:prstGeom prst="rect">
            <a:avLst/>
          </a:prstGeom>
          <a:noFill/>
        </p:spPr>
        <p:txBody>
          <a:bodyPr wrap="square" lIns="0" rtlCol="0">
            <a:spAutoFit/>
          </a:bodyPr>
          <a:lstStyle/>
          <a:p>
            <a:pPr>
              <a:lnSpc>
                <a:spcPct val="90000"/>
              </a:lnSpc>
            </a:pPr>
            <a:r>
              <a:rPr lang="en-US" sz="1100" b="1" dirty="0">
                <a:solidFill>
                  <a:schemeClr val="tx1"/>
                </a:solidFill>
              </a:rPr>
              <a:t>Presentation Title</a:t>
            </a:r>
          </a:p>
        </p:txBody>
      </p:sp>
    </p:spTree>
    <p:extLst>
      <p:ext uri="{BB962C8B-B14F-4D97-AF65-F5344CB8AC3E}">
        <p14:creationId xmlns:p14="http://schemas.microsoft.com/office/powerpoint/2010/main" val="922378356"/>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90000"/>
      </a:lnSpc>
      <a:spcAft>
        <a:spcPts val="600"/>
      </a:spcAft>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noChangeAspect="1"/>
          </p:cNvSpPr>
          <p:nvPr>
            <p:ph type="body" idx="1"/>
          </p:nvPr>
        </p:nvSpPr>
        <p:spPr>
          <a:xfrm>
            <a:off x="246888" y="3134806"/>
            <a:ext cx="6373368" cy="5698298"/>
          </a:xfrm>
        </p:spPr>
        <p:txBody>
          <a:bodyPr vert="horz" lIns="0" tIns="0" rIns="0" bIns="0" rtlCol="0"/>
          <a:lstStyle/>
          <a:p>
            <a:r>
              <a:rPr lang="en-US"/>
              <a:t>Ver 2020-1119</a:t>
            </a:r>
            <a:endParaRPr lang="en-US" dirty="0"/>
          </a:p>
          <a:p>
            <a:endParaRPr lang="en-US" dirty="0"/>
          </a:p>
        </p:txBody>
      </p:sp>
      <p:sp>
        <p:nvSpPr>
          <p:cNvPr id="4" name="Rectangle 103">
            <a:extLst>
              <a:ext uri="{FF2B5EF4-FFF2-40B4-BE49-F238E27FC236}">
                <a16:creationId xmlns:a16="http://schemas.microsoft.com/office/drawing/2014/main" id="{B3772AE2-76C5-43EB-BBF0-1E8DDB46AEB7}"/>
              </a:ext>
            </a:extLst>
          </p:cNvPr>
          <p:cNvSpPr>
            <a:spLocks noChangeArrowheads="1"/>
          </p:cNvSpPr>
          <p:nvPr/>
        </p:nvSpPr>
        <p:spPr bwMode="gray">
          <a:xfrm>
            <a:off x="3862389" y="655411"/>
            <a:ext cx="2618422" cy="420582"/>
          </a:xfrm>
          <a:prstGeom prst="rect">
            <a:avLst/>
          </a:prstGeom>
          <a:noFill/>
          <a:ln w="9525">
            <a:noFill/>
            <a:miter lim="800000"/>
            <a:headEnd/>
            <a:tailEnd/>
          </a:ln>
        </p:spPr>
        <p:txBody>
          <a:bodyPr wrap="square" lIns="65028" tIns="25377" rIns="65028" bIns="25377">
            <a:spAutoFit/>
          </a:bodyPr>
          <a:lstStyle/>
          <a:p>
            <a:pPr algn="l" defTabSz="947738">
              <a:lnSpc>
                <a:spcPct val="100000"/>
              </a:lnSpc>
              <a:spcBef>
                <a:spcPct val="0"/>
              </a:spcBef>
              <a:spcAft>
                <a:spcPct val="0"/>
              </a:spcAft>
            </a:pPr>
            <a:r>
              <a:rPr lang="en-US" sz="1200" dirty="0">
                <a:solidFill>
                  <a:srgbClr val="000000"/>
                </a:solidFill>
              </a:rPr>
              <a:t>Presenter's Name</a:t>
            </a:r>
          </a:p>
          <a:p>
            <a:pPr algn="l" defTabSz="947738">
              <a:lnSpc>
                <a:spcPct val="100000"/>
              </a:lnSpc>
              <a:spcBef>
                <a:spcPct val="0"/>
              </a:spcBef>
              <a:spcAft>
                <a:spcPct val="0"/>
              </a:spcAft>
            </a:pPr>
            <a:r>
              <a:rPr lang="en-US" sz="1200" dirty="0">
                <a:solidFill>
                  <a:srgbClr val="000000"/>
                </a:solidFill>
              </a:rPr>
              <a:t>Presenter's Name</a:t>
            </a:r>
          </a:p>
        </p:txBody>
      </p:sp>
    </p:spTree>
    <p:extLst>
      <p:ext uri="{BB962C8B-B14F-4D97-AF65-F5344CB8AC3E}">
        <p14:creationId xmlns:p14="http://schemas.microsoft.com/office/powerpoint/2010/main" val="255229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noChangeAspect="1"/>
          </p:cNvSpPr>
          <p:nvPr>
            <p:ph type="body" idx="1"/>
          </p:nvPr>
        </p:nvSpPr>
        <p:spPr>
          <a:xfrm>
            <a:off x="246888" y="3134806"/>
            <a:ext cx="6373368" cy="5698298"/>
          </a:xfrm>
        </p:spPr>
        <p:txBody>
          <a:bodyPr vert="horz" lIns="0" tIns="0" rIns="0" bIns="0" rtlCol="0"/>
          <a:lstStyle/>
          <a:p>
            <a:r>
              <a:rPr lang="en-US"/>
              <a:t>Ver 2020-1119</a:t>
            </a:r>
            <a:endParaRPr lang="en-US" dirty="0"/>
          </a:p>
          <a:p>
            <a:endParaRPr lang="en-US" dirty="0"/>
          </a:p>
        </p:txBody>
      </p:sp>
      <p:sp>
        <p:nvSpPr>
          <p:cNvPr id="4" name="Rectangle 103">
            <a:extLst>
              <a:ext uri="{FF2B5EF4-FFF2-40B4-BE49-F238E27FC236}">
                <a16:creationId xmlns:a16="http://schemas.microsoft.com/office/drawing/2014/main" id="{B3772AE2-76C5-43EB-BBF0-1E8DDB46AEB7}"/>
              </a:ext>
            </a:extLst>
          </p:cNvPr>
          <p:cNvSpPr>
            <a:spLocks noChangeArrowheads="1"/>
          </p:cNvSpPr>
          <p:nvPr/>
        </p:nvSpPr>
        <p:spPr bwMode="gray">
          <a:xfrm>
            <a:off x="3862389" y="655411"/>
            <a:ext cx="2618422" cy="420582"/>
          </a:xfrm>
          <a:prstGeom prst="rect">
            <a:avLst/>
          </a:prstGeom>
          <a:noFill/>
          <a:ln w="9525">
            <a:noFill/>
            <a:miter lim="800000"/>
            <a:headEnd/>
            <a:tailEnd/>
          </a:ln>
        </p:spPr>
        <p:txBody>
          <a:bodyPr wrap="square" lIns="65028" tIns="25377" rIns="65028" bIns="25377">
            <a:spAutoFit/>
          </a:bodyPr>
          <a:lstStyle/>
          <a:p>
            <a:pPr algn="l" defTabSz="947738">
              <a:lnSpc>
                <a:spcPct val="100000"/>
              </a:lnSpc>
              <a:spcBef>
                <a:spcPct val="0"/>
              </a:spcBef>
              <a:spcAft>
                <a:spcPct val="0"/>
              </a:spcAft>
            </a:pPr>
            <a:r>
              <a:rPr lang="en-US" sz="1200" dirty="0">
                <a:solidFill>
                  <a:srgbClr val="000000"/>
                </a:solidFill>
              </a:rPr>
              <a:t>Presenter's Name</a:t>
            </a:r>
          </a:p>
          <a:p>
            <a:pPr algn="l" defTabSz="947738">
              <a:lnSpc>
                <a:spcPct val="100000"/>
              </a:lnSpc>
              <a:spcBef>
                <a:spcPct val="0"/>
              </a:spcBef>
              <a:spcAft>
                <a:spcPct val="0"/>
              </a:spcAft>
            </a:pPr>
            <a:r>
              <a:rPr lang="en-US" sz="1200" dirty="0">
                <a:solidFill>
                  <a:srgbClr val="000000"/>
                </a:solidFill>
              </a:rPr>
              <a:t>Presenter's Name</a:t>
            </a:r>
          </a:p>
        </p:txBody>
      </p:sp>
    </p:spTree>
    <p:extLst>
      <p:ext uri="{BB962C8B-B14F-4D97-AF65-F5344CB8AC3E}">
        <p14:creationId xmlns:p14="http://schemas.microsoft.com/office/powerpoint/2010/main" val="255229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noChangeAspect="1"/>
          </p:cNvSpPr>
          <p:nvPr>
            <p:ph type="body" idx="1"/>
          </p:nvPr>
        </p:nvSpPr>
        <p:spPr>
          <a:xfrm>
            <a:off x="246888" y="3134806"/>
            <a:ext cx="6373368" cy="5698298"/>
          </a:xfrm>
        </p:spPr>
        <p:txBody>
          <a:bodyPr vert="horz" lIns="0" tIns="0" rIns="0" bIns="0" rtlCol="0"/>
          <a:lstStyle/>
          <a:p>
            <a:r>
              <a:rPr lang="en-US"/>
              <a:t>Ver 2020-1119</a:t>
            </a:r>
            <a:endParaRPr lang="en-US" dirty="0"/>
          </a:p>
          <a:p>
            <a:endParaRPr lang="en-US" dirty="0"/>
          </a:p>
        </p:txBody>
      </p:sp>
      <p:sp>
        <p:nvSpPr>
          <p:cNvPr id="4" name="Rectangle 103">
            <a:extLst>
              <a:ext uri="{FF2B5EF4-FFF2-40B4-BE49-F238E27FC236}">
                <a16:creationId xmlns:a16="http://schemas.microsoft.com/office/drawing/2014/main" id="{B3772AE2-76C5-43EB-BBF0-1E8DDB46AEB7}"/>
              </a:ext>
            </a:extLst>
          </p:cNvPr>
          <p:cNvSpPr>
            <a:spLocks noChangeArrowheads="1"/>
          </p:cNvSpPr>
          <p:nvPr/>
        </p:nvSpPr>
        <p:spPr bwMode="gray">
          <a:xfrm>
            <a:off x="3862389" y="655411"/>
            <a:ext cx="2618422" cy="420582"/>
          </a:xfrm>
          <a:prstGeom prst="rect">
            <a:avLst/>
          </a:prstGeom>
          <a:noFill/>
          <a:ln w="9525">
            <a:noFill/>
            <a:miter lim="800000"/>
            <a:headEnd/>
            <a:tailEnd/>
          </a:ln>
        </p:spPr>
        <p:txBody>
          <a:bodyPr wrap="square" lIns="65028" tIns="25377" rIns="65028" bIns="25377">
            <a:spAutoFit/>
          </a:bodyPr>
          <a:lstStyle/>
          <a:p>
            <a:pPr algn="l" defTabSz="947738">
              <a:lnSpc>
                <a:spcPct val="100000"/>
              </a:lnSpc>
              <a:spcBef>
                <a:spcPct val="0"/>
              </a:spcBef>
              <a:spcAft>
                <a:spcPct val="0"/>
              </a:spcAft>
            </a:pPr>
            <a:r>
              <a:rPr lang="en-US" sz="1200" dirty="0">
                <a:solidFill>
                  <a:srgbClr val="000000"/>
                </a:solidFill>
              </a:rPr>
              <a:t>Presenter's Name</a:t>
            </a:r>
          </a:p>
          <a:p>
            <a:pPr algn="l" defTabSz="947738">
              <a:lnSpc>
                <a:spcPct val="100000"/>
              </a:lnSpc>
              <a:spcBef>
                <a:spcPct val="0"/>
              </a:spcBef>
              <a:spcAft>
                <a:spcPct val="0"/>
              </a:spcAft>
            </a:pPr>
            <a:r>
              <a:rPr lang="en-US" sz="1200" dirty="0">
                <a:solidFill>
                  <a:srgbClr val="000000"/>
                </a:solidFill>
              </a:rPr>
              <a:t>Presenter's Name</a:t>
            </a:r>
          </a:p>
        </p:txBody>
      </p:sp>
    </p:spTree>
    <p:extLst>
      <p:ext uri="{BB962C8B-B14F-4D97-AF65-F5344CB8AC3E}">
        <p14:creationId xmlns:p14="http://schemas.microsoft.com/office/powerpoint/2010/main" val="5133949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2021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19090687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65994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nvPr>
        </p:nvSpPr>
        <p:spPr>
          <a:xfrm>
            <a:off x="9131046"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662841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3766617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ivider W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735856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8971-A225-4A64-8E00-AA9C8577611D}"/>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3" name="Text Placeholder 2">
            <a:extLst>
              <a:ext uri="{FF2B5EF4-FFF2-40B4-BE49-F238E27FC236}">
                <a16:creationId xmlns:a16="http://schemas.microsoft.com/office/drawing/2014/main" id="{44D4D588-53FA-4557-81C5-0FF86A2FBBA3}"/>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
        <p:nvSpPr>
          <p:cNvPr id="10" name="Picture Placeholder 9">
            <a:extLst>
              <a:ext uri="{FF2B5EF4-FFF2-40B4-BE49-F238E27FC236}">
                <a16:creationId xmlns:a16="http://schemas.microsoft.com/office/drawing/2014/main" id="{D2E7EA53-F4D0-483C-9798-E23D7CCB2A12}"/>
              </a:ext>
            </a:extLst>
          </p:cNvPr>
          <p:cNvSpPr>
            <a:spLocks noGrp="1"/>
          </p:cNvSpPr>
          <p:nvPr>
            <p:ph type="pic" sz="quarter" idx="10"/>
          </p:nvPr>
        </p:nvSpPr>
        <p:spPr>
          <a:xfrm>
            <a:off x="7040880" y="1346199"/>
            <a:ext cx="4690872" cy="4297680"/>
          </a:xfr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38272909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5204F30-1AF4-524D-A3DC-8D6F9529A61E}"/>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a:t>
            </a:r>
            <a:r>
              <a:rPr lang="en-US" dirty="0"/>
              <a:t> </a:t>
            </a:r>
            <a:r>
              <a:rPr lang="en-US" dirty="0" err="1"/>
              <a:t>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 lorem.”</a:t>
            </a:r>
          </a:p>
        </p:txBody>
      </p:sp>
      <p:sp>
        <p:nvSpPr>
          <p:cNvPr id="7" name="Text Placeholder 2">
            <a:extLst>
              <a:ext uri="{FF2B5EF4-FFF2-40B4-BE49-F238E27FC236}">
                <a16:creationId xmlns:a16="http://schemas.microsoft.com/office/drawing/2014/main" id="{D53A335E-67E2-3E4F-88F7-0D3EB5BAE73D}"/>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11573963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01944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253319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993711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86352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2021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36028393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60856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89529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059101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41106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nvPr>
        </p:nvSpPr>
        <p:spPr>
          <a:xfrm>
            <a:off x="9131046"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8857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ivider B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8488505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0A68FFD-9422-AD48-96B9-A164E1A79E21}"/>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3" name="Text Placeholder 2">
            <a:extLst>
              <a:ext uri="{FF2B5EF4-FFF2-40B4-BE49-F238E27FC236}">
                <a16:creationId xmlns:a16="http://schemas.microsoft.com/office/drawing/2014/main" id="{01906285-85F2-BB4E-BA6A-9804659FC9B8}"/>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
        <p:nvSpPr>
          <p:cNvPr id="10" name="Picture Placeholder 9">
            <a:extLst>
              <a:ext uri="{FF2B5EF4-FFF2-40B4-BE49-F238E27FC236}">
                <a16:creationId xmlns:a16="http://schemas.microsoft.com/office/drawing/2014/main" id="{D2E7EA53-F4D0-483C-9798-E23D7CCB2A12}"/>
              </a:ext>
            </a:extLst>
          </p:cNvPr>
          <p:cNvSpPr>
            <a:spLocks noGrp="1"/>
          </p:cNvSpPr>
          <p:nvPr>
            <p:ph type="pic" sz="quarter" idx="10"/>
          </p:nvPr>
        </p:nvSpPr>
        <p:spPr>
          <a:xfrm>
            <a:off x="7040880" y="1346199"/>
            <a:ext cx="4690872" cy="4297680"/>
          </a:xfrm>
        </p:spPr>
        <p:txBody>
          <a:bodyPr/>
          <a:lstStyle>
            <a:lvl1pPr marL="0" indent="0">
              <a:buNone/>
              <a:defRPr/>
            </a:lvl1pPr>
          </a:lstStyle>
          <a:p>
            <a:r>
              <a:rPr lang="en-US" dirty="0"/>
              <a:t>Click icon to add picture</a:t>
            </a:r>
          </a:p>
        </p:txBody>
      </p:sp>
    </p:spTree>
    <p:extLst>
      <p:ext uri="{BB962C8B-B14F-4D97-AF65-F5344CB8AC3E}">
        <p14:creationId xmlns:p14="http://schemas.microsoft.com/office/powerpoint/2010/main" val="2185573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C1B8D32-229C-DC4A-BA04-F2B64E28B5EC}"/>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a:t>
            </a:r>
            <a:r>
              <a:rPr lang="en-US" dirty="0"/>
              <a:t> </a:t>
            </a:r>
            <a:r>
              <a:rPr lang="en-US" dirty="0" err="1"/>
              <a:t>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 lorem.”</a:t>
            </a:r>
          </a:p>
        </p:txBody>
      </p:sp>
      <p:sp>
        <p:nvSpPr>
          <p:cNvPr id="4" name="Text Placeholder 2">
            <a:extLst>
              <a:ext uri="{FF2B5EF4-FFF2-40B4-BE49-F238E27FC236}">
                <a16:creationId xmlns:a16="http://schemas.microsoft.com/office/drawing/2014/main" id="{050C34B8-7526-044F-B179-517E7649638E}"/>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6876325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cSld name="Title Slide B1_Steel">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Tree>
    <p:extLst>
      <p:ext uri="{BB962C8B-B14F-4D97-AF65-F5344CB8AC3E}">
        <p14:creationId xmlns:p14="http://schemas.microsoft.com/office/powerpoint/2010/main" val="409833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W1_Steel">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2021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9552754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27896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W1_Surf">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119218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Title Slide W1_Tang">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3243716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 preserve="1">
  <p:cSld name="Title Slide W1_Lem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266347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Title Slide W1_Ros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9555609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Divider W1_Stee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42071867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ivider W1_Surf">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5698250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ivider W1_Ta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42243179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Divider W1_Lem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1218616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ivider W1_Ros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9714958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845348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3526774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635975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833805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99138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itle" preserve="1">
  <p:cSld name="Title Slide B1_Steel">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2021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4163643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 preserve="1">
  <p:cSld name="Title Slide B1_Surf">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42139599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B1_Tang">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21348832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B1_Lem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22056725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Title Slide B1_Ros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26457355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Divider B1_Stee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9327487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Divider B1_Surf">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3390111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228850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Divider B1_Ta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9987998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Divider B1_Lem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1510800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Divider B1_Ros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35722320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9250548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714215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895558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685873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40419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78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31412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194625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image" Target="../media/image1.emf"/><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oleObject" Target="../embeddings/oleObject2.bin"/><Relationship Id="rId2" Type="http://schemas.openxmlformats.org/officeDocument/2006/relationships/slideLayout" Target="../slideLayouts/slideLayout17.xml"/><Relationship Id="rId16" Type="http://schemas.openxmlformats.org/officeDocument/2006/relationships/tags" Target="../tags/tag3.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vmlDrawing" Target="../drawings/vmlDrawing2.vml"/><Relationship Id="rId10" Type="http://schemas.openxmlformats.org/officeDocument/2006/relationships/slideLayout" Target="../slideLayouts/slideLayout25.xml"/><Relationship Id="rId19" Type="http://schemas.openxmlformats.org/officeDocument/2006/relationships/image" Target="../media/image3.png"/><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oleObject" Target="../embeddings/oleObject3.bin"/><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tags" Target="../tags/tag4.xml"/><Relationship Id="rId2" Type="http://schemas.openxmlformats.org/officeDocument/2006/relationships/slideLayout" Target="../slideLayouts/slideLayout30.xml"/><Relationship Id="rId16" Type="http://schemas.openxmlformats.org/officeDocument/2006/relationships/vmlDrawing" Target="../drawings/vmlDrawing3.vml"/><Relationship Id="rId20" Type="http://schemas.openxmlformats.org/officeDocument/2006/relationships/image" Target="../media/image2.png"/><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theme" Target="../theme/theme3.xml"/><Relationship Id="rId10" Type="http://schemas.openxmlformats.org/officeDocument/2006/relationships/slideLayout" Target="../slideLayouts/slideLayout38.xml"/><Relationship Id="rId19" Type="http://schemas.openxmlformats.org/officeDocument/2006/relationships/image" Target="../media/image1.emf"/><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18" Type="http://schemas.openxmlformats.org/officeDocument/2006/relationships/oleObject" Target="../embeddings/oleObject4.bin"/><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tags" Target="../tags/tag5.xml"/><Relationship Id="rId2" Type="http://schemas.openxmlformats.org/officeDocument/2006/relationships/slideLayout" Target="../slideLayouts/slideLayout44.xml"/><Relationship Id="rId16" Type="http://schemas.openxmlformats.org/officeDocument/2006/relationships/vmlDrawing" Target="../drawings/vmlDrawing4.vml"/><Relationship Id="rId20" Type="http://schemas.openxmlformats.org/officeDocument/2006/relationships/image" Target="../media/image3.png"/><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theme" Target="../theme/theme4.xml"/><Relationship Id="rId10" Type="http://schemas.openxmlformats.org/officeDocument/2006/relationships/slideLayout" Target="../slideLayouts/slideLayout52.xml"/><Relationship Id="rId19" Type="http://schemas.openxmlformats.org/officeDocument/2006/relationships/image" Target="../media/image1.emf"/><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87387A72-20A0-426F-9415-1069E73963B6}"/>
              </a:ext>
            </a:extLst>
          </p:cNvPr>
          <p:cNvGraphicFramePr>
            <a:graphicFrameLocks noChangeAspect="1"/>
          </p:cNvGraphicFramePr>
          <p:nvPr userDrawn="1">
            <p:custDataLst>
              <p:tags r:id="rId18"/>
            </p:custDataLst>
            <p:extLst>
              <p:ext uri="{D42A27DB-BD31-4B8C-83A1-F6EECF244321}">
                <p14:modId xmlns:p14="http://schemas.microsoft.com/office/powerpoint/2010/main" val="28715508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7" name="think-cell Slide" r:id="rId19" imgW="347" imgH="348" progId="TCLayout.ActiveDocument.1">
                  <p:embed/>
                </p:oleObj>
              </mc:Choice>
              <mc:Fallback>
                <p:oleObj name="think-cell Slide" r:id="rId19" imgW="347" imgH="348" progId="TCLayout.ActiveDocument.1">
                  <p:embed/>
                  <p:pic>
                    <p:nvPicPr>
                      <p:cNvPr id="0" name=""/>
                      <p:cNvPicPr/>
                      <p:nvPr/>
                    </p:nvPicPr>
                    <p:blipFill>
                      <a:blip r:embed="rId20"/>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6280611A-9339-449F-9F81-506F1D1F9390}"/>
              </a:ext>
            </a:extLst>
          </p:cNvPr>
          <p:cNvSpPr txBox="1"/>
          <p:nvPr/>
        </p:nvSpPr>
        <p:spPr>
          <a:xfrm>
            <a:off x="694944" y="6302222"/>
            <a:ext cx="2313432" cy="107722"/>
          </a:xfrm>
          <a:prstGeom prst="rect">
            <a:avLst/>
          </a:prstGeom>
          <a:noFill/>
        </p:spPr>
        <p:txBody>
          <a:bodyPr wrap="square" lIns="0" tIns="0" rIns="0" bIns="0" rtlCol="0" anchor="b" anchorCtr="0">
            <a:spAutoFit/>
          </a:bodyPr>
          <a:lstStyle/>
          <a:p>
            <a:pPr>
              <a:lnSpc>
                <a:spcPct val="100000"/>
              </a:lnSpc>
              <a:spcBef>
                <a:spcPts val="0"/>
              </a:spcBef>
              <a:spcAft>
                <a:spcPts val="0"/>
              </a:spcAft>
            </a:pPr>
            <a:r>
              <a:rPr lang="en-US" sz="700" b="1" dirty="0">
                <a:solidFill>
                  <a:schemeClr val="tx1"/>
                </a:solidFill>
              </a:rPr>
              <a:t>RESTRICTED DISTRIBUTION</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2021 Gartner, Inc. and/or its affiliates. All rights reserved.				</a:t>
            </a:r>
          </a:p>
        </p:txBody>
      </p:sp>
      <p:pic>
        <p:nvPicPr>
          <p:cNvPr id="7" name="Picture 6">
            <a:extLst>
              <a:ext uri="{FF2B5EF4-FFF2-40B4-BE49-F238E27FC236}">
                <a16:creationId xmlns:a16="http://schemas.microsoft.com/office/drawing/2014/main" id="{57E7FBBB-CE99-4B6D-A472-B54EFCF17046}"/>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0453052" y="6242938"/>
            <a:ext cx="1280160" cy="291370"/>
          </a:xfrm>
          <a:prstGeom prst="rect">
            <a:avLst/>
          </a:prstGeom>
        </p:spPr>
      </p:pic>
    </p:spTree>
    <p:extLst>
      <p:ext uri="{BB962C8B-B14F-4D97-AF65-F5344CB8AC3E}">
        <p14:creationId xmlns:p14="http://schemas.microsoft.com/office/powerpoint/2010/main" val="377813297"/>
      </p:ext>
    </p:extLst>
  </p:cSld>
  <p:clrMap bg1="lt1" tx1="dk1" bg2="lt2" tx2="dk2" accent1="accent1" accent2="accent2" accent3="accent3" accent4="accent4" accent5="accent5" accent6="accent6" hlink="hlink" folHlink="folHlink"/>
  <p:sldLayoutIdLst>
    <p:sldLayoutId id="2147483929" r:id="rId1"/>
    <p:sldLayoutId id="2147483852" r:id="rId2"/>
    <p:sldLayoutId id="2147483854" r:id="rId3"/>
    <p:sldLayoutId id="2147483855" r:id="rId4"/>
    <p:sldLayoutId id="2147483856" r:id="rId5"/>
    <p:sldLayoutId id="2147483857" r:id="rId6"/>
    <p:sldLayoutId id="2147483858" r:id="rId7"/>
    <p:sldLayoutId id="2147483859" r:id="rId8"/>
    <p:sldLayoutId id="2147483860" r:id="rId9"/>
    <p:sldLayoutId id="2147483943" r:id="rId10"/>
    <p:sldLayoutId id="2147483944" r:id="rId11"/>
    <p:sldLayoutId id="2147483863" r:id="rId12"/>
    <p:sldLayoutId id="2147483864" r:id="rId13"/>
    <p:sldLayoutId id="2147483867" r:id="rId14"/>
    <p:sldLayoutId id="2147483941" r:id="rId15"/>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063" indent="-246063"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userDrawn="1">
          <p15:clr>
            <a:srgbClr val="A4A3A4"/>
          </p15:clr>
        </p15:guide>
        <p15:guide id="15" pos="3840" userDrawn="1">
          <p15:clr>
            <a:srgbClr val="A4A3A4"/>
          </p15:clr>
        </p15:guide>
        <p15:guide id="16" orient="horz" pos="228" userDrawn="1">
          <p15:clr>
            <a:srgbClr val="5ACBF0"/>
          </p15:clr>
        </p15:guide>
        <p15:guide id="17" orient="horz" pos="537" userDrawn="1">
          <p15:clr>
            <a:srgbClr val="FDE53C"/>
          </p15:clr>
        </p15:guide>
        <p15:guide id="18" orient="horz" pos="848" userDrawn="1">
          <p15:clr>
            <a:srgbClr val="FDE53C"/>
          </p15:clr>
        </p15:guide>
        <p15:guide id="19" orient="horz" pos="960" userDrawn="1">
          <p15:clr>
            <a:srgbClr val="5ACBF0"/>
          </p15:clr>
        </p15:guide>
        <p15:guide id="20" orient="horz" pos="3773" userDrawn="1">
          <p15:clr>
            <a:srgbClr val="FBAE40"/>
          </p15:clr>
        </p15:guide>
        <p15:guide id="21" orient="horz" pos="4001" userDrawn="1">
          <p15:clr>
            <a:srgbClr val="5ACBF0"/>
          </p15:clr>
        </p15:guide>
        <p15:guide id="22" orient="horz" pos="4113" userDrawn="1">
          <p15:clr>
            <a:srgbClr val="5ACBF0"/>
          </p15:clr>
        </p15:guide>
        <p15:guide id="23" pos="288" userDrawn="1">
          <p15:clr>
            <a:srgbClr val="5ACBF0"/>
          </p15:clr>
        </p15:guide>
        <p15:guide id="24" pos="3756" userDrawn="1">
          <p15:clr>
            <a:srgbClr val="5ACBF0"/>
          </p15:clr>
        </p15:guide>
        <p15:guide id="25" pos="3927" userDrawn="1">
          <p15:clr>
            <a:srgbClr val="5ACBF0"/>
          </p15:clr>
        </p15:guide>
        <p15:guide id="26" pos="7394" userDrawn="1">
          <p15:clr>
            <a:srgbClr val="5ACBF0"/>
          </p15:clr>
        </p15:guide>
        <p15:guide id="27" orient="horz" pos="3969" userDrawn="1">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1C12F35D-5E19-49B8-B07C-BE2412066CB4}"/>
              </a:ext>
            </a:extLst>
          </p:cNvPr>
          <p:cNvGraphicFramePr>
            <a:graphicFrameLocks noChangeAspect="1"/>
          </p:cNvGraphicFramePr>
          <p:nvPr userDrawn="1">
            <p:custDataLst>
              <p:tags r:id="rId16"/>
            </p:custDataLst>
            <p:extLst>
              <p:ext uri="{D42A27DB-BD31-4B8C-83A1-F6EECF244321}">
                <p14:modId xmlns:p14="http://schemas.microsoft.com/office/powerpoint/2010/main" val="35833036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1" name="think-cell Slide" r:id="rId17" imgW="347" imgH="348" progId="TCLayout.ActiveDocument.1">
                  <p:embed/>
                </p:oleObj>
              </mc:Choice>
              <mc:Fallback>
                <p:oleObj name="think-cell Slide" r:id="rId17" imgW="347" imgH="348" progId="TCLayout.ActiveDocument.1">
                  <p:embed/>
                  <p:pic>
                    <p:nvPicPr>
                      <p:cNvPr id="0" name=""/>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6280611A-9339-449F-9F81-506F1D1F9390}"/>
              </a:ext>
            </a:extLst>
          </p:cNvPr>
          <p:cNvSpPr txBox="1"/>
          <p:nvPr/>
        </p:nvSpPr>
        <p:spPr>
          <a:xfrm>
            <a:off x="694944" y="6312994"/>
            <a:ext cx="2313432" cy="96950"/>
          </a:xfrm>
          <a:prstGeom prst="rect">
            <a:avLst/>
          </a:prstGeom>
          <a:noFill/>
        </p:spPr>
        <p:txBody>
          <a:bodyPr wrap="square" lIns="0" tIns="0" rIns="0" bIns="0" rtlCol="0" anchor="b" anchorCtr="0">
            <a:spAutoFit/>
          </a:bodyPr>
          <a:lstStyle>
            <a:defPPr>
              <a:defRPr lang="en-US"/>
            </a:defPPr>
            <a:lvl1pPr>
              <a:lnSpc>
                <a:spcPct val="100000"/>
              </a:lnSpc>
              <a:spcBef>
                <a:spcPts val="0"/>
              </a:spcBef>
              <a:spcAft>
                <a:spcPts val="0"/>
              </a:spcAft>
              <a:defRPr sz="700" b="1"/>
            </a:lvl1pPr>
          </a:lstStyle>
          <a:p>
            <a:pPr lvl="0"/>
            <a:r>
              <a:rPr lang="en-US" dirty="0"/>
              <a:t>RESTRICTED DISTRIBUTION</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2021 Gartner, Inc. and/or its affiliates. All rights reserved.				</a:t>
            </a:r>
          </a:p>
        </p:txBody>
      </p:sp>
      <p:pic>
        <p:nvPicPr>
          <p:cNvPr id="8" name="Picture 7">
            <a:extLst>
              <a:ext uri="{FF2B5EF4-FFF2-40B4-BE49-F238E27FC236}">
                <a16:creationId xmlns:a16="http://schemas.microsoft.com/office/drawing/2014/main" id="{7691A022-4AA8-4AE4-97E5-9A634D272F00}"/>
              </a:ext>
            </a:extLst>
          </p:cNvPr>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10453051" y="6242938"/>
            <a:ext cx="1280161" cy="291370"/>
          </a:xfrm>
          <a:prstGeom prst="rect">
            <a:avLst/>
          </a:prstGeom>
        </p:spPr>
      </p:pic>
    </p:spTree>
    <p:extLst>
      <p:ext uri="{BB962C8B-B14F-4D97-AF65-F5344CB8AC3E}">
        <p14:creationId xmlns:p14="http://schemas.microsoft.com/office/powerpoint/2010/main" val="358496023"/>
      </p:ext>
    </p:extLst>
  </p:cSld>
  <p:clrMap bg1="dk1" tx1="lt1" bg2="dk2" tx2="lt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945" r:id="rId8"/>
    <p:sldLayoutId id="2147483946" r:id="rId9"/>
    <p:sldLayoutId id="2147483882" r:id="rId10"/>
    <p:sldLayoutId id="2147483884" r:id="rId11"/>
    <p:sldLayoutId id="2147483942" r:id="rId12"/>
    <p:sldLayoutId id="2147483955" r:id="rId13"/>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1D19E432-C565-47EE-96A8-839BF657E8AC}"/>
              </a:ext>
            </a:extLst>
          </p:cNvPr>
          <p:cNvGraphicFramePr>
            <a:graphicFrameLocks noChangeAspect="1"/>
          </p:cNvGraphicFramePr>
          <p:nvPr userDrawn="1">
            <p:custDataLst>
              <p:tags r:id="rId17"/>
            </p:custDataLst>
            <p:extLst>
              <p:ext uri="{D42A27DB-BD31-4B8C-83A1-F6EECF244321}">
                <p14:modId xmlns:p14="http://schemas.microsoft.com/office/powerpoint/2010/main" val="33275451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5" name="think-cell Slide" r:id="rId18" imgW="347" imgH="348" progId="TCLayout.ActiveDocument.1">
                  <p:embed/>
                </p:oleObj>
              </mc:Choice>
              <mc:Fallback>
                <p:oleObj name="think-cell Slide" r:id="rId18" imgW="347" imgH="348" progId="TCLayout.ActiveDocument.1">
                  <p:embed/>
                  <p:pic>
                    <p:nvPicPr>
                      <p:cNvPr id="0" name=""/>
                      <p:cNvPicPr/>
                      <p:nvPr/>
                    </p:nvPicPr>
                    <p:blipFill>
                      <a:blip r:embed="rId19"/>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6280611A-9339-449F-9F81-506F1D1F9390}"/>
              </a:ext>
            </a:extLst>
          </p:cNvPr>
          <p:cNvSpPr txBox="1"/>
          <p:nvPr/>
        </p:nvSpPr>
        <p:spPr>
          <a:xfrm>
            <a:off x="694944" y="6312994"/>
            <a:ext cx="2313432" cy="96950"/>
          </a:xfrm>
          <a:prstGeom prst="rect">
            <a:avLst/>
          </a:prstGeom>
          <a:noFill/>
        </p:spPr>
        <p:txBody>
          <a:bodyPr wrap="square" lIns="0" tIns="0" rIns="0" bIns="0" rtlCol="0" anchor="b" anchorCtr="0">
            <a:spAutoFit/>
          </a:bodyPr>
          <a:lstStyle>
            <a:defPPr>
              <a:defRPr lang="en-US"/>
            </a:defPPr>
            <a:lvl1pPr>
              <a:lnSpc>
                <a:spcPct val="100000"/>
              </a:lnSpc>
              <a:spcBef>
                <a:spcPts val="0"/>
              </a:spcBef>
              <a:spcAft>
                <a:spcPts val="0"/>
              </a:spcAft>
              <a:defRPr sz="700" b="1"/>
            </a:lvl1pPr>
          </a:lstStyle>
          <a:p>
            <a:pPr lvl="0"/>
            <a:r>
              <a:rPr lang="en-US" dirty="0"/>
              <a:t>RESTRICTED DISTRIBUTION</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2021 Gartner, Inc. and/or its affiliates. All rights reserved.				</a:t>
            </a:r>
          </a:p>
        </p:txBody>
      </p:sp>
      <p:pic>
        <p:nvPicPr>
          <p:cNvPr id="7" name="Picture 6">
            <a:extLst>
              <a:ext uri="{FF2B5EF4-FFF2-40B4-BE49-F238E27FC236}">
                <a16:creationId xmlns:a16="http://schemas.microsoft.com/office/drawing/2014/main" id="{57E7FBBB-CE99-4B6D-A472-B54EFCF17046}"/>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0453052" y="6242938"/>
            <a:ext cx="1280160" cy="291370"/>
          </a:xfrm>
          <a:prstGeom prst="rect">
            <a:avLst/>
          </a:prstGeom>
        </p:spPr>
      </p:pic>
    </p:spTree>
    <p:extLst>
      <p:ext uri="{BB962C8B-B14F-4D97-AF65-F5344CB8AC3E}">
        <p14:creationId xmlns:p14="http://schemas.microsoft.com/office/powerpoint/2010/main" val="2783984989"/>
      </p:ext>
    </p:extLst>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898" r:id="rId6"/>
    <p:sldLayoutId id="2147483911" r:id="rId7"/>
    <p:sldLayoutId id="2147483899" r:id="rId8"/>
    <p:sldLayoutId id="2147483906" r:id="rId9"/>
    <p:sldLayoutId id="2147483907" r:id="rId10"/>
    <p:sldLayoutId id="2147483947" r:id="rId11"/>
    <p:sldLayoutId id="2147483948" r:id="rId12"/>
    <p:sldLayoutId id="2147483949" r:id="rId13"/>
    <p:sldLayoutId id="2147483950" r:id="rId14"/>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A0E26F2-5CDF-4B82-A412-CA3472A87962}"/>
              </a:ext>
            </a:extLst>
          </p:cNvPr>
          <p:cNvGraphicFramePr>
            <a:graphicFrameLocks noChangeAspect="1"/>
          </p:cNvGraphicFramePr>
          <p:nvPr userDrawn="1">
            <p:custDataLst>
              <p:tags r:id="rId17"/>
            </p:custDataLst>
            <p:extLst>
              <p:ext uri="{D42A27DB-BD31-4B8C-83A1-F6EECF244321}">
                <p14:modId xmlns:p14="http://schemas.microsoft.com/office/powerpoint/2010/main" val="2442824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99" name="think-cell Slide" r:id="rId18" imgW="347" imgH="348" progId="TCLayout.ActiveDocument.1">
                  <p:embed/>
                </p:oleObj>
              </mc:Choice>
              <mc:Fallback>
                <p:oleObj name="think-cell Slide" r:id="rId18" imgW="347" imgH="348" progId="TCLayout.ActiveDocument.1">
                  <p:embed/>
                  <p:pic>
                    <p:nvPicPr>
                      <p:cNvPr id="0" name=""/>
                      <p:cNvPicPr/>
                      <p:nvPr/>
                    </p:nvPicPr>
                    <p:blipFill>
                      <a:blip r:embed="rId19"/>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6280611A-9339-449F-9F81-506F1D1F9390}"/>
              </a:ext>
            </a:extLst>
          </p:cNvPr>
          <p:cNvSpPr txBox="1"/>
          <p:nvPr/>
        </p:nvSpPr>
        <p:spPr>
          <a:xfrm>
            <a:off x="694944" y="6312994"/>
            <a:ext cx="2313432" cy="96950"/>
          </a:xfrm>
          <a:prstGeom prst="rect">
            <a:avLst/>
          </a:prstGeom>
          <a:noFill/>
        </p:spPr>
        <p:txBody>
          <a:bodyPr wrap="square" lIns="0" tIns="0" rIns="0" bIns="0" rtlCol="0" anchor="b" anchorCtr="0">
            <a:spAutoFit/>
          </a:bodyPr>
          <a:lstStyle>
            <a:defPPr>
              <a:defRPr lang="en-US"/>
            </a:defPPr>
            <a:lvl1pPr>
              <a:lnSpc>
                <a:spcPct val="100000"/>
              </a:lnSpc>
              <a:spcBef>
                <a:spcPts val="0"/>
              </a:spcBef>
              <a:spcAft>
                <a:spcPts val="0"/>
              </a:spcAft>
              <a:defRPr sz="700" b="1"/>
            </a:lvl1pPr>
          </a:lstStyle>
          <a:p>
            <a:pPr lvl="0"/>
            <a:r>
              <a:rPr lang="en-US" dirty="0"/>
              <a:t>RESTRICTED DISTRIBUTION</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2021 Gartner, Inc. and/or its affiliates. All rights reserved.				</a:t>
            </a:r>
          </a:p>
        </p:txBody>
      </p:sp>
      <p:pic>
        <p:nvPicPr>
          <p:cNvPr id="8" name="Picture 7">
            <a:extLst>
              <a:ext uri="{FF2B5EF4-FFF2-40B4-BE49-F238E27FC236}">
                <a16:creationId xmlns:a16="http://schemas.microsoft.com/office/drawing/2014/main" id="{8EFC24DA-563F-4E0A-8B89-C124930D7DCD}"/>
              </a:ext>
            </a:extLst>
          </p:cNvPr>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10453051" y="6242938"/>
            <a:ext cx="1280161" cy="291370"/>
          </a:xfrm>
          <a:prstGeom prst="rect">
            <a:avLst/>
          </a:prstGeom>
        </p:spPr>
      </p:pic>
    </p:spTree>
    <p:extLst>
      <p:ext uri="{BB962C8B-B14F-4D97-AF65-F5344CB8AC3E}">
        <p14:creationId xmlns:p14="http://schemas.microsoft.com/office/powerpoint/2010/main" val="1772973834"/>
      </p:ext>
    </p:extLst>
  </p:cSld>
  <p:clrMap bg1="dk1" tx1="lt1" bg2="dk2" tx2="lt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19" r:id="rId6"/>
    <p:sldLayoutId id="2147483920" r:id="rId7"/>
    <p:sldLayoutId id="2147483921" r:id="rId8"/>
    <p:sldLayoutId id="2147483922" r:id="rId9"/>
    <p:sldLayoutId id="2147483923" r:id="rId10"/>
    <p:sldLayoutId id="2147483951" r:id="rId11"/>
    <p:sldLayoutId id="2147483952" r:id="rId12"/>
    <p:sldLayoutId id="2147483953" r:id="rId13"/>
    <p:sldLayoutId id="2147483954" r:id="rId14"/>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45.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12.png"/><Relationship Id="rId2" Type="http://schemas.openxmlformats.org/officeDocument/2006/relationships/tags" Target="../tags/tag14.xml"/><Relationship Id="rId1" Type="http://schemas.openxmlformats.org/officeDocument/2006/relationships/vmlDrawing" Target="../drawings/vmlDrawing13.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13.bin"/></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tags" Target="../tags/tag15.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9.xml"/><Relationship Id="rId2" Type="http://schemas.openxmlformats.org/officeDocument/2006/relationships/tags" Target="../tags/tag16.xml"/><Relationship Id="rId1" Type="http://schemas.openxmlformats.org/officeDocument/2006/relationships/vmlDrawing" Target="../drawings/vmlDrawing15.vml"/><Relationship Id="rId6" Type="http://schemas.openxmlformats.org/officeDocument/2006/relationships/image" Target="../media/image13.png"/><Relationship Id="rId5" Type="http://schemas.openxmlformats.org/officeDocument/2006/relationships/image" Target="../media/image1.emf"/><Relationship Id="rId4" Type="http://schemas.openxmlformats.org/officeDocument/2006/relationships/oleObject" Target="../embeddings/oleObject15.bin"/></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15.png"/><Relationship Id="rId2" Type="http://schemas.openxmlformats.org/officeDocument/2006/relationships/tags" Target="../tags/tag17.xml"/><Relationship Id="rId1" Type="http://schemas.openxmlformats.org/officeDocument/2006/relationships/vmlDrawing" Target="../drawings/vmlDrawing16.vml"/><Relationship Id="rId6" Type="http://schemas.openxmlformats.org/officeDocument/2006/relationships/image" Target="../media/image14.png"/><Relationship Id="rId5" Type="http://schemas.openxmlformats.org/officeDocument/2006/relationships/image" Target="../media/image1.emf"/><Relationship Id="rId4" Type="http://schemas.openxmlformats.org/officeDocument/2006/relationships/oleObject" Target="../embeddings/oleObject16.bin"/></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18.xml"/><Relationship Id="rId1" Type="http://schemas.openxmlformats.org/officeDocument/2006/relationships/vmlDrawing" Target="../drawings/vmlDrawing17.vml"/><Relationship Id="rId5" Type="http://schemas.openxmlformats.org/officeDocument/2006/relationships/image" Target="../media/image1.emf"/><Relationship Id="rId4" Type="http://schemas.openxmlformats.org/officeDocument/2006/relationships/oleObject" Target="../embeddings/oleObject17.bin"/></Relationships>
</file>

<file path=ppt/slides/_rels/slide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4.xml"/><Relationship Id="rId1" Type="http://schemas.openxmlformats.org/officeDocument/2006/relationships/slideLayout" Target="../slideLayouts/slideLayout41.xml"/><Relationship Id="rId5" Type="http://schemas.openxmlformats.org/officeDocument/2006/relationships/slide" Target="slide11.xml"/><Relationship Id="rId4" Type="http://schemas.openxmlformats.org/officeDocument/2006/relationships/slide" Target="slide8.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7.bin"/></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6.png"/><Relationship Id="rId2" Type="http://schemas.openxmlformats.org/officeDocument/2006/relationships/tags" Target="../tags/tag9.xml"/><Relationship Id="rId1" Type="http://schemas.openxmlformats.org/officeDocument/2006/relationships/vmlDrawing" Target="../drawings/vmlDrawing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8.bin"/></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8.png"/><Relationship Id="rId2" Type="http://schemas.openxmlformats.org/officeDocument/2006/relationships/tags" Target="../tags/tag10.xml"/><Relationship Id="rId1" Type="http://schemas.openxmlformats.org/officeDocument/2006/relationships/vmlDrawing" Target="../drawings/vmlDrawing9.vml"/><Relationship Id="rId6" Type="http://schemas.openxmlformats.org/officeDocument/2006/relationships/image" Target="../media/image7.png"/><Relationship Id="rId5" Type="http://schemas.openxmlformats.org/officeDocument/2006/relationships/image" Target="../media/image1.emf"/><Relationship Id="rId4" Type="http://schemas.openxmlformats.org/officeDocument/2006/relationships/oleObject" Target="../embeddings/oleObject9.bin"/></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4.xml"/><Relationship Id="rId7" Type="http://schemas.openxmlformats.org/officeDocument/2006/relationships/image" Target="../media/image10.png"/><Relationship Id="rId2" Type="http://schemas.openxmlformats.org/officeDocument/2006/relationships/tags" Target="../tags/tag11.xml"/><Relationship Id="rId1" Type="http://schemas.openxmlformats.org/officeDocument/2006/relationships/vmlDrawing" Target="../drawings/vmlDrawing10.vml"/><Relationship Id="rId6" Type="http://schemas.openxmlformats.org/officeDocument/2006/relationships/image" Target="../media/image9.png"/><Relationship Id="rId5" Type="http://schemas.openxmlformats.org/officeDocument/2006/relationships/image" Target="../media/image1.emf"/><Relationship Id="rId4" Type="http://schemas.openxmlformats.org/officeDocument/2006/relationships/oleObject" Target="../embeddings/oleObject10.bin"/></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tags" Target="../tags/tag12.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3.xml"/><Relationship Id="rId1" Type="http://schemas.openxmlformats.org/officeDocument/2006/relationships/vmlDrawing" Target="../drawings/vmlDrawing12.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1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83DF397-2CD3-4EE5-BBBF-0EA627F84D0E}"/>
              </a:ext>
            </a:extLst>
          </p:cNvPr>
          <p:cNvGraphicFramePr>
            <a:graphicFrameLocks noChangeAspect="1"/>
          </p:cNvGraphicFramePr>
          <p:nvPr>
            <p:custDataLst>
              <p:tags r:id="rId2"/>
            </p:custDataLst>
            <p:extLst>
              <p:ext uri="{D42A27DB-BD31-4B8C-83A1-F6EECF244321}">
                <p14:modId xmlns:p14="http://schemas.microsoft.com/office/powerpoint/2010/main" val="35016254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3" name="think-cell Slide" r:id="rId4" imgW="347" imgH="348" progId="TCLayout.ActiveDocument.1">
                  <p:embed/>
                </p:oleObj>
              </mc:Choice>
              <mc:Fallback>
                <p:oleObj name="think-cell Slide" r:id="rId4" imgW="347" imgH="348"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7C3E7F2A-2AF3-4D1F-9C2A-41656766C5B4}"/>
              </a:ext>
            </a:extLst>
          </p:cNvPr>
          <p:cNvSpPr>
            <a:spLocks noGrp="1"/>
          </p:cNvSpPr>
          <p:nvPr>
            <p:ph type="ctrTitle"/>
          </p:nvPr>
        </p:nvSpPr>
        <p:spPr/>
        <p:txBody>
          <a:bodyPr vert="horz"/>
          <a:lstStyle/>
          <a:p>
            <a:r>
              <a:rPr lang="en-US" sz="4400" dirty="0"/>
              <a:t>FAQs for Client </a:t>
            </a:r>
            <a:br>
              <a:rPr lang="en-US" sz="4400" dirty="0"/>
            </a:br>
            <a:r>
              <a:rPr lang="en-US" sz="4400" dirty="0"/>
              <a:t>Self-Service </a:t>
            </a:r>
          </a:p>
        </p:txBody>
      </p:sp>
    </p:spTree>
    <p:extLst>
      <p:ext uri="{BB962C8B-B14F-4D97-AF65-F5344CB8AC3E}">
        <p14:creationId xmlns:p14="http://schemas.microsoft.com/office/powerpoint/2010/main" val="11261003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C5E5CB1-99DA-4256-9C19-02690C03CC86}"/>
              </a:ext>
            </a:extLst>
          </p:cNvPr>
          <p:cNvGraphicFramePr>
            <a:graphicFrameLocks noChangeAspect="1"/>
          </p:cNvGraphicFramePr>
          <p:nvPr>
            <p:custDataLst>
              <p:tags r:id="rId2"/>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spid="_x0000_s13315" name="think-cell Slide" r:id="rId4" imgW="347" imgH="348" progId="TCLayout.ActiveDocument.1">
                  <p:embed/>
                </p:oleObj>
              </mc:Choice>
              <mc:Fallback>
                <p:oleObj name="think-cell Slide" r:id="rId4" imgW="347" imgH="348" progId="TCLayout.ActiveDocument.1">
                  <p:embed/>
                  <p:pic>
                    <p:nvPicPr>
                      <p:cNvPr id="3" name="Object 2" hidden="1">
                        <a:extLst>
                          <a:ext uri="{FF2B5EF4-FFF2-40B4-BE49-F238E27FC236}">
                            <a16:creationId xmlns:a16="http://schemas.microsoft.com/office/drawing/2014/main" id="{DC5E5CB1-99DA-4256-9C19-02690C03CC86}"/>
                          </a:ext>
                        </a:extLst>
                      </p:cNvPr>
                      <p:cNvPicPr/>
                      <p:nvPr/>
                    </p:nvPicPr>
                    <p:blipFill>
                      <a:blip r:embed="rId5"/>
                      <a:stretch>
                        <a:fillRect/>
                      </a:stretch>
                    </p:blipFill>
                    <p:spPr>
                      <a:xfrm>
                        <a:off x="1589" y="1589"/>
                        <a:ext cx="1588" cy="1588"/>
                      </a:xfrm>
                      <a:prstGeom prst="rect">
                        <a:avLst/>
                      </a:prstGeom>
                    </p:spPr>
                  </p:pic>
                </p:oleObj>
              </mc:Fallback>
            </mc:AlternateContent>
          </a:graphicData>
        </a:graphic>
      </p:graphicFrame>
      <p:sp>
        <p:nvSpPr>
          <p:cNvPr id="17" name="Rectangle 16">
            <a:extLst>
              <a:ext uri="{FF2B5EF4-FFF2-40B4-BE49-F238E27FC236}">
                <a16:creationId xmlns:a16="http://schemas.microsoft.com/office/drawing/2014/main" id="{0BD46D14-C4F8-422C-91AB-3CA3932F1D58}"/>
              </a:ext>
            </a:extLst>
          </p:cNvPr>
          <p:cNvSpPr/>
          <p:nvPr/>
        </p:nvSpPr>
        <p:spPr>
          <a:xfrm>
            <a:off x="0" y="3215661"/>
            <a:ext cx="7412013" cy="2846253"/>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8" name="Rectangle 17">
            <a:extLst>
              <a:ext uri="{FF2B5EF4-FFF2-40B4-BE49-F238E27FC236}">
                <a16:creationId xmlns:a16="http://schemas.microsoft.com/office/drawing/2014/main" id="{8F9CFF0A-577F-42E5-8093-08993AE3C6C3}"/>
              </a:ext>
            </a:extLst>
          </p:cNvPr>
          <p:cNvSpPr/>
          <p:nvPr/>
        </p:nvSpPr>
        <p:spPr>
          <a:xfrm>
            <a:off x="-1" y="457933"/>
            <a:ext cx="7412013" cy="2587954"/>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TextBox 20">
            <a:extLst>
              <a:ext uri="{FF2B5EF4-FFF2-40B4-BE49-F238E27FC236}">
                <a16:creationId xmlns:a16="http://schemas.microsoft.com/office/drawing/2014/main" id="{9814F59D-2E33-4418-89BC-A5B6104948DF}"/>
              </a:ext>
            </a:extLst>
          </p:cNvPr>
          <p:cNvSpPr txBox="1"/>
          <p:nvPr/>
        </p:nvSpPr>
        <p:spPr>
          <a:xfrm>
            <a:off x="793933" y="1598020"/>
            <a:ext cx="4065450" cy="307777"/>
          </a:xfrm>
          <a:prstGeom prst="rect">
            <a:avLst/>
          </a:prstGeom>
          <a:noFill/>
        </p:spPr>
        <p:txBody>
          <a:bodyPr wrap="square" lIns="0" rIns="0" rtlCol="0">
            <a:spAutoFit/>
          </a:bodyPr>
          <a:lstStyle/>
          <a:p>
            <a:pPr>
              <a:spcBef>
                <a:spcPts val="600"/>
              </a:spcBef>
            </a:pPr>
            <a:r>
              <a:rPr lang="en-US" sz="1400" b="1" dirty="0">
                <a:solidFill>
                  <a:srgbClr val="002856"/>
                </a:solidFill>
                <a:latin typeface="+mj-lt"/>
              </a:rPr>
              <a:t>Step 2: </a:t>
            </a:r>
            <a:r>
              <a:rPr lang="en-US" sz="1400" b="1" dirty="0">
                <a:solidFill>
                  <a:srgbClr val="002856"/>
                </a:solidFill>
              </a:rPr>
              <a:t>Click on Contact.</a:t>
            </a:r>
          </a:p>
        </p:txBody>
      </p:sp>
      <p:sp>
        <p:nvSpPr>
          <p:cNvPr id="31" name="TextBox 30">
            <a:extLst>
              <a:ext uri="{FF2B5EF4-FFF2-40B4-BE49-F238E27FC236}">
                <a16:creationId xmlns:a16="http://schemas.microsoft.com/office/drawing/2014/main" id="{CF9FBE38-E9C0-438B-8507-E7FF0C50D3F6}"/>
              </a:ext>
            </a:extLst>
          </p:cNvPr>
          <p:cNvSpPr txBox="1"/>
          <p:nvPr/>
        </p:nvSpPr>
        <p:spPr>
          <a:xfrm>
            <a:off x="793933" y="4178775"/>
            <a:ext cx="3958867" cy="954107"/>
          </a:xfrm>
          <a:prstGeom prst="rect">
            <a:avLst/>
          </a:prstGeom>
          <a:noFill/>
        </p:spPr>
        <p:txBody>
          <a:bodyPr wrap="square" lIns="0" rIns="0" rtlCol="0">
            <a:spAutoFit/>
          </a:bodyPr>
          <a:lstStyle/>
          <a:p>
            <a:pPr>
              <a:spcBef>
                <a:spcPts val="600"/>
              </a:spcBef>
            </a:pPr>
            <a:r>
              <a:rPr lang="en-US" sz="1400" b="1" dirty="0">
                <a:solidFill>
                  <a:srgbClr val="002856"/>
                </a:solidFill>
                <a:latin typeface="+mj-lt"/>
              </a:rPr>
              <a:t>Step 3:</a:t>
            </a:r>
            <a:r>
              <a:rPr lang="en-US" sz="1400" b="1" dirty="0">
                <a:solidFill>
                  <a:srgbClr val="002856"/>
                </a:solidFill>
              </a:rPr>
              <a:t> Update the required fields like name, organization name, job title, phone number, address, etc. When finished, click on Save at the bottom of the page.</a:t>
            </a:r>
          </a:p>
        </p:txBody>
      </p:sp>
      <p:pic>
        <p:nvPicPr>
          <p:cNvPr id="11" name="Picture 10">
            <a:extLst>
              <a:ext uri="{FF2B5EF4-FFF2-40B4-BE49-F238E27FC236}">
                <a16:creationId xmlns:a16="http://schemas.microsoft.com/office/drawing/2014/main" id="{DEDF4FD9-9AB4-40EC-B3BC-009B84CC770E}"/>
              </a:ext>
            </a:extLst>
          </p:cNvPr>
          <p:cNvPicPr>
            <a:picLocks noChangeAspect="1"/>
          </p:cNvPicPr>
          <p:nvPr/>
        </p:nvPicPr>
        <p:blipFill rotWithShape="1">
          <a:blip r:embed="rId6"/>
          <a:srcRect l="16271" t="1" r="15793" b="35529"/>
          <a:stretch/>
        </p:blipFill>
        <p:spPr>
          <a:xfrm>
            <a:off x="5585729" y="457933"/>
            <a:ext cx="5970545" cy="2587953"/>
          </a:xfrm>
          <a:prstGeom prst="rect">
            <a:avLst/>
          </a:prstGeom>
          <a:effectLst>
            <a:outerShdw blurRad="127000" dist="38100" dir="5400000" sx="99000" sy="99000" algn="t" rotWithShape="0">
              <a:prstClr val="black">
                <a:alpha val="36000"/>
              </a:prstClr>
            </a:outerShdw>
          </a:effectLst>
        </p:spPr>
      </p:pic>
      <p:sp>
        <p:nvSpPr>
          <p:cNvPr id="23" name="Rectangle 22">
            <a:extLst>
              <a:ext uri="{FF2B5EF4-FFF2-40B4-BE49-F238E27FC236}">
                <a16:creationId xmlns:a16="http://schemas.microsoft.com/office/drawing/2014/main" id="{8533FED6-C01B-4276-B132-C47E6711D817}"/>
              </a:ext>
            </a:extLst>
          </p:cNvPr>
          <p:cNvSpPr/>
          <p:nvPr/>
        </p:nvSpPr>
        <p:spPr>
          <a:xfrm>
            <a:off x="6224175" y="1657344"/>
            <a:ext cx="1297399" cy="1283041"/>
          </a:xfrm>
          <a:prstGeom prst="rect">
            <a:avLst/>
          </a:prstGeom>
          <a:noFill/>
          <a:ln w="25400">
            <a:solidFill>
              <a:srgbClr val="FF540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19" dirty="0">
              <a:solidFill>
                <a:schemeClr val="bg1"/>
              </a:solidFill>
            </a:endParaRPr>
          </a:p>
        </p:txBody>
      </p:sp>
      <p:pic>
        <p:nvPicPr>
          <p:cNvPr id="4" name="Picture 3">
            <a:extLst>
              <a:ext uri="{FF2B5EF4-FFF2-40B4-BE49-F238E27FC236}">
                <a16:creationId xmlns:a16="http://schemas.microsoft.com/office/drawing/2014/main" id="{AB86C5AF-0088-40FE-8017-3A22671AFE89}"/>
              </a:ext>
            </a:extLst>
          </p:cNvPr>
          <p:cNvPicPr>
            <a:picLocks noChangeAspect="1"/>
          </p:cNvPicPr>
          <p:nvPr/>
        </p:nvPicPr>
        <p:blipFill rotWithShape="1">
          <a:blip r:embed="rId7"/>
          <a:srcRect l="15778" t="33362" r="16294"/>
          <a:stretch/>
        </p:blipFill>
        <p:spPr>
          <a:xfrm>
            <a:off x="5585729" y="3215659"/>
            <a:ext cx="5970545" cy="2846255"/>
          </a:xfrm>
          <a:prstGeom prst="rect">
            <a:avLst/>
          </a:prstGeom>
          <a:effectLst>
            <a:outerShdw blurRad="127000" dist="38100" dir="5400000" sx="99000" sy="99000" algn="t" rotWithShape="0">
              <a:prstClr val="black">
                <a:alpha val="36000"/>
              </a:prstClr>
            </a:outerShdw>
          </a:effectLst>
        </p:spPr>
      </p:pic>
      <p:sp>
        <p:nvSpPr>
          <p:cNvPr id="13" name="Rectangle 12">
            <a:extLst>
              <a:ext uri="{FF2B5EF4-FFF2-40B4-BE49-F238E27FC236}">
                <a16:creationId xmlns:a16="http://schemas.microsoft.com/office/drawing/2014/main" id="{47740B36-9C27-4E3A-B979-38A411D6477B}"/>
              </a:ext>
            </a:extLst>
          </p:cNvPr>
          <p:cNvSpPr/>
          <p:nvPr/>
        </p:nvSpPr>
        <p:spPr>
          <a:xfrm>
            <a:off x="7340600" y="5283994"/>
            <a:ext cx="844550" cy="224631"/>
          </a:xfrm>
          <a:prstGeom prst="rect">
            <a:avLst/>
          </a:prstGeom>
          <a:noFill/>
          <a:ln w="25400">
            <a:solidFill>
              <a:srgbClr val="FF540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19" dirty="0">
              <a:solidFill>
                <a:schemeClr val="bg1"/>
              </a:solidFill>
            </a:endParaRPr>
          </a:p>
        </p:txBody>
      </p:sp>
    </p:spTree>
    <p:extLst>
      <p:ext uri="{BB962C8B-B14F-4D97-AF65-F5344CB8AC3E}">
        <p14:creationId xmlns:p14="http://schemas.microsoft.com/office/powerpoint/2010/main" val="1917399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682B904E-37C4-4CF3-A301-3ABF5228A15B}"/>
              </a:ext>
            </a:extLst>
          </p:cNvPr>
          <p:cNvGraphicFramePr>
            <a:graphicFrameLocks noChangeAspect="1"/>
          </p:cNvGraphicFramePr>
          <p:nvPr>
            <p:custDataLst>
              <p:tags r:id="rId2"/>
            </p:custDataLst>
            <p:extLst>
              <p:ext uri="{D42A27DB-BD31-4B8C-83A1-F6EECF244321}">
                <p14:modId xmlns:p14="http://schemas.microsoft.com/office/powerpoint/2010/main" val="2210483340"/>
              </p:ext>
            </p:ext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spid="_x0000_s14339" name="think-cell Slide" r:id="rId5" imgW="347" imgH="348" progId="TCLayout.ActiveDocument.1">
                  <p:embed/>
                </p:oleObj>
              </mc:Choice>
              <mc:Fallback>
                <p:oleObj name="think-cell Slide" r:id="rId5" imgW="347" imgH="348" progId="TCLayout.ActiveDocument.1">
                  <p:embed/>
                  <p:pic>
                    <p:nvPicPr>
                      <p:cNvPr id="9" name="Object 8" hidden="1">
                        <a:extLst>
                          <a:ext uri="{FF2B5EF4-FFF2-40B4-BE49-F238E27FC236}">
                            <a16:creationId xmlns:a16="http://schemas.microsoft.com/office/drawing/2014/main" id="{682B904E-37C4-4CF3-A301-3ABF5228A15B}"/>
                          </a:ext>
                        </a:extLst>
                      </p:cNvPr>
                      <p:cNvPicPr/>
                      <p:nvPr/>
                    </p:nvPicPr>
                    <p:blipFill>
                      <a:blip r:embed="rId6"/>
                      <a:stretch>
                        <a:fillRect/>
                      </a:stretch>
                    </p:blipFill>
                    <p:spPr>
                      <a:xfrm>
                        <a:off x="1589" y="1589"/>
                        <a:ext cx="1588" cy="1588"/>
                      </a:xfrm>
                      <a:prstGeom prst="rect">
                        <a:avLst/>
                      </a:prstGeom>
                    </p:spPr>
                  </p:pic>
                </p:oleObj>
              </mc:Fallback>
            </mc:AlternateContent>
          </a:graphicData>
        </a:graphic>
      </p:graphicFrame>
      <p:sp>
        <p:nvSpPr>
          <p:cNvPr id="14" name="Title 13">
            <a:extLst>
              <a:ext uri="{FF2B5EF4-FFF2-40B4-BE49-F238E27FC236}">
                <a16:creationId xmlns:a16="http://schemas.microsoft.com/office/drawing/2014/main" id="{06F6C39A-44BD-4C2F-BA9C-4FA1DE1CDCAE}"/>
              </a:ext>
            </a:extLst>
          </p:cNvPr>
          <p:cNvSpPr>
            <a:spLocks noGrp="1"/>
          </p:cNvSpPr>
          <p:nvPr>
            <p:ph type="ctrTitle"/>
          </p:nvPr>
        </p:nvSpPr>
        <p:spPr/>
        <p:txBody>
          <a:bodyPr vert="horz"/>
          <a:lstStyle/>
          <a:p>
            <a:r>
              <a:rPr lang="en-US" sz="4000" dirty="0">
                <a:solidFill>
                  <a:srgbClr val="002856"/>
                </a:solidFill>
              </a:rPr>
              <a:t>Browser Troubleshooting</a:t>
            </a:r>
          </a:p>
        </p:txBody>
      </p:sp>
      <p:sp>
        <p:nvSpPr>
          <p:cNvPr id="15" name="Subtitle 14">
            <a:extLst>
              <a:ext uri="{FF2B5EF4-FFF2-40B4-BE49-F238E27FC236}">
                <a16:creationId xmlns:a16="http://schemas.microsoft.com/office/drawing/2014/main" id="{FF67FD83-ED13-4384-815B-028259657B7E}"/>
              </a:ext>
            </a:extLst>
          </p:cNvPr>
          <p:cNvSpPr>
            <a:spLocks noGrp="1"/>
          </p:cNvSpPr>
          <p:nvPr>
            <p:ph type="subTitle" idx="1"/>
          </p:nvPr>
        </p:nvSpPr>
        <p:spPr/>
        <p:txBody>
          <a:bodyPr/>
          <a:lstStyle/>
          <a:p>
            <a:r>
              <a:rPr lang="en-US" dirty="0">
                <a:solidFill>
                  <a:srgbClr val="002856"/>
                </a:solidFill>
                <a:latin typeface="+mj-lt"/>
              </a:rPr>
              <a:t>Gartner FAQ</a:t>
            </a:r>
          </a:p>
        </p:txBody>
      </p:sp>
    </p:spTree>
    <p:extLst>
      <p:ext uri="{BB962C8B-B14F-4D97-AF65-F5344CB8AC3E}">
        <p14:creationId xmlns:p14="http://schemas.microsoft.com/office/powerpoint/2010/main" val="20162676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C5E5CB1-99DA-4256-9C19-02690C03CC86}"/>
              </a:ext>
            </a:extLst>
          </p:cNvPr>
          <p:cNvGraphicFramePr>
            <a:graphicFrameLocks noChangeAspect="1"/>
          </p:cNvGraphicFramePr>
          <p:nvPr>
            <p:custDataLst>
              <p:tags r:id="rId2"/>
            </p:custDataLst>
            <p:extLst>
              <p:ext uri="{D42A27DB-BD31-4B8C-83A1-F6EECF244321}">
                <p14:modId xmlns:p14="http://schemas.microsoft.com/office/powerpoint/2010/main" val="2294967496"/>
              </p:ext>
            </p:ext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spid="_x0000_s15363" name="think-cell Slide" r:id="rId4" imgW="347" imgH="348" progId="TCLayout.ActiveDocument.1">
                  <p:embed/>
                </p:oleObj>
              </mc:Choice>
              <mc:Fallback>
                <p:oleObj name="think-cell Slide" r:id="rId4" imgW="347" imgH="348" progId="TCLayout.ActiveDocument.1">
                  <p:embed/>
                  <p:pic>
                    <p:nvPicPr>
                      <p:cNvPr id="3" name="Object 2" hidden="1">
                        <a:extLst>
                          <a:ext uri="{FF2B5EF4-FFF2-40B4-BE49-F238E27FC236}">
                            <a16:creationId xmlns:a16="http://schemas.microsoft.com/office/drawing/2014/main" id="{DC5E5CB1-99DA-4256-9C19-02690C03CC86}"/>
                          </a:ext>
                        </a:extLst>
                      </p:cNvPr>
                      <p:cNvPicPr/>
                      <p:nvPr/>
                    </p:nvPicPr>
                    <p:blipFill>
                      <a:blip r:embed="rId5"/>
                      <a:stretch>
                        <a:fillRect/>
                      </a:stretch>
                    </p:blipFill>
                    <p:spPr>
                      <a:xfrm>
                        <a:off x="1589" y="1589"/>
                        <a:ext cx="1588" cy="1588"/>
                      </a:xfrm>
                      <a:prstGeom prst="rect">
                        <a:avLst/>
                      </a:prstGeom>
                    </p:spPr>
                  </p:pic>
                </p:oleObj>
              </mc:Fallback>
            </mc:AlternateContent>
          </a:graphicData>
        </a:graphic>
      </p:graphicFrame>
      <p:sp>
        <p:nvSpPr>
          <p:cNvPr id="25" name="Rectangle 24">
            <a:extLst>
              <a:ext uri="{FF2B5EF4-FFF2-40B4-BE49-F238E27FC236}">
                <a16:creationId xmlns:a16="http://schemas.microsoft.com/office/drawing/2014/main" id="{A4B41351-5407-490D-8DFF-7EDFD32A0F5B}"/>
              </a:ext>
            </a:extLst>
          </p:cNvPr>
          <p:cNvSpPr/>
          <p:nvPr/>
        </p:nvSpPr>
        <p:spPr>
          <a:xfrm>
            <a:off x="9063037" y="663054"/>
            <a:ext cx="3121273" cy="1261539"/>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8" name="Rectangle 17">
            <a:extLst>
              <a:ext uri="{FF2B5EF4-FFF2-40B4-BE49-F238E27FC236}">
                <a16:creationId xmlns:a16="http://schemas.microsoft.com/office/drawing/2014/main" id="{8F9CFF0A-577F-42E5-8093-08993AE3C6C3}"/>
              </a:ext>
            </a:extLst>
          </p:cNvPr>
          <p:cNvSpPr/>
          <p:nvPr/>
        </p:nvSpPr>
        <p:spPr>
          <a:xfrm>
            <a:off x="-1" y="3131893"/>
            <a:ext cx="7412013" cy="280212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TextBox 20">
            <a:extLst>
              <a:ext uri="{FF2B5EF4-FFF2-40B4-BE49-F238E27FC236}">
                <a16:creationId xmlns:a16="http://schemas.microsoft.com/office/drawing/2014/main" id="{9814F59D-2E33-4418-89BC-A5B6104948DF}"/>
              </a:ext>
            </a:extLst>
          </p:cNvPr>
          <p:cNvSpPr txBox="1"/>
          <p:nvPr/>
        </p:nvSpPr>
        <p:spPr>
          <a:xfrm>
            <a:off x="793933" y="3992981"/>
            <a:ext cx="4065450" cy="1323439"/>
          </a:xfrm>
          <a:prstGeom prst="rect">
            <a:avLst/>
          </a:prstGeom>
          <a:noFill/>
        </p:spPr>
        <p:txBody>
          <a:bodyPr wrap="square" lIns="0" rIns="0" rtlCol="0">
            <a:spAutoFit/>
          </a:bodyPr>
          <a:lstStyle/>
          <a:p>
            <a:pPr>
              <a:spcBef>
                <a:spcPts val="600"/>
              </a:spcBef>
            </a:pPr>
            <a:r>
              <a:rPr lang="en-US" sz="1400" b="1" dirty="0">
                <a:solidFill>
                  <a:srgbClr val="002856"/>
                </a:solidFill>
                <a:latin typeface="+mj-lt"/>
              </a:rPr>
              <a:t>Step 1: </a:t>
            </a:r>
            <a:r>
              <a:rPr lang="en-US" sz="1400" b="1" dirty="0">
                <a:solidFill>
                  <a:srgbClr val="002856"/>
                </a:solidFill>
              </a:rPr>
              <a:t>On Chrome, click the 3 dots at the top right for the “Customize and control Google Chrome” menu.</a:t>
            </a:r>
          </a:p>
          <a:p>
            <a:pPr>
              <a:spcBef>
                <a:spcPts val="600"/>
              </a:spcBef>
            </a:pPr>
            <a:endParaRPr lang="en-US" sz="1400" b="1" dirty="0">
              <a:solidFill>
                <a:srgbClr val="002856"/>
              </a:solidFill>
            </a:endParaRPr>
          </a:p>
          <a:p>
            <a:pPr>
              <a:spcBef>
                <a:spcPts val="600"/>
              </a:spcBef>
            </a:pPr>
            <a:r>
              <a:rPr lang="en-US" sz="1400" b="1" dirty="0">
                <a:solidFill>
                  <a:srgbClr val="002856"/>
                </a:solidFill>
                <a:latin typeface="+mj-lt"/>
              </a:rPr>
              <a:t>Step 2: </a:t>
            </a:r>
            <a:r>
              <a:rPr lang="en-US" sz="1400" b="1" dirty="0">
                <a:solidFill>
                  <a:srgbClr val="002856"/>
                </a:solidFill>
              </a:rPr>
              <a:t>Click on Settings.</a:t>
            </a:r>
          </a:p>
        </p:txBody>
      </p:sp>
      <p:pic>
        <p:nvPicPr>
          <p:cNvPr id="5" name="Picture 4">
            <a:extLst>
              <a:ext uri="{FF2B5EF4-FFF2-40B4-BE49-F238E27FC236}">
                <a16:creationId xmlns:a16="http://schemas.microsoft.com/office/drawing/2014/main" id="{816A0AE0-6A88-41E3-8FB2-692B6E82275F}"/>
              </a:ext>
            </a:extLst>
          </p:cNvPr>
          <p:cNvPicPr>
            <a:picLocks noChangeAspect="1"/>
          </p:cNvPicPr>
          <p:nvPr/>
        </p:nvPicPr>
        <p:blipFill rotWithShape="1">
          <a:blip r:embed="rId6"/>
          <a:srcRect l="43000" t="163" r="-1" b="56107"/>
          <a:stretch/>
        </p:blipFill>
        <p:spPr>
          <a:xfrm>
            <a:off x="5062901" y="3131893"/>
            <a:ext cx="6493373" cy="2802119"/>
          </a:xfrm>
          <a:prstGeom prst="rect">
            <a:avLst/>
          </a:prstGeom>
          <a:effectLst>
            <a:outerShdw blurRad="127000" dist="38100" dir="5400000" sx="99000" sy="99000" algn="t" rotWithShape="0">
              <a:prstClr val="black">
                <a:alpha val="36000"/>
              </a:prstClr>
            </a:outerShdw>
          </a:effectLst>
        </p:spPr>
      </p:pic>
      <p:sp>
        <p:nvSpPr>
          <p:cNvPr id="23" name="Rectangle 22">
            <a:extLst>
              <a:ext uri="{FF2B5EF4-FFF2-40B4-BE49-F238E27FC236}">
                <a16:creationId xmlns:a16="http://schemas.microsoft.com/office/drawing/2014/main" id="{8533FED6-C01B-4276-B132-C47E6711D817}"/>
              </a:ext>
            </a:extLst>
          </p:cNvPr>
          <p:cNvSpPr/>
          <p:nvPr/>
        </p:nvSpPr>
        <p:spPr>
          <a:xfrm>
            <a:off x="9783036" y="5365505"/>
            <a:ext cx="1754119" cy="168276"/>
          </a:xfrm>
          <a:prstGeom prst="rect">
            <a:avLst/>
          </a:prstGeom>
          <a:noFill/>
          <a:ln w="25400">
            <a:solidFill>
              <a:srgbClr val="FF540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19" dirty="0">
              <a:solidFill>
                <a:schemeClr val="bg1"/>
              </a:solidFill>
            </a:endParaRPr>
          </a:p>
        </p:txBody>
      </p:sp>
      <p:sp>
        <p:nvSpPr>
          <p:cNvPr id="14" name="Rectangle 13">
            <a:extLst>
              <a:ext uri="{FF2B5EF4-FFF2-40B4-BE49-F238E27FC236}">
                <a16:creationId xmlns:a16="http://schemas.microsoft.com/office/drawing/2014/main" id="{4715EF7A-300A-4129-9560-E314FC29E6EF}"/>
              </a:ext>
            </a:extLst>
          </p:cNvPr>
          <p:cNvSpPr/>
          <p:nvPr/>
        </p:nvSpPr>
        <p:spPr>
          <a:xfrm>
            <a:off x="11315700" y="3327155"/>
            <a:ext cx="221456" cy="202407"/>
          </a:xfrm>
          <a:prstGeom prst="rect">
            <a:avLst/>
          </a:prstGeom>
          <a:noFill/>
          <a:ln w="25400">
            <a:solidFill>
              <a:srgbClr val="FF540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19" dirty="0">
              <a:solidFill>
                <a:schemeClr val="bg1"/>
              </a:solidFill>
            </a:endParaRPr>
          </a:p>
        </p:txBody>
      </p:sp>
      <p:sp>
        <p:nvSpPr>
          <p:cNvPr id="15" name="TextBox 14">
            <a:extLst>
              <a:ext uri="{FF2B5EF4-FFF2-40B4-BE49-F238E27FC236}">
                <a16:creationId xmlns:a16="http://schemas.microsoft.com/office/drawing/2014/main" id="{A575AE01-0306-4814-B62D-038EB1202632}"/>
              </a:ext>
            </a:extLst>
          </p:cNvPr>
          <p:cNvSpPr txBox="1"/>
          <p:nvPr/>
        </p:nvSpPr>
        <p:spPr>
          <a:xfrm>
            <a:off x="1223691" y="940053"/>
            <a:ext cx="3548606" cy="954107"/>
          </a:xfrm>
          <a:prstGeom prst="rect">
            <a:avLst/>
          </a:prstGeom>
          <a:noFill/>
        </p:spPr>
        <p:txBody>
          <a:bodyPr wrap="square" lIns="0" rIns="0" rtlCol="0">
            <a:spAutoFit/>
          </a:bodyPr>
          <a:lstStyle/>
          <a:p>
            <a:pPr algn="l"/>
            <a:r>
              <a:rPr lang="en-US" sz="2800" dirty="0">
                <a:solidFill>
                  <a:srgbClr val="002856"/>
                </a:solidFill>
                <a:latin typeface="+mj-lt"/>
              </a:rPr>
              <a:t>Troubleshooting issues on Chrome</a:t>
            </a:r>
            <a:endParaRPr lang="en-US" sz="8800" dirty="0">
              <a:solidFill>
                <a:srgbClr val="002856"/>
              </a:solidFill>
              <a:latin typeface="+mj-lt"/>
            </a:endParaRPr>
          </a:p>
        </p:txBody>
      </p:sp>
      <p:sp>
        <p:nvSpPr>
          <p:cNvPr id="22" name="Rectangle 21">
            <a:extLst>
              <a:ext uri="{FF2B5EF4-FFF2-40B4-BE49-F238E27FC236}">
                <a16:creationId xmlns:a16="http://schemas.microsoft.com/office/drawing/2014/main" id="{77123F2E-C28F-4A5D-8466-6CF8D29C2098}"/>
              </a:ext>
            </a:extLst>
          </p:cNvPr>
          <p:cNvSpPr/>
          <p:nvPr/>
        </p:nvSpPr>
        <p:spPr>
          <a:xfrm>
            <a:off x="793933" y="663055"/>
            <a:ext cx="120650" cy="1938992"/>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19" dirty="0">
              <a:solidFill>
                <a:schemeClr val="bg1"/>
              </a:solidFill>
            </a:endParaRPr>
          </a:p>
        </p:txBody>
      </p:sp>
      <p:sp>
        <p:nvSpPr>
          <p:cNvPr id="24" name="Rectangle 23">
            <a:extLst>
              <a:ext uri="{FF2B5EF4-FFF2-40B4-BE49-F238E27FC236}">
                <a16:creationId xmlns:a16="http://schemas.microsoft.com/office/drawing/2014/main" id="{738E40F1-594E-46E3-A872-02BFDD4E6B06}"/>
              </a:ext>
            </a:extLst>
          </p:cNvPr>
          <p:cNvSpPr/>
          <p:nvPr/>
        </p:nvSpPr>
        <p:spPr>
          <a:xfrm>
            <a:off x="4942251" y="663055"/>
            <a:ext cx="120650" cy="1938992"/>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19" dirty="0">
              <a:solidFill>
                <a:schemeClr val="bg1"/>
              </a:solidFill>
            </a:endParaRPr>
          </a:p>
        </p:txBody>
      </p:sp>
      <p:sp>
        <p:nvSpPr>
          <p:cNvPr id="2" name="Rectangle 1">
            <a:extLst>
              <a:ext uri="{FF2B5EF4-FFF2-40B4-BE49-F238E27FC236}">
                <a16:creationId xmlns:a16="http://schemas.microsoft.com/office/drawing/2014/main" id="{12BA8CD1-DD40-49A9-9CEC-3BC351B7E100}"/>
              </a:ext>
            </a:extLst>
          </p:cNvPr>
          <p:cNvSpPr/>
          <p:nvPr/>
        </p:nvSpPr>
        <p:spPr>
          <a:xfrm>
            <a:off x="9267280" y="843700"/>
            <a:ext cx="2384789" cy="900246"/>
          </a:xfrm>
          <a:prstGeom prst="rect">
            <a:avLst/>
          </a:prstGeom>
        </p:spPr>
        <p:txBody>
          <a:bodyPr wrap="square">
            <a:spAutoFit/>
          </a:bodyPr>
          <a:lstStyle/>
          <a:p>
            <a:pPr>
              <a:spcBef>
                <a:spcPts val="600"/>
              </a:spcBef>
            </a:pPr>
            <a:r>
              <a:rPr lang="en-US" sz="1050" dirty="0">
                <a:solidFill>
                  <a:srgbClr val="002856"/>
                </a:solidFill>
              </a:rPr>
              <a:t>Gartner recommends using the Google Chrome browser. Following these troubleshooting steps may cause you to be signed out of all websites on your browser.</a:t>
            </a:r>
          </a:p>
        </p:txBody>
      </p:sp>
    </p:spTree>
    <p:extLst>
      <p:ext uri="{BB962C8B-B14F-4D97-AF65-F5344CB8AC3E}">
        <p14:creationId xmlns:p14="http://schemas.microsoft.com/office/powerpoint/2010/main" val="3443899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9EA5527F-6869-49FD-AA15-0944735D1AD0}"/>
              </a:ext>
            </a:extLst>
          </p:cNvPr>
          <p:cNvGraphicFramePr>
            <a:graphicFrameLocks noChangeAspect="1"/>
          </p:cNvGraphicFramePr>
          <p:nvPr>
            <p:custDataLst>
              <p:tags r:id="rId2"/>
            </p:custDataLst>
            <p:extLst>
              <p:ext uri="{D42A27DB-BD31-4B8C-83A1-F6EECF244321}">
                <p14:modId xmlns:p14="http://schemas.microsoft.com/office/powerpoint/2010/main" val="18161268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387" name="think-cell Slide" r:id="rId4" imgW="347" imgH="348" progId="TCLayout.ActiveDocument.1">
                  <p:embed/>
                </p:oleObj>
              </mc:Choice>
              <mc:Fallback>
                <p:oleObj name="think-cell Slide" r:id="rId4" imgW="347" imgH="348"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08D0044D-0F5B-4D5A-A1CA-EE865F5C8061}"/>
              </a:ext>
            </a:extLst>
          </p:cNvPr>
          <p:cNvSpPr/>
          <p:nvPr/>
        </p:nvSpPr>
        <p:spPr>
          <a:xfrm>
            <a:off x="-1" y="3434633"/>
            <a:ext cx="7412013" cy="2622231"/>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TextBox 3">
            <a:extLst>
              <a:ext uri="{FF2B5EF4-FFF2-40B4-BE49-F238E27FC236}">
                <a16:creationId xmlns:a16="http://schemas.microsoft.com/office/drawing/2014/main" id="{5C6C4E12-E2CA-4C63-8936-F1383CBA727C}"/>
              </a:ext>
            </a:extLst>
          </p:cNvPr>
          <p:cNvSpPr txBox="1"/>
          <p:nvPr/>
        </p:nvSpPr>
        <p:spPr>
          <a:xfrm>
            <a:off x="793933" y="3976306"/>
            <a:ext cx="4065450" cy="1538883"/>
          </a:xfrm>
          <a:prstGeom prst="rect">
            <a:avLst/>
          </a:prstGeom>
          <a:noFill/>
        </p:spPr>
        <p:txBody>
          <a:bodyPr wrap="square" lIns="0" rIns="0" rtlCol="0">
            <a:spAutoFit/>
          </a:bodyPr>
          <a:lstStyle/>
          <a:p>
            <a:pPr>
              <a:spcBef>
                <a:spcPts val="600"/>
              </a:spcBef>
            </a:pPr>
            <a:r>
              <a:rPr lang="en-US" sz="1400" b="1" dirty="0">
                <a:solidFill>
                  <a:srgbClr val="002856"/>
                </a:solidFill>
                <a:latin typeface="+mj-lt"/>
              </a:rPr>
              <a:t>Step 5: </a:t>
            </a:r>
            <a:r>
              <a:rPr lang="en-US" sz="1400" b="1" dirty="0">
                <a:solidFill>
                  <a:srgbClr val="002856"/>
                </a:solidFill>
              </a:rPr>
              <a:t>Change tab to Advanced.</a:t>
            </a:r>
          </a:p>
          <a:p>
            <a:pPr>
              <a:spcBef>
                <a:spcPts val="600"/>
              </a:spcBef>
            </a:pPr>
            <a:endParaRPr lang="en-US" sz="1400" b="1" dirty="0">
              <a:solidFill>
                <a:srgbClr val="002856"/>
              </a:solidFill>
            </a:endParaRPr>
          </a:p>
          <a:p>
            <a:pPr>
              <a:spcBef>
                <a:spcPts val="600"/>
              </a:spcBef>
            </a:pPr>
            <a:r>
              <a:rPr lang="en-US" sz="1400" b="1" dirty="0">
                <a:solidFill>
                  <a:srgbClr val="002856"/>
                </a:solidFill>
                <a:latin typeface="+mj-lt"/>
              </a:rPr>
              <a:t>Step 6: </a:t>
            </a:r>
            <a:r>
              <a:rPr lang="en-US" sz="1400" b="1" dirty="0">
                <a:solidFill>
                  <a:srgbClr val="002856"/>
                </a:solidFill>
              </a:rPr>
              <a:t>Change time range to “All time” and select Browsing History, Cookies and other Site data, and Cached images and files. Then click on “Clear data.”</a:t>
            </a:r>
          </a:p>
        </p:txBody>
      </p:sp>
      <p:pic>
        <p:nvPicPr>
          <p:cNvPr id="8" name="Picture 7">
            <a:extLst>
              <a:ext uri="{FF2B5EF4-FFF2-40B4-BE49-F238E27FC236}">
                <a16:creationId xmlns:a16="http://schemas.microsoft.com/office/drawing/2014/main" id="{4EF89112-C5FA-4315-8144-6C2551549D90}"/>
              </a:ext>
            </a:extLst>
          </p:cNvPr>
          <p:cNvPicPr>
            <a:picLocks noChangeAspect="1"/>
          </p:cNvPicPr>
          <p:nvPr/>
        </p:nvPicPr>
        <p:blipFill rotWithShape="1">
          <a:blip r:embed="rId6">
            <a:extLst>
              <a:ext uri="{28A0092B-C50C-407E-A947-70E740481C1C}">
                <a14:useLocalDpi xmlns:a14="http://schemas.microsoft.com/office/drawing/2010/main" val="0"/>
              </a:ext>
            </a:extLst>
          </a:blip>
          <a:srcRect l="147" t="12145" r="21059" b="20585"/>
          <a:stretch/>
        </p:blipFill>
        <p:spPr>
          <a:xfrm>
            <a:off x="6076882" y="3434633"/>
            <a:ext cx="5460274" cy="2622231"/>
          </a:xfrm>
          <a:prstGeom prst="rect">
            <a:avLst/>
          </a:prstGeom>
          <a:effectLst>
            <a:outerShdw blurRad="127000" dist="38100" dir="5400000" sx="99000" sy="99000" algn="t" rotWithShape="0">
              <a:prstClr val="black">
                <a:alpha val="36000"/>
              </a:prstClr>
            </a:outerShdw>
          </a:effectLst>
        </p:spPr>
      </p:pic>
      <p:sp>
        <p:nvSpPr>
          <p:cNvPr id="6" name="Rectangle 5">
            <a:extLst>
              <a:ext uri="{FF2B5EF4-FFF2-40B4-BE49-F238E27FC236}">
                <a16:creationId xmlns:a16="http://schemas.microsoft.com/office/drawing/2014/main" id="{8CAD6022-5C69-4290-ADCD-735852C8CF56}"/>
              </a:ext>
            </a:extLst>
          </p:cNvPr>
          <p:cNvSpPr/>
          <p:nvPr/>
        </p:nvSpPr>
        <p:spPr>
          <a:xfrm>
            <a:off x="9491661" y="4253783"/>
            <a:ext cx="955675" cy="156688"/>
          </a:xfrm>
          <a:prstGeom prst="rect">
            <a:avLst/>
          </a:prstGeom>
          <a:noFill/>
          <a:ln w="25400">
            <a:solidFill>
              <a:srgbClr val="FF540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19" dirty="0">
              <a:solidFill>
                <a:schemeClr val="bg1"/>
              </a:solidFill>
            </a:endParaRPr>
          </a:p>
        </p:txBody>
      </p:sp>
      <p:sp>
        <p:nvSpPr>
          <p:cNvPr id="10" name="Rectangle 9">
            <a:extLst>
              <a:ext uri="{FF2B5EF4-FFF2-40B4-BE49-F238E27FC236}">
                <a16:creationId xmlns:a16="http://schemas.microsoft.com/office/drawing/2014/main" id="{8AC2E724-CF95-4D4D-A028-D84F4CF59ECD}"/>
              </a:ext>
            </a:extLst>
          </p:cNvPr>
          <p:cNvSpPr/>
          <p:nvPr/>
        </p:nvSpPr>
        <p:spPr>
          <a:xfrm>
            <a:off x="8618536" y="4961015"/>
            <a:ext cx="955675" cy="350043"/>
          </a:xfrm>
          <a:prstGeom prst="rect">
            <a:avLst/>
          </a:prstGeom>
          <a:noFill/>
          <a:ln w="25400">
            <a:solidFill>
              <a:srgbClr val="FF540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19" dirty="0">
              <a:solidFill>
                <a:schemeClr val="bg1"/>
              </a:solidFill>
            </a:endParaRPr>
          </a:p>
        </p:txBody>
      </p:sp>
      <p:sp>
        <p:nvSpPr>
          <p:cNvPr id="9" name="Rectangle 8">
            <a:extLst>
              <a:ext uri="{FF2B5EF4-FFF2-40B4-BE49-F238E27FC236}">
                <a16:creationId xmlns:a16="http://schemas.microsoft.com/office/drawing/2014/main" id="{E5323C13-12EE-4B3B-87E7-A3EFAD9D7994}"/>
              </a:ext>
            </a:extLst>
          </p:cNvPr>
          <p:cNvSpPr/>
          <p:nvPr/>
        </p:nvSpPr>
        <p:spPr>
          <a:xfrm>
            <a:off x="0" y="552357"/>
            <a:ext cx="7412013" cy="2587954"/>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TextBox 11">
            <a:extLst>
              <a:ext uri="{FF2B5EF4-FFF2-40B4-BE49-F238E27FC236}">
                <a16:creationId xmlns:a16="http://schemas.microsoft.com/office/drawing/2014/main" id="{079E592F-FB55-426A-A7C2-180CBF57BCD2}"/>
              </a:ext>
            </a:extLst>
          </p:cNvPr>
          <p:cNvSpPr txBox="1"/>
          <p:nvPr/>
        </p:nvSpPr>
        <p:spPr>
          <a:xfrm>
            <a:off x="793933" y="1311386"/>
            <a:ext cx="3958867" cy="1323439"/>
          </a:xfrm>
          <a:prstGeom prst="rect">
            <a:avLst/>
          </a:prstGeom>
          <a:noFill/>
        </p:spPr>
        <p:txBody>
          <a:bodyPr wrap="square" lIns="0" rIns="0" rtlCol="0">
            <a:spAutoFit/>
          </a:bodyPr>
          <a:lstStyle/>
          <a:p>
            <a:pPr>
              <a:spcBef>
                <a:spcPts val="600"/>
              </a:spcBef>
            </a:pPr>
            <a:r>
              <a:rPr lang="en-US" sz="1400" b="1" dirty="0">
                <a:solidFill>
                  <a:srgbClr val="002856"/>
                </a:solidFill>
                <a:latin typeface="+mj-lt"/>
              </a:rPr>
              <a:t>Step 3:</a:t>
            </a:r>
            <a:r>
              <a:rPr lang="en-US" sz="1400" b="1" dirty="0">
                <a:solidFill>
                  <a:srgbClr val="002856"/>
                </a:solidFill>
              </a:rPr>
              <a:t> Click on “Privacy and Security” from the panel on the left.</a:t>
            </a:r>
          </a:p>
          <a:p>
            <a:pPr>
              <a:spcBef>
                <a:spcPts val="600"/>
              </a:spcBef>
            </a:pPr>
            <a:endParaRPr lang="en-US" sz="1400" b="1" dirty="0">
              <a:solidFill>
                <a:srgbClr val="002856"/>
              </a:solidFill>
            </a:endParaRPr>
          </a:p>
          <a:p>
            <a:pPr>
              <a:spcBef>
                <a:spcPts val="600"/>
              </a:spcBef>
            </a:pPr>
            <a:r>
              <a:rPr lang="en-US" sz="1400" b="1" dirty="0">
                <a:solidFill>
                  <a:srgbClr val="002856"/>
                </a:solidFill>
                <a:latin typeface="+mj-lt"/>
              </a:rPr>
              <a:t>Step 4: </a:t>
            </a:r>
            <a:r>
              <a:rPr lang="en-US" sz="1400" b="1" dirty="0">
                <a:solidFill>
                  <a:srgbClr val="002856"/>
                </a:solidFill>
              </a:rPr>
              <a:t>Select “Clear browsing data” from the menu.</a:t>
            </a:r>
          </a:p>
        </p:txBody>
      </p:sp>
      <p:pic>
        <p:nvPicPr>
          <p:cNvPr id="13" name="Picture 12">
            <a:extLst>
              <a:ext uri="{FF2B5EF4-FFF2-40B4-BE49-F238E27FC236}">
                <a16:creationId xmlns:a16="http://schemas.microsoft.com/office/drawing/2014/main" id="{ED7729DB-4D15-489D-ADB8-9541496D0FD5}"/>
              </a:ext>
            </a:extLst>
          </p:cNvPr>
          <p:cNvPicPr>
            <a:picLocks noChangeAspect="1"/>
          </p:cNvPicPr>
          <p:nvPr/>
        </p:nvPicPr>
        <p:blipFill rotWithShape="1">
          <a:blip r:embed="rId7"/>
          <a:srcRect r="29244" b="40381"/>
          <a:stretch/>
        </p:blipFill>
        <p:spPr>
          <a:xfrm>
            <a:off x="6076882" y="571407"/>
            <a:ext cx="5460274" cy="2587954"/>
          </a:xfrm>
          <a:prstGeom prst="rect">
            <a:avLst/>
          </a:prstGeom>
          <a:effectLst>
            <a:outerShdw blurRad="127000" dist="38100" dir="5400000" sx="99000" sy="99000" algn="t" rotWithShape="0">
              <a:prstClr val="black">
                <a:alpha val="36000"/>
              </a:prstClr>
            </a:outerShdw>
          </a:effectLst>
        </p:spPr>
      </p:pic>
      <p:sp>
        <p:nvSpPr>
          <p:cNvPr id="14" name="Rectangle 13">
            <a:extLst>
              <a:ext uri="{FF2B5EF4-FFF2-40B4-BE49-F238E27FC236}">
                <a16:creationId xmlns:a16="http://schemas.microsoft.com/office/drawing/2014/main" id="{D2D4DCAE-7B37-4799-9916-D5746587557E}"/>
              </a:ext>
            </a:extLst>
          </p:cNvPr>
          <p:cNvSpPr/>
          <p:nvPr/>
        </p:nvSpPr>
        <p:spPr>
          <a:xfrm>
            <a:off x="8569325" y="1330474"/>
            <a:ext cx="2733676" cy="279400"/>
          </a:xfrm>
          <a:prstGeom prst="rect">
            <a:avLst/>
          </a:prstGeom>
          <a:noFill/>
          <a:ln w="25400">
            <a:solidFill>
              <a:srgbClr val="FF540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19" dirty="0">
              <a:solidFill>
                <a:schemeClr val="bg1"/>
              </a:solidFill>
            </a:endParaRPr>
          </a:p>
        </p:txBody>
      </p:sp>
      <p:sp>
        <p:nvSpPr>
          <p:cNvPr id="15" name="Rectangle 14">
            <a:extLst>
              <a:ext uri="{FF2B5EF4-FFF2-40B4-BE49-F238E27FC236}">
                <a16:creationId xmlns:a16="http://schemas.microsoft.com/office/drawing/2014/main" id="{677C5E78-12A8-4AEE-85E5-247FA34AFB7D}"/>
              </a:ext>
            </a:extLst>
          </p:cNvPr>
          <p:cNvSpPr/>
          <p:nvPr/>
        </p:nvSpPr>
        <p:spPr>
          <a:xfrm>
            <a:off x="6076882" y="1593205"/>
            <a:ext cx="965268" cy="161925"/>
          </a:xfrm>
          <a:prstGeom prst="rect">
            <a:avLst/>
          </a:prstGeom>
          <a:noFill/>
          <a:ln w="25400">
            <a:solidFill>
              <a:srgbClr val="FF540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19" dirty="0">
              <a:solidFill>
                <a:schemeClr val="bg1"/>
              </a:solidFill>
            </a:endParaRPr>
          </a:p>
        </p:txBody>
      </p:sp>
    </p:spTree>
    <p:extLst>
      <p:ext uri="{BB962C8B-B14F-4D97-AF65-F5344CB8AC3E}">
        <p14:creationId xmlns:p14="http://schemas.microsoft.com/office/powerpoint/2010/main" val="8165332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BF5C124A-11A4-4AC4-8CAD-EC550FC59BAC}"/>
              </a:ext>
            </a:extLst>
          </p:cNvPr>
          <p:cNvGraphicFramePr>
            <a:graphicFrameLocks noChangeAspect="1"/>
          </p:cNvGraphicFramePr>
          <p:nvPr>
            <p:custDataLst>
              <p:tags r:id="rId2"/>
            </p:custDataLst>
            <p:extLst>
              <p:ext uri="{D42A27DB-BD31-4B8C-83A1-F6EECF244321}">
                <p14:modId xmlns:p14="http://schemas.microsoft.com/office/powerpoint/2010/main" val="35905650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11" name="think-cell Slide" r:id="rId4" imgW="347" imgH="348" progId="TCLayout.ActiveDocument.1">
                  <p:embed/>
                </p:oleObj>
              </mc:Choice>
              <mc:Fallback>
                <p:oleObj name="think-cell Slide" r:id="rId4" imgW="347" imgH="348"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6C3A235F-AA36-4E63-A563-90C850ED67B4}"/>
              </a:ext>
            </a:extLst>
          </p:cNvPr>
          <p:cNvSpPr>
            <a:spLocks noGrp="1"/>
          </p:cNvSpPr>
          <p:nvPr>
            <p:ph type="ctrTitle"/>
          </p:nvPr>
        </p:nvSpPr>
        <p:spPr>
          <a:xfrm>
            <a:off x="4326853" y="2432304"/>
            <a:ext cx="3354106" cy="1993392"/>
          </a:xfrm>
        </p:spPr>
        <p:txBody>
          <a:bodyPr vert="horz"/>
          <a:lstStyle/>
          <a:p>
            <a:pPr algn="ctr"/>
            <a:r>
              <a:rPr lang="en-US" sz="4000" dirty="0"/>
              <a:t>Thank You</a:t>
            </a:r>
          </a:p>
        </p:txBody>
      </p:sp>
    </p:spTree>
    <p:extLst>
      <p:ext uri="{BB962C8B-B14F-4D97-AF65-F5344CB8AC3E}">
        <p14:creationId xmlns:p14="http://schemas.microsoft.com/office/powerpoint/2010/main" val="25496475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1C9789-D764-4C32-AA2C-07B29762BA8A}"/>
              </a:ext>
            </a:extLst>
          </p:cNvPr>
          <p:cNvSpPr>
            <a:spLocks noGrp="1"/>
          </p:cNvSpPr>
          <p:nvPr>
            <p:ph type="title"/>
          </p:nvPr>
        </p:nvSpPr>
        <p:spPr/>
        <p:txBody>
          <a:bodyPr/>
          <a:lstStyle/>
          <a:p>
            <a:r>
              <a:rPr lang="en-US" dirty="0"/>
              <a:t>Index</a:t>
            </a:r>
          </a:p>
        </p:txBody>
      </p:sp>
      <p:sp>
        <p:nvSpPr>
          <p:cNvPr id="5" name="Content Placeholder 4">
            <a:extLst>
              <a:ext uri="{FF2B5EF4-FFF2-40B4-BE49-F238E27FC236}">
                <a16:creationId xmlns:a16="http://schemas.microsoft.com/office/drawing/2014/main" id="{5FFA9B92-AB80-4F9D-B5E7-BE2F8267B269}"/>
              </a:ext>
            </a:extLst>
          </p:cNvPr>
          <p:cNvSpPr>
            <a:spLocks noGrp="1"/>
          </p:cNvSpPr>
          <p:nvPr>
            <p:ph idx="1"/>
          </p:nvPr>
        </p:nvSpPr>
        <p:spPr/>
        <p:txBody>
          <a:bodyPr/>
          <a:lstStyle/>
          <a:p>
            <a:r>
              <a:rPr lang="en-US" dirty="0"/>
              <a:t>Changing your password while logged in					</a:t>
            </a:r>
            <a:r>
              <a:rPr lang="en-US" dirty="0">
                <a:hlinkClick r:id="rId2" action="ppaction://hlinksldjump"/>
              </a:rPr>
              <a:t>Slide – 4</a:t>
            </a:r>
            <a:endParaRPr lang="en-US" dirty="0"/>
          </a:p>
          <a:p>
            <a:r>
              <a:rPr lang="en-US" dirty="0"/>
              <a:t>Resetting your password when not logged in					</a:t>
            </a:r>
            <a:r>
              <a:rPr lang="en-US" dirty="0">
                <a:hlinkClick r:id="rId3" action="ppaction://hlinksldjump"/>
              </a:rPr>
              <a:t>Slide – 6</a:t>
            </a:r>
            <a:endParaRPr lang="en-US" dirty="0"/>
          </a:p>
          <a:p>
            <a:r>
              <a:rPr lang="en-US" dirty="0"/>
              <a:t>Updating your profile								</a:t>
            </a:r>
            <a:r>
              <a:rPr lang="en-US" dirty="0">
                <a:hlinkClick r:id="rId4" action="ppaction://hlinksldjump"/>
              </a:rPr>
              <a:t>Slide – 8</a:t>
            </a:r>
            <a:endParaRPr lang="en-US" dirty="0"/>
          </a:p>
          <a:p>
            <a:r>
              <a:rPr lang="en-US" dirty="0"/>
              <a:t>Browser troubleshooting (Chrome) 					</a:t>
            </a:r>
            <a:r>
              <a:rPr lang="en-US" dirty="0">
                <a:hlinkClick r:id="rId5" action="ppaction://hlinksldjump"/>
              </a:rPr>
              <a:t>Slide – 11</a:t>
            </a:r>
            <a:endParaRPr lang="en-US" dirty="0"/>
          </a:p>
          <a:p>
            <a:endParaRPr lang="en-US" dirty="0"/>
          </a:p>
        </p:txBody>
      </p:sp>
    </p:spTree>
    <p:extLst>
      <p:ext uri="{BB962C8B-B14F-4D97-AF65-F5344CB8AC3E}">
        <p14:creationId xmlns:p14="http://schemas.microsoft.com/office/powerpoint/2010/main" val="27543075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682B904E-37C4-4CF3-A301-3ABF5228A15B}"/>
              </a:ext>
            </a:extLst>
          </p:cNvPr>
          <p:cNvGraphicFramePr>
            <a:graphicFrameLocks noChangeAspect="1"/>
          </p:cNvGraphicFramePr>
          <p:nvPr>
            <p:custDataLst>
              <p:tags r:id="rId2"/>
            </p:custDataLst>
            <p:extLst>
              <p:ext uri="{D42A27DB-BD31-4B8C-83A1-F6EECF244321}">
                <p14:modId xmlns:p14="http://schemas.microsoft.com/office/powerpoint/2010/main" val="2775738517"/>
              </p:ext>
            </p:ext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spid="_x0000_s6147" name="think-cell Slide" r:id="rId5" imgW="347" imgH="348" progId="TCLayout.ActiveDocument.1">
                  <p:embed/>
                </p:oleObj>
              </mc:Choice>
              <mc:Fallback>
                <p:oleObj name="think-cell Slide" r:id="rId5" imgW="347" imgH="348" progId="TCLayout.ActiveDocument.1">
                  <p:embed/>
                  <p:pic>
                    <p:nvPicPr>
                      <p:cNvPr id="9" name="Object 8" hidden="1">
                        <a:extLst>
                          <a:ext uri="{FF2B5EF4-FFF2-40B4-BE49-F238E27FC236}">
                            <a16:creationId xmlns:a16="http://schemas.microsoft.com/office/drawing/2014/main" id="{682B904E-37C4-4CF3-A301-3ABF5228A15B}"/>
                          </a:ext>
                        </a:extLst>
                      </p:cNvPr>
                      <p:cNvPicPr/>
                      <p:nvPr/>
                    </p:nvPicPr>
                    <p:blipFill>
                      <a:blip r:embed="rId6"/>
                      <a:stretch>
                        <a:fillRect/>
                      </a:stretch>
                    </p:blipFill>
                    <p:spPr>
                      <a:xfrm>
                        <a:off x="1589" y="1589"/>
                        <a:ext cx="1588" cy="1588"/>
                      </a:xfrm>
                      <a:prstGeom prst="rect">
                        <a:avLst/>
                      </a:prstGeom>
                    </p:spPr>
                  </p:pic>
                </p:oleObj>
              </mc:Fallback>
            </mc:AlternateContent>
          </a:graphicData>
        </a:graphic>
      </p:graphicFrame>
      <p:sp>
        <p:nvSpPr>
          <p:cNvPr id="14" name="Title 13">
            <a:extLst>
              <a:ext uri="{FF2B5EF4-FFF2-40B4-BE49-F238E27FC236}">
                <a16:creationId xmlns:a16="http://schemas.microsoft.com/office/drawing/2014/main" id="{06F6C39A-44BD-4C2F-BA9C-4FA1DE1CDCAE}"/>
              </a:ext>
            </a:extLst>
          </p:cNvPr>
          <p:cNvSpPr>
            <a:spLocks noGrp="1"/>
          </p:cNvSpPr>
          <p:nvPr>
            <p:ph type="ctrTitle"/>
          </p:nvPr>
        </p:nvSpPr>
        <p:spPr/>
        <p:txBody>
          <a:bodyPr vert="horz"/>
          <a:lstStyle/>
          <a:p>
            <a:r>
              <a:rPr lang="en-US" sz="4400" dirty="0">
                <a:solidFill>
                  <a:srgbClr val="002856"/>
                </a:solidFill>
              </a:rPr>
              <a:t>Resetting Your Gartner.com Password</a:t>
            </a:r>
          </a:p>
        </p:txBody>
      </p:sp>
      <p:sp>
        <p:nvSpPr>
          <p:cNvPr id="15" name="Subtitle 14">
            <a:extLst>
              <a:ext uri="{FF2B5EF4-FFF2-40B4-BE49-F238E27FC236}">
                <a16:creationId xmlns:a16="http://schemas.microsoft.com/office/drawing/2014/main" id="{FF67FD83-ED13-4384-815B-028259657B7E}"/>
              </a:ext>
            </a:extLst>
          </p:cNvPr>
          <p:cNvSpPr>
            <a:spLocks noGrp="1"/>
          </p:cNvSpPr>
          <p:nvPr>
            <p:ph type="subTitle" idx="1"/>
          </p:nvPr>
        </p:nvSpPr>
        <p:spPr/>
        <p:txBody>
          <a:bodyPr/>
          <a:lstStyle/>
          <a:p>
            <a:r>
              <a:rPr lang="en-US" dirty="0">
                <a:solidFill>
                  <a:srgbClr val="002856"/>
                </a:solidFill>
                <a:latin typeface="+mj-lt"/>
              </a:rPr>
              <a:t>Gartner FAQ</a:t>
            </a:r>
          </a:p>
        </p:txBody>
      </p:sp>
    </p:spTree>
    <p:extLst>
      <p:ext uri="{BB962C8B-B14F-4D97-AF65-F5344CB8AC3E}">
        <p14:creationId xmlns:p14="http://schemas.microsoft.com/office/powerpoint/2010/main" val="37036156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C5E5CB1-99DA-4256-9C19-02690C03CC86}"/>
              </a:ext>
            </a:extLst>
          </p:cNvPr>
          <p:cNvGraphicFramePr>
            <a:graphicFrameLocks noChangeAspect="1"/>
          </p:cNvGraphicFramePr>
          <p:nvPr>
            <p:custDataLst>
              <p:tags r:id="rId2"/>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spid="_x0000_s7171" name="think-cell Slide" r:id="rId4" imgW="347" imgH="348" progId="TCLayout.ActiveDocument.1">
                  <p:embed/>
                </p:oleObj>
              </mc:Choice>
              <mc:Fallback>
                <p:oleObj name="think-cell Slide" r:id="rId4" imgW="347" imgH="348" progId="TCLayout.ActiveDocument.1">
                  <p:embed/>
                  <p:pic>
                    <p:nvPicPr>
                      <p:cNvPr id="3" name="Object 2" hidden="1">
                        <a:extLst>
                          <a:ext uri="{FF2B5EF4-FFF2-40B4-BE49-F238E27FC236}">
                            <a16:creationId xmlns:a16="http://schemas.microsoft.com/office/drawing/2014/main" id="{DC5E5CB1-99DA-4256-9C19-02690C03CC86}"/>
                          </a:ext>
                        </a:extLst>
                      </p:cNvPr>
                      <p:cNvPicPr/>
                      <p:nvPr/>
                    </p:nvPicPr>
                    <p:blipFill>
                      <a:blip r:embed="rId5"/>
                      <a:stretch>
                        <a:fillRect/>
                      </a:stretch>
                    </p:blipFill>
                    <p:spPr>
                      <a:xfrm>
                        <a:off x="1589" y="1589"/>
                        <a:ext cx="1588"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1C6B47A8-732E-4F26-B1D3-C44E6077CBB2}"/>
              </a:ext>
            </a:extLst>
          </p:cNvPr>
          <p:cNvSpPr/>
          <p:nvPr/>
        </p:nvSpPr>
        <p:spPr>
          <a:xfrm>
            <a:off x="0" y="3004462"/>
            <a:ext cx="7412013" cy="297670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ectangle 3">
            <a:extLst>
              <a:ext uri="{FF2B5EF4-FFF2-40B4-BE49-F238E27FC236}">
                <a16:creationId xmlns:a16="http://schemas.microsoft.com/office/drawing/2014/main" id="{8710C1D7-DDB8-4E4F-B245-6D2D5FEAA21B}"/>
              </a:ext>
            </a:extLst>
          </p:cNvPr>
          <p:cNvSpPr/>
          <p:nvPr/>
        </p:nvSpPr>
        <p:spPr>
          <a:xfrm>
            <a:off x="793933" y="663055"/>
            <a:ext cx="120650" cy="1938992"/>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19" dirty="0">
              <a:solidFill>
                <a:schemeClr val="bg1"/>
              </a:solidFill>
            </a:endParaRPr>
          </a:p>
        </p:txBody>
      </p:sp>
      <p:sp>
        <p:nvSpPr>
          <p:cNvPr id="6" name="TextBox 5">
            <a:extLst>
              <a:ext uri="{FF2B5EF4-FFF2-40B4-BE49-F238E27FC236}">
                <a16:creationId xmlns:a16="http://schemas.microsoft.com/office/drawing/2014/main" id="{FF74C7A8-DC6E-45E8-83FE-B8494410287A}"/>
              </a:ext>
            </a:extLst>
          </p:cNvPr>
          <p:cNvSpPr txBox="1"/>
          <p:nvPr/>
        </p:nvSpPr>
        <p:spPr>
          <a:xfrm>
            <a:off x="1223691" y="899815"/>
            <a:ext cx="3556296" cy="1969770"/>
          </a:xfrm>
          <a:prstGeom prst="rect">
            <a:avLst/>
          </a:prstGeom>
          <a:noFill/>
        </p:spPr>
        <p:txBody>
          <a:bodyPr wrap="square" lIns="0" rIns="0" rtlCol="0">
            <a:spAutoFit/>
          </a:bodyPr>
          <a:lstStyle/>
          <a:p>
            <a:pPr algn="l"/>
            <a:r>
              <a:rPr lang="en-US" sz="2800" dirty="0">
                <a:solidFill>
                  <a:srgbClr val="002856"/>
                </a:solidFill>
                <a:latin typeface="+mj-lt"/>
              </a:rPr>
              <a:t>Changing your password</a:t>
            </a:r>
          </a:p>
          <a:p>
            <a:pPr algn="l"/>
            <a:r>
              <a:rPr lang="en-US" sz="2800" dirty="0">
                <a:solidFill>
                  <a:srgbClr val="002856"/>
                </a:solidFill>
                <a:latin typeface="+mj-lt"/>
              </a:rPr>
              <a:t>when logged in to gartner.com</a:t>
            </a:r>
          </a:p>
          <a:p>
            <a:pPr algn="l"/>
            <a:r>
              <a:rPr lang="en-US" sz="1000" dirty="0">
                <a:solidFill>
                  <a:srgbClr val="002856"/>
                </a:solidFill>
                <a:latin typeface="+mj-lt"/>
              </a:rPr>
              <a:t>(When you have product access)</a:t>
            </a:r>
          </a:p>
        </p:txBody>
      </p:sp>
      <p:sp>
        <p:nvSpPr>
          <p:cNvPr id="7" name="Rectangle 6">
            <a:extLst>
              <a:ext uri="{FF2B5EF4-FFF2-40B4-BE49-F238E27FC236}">
                <a16:creationId xmlns:a16="http://schemas.microsoft.com/office/drawing/2014/main" id="{B5805FB7-1660-48E8-8A9C-1F77203D45C0}"/>
              </a:ext>
            </a:extLst>
          </p:cNvPr>
          <p:cNvSpPr/>
          <p:nvPr/>
        </p:nvSpPr>
        <p:spPr>
          <a:xfrm>
            <a:off x="4942251" y="663055"/>
            <a:ext cx="120650" cy="1938992"/>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19" dirty="0">
              <a:solidFill>
                <a:schemeClr val="bg1"/>
              </a:solidFill>
            </a:endParaRPr>
          </a:p>
        </p:txBody>
      </p:sp>
      <p:sp>
        <p:nvSpPr>
          <p:cNvPr id="2" name="TextBox 1">
            <a:extLst>
              <a:ext uri="{FF2B5EF4-FFF2-40B4-BE49-F238E27FC236}">
                <a16:creationId xmlns:a16="http://schemas.microsoft.com/office/drawing/2014/main" id="{E5E95E42-4EF0-47F5-BC61-EF6934A60309}"/>
              </a:ext>
            </a:extLst>
          </p:cNvPr>
          <p:cNvSpPr txBox="1"/>
          <p:nvPr/>
        </p:nvSpPr>
        <p:spPr>
          <a:xfrm>
            <a:off x="793933" y="3989318"/>
            <a:ext cx="3081383" cy="954107"/>
          </a:xfrm>
          <a:prstGeom prst="rect">
            <a:avLst/>
          </a:prstGeom>
          <a:noFill/>
        </p:spPr>
        <p:txBody>
          <a:bodyPr wrap="square" lIns="0" rIns="0" rtlCol="0">
            <a:spAutoFit/>
          </a:bodyPr>
          <a:lstStyle/>
          <a:p>
            <a:pPr>
              <a:spcBef>
                <a:spcPts val="600"/>
              </a:spcBef>
            </a:pPr>
            <a:r>
              <a:rPr lang="en-US" sz="1400" b="1" dirty="0">
                <a:solidFill>
                  <a:srgbClr val="002856"/>
                </a:solidFill>
                <a:latin typeface="+mj-lt"/>
              </a:rPr>
              <a:t>Step 1: </a:t>
            </a:r>
            <a:r>
              <a:rPr lang="en-US" sz="1400" b="1" dirty="0">
                <a:solidFill>
                  <a:srgbClr val="002856"/>
                </a:solidFill>
              </a:rPr>
              <a:t>On the gartner.com homepage, go to My Profile in the top right corner. Click on My Profile Home.</a:t>
            </a:r>
          </a:p>
        </p:txBody>
      </p:sp>
      <p:grpSp>
        <p:nvGrpSpPr>
          <p:cNvPr id="14" name="Group 13">
            <a:extLst>
              <a:ext uri="{FF2B5EF4-FFF2-40B4-BE49-F238E27FC236}">
                <a16:creationId xmlns:a16="http://schemas.microsoft.com/office/drawing/2014/main" id="{503181F3-74C7-4AD5-9AB9-D50652392856}"/>
              </a:ext>
            </a:extLst>
          </p:cNvPr>
          <p:cNvGrpSpPr/>
          <p:nvPr/>
        </p:nvGrpSpPr>
        <p:grpSpPr>
          <a:xfrm>
            <a:off x="5065093" y="3004462"/>
            <a:ext cx="6491181" cy="2976700"/>
            <a:chOff x="558800" y="3286037"/>
            <a:chExt cx="5305217" cy="2432846"/>
          </a:xfrm>
        </p:grpSpPr>
        <p:pic>
          <p:nvPicPr>
            <p:cNvPr id="5" name="Picture 4">
              <a:extLst>
                <a:ext uri="{FF2B5EF4-FFF2-40B4-BE49-F238E27FC236}">
                  <a16:creationId xmlns:a16="http://schemas.microsoft.com/office/drawing/2014/main" id="{3BBC74DC-E82D-40FB-A343-8A55E36DAC0B}"/>
                </a:ext>
              </a:extLst>
            </p:cNvPr>
            <p:cNvPicPr>
              <a:picLocks noChangeAspect="1"/>
            </p:cNvPicPr>
            <p:nvPr/>
          </p:nvPicPr>
          <p:blipFill rotWithShape="1">
            <a:blip r:embed="rId6"/>
            <a:srcRect l="15839" r="10541" b="26004"/>
            <a:stretch/>
          </p:blipFill>
          <p:spPr>
            <a:xfrm>
              <a:off x="558800" y="3286037"/>
              <a:ext cx="5305217" cy="2432846"/>
            </a:xfrm>
            <a:prstGeom prst="rect">
              <a:avLst/>
            </a:prstGeom>
            <a:effectLst>
              <a:outerShdw blurRad="127000" dist="38100" dir="5400000" sx="99000" sy="99000" algn="t" rotWithShape="0">
                <a:prstClr val="black">
                  <a:alpha val="36000"/>
                </a:prstClr>
              </a:outerShdw>
            </a:effectLst>
          </p:spPr>
        </p:pic>
        <p:sp>
          <p:nvSpPr>
            <p:cNvPr id="30" name="Rectangle 29">
              <a:extLst>
                <a:ext uri="{FF2B5EF4-FFF2-40B4-BE49-F238E27FC236}">
                  <a16:creationId xmlns:a16="http://schemas.microsoft.com/office/drawing/2014/main" id="{7AFD09D8-6DAF-4318-8292-C24F9F687A41}"/>
                </a:ext>
              </a:extLst>
            </p:cNvPr>
            <p:cNvSpPr/>
            <p:nvPr/>
          </p:nvSpPr>
          <p:spPr>
            <a:xfrm>
              <a:off x="4647199" y="4079126"/>
              <a:ext cx="1098757" cy="162678"/>
            </a:xfrm>
            <a:prstGeom prst="rect">
              <a:avLst/>
            </a:prstGeom>
            <a:noFill/>
            <a:ln w="25400">
              <a:solidFill>
                <a:srgbClr val="FF540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19" dirty="0">
                <a:solidFill>
                  <a:schemeClr val="bg1"/>
                </a:solidFill>
              </a:endParaRPr>
            </a:p>
          </p:txBody>
        </p:sp>
      </p:grpSp>
    </p:spTree>
    <p:extLst>
      <p:ext uri="{BB962C8B-B14F-4D97-AF65-F5344CB8AC3E}">
        <p14:creationId xmlns:p14="http://schemas.microsoft.com/office/powerpoint/2010/main" val="7148408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C5E5CB1-99DA-4256-9C19-02690C03CC86}"/>
              </a:ext>
            </a:extLst>
          </p:cNvPr>
          <p:cNvGraphicFramePr>
            <a:graphicFrameLocks noChangeAspect="1"/>
          </p:cNvGraphicFramePr>
          <p:nvPr>
            <p:custDataLst>
              <p:tags r:id="rId2"/>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spid="_x0000_s8195" name="think-cell Slide" r:id="rId4" imgW="347" imgH="348" progId="TCLayout.ActiveDocument.1">
                  <p:embed/>
                </p:oleObj>
              </mc:Choice>
              <mc:Fallback>
                <p:oleObj name="think-cell Slide" r:id="rId4" imgW="347" imgH="348" progId="TCLayout.ActiveDocument.1">
                  <p:embed/>
                  <p:pic>
                    <p:nvPicPr>
                      <p:cNvPr id="3" name="Object 2" hidden="1">
                        <a:extLst>
                          <a:ext uri="{FF2B5EF4-FFF2-40B4-BE49-F238E27FC236}">
                            <a16:creationId xmlns:a16="http://schemas.microsoft.com/office/drawing/2014/main" id="{DC5E5CB1-99DA-4256-9C19-02690C03CC86}"/>
                          </a:ext>
                        </a:extLst>
                      </p:cNvPr>
                      <p:cNvPicPr/>
                      <p:nvPr/>
                    </p:nvPicPr>
                    <p:blipFill>
                      <a:blip r:embed="rId5"/>
                      <a:stretch>
                        <a:fillRect/>
                      </a:stretch>
                    </p:blipFill>
                    <p:spPr>
                      <a:xfrm>
                        <a:off x="1589" y="1589"/>
                        <a:ext cx="1588" cy="1588"/>
                      </a:xfrm>
                      <a:prstGeom prst="rect">
                        <a:avLst/>
                      </a:prstGeom>
                    </p:spPr>
                  </p:pic>
                </p:oleObj>
              </mc:Fallback>
            </mc:AlternateContent>
          </a:graphicData>
        </a:graphic>
      </p:graphicFrame>
      <p:sp>
        <p:nvSpPr>
          <p:cNvPr id="17" name="Rectangle 16">
            <a:extLst>
              <a:ext uri="{FF2B5EF4-FFF2-40B4-BE49-F238E27FC236}">
                <a16:creationId xmlns:a16="http://schemas.microsoft.com/office/drawing/2014/main" id="{0BD46D14-C4F8-422C-91AB-3CA3932F1D58}"/>
              </a:ext>
            </a:extLst>
          </p:cNvPr>
          <p:cNvSpPr/>
          <p:nvPr/>
        </p:nvSpPr>
        <p:spPr>
          <a:xfrm>
            <a:off x="0" y="3253761"/>
            <a:ext cx="7412013" cy="2833527"/>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8" name="Rectangle 17">
            <a:extLst>
              <a:ext uri="{FF2B5EF4-FFF2-40B4-BE49-F238E27FC236}">
                <a16:creationId xmlns:a16="http://schemas.microsoft.com/office/drawing/2014/main" id="{8F9CFF0A-577F-42E5-8093-08993AE3C6C3}"/>
              </a:ext>
            </a:extLst>
          </p:cNvPr>
          <p:cNvSpPr/>
          <p:nvPr/>
        </p:nvSpPr>
        <p:spPr>
          <a:xfrm>
            <a:off x="-1" y="486172"/>
            <a:ext cx="7412013" cy="2587954"/>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TextBox 20">
            <a:extLst>
              <a:ext uri="{FF2B5EF4-FFF2-40B4-BE49-F238E27FC236}">
                <a16:creationId xmlns:a16="http://schemas.microsoft.com/office/drawing/2014/main" id="{9814F59D-2E33-4418-89BC-A5B6104948DF}"/>
              </a:ext>
            </a:extLst>
          </p:cNvPr>
          <p:cNvSpPr txBox="1"/>
          <p:nvPr/>
        </p:nvSpPr>
        <p:spPr>
          <a:xfrm>
            <a:off x="793933" y="1626259"/>
            <a:ext cx="4065450" cy="307777"/>
          </a:xfrm>
          <a:prstGeom prst="rect">
            <a:avLst/>
          </a:prstGeom>
          <a:noFill/>
        </p:spPr>
        <p:txBody>
          <a:bodyPr wrap="square" lIns="0" rIns="0" rtlCol="0">
            <a:spAutoFit/>
          </a:bodyPr>
          <a:lstStyle/>
          <a:p>
            <a:pPr>
              <a:spcBef>
                <a:spcPts val="600"/>
              </a:spcBef>
            </a:pPr>
            <a:r>
              <a:rPr lang="en-US" sz="1400" b="1" dirty="0">
                <a:solidFill>
                  <a:srgbClr val="002856"/>
                </a:solidFill>
                <a:latin typeface="+mj-lt"/>
              </a:rPr>
              <a:t>Step 2: </a:t>
            </a:r>
            <a:r>
              <a:rPr lang="en-US" sz="1400" b="1" dirty="0">
                <a:solidFill>
                  <a:srgbClr val="002856"/>
                </a:solidFill>
              </a:rPr>
              <a:t>Click on Preferences.</a:t>
            </a:r>
          </a:p>
        </p:txBody>
      </p:sp>
      <p:sp>
        <p:nvSpPr>
          <p:cNvPr id="31" name="TextBox 30">
            <a:extLst>
              <a:ext uri="{FF2B5EF4-FFF2-40B4-BE49-F238E27FC236}">
                <a16:creationId xmlns:a16="http://schemas.microsoft.com/office/drawing/2014/main" id="{CF9FBE38-E9C0-438B-8507-E7FF0C50D3F6}"/>
              </a:ext>
            </a:extLst>
          </p:cNvPr>
          <p:cNvSpPr txBox="1"/>
          <p:nvPr/>
        </p:nvSpPr>
        <p:spPr>
          <a:xfrm>
            <a:off x="793933" y="3901085"/>
            <a:ext cx="3958867" cy="1538883"/>
          </a:xfrm>
          <a:prstGeom prst="rect">
            <a:avLst/>
          </a:prstGeom>
          <a:noFill/>
        </p:spPr>
        <p:txBody>
          <a:bodyPr wrap="square" lIns="0" rIns="0" rtlCol="0">
            <a:spAutoFit/>
          </a:bodyPr>
          <a:lstStyle/>
          <a:p>
            <a:pPr>
              <a:spcBef>
                <a:spcPts val="600"/>
              </a:spcBef>
            </a:pPr>
            <a:r>
              <a:rPr lang="en-US" sz="1400" b="1" dirty="0">
                <a:solidFill>
                  <a:srgbClr val="002856"/>
                </a:solidFill>
                <a:latin typeface="+mj-lt"/>
              </a:rPr>
              <a:t>Step 3: </a:t>
            </a:r>
            <a:r>
              <a:rPr lang="en-US" sz="1400" b="1" dirty="0">
                <a:solidFill>
                  <a:srgbClr val="002856"/>
                </a:solidFill>
              </a:rPr>
              <a:t>Click on Password in the panel on the left.</a:t>
            </a:r>
          </a:p>
          <a:p>
            <a:pPr>
              <a:spcBef>
                <a:spcPts val="600"/>
              </a:spcBef>
            </a:pPr>
            <a:endParaRPr lang="en-US" sz="1400" b="1" dirty="0">
              <a:solidFill>
                <a:srgbClr val="002856"/>
              </a:solidFill>
            </a:endParaRPr>
          </a:p>
          <a:p>
            <a:pPr>
              <a:spcBef>
                <a:spcPts val="600"/>
              </a:spcBef>
            </a:pPr>
            <a:r>
              <a:rPr lang="en-US" sz="1400" b="1" dirty="0">
                <a:solidFill>
                  <a:srgbClr val="002856"/>
                </a:solidFill>
                <a:latin typeface="+mj-lt"/>
              </a:rPr>
              <a:t>Step 4: </a:t>
            </a:r>
            <a:r>
              <a:rPr lang="en-US" sz="1400" b="1" dirty="0">
                <a:solidFill>
                  <a:srgbClr val="002856"/>
                </a:solidFill>
              </a:rPr>
              <a:t>Enter your current and new passwords. Re-enter your new password to confirm and click on Update Password.</a:t>
            </a:r>
          </a:p>
        </p:txBody>
      </p:sp>
      <p:pic>
        <p:nvPicPr>
          <p:cNvPr id="12" name="Picture 11">
            <a:extLst>
              <a:ext uri="{FF2B5EF4-FFF2-40B4-BE49-F238E27FC236}">
                <a16:creationId xmlns:a16="http://schemas.microsoft.com/office/drawing/2014/main" id="{C1FD2326-D50F-4140-8DAA-982792F5F0DD}"/>
              </a:ext>
            </a:extLst>
          </p:cNvPr>
          <p:cNvPicPr>
            <a:picLocks noChangeAspect="1"/>
          </p:cNvPicPr>
          <p:nvPr/>
        </p:nvPicPr>
        <p:blipFill rotWithShape="1">
          <a:blip r:embed="rId6"/>
          <a:srcRect l="15664" t="-1" r="16044" b="28964"/>
          <a:stretch/>
        </p:blipFill>
        <p:spPr>
          <a:xfrm>
            <a:off x="5585728" y="3253763"/>
            <a:ext cx="5970545" cy="2833525"/>
          </a:xfrm>
          <a:prstGeom prst="rect">
            <a:avLst/>
          </a:prstGeom>
          <a:effectLst>
            <a:outerShdw blurRad="127000" dist="38100" dir="5400000" sx="99000" sy="99000" algn="t" rotWithShape="0">
              <a:prstClr val="black">
                <a:alpha val="36000"/>
              </a:prstClr>
            </a:outerShdw>
          </a:effectLst>
        </p:spPr>
      </p:pic>
      <p:pic>
        <p:nvPicPr>
          <p:cNvPr id="11" name="Picture 10">
            <a:extLst>
              <a:ext uri="{FF2B5EF4-FFF2-40B4-BE49-F238E27FC236}">
                <a16:creationId xmlns:a16="http://schemas.microsoft.com/office/drawing/2014/main" id="{DEDF4FD9-9AB4-40EC-B3BC-009B84CC770E}"/>
              </a:ext>
            </a:extLst>
          </p:cNvPr>
          <p:cNvPicPr>
            <a:picLocks noChangeAspect="1"/>
          </p:cNvPicPr>
          <p:nvPr/>
        </p:nvPicPr>
        <p:blipFill rotWithShape="1">
          <a:blip r:embed="rId7"/>
          <a:srcRect l="16271" t="1" r="15793" b="35529"/>
          <a:stretch/>
        </p:blipFill>
        <p:spPr>
          <a:xfrm>
            <a:off x="5585729" y="486172"/>
            <a:ext cx="5970545" cy="2587953"/>
          </a:xfrm>
          <a:prstGeom prst="rect">
            <a:avLst/>
          </a:prstGeom>
          <a:effectLst>
            <a:outerShdw blurRad="127000" dist="38100" dir="5400000" sx="99000" sy="99000" algn="t" rotWithShape="0">
              <a:prstClr val="black">
                <a:alpha val="36000"/>
              </a:prstClr>
            </a:outerShdw>
          </a:effectLst>
        </p:spPr>
      </p:pic>
      <p:sp>
        <p:nvSpPr>
          <p:cNvPr id="23" name="Rectangle 22">
            <a:extLst>
              <a:ext uri="{FF2B5EF4-FFF2-40B4-BE49-F238E27FC236}">
                <a16:creationId xmlns:a16="http://schemas.microsoft.com/office/drawing/2014/main" id="{8533FED6-C01B-4276-B132-C47E6711D817}"/>
              </a:ext>
            </a:extLst>
          </p:cNvPr>
          <p:cNvSpPr/>
          <p:nvPr/>
        </p:nvSpPr>
        <p:spPr>
          <a:xfrm>
            <a:off x="7596188" y="1685584"/>
            <a:ext cx="1034006" cy="613478"/>
          </a:xfrm>
          <a:prstGeom prst="rect">
            <a:avLst/>
          </a:prstGeom>
          <a:noFill/>
          <a:ln w="25400">
            <a:solidFill>
              <a:srgbClr val="FF540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19" dirty="0">
              <a:solidFill>
                <a:schemeClr val="bg1"/>
              </a:solidFill>
            </a:endParaRPr>
          </a:p>
        </p:txBody>
      </p:sp>
      <p:sp>
        <p:nvSpPr>
          <p:cNvPr id="25" name="Rectangle 24">
            <a:extLst>
              <a:ext uri="{FF2B5EF4-FFF2-40B4-BE49-F238E27FC236}">
                <a16:creationId xmlns:a16="http://schemas.microsoft.com/office/drawing/2014/main" id="{8799D189-B57C-455C-B628-91C8F31E26A7}"/>
              </a:ext>
            </a:extLst>
          </p:cNvPr>
          <p:cNvSpPr/>
          <p:nvPr/>
        </p:nvSpPr>
        <p:spPr>
          <a:xfrm>
            <a:off x="6165669" y="4670527"/>
            <a:ext cx="949233" cy="223690"/>
          </a:xfrm>
          <a:prstGeom prst="rect">
            <a:avLst/>
          </a:prstGeom>
          <a:noFill/>
          <a:ln w="25400">
            <a:solidFill>
              <a:srgbClr val="FF540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19" dirty="0">
              <a:solidFill>
                <a:schemeClr val="bg1"/>
              </a:solidFill>
            </a:endParaRPr>
          </a:p>
        </p:txBody>
      </p:sp>
    </p:spTree>
    <p:extLst>
      <p:ext uri="{BB962C8B-B14F-4D97-AF65-F5344CB8AC3E}">
        <p14:creationId xmlns:p14="http://schemas.microsoft.com/office/powerpoint/2010/main" val="29866449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C5E5CB1-99DA-4256-9C19-02690C03CC86}"/>
              </a:ext>
            </a:extLst>
          </p:cNvPr>
          <p:cNvGraphicFramePr>
            <a:graphicFrameLocks noChangeAspect="1"/>
          </p:cNvGraphicFramePr>
          <p:nvPr>
            <p:custDataLst>
              <p:tags r:id="rId2"/>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spid="_x0000_s9219" name="think-cell Slide" r:id="rId4" imgW="347" imgH="348" progId="TCLayout.ActiveDocument.1">
                  <p:embed/>
                </p:oleObj>
              </mc:Choice>
              <mc:Fallback>
                <p:oleObj name="think-cell Slide" r:id="rId4" imgW="347" imgH="348" progId="TCLayout.ActiveDocument.1">
                  <p:embed/>
                  <p:pic>
                    <p:nvPicPr>
                      <p:cNvPr id="3" name="Object 2" hidden="1">
                        <a:extLst>
                          <a:ext uri="{FF2B5EF4-FFF2-40B4-BE49-F238E27FC236}">
                            <a16:creationId xmlns:a16="http://schemas.microsoft.com/office/drawing/2014/main" id="{DC5E5CB1-99DA-4256-9C19-02690C03CC86}"/>
                          </a:ext>
                        </a:extLst>
                      </p:cNvPr>
                      <p:cNvPicPr/>
                      <p:nvPr/>
                    </p:nvPicPr>
                    <p:blipFill>
                      <a:blip r:embed="rId5"/>
                      <a:stretch>
                        <a:fillRect/>
                      </a:stretch>
                    </p:blipFill>
                    <p:spPr>
                      <a:xfrm>
                        <a:off x="1589" y="1589"/>
                        <a:ext cx="1588"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1C6B47A8-732E-4F26-B1D3-C44E6077CBB2}"/>
              </a:ext>
            </a:extLst>
          </p:cNvPr>
          <p:cNvSpPr/>
          <p:nvPr/>
        </p:nvSpPr>
        <p:spPr>
          <a:xfrm>
            <a:off x="0" y="3060756"/>
            <a:ext cx="9267825" cy="2825694"/>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ectangle 3">
            <a:extLst>
              <a:ext uri="{FF2B5EF4-FFF2-40B4-BE49-F238E27FC236}">
                <a16:creationId xmlns:a16="http://schemas.microsoft.com/office/drawing/2014/main" id="{8710C1D7-DDB8-4E4F-B245-6D2D5FEAA21B}"/>
              </a:ext>
            </a:extLst>
          </p:cNvPr>
          <p:cNvSpPr/>
          <p:nvPr/>
        </p:nvSpPr>
        <p:spPr>
          <a:xfrm>
            <a:off x="793933" y="663055"/>
            <a:ext cx="120650" cy="1938992"/>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19" dirty="0">
              <a:solidFill>
                <a:schemeClr val="bg1"/>
              </a:solidFill>
            </a:endParaRPr>
          </a:p>
        </p:txBody>
      </p:sp>
      <p:sp>
        <p:nvSpPr>
          <p:cNvPr id="6" name="TextBox 5">
            <a:extLst>
              <a:ext uri="{FF2B5EF4-FFF2-40B4-BE49-F238E27FC236}">
                <a16:creationId xmlns:a16="http://schemas.microsoft.com/office/drawing/2014/main" id="{FF74C7A8-DC6E-45E8-83FE-B8494410287A}"/>
              </a:ext>
            </a:extLst>
          </p:cNvPr>
          <p:cNvSpPr txBox="1"/>
          <p:nvPr/>
        </p:nvSpPr>
        <p:spPr>
          <a:xfrm>
            <a:off x="1223691" y="903249"/>
            <a:ext cx="3556296" cy="1815882"/>
          </a:xfrm>
          <a:prstGeom prst="rect">
            <a:avLst/>
          </a:prstGeom>
          <a:noFill/>
        </p:spPr>
        <p:txBody>
          <a:bodyPr wrap="square" lIns="0" rIns="0" rtlCol="0">
            <a:spAutoFit/>
          </a:bodyPr>
          <a:lstStyle/>
          <a:p>
            <a:r>
              <a:rPr lang="en-US" sz="2800" dirty="0">
                <a:solidFill>
                  <a:srgbClr val="002856"/>
                </a:solidFill>
                <a:latin typeface="+mj-lt"/>
              </a:rPr>
              <a:t>Resetting your password</a:t>
            </a:r>
          </a:p>
          <a:p>
            <a:r>
              <a:rPr lang="en-US" sz="2800" dirty="0">
                <a:solidFill>
                  <a:srgbClr val="002856"/>
                </a:solidFill>
                <a:latin typeface="+mj-lt"/>
              </a:rPr>
              <a:t>when not logged in</a:t>
            </a:r>
            <a:endParaRPr lang="en-US" sz="8800" dirty="0">
              <a:solidFill>
                <a:srgbClr val="002856"/>
              </a:solidFill>
              <a:latin typeface="+mj-lt"/>
            </a:endParaRPr>
          </a:p>
        </p:txBody>
      </p:sp>
      <p:sp>
        <p:nvSpPr>
          <p:cNvPr id="7" name="Rectangle 6">
            <a:extLst>
              <a:ext uri="{FF2B5EF4-FFF2-40B4-BE49-F238E27FC236}">
                <a16:creationId xmlns:a16="http://schemas.microsoft.com/office/drawing/2014/main" id="{B5805FB7-1660-48E8-8A9C-1F77203D45C0}"/>
              </a:ext>
            </a:extLst>
          </p:cNvPr>
          <p:cNvSpPr/>
          <p:nvPr/>
        </p:nvSpPr>
        <p:spPr>
          <a:xfrm>
            <a:off x="4942251" y="663055"/>
            <a:ext cx="120650" cy="1938992"/>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19" dirty="0">
              <a:solidFill>
                <a:schemeClr val="bg1"/>
              </a:solidFill>
            </a:endParaRPr>
          </a:p>
        </p:txBody>
      </p:sp>
      <p:sp>
        <p:nvSpPr>
          <p:cNvPr id="2" name="TextBox 1">
            <a:extLst>
              <a:ext uri="{FF2B5EF4-FFF2-40B4-BE49-F238E27FC236}">
                <a16:creationId xmlns:a16="http://schemas.microsoft.com/office/drawing/2014/main" id="{E5E95E42-4EF0-47F5-BC61-EF6934A60309}"/>
              </a:ext>
            </a:extLst>
          </p:cNvPr>
          <p:cNvSpPr txBox="1"/>
          <p:nvPr/>
        </p:nvSpPr>
        <p:spPr>
          <a:xfrm>
            <a:off x="793933" y="3723370"/>
            <a:ext cx="3081383" cy="1538883"/>
          </a:xfrm>
          <a:prstGeom prst="rect">
            <a:avLst/>
          </a:prstGeom>
          <a:noFill/>
        </p:spPr>
        <p:txBody>
          <a:bodyPr wrap="square" lIns="0" rIns="0" rtlCol="0">
            <a:spAutoFit/>
          </a:bodyPr>
          <a:lstStyle/>
          <a:p>
            <a:pPr>
              <a:spcBef>
                <a:spcPts val="600"/>
              </a:spcBef>
            </a:pPr>
            <a:r>
              <a:rPr lang="en-US" sz="1400" b="1" dirty="0">
                <a:solidFill>
                  <a:srgbClr val="002856"/>
                </a:solidFill>
                <a:latin typeface="+mj-lt"/>
              </a:rPr>
              <a:t>Step 1: </a:t>
            </a:r>
            <a:r>
              <a:rPr lang="en-US" sz="1400" b="1" dirty="0">
                <a:solidFill>
                  <a:srgbClr val="002856"/>
                </a:solidFill>
              </a:rPr>
              <a:t>On the gartner.com login page, click on “Forgot username or password.”</a:t>
            </a:r>
          </a:p>
          <a:p>
            <a:pPr>
              <a:spcBef>
                <a:spcPts val="600"/>
              </a:spcBef>
            </a:pPr>
            <a:endParaRPr lang="en-US" sz="1400" b="1" dirty="0">
              <a:solidFill>
                <a:srgbClr val="002856"/>
              </a:solidFill>
            </a:endParaRPr>
          </a:p>
          <a:p>
            <a:pPr>
              <a:spcBef>
                <a:spcPts val="600"/>
              </a:spcBef>
            </a:pPr>
            <a:r>
              <a:rPr lang="en-US" sz="1400" b="1" dirty="0">
                <a:solidFill>
                  <a:srgbClr val="002856"/>
                </a:solidFill>
                <a:latin typeface="+mj-lt"/>
              </a:rPr>
              <a:t>Step 2: </a:t>
            </a:r>
            <a:r>
              <a:rPr lang="en-US" sz="1400" b="1" dirty="0">
                <a:solidFill>
                  <a:srgbClr val="002856"/>
                </a:solidFill>
              </a:rPr>
              <a:t>Enter username or company email in the prompt.</a:t>
            </a:r>
          </a:p>
        </p:txBody>
      </p:sp>
      <p:pic>
        <p:nvPicPr>
          <p:cNvPr id="9" name="Picture 8">
            <a:extLst>
              <a:ext uri="{FF2B5EF4-FFF2-40B4-BE49-F238E27FC236}">
                <a16:creationId xmlns:a16="http://schemas.microsoft.com/office/drawing/2014/main" id="{5E492BE6-18C3-41AD-9F0F-FA473492FE9C}"/>
              </a:ext>
            </a:extLst>
          </p:cNvPr>
          <p:cNvPicPr>
            <a:picLocks noChangeAspect="1"/>
          </p:cNvPicPr>
          <p:nvPr/>
        </p:nvPicPr>
        <p:blipFill rotWithShape="1">
          <a:blip r:embed="rId6"/>
          <a:srcRect l="21478" r="41448" b="16494"/>
          <a:stretch/>
        </p:blipFill>
        <p:spPr>
          <a:xfrm>
            <a:off x="5695949" y="3060756"/>
            <a:ext cx="2752725" cy="2825694"/>
          </a:xfrm>
          <a:prstGeom prst="rect">
            <a:avLst/>
          </a:prstGeom>
          <a:effectLst>
            <a:outerShdw blurRad="127000" dist="38100" dir="5400000" sx="99000" sy="99000" algn="t" rotWithShape="0">
              <a:prstClr val="black">
                <a:alpha val="36000"/>
              </a:prstClr>
            </a:outerShdw>
          </a:effectLst>
        </p:spPr>
      </p:pic>
      <p:sp>
        <p:nvSpPr>
          <p:cNvPr id="16" name="Rectangle 15">
            <a:extLst>
              <a:ext uri="{FF2B5EF4-FFF2-40B4-BE49-F238E27FC236}">
                <a16:creationId xmlns:a16="http://schemas.microsoft.com/office/drawing/2014/main" id="{B493D2C4-A2D7-4A86-A8C1-E5D47DF54CB3}"/>
              </a:ext>
            </a:extLst>
          </p:cNvPr>
          <p:cNvSpPr/>
          <p:nvPr/>
        </p:nvSpPr>
        <p:spPr>
          <a:xfrm>
            <a:off x="5896066" y="5029201"/>
            <a:ext cx="949233" cy="126274"/>
          </a:xfrm>
          <a:prstGeom prst="rect">
            <a:avLst/>
          </a:prstGeom>
          <a:noFill/>
          <a:ln w="25400">
            <a:solidFill>
              <a:srgbClr val="FF540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19" dirty="0">
              <a:solidFill>
                <a:schemeClr val="bg1"/>
              </a:solidFill>
            </a:endParaRPr>
          </a:p>
        </p:txBody>
      </p:sp>
      <p:pic>
        <p:nvPicPr>
          <p:cNvPr id="10" name="Picture 9">
            <a:extLst>
              <a:ext uri="{FF2B5EF4-FFF2-40B4-BE49-F238E27FC236}">
                <a16:creationId xmlns:a16="http://schemas.microsoft.com/office/drawing/2014/main" id="{C25AF236-3A6F-41B8-873C-4C2A264D177E}"/>
              </a:ext>
            </a:extLst>
          </p:cNvPr>
          <p:cNvPicPr>
            <a:picLocks noChangeAspect="1"/>
          </p:cNvPicPr>
          <p:nvPr/>
        </p:nvPicPr>
        <p:blipFill rotWithShape="1">
          <a:blip r:embed="rId7"/>
          <a:srcRect l="21612" r="41431" b="16851"/>
          <a:stretch/>
        </p:blipFill>
        <p:spPr>
          <a:xfrm>
            <a:off x="8803550" y="3059608"/>
            <a:ext cx="2752725" cy="2825694"/>
          </a:xfrm>
          <a:prstGeom prst="rect">
            <a:avLst/>
          </a:prstGeom>
          <a:effectLst>
            <a:outerShdw blurRad="127000" dist="38100" dir="5400000" sx="99000" sy="99000" algn="t" rotWithShape="0">
              <a:prstClr val="black">
                <a:alpha val="36000"/>
              </a:prstClr>
            </a:outerShdw>
          </a:effectLst>
        </p:spPr>
      </p:pic>
      <p:sp>
        <p:nvSpPr>
          <p:cNvPr id="17" name="Rectangle 16">
            <a:extLst>
              <a:ext uri="{FF2B5EF4-FFF2-40B4-BE49-F238E27FC236}">
                <a16:creationId xmlns:a16="http://schemas.microsoft.com/office/drawing/2014/main" id="{D6761DE2-B5D8-4421-81AA-B7B19783FCDF}"/>
              </a:ext>
            </a:extLst>
          </p:cNvPr>
          <p:cNvSpPr/>
          <p:nvPr/>
        </p:nvSpPr>
        <p:spPr>
          <a:xfrm>
            <a:off x="8973208" y="3829050"/>
            <a:ext cx="2409867" cy="361949"/>
          </a:xfrm>
          <a:prstGeom prst="rect">
            <a:avLst/>
          </a:prstGeom>
          <a:noFill/>
          <a:ln w="25400">
            <a:solidFill>
              <a:srgbClr val="FF540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19" dirty="0">
              <a:solidFill>
                <a:schemeClr val="bg1"/>
              </a:solidFill>
            </a:endParaRPr>
          </a:p>
        </p:txBody>
      </p:sp>
    </p:spTree>
    <p:extLst>
      <p:ext uri="{BB962C8B-B14F-4D97-AF65-F5344CB8AC3E}">
        <p14:creationId xmlns:p14="http://schemas.microsoft.com/office/powerpoint/2010/main" val="19079100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C5E5CB1-99DA-4256-9C19-02690C03CC86}"/>
              </a:ext>
            </a:extLst>
          </p:cNvPr>
          <p:cNvGraphicFramePr>
            <a:graphicFrameLocks noChangeAspect="1"/>
          </p:cNvGraphicFramePr>
          <p:nvPr>
            <p:custDataLst>
              <p:tags r:id="rId2"/>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spid="_x0000_s10243" name="think-cell Slide" r:id="rId4" imgW="347" imgH="348" progId="TCLayout.ActiveDocument.1">
                  <p:embed/>
                </p:oleObj>
              </mc:Choice>
              <mc:Fallback>
                <p:oleObj name="think-cell Slide" r:id="rId4" imgW="347" imgH="348" progId="TCLayout.ActiveDocument.1">
                  <p:embed/>
                  <p:pic>
                    <p:nvPicPr>
                      <p:cNvPr id="3" name="Object 2" hidden="1">
                        <a:extLst>
                          <a:ext uri="{FF2B5EF4-FFF2-40B4-BE49-F238E27FC236}">
                            <a16:creationId xmlns:a16="http://schemas.microsoft.com/office/drawing/2014/main" id="{DC5E5CB1-99DA-4256-9C19-02690C03CC86}"/>
                          </a:ext>
                        </a:extLst>
                      </p:cNvPr>
                      <p:cNvPicPr/>
                      <p:nvPr/>
                    </p:nvPicPr>
                    <p:blipFill>
                      <a:blip r:embed="rId5"/>
                      <a:stretch>
                        <a:fillRect/>
                      </a:stretch>
                    </p:blipFill>
                    <p:spPr>
                      <a:xfrm>
                        <a:off x="1589" y="1589"/>
                        <a:ext cx="1588" cy="1588"/>
                      </a:xfrm>
                      <a:prstGeom prst="rect">
                        <a:avLst/>
                      </a:prstGeom>
                    </p:spPr>
                  </p:pic>
                </p:oleObj>
              </mc:Fallback>
            </mc:AlternateContent>
          </a:graphicData>
        </a:graphic>
      </p:graphicFrame>
      <p:sp>
        <p:nvSpPr>
          <p:cNvPr id="17" name="Rectangle 16">
            <a:extLst>
              <a:ext uri="{FF2B5EF4-FFF2-40B4-BE49-F238E27FC236}">
                <a16:creationId xmlns:a16="http://schemas.microsoft.com/office/drawing/2014/main" id="{0BD46D14-C4F8-422C-91AB-3CA3932F1D58}"/>
              </a:ext>
            </a:extLst>
          </p:cNvPr>
          <p:cNvSpPr/>
          <p:nvPr/>
        </p:nvSpPr>
        <p:spPr>
          <a:xfrm>
            <a:off x="0" y="3429000"/>
            <a:ext cx="7412013" cy="2587954"/>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8" name="Rectangle 17">
            <a:extLst>
              <a:ext uri="{FF2B5EF4-FFF2-40B4-BE49-F238E27FC236}">
                <a16:creationId xmlns:a16="http://schemas.microsoft.com/office/drawing/2014/main" id="{8F9CFF0A-577F-42E5-8093-08993AE3C6C3}"/>
              </a:ext>
            </a:extLst>
          </p:cNvPr>
          <p:cNvSpPr/>
          <p:nvPr/>
        </p:nvSpPr>
        <p:spPr>
          <a:xfrm>
            <a:off x="-1" y="534895"/>
            <a:ext cx="9172576" cy="2587953"/>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TextBox 20">
            <a:extLst>
              <a:ext uri="{FF2B5EF4-FFF2-40B4-BE49-F238E27FC236}">
                <a16:creationId xmlns:a16="http://schemas.microsoft.com/office/drawing/2014/main" id="{9814F59D-2E33-4418-89BC-A5B6104948DF}"/>
              </a:ext>
            </a:extLst>
          </p:cNvPr>
          <p:cNvSpPr txBox="1"/>
          <p:nvPr/>
        </p:nvSpPr>
        <p:spPr>
          <a:xfrm>
            <a:off x="793933" y="1267179"/>
            <a:ext cx="4065450" cy="1123384"/>
          </a:xfrm>
          <a:prstGeom prst="rect">
            <a:avLst/>
          </a:prstGeom>
          <a:noFill/>
        </p:spPr>
        <p:txBody>
          <a:bodyPr wrap="square" lIns="0" rIns="0" rtlCol="0">
            <a:spAutoFit/>
          </a:bodyPr>
          <a:lstStyle/>
          <a:p>
            <a:pPr>
              <a:spcBef>
                <a:spcPts val="600"/>
              </a:spcBef>
            </a:pPr>
            <a:r>
              <a:rPr lang="en-US" sz="1400" b="1" dirty="0">
                <a:solidFill>
                  <a:srgbClr val="002856"/>
                </a:solidFill>
                <a:latin typeface="+mj-lt"/>
              </a:rPr>
              <a:t>Step 3: </a:t>
            </a:r>
            <a:r>
              <a:rPr lang="en-US" sz="1400" b="1" dirty="0">
                <a:solidFill>
                  <a:srgbClr val="002856"/>
                </a:solidFill>
              </a:rPr>
              <a:t>An email with instructions for resetting your login information will be sent to your email address. Follow the link in the email.</a:t>
            </a:r>
            <a:endParaRPr lang="en-US" sz="1000" b="1" dirty="0">
              <a:solidFill>
                <a:srgbClr val="002856"/>
              </a:solidFill>
            </a:endParaRPr>
          </a:p>
          <a:p>
            <a:pPr>
              <a:spcBef>
                <a:spcPts val="600"/>
              </a:spcBef>
            </a:pPr>
            <a:r>
              <a:rPr lang="en-US" sz="1000" b="1" dirty="0">
                <a:solidFill>
                  <a:srgbClr val="002856"/>
                </a:solidFill>
              </a:rPr>
              <a:t>Check your spam folder if you don’t see the password reset email in your inbox.</a:t>
            </a:r>
          </a:p>
        </p:txBody>
      </p:sp>
      <p:sp>
        <p:nvSpPr>
          <p:cNvPr id="31" name="TextBox 30">
            <a:extLst>
              <a:ext uri="{FF2B5EF4-FFF2-40B4-BE49-F238E27FC236}">
                <a16:creationId xmlns:a16="http://schemas.microsoft.com/office/drawing/2014/main" id="{CF9FBE38-E9C0-438B-8507-E7FF0C50D3F6}"/>
              </a:ext>
            </a:extLst>
          </p:cNvPr>
          <p:cNvSpPr txBox="1"/>
          <p:nvPr/>
        </p:nvSpPr>
        <p:spPr>
          <a:xfrm>
            <a:off x="793933" y="4207451"/>
            <a:ext cx="3958867" cy="1031051"/>
          </a:xfrm>
          <a:prstGeom prst="rect">
            <a:avLst/>
          </a:prstGeom>
          <a:noFill/>
        </p:spPr>
        <p:txBody>
          <a:bodyPr wrap="square" lIns="0" rIns="0" rtlCol="0">
            <a:spAutoFit/>
          </a:bodyPr>
          <a:lstStyle/>
          <a:p>
            <a:pPr>
              <a:spcBef>
                <a:spcPts val="600"/>
              </a:spcBef>
            </a:pPr>
            <a:r>
              <a:rPr lang="en-US" sz="1400" b="1" dirty="0">
                <a:solidFill>
                  <a:srgbClr val="002856"/>
                </a:solidFill>
                <a:latin typeface="+mj-lt"/>
              </a:rPr>
              <a:t>Step 4: </a:t>
            </a:r>
            <a:r>
              <a:rPr lang="en-US" sz="1400" b="1" dirty="0">
                <a:solidFill>
                  <a:srgbClr val="002856"/>
                </a:solidFill>
              </a:rPr>
              <a:t>Enter and re-enter your new password and click on Save and Continue.</a:t>
            </a:r>
          </a:p>
          <a:p>
            <a:pPr>
              <a:spcBef>
                <a:spcPts val="600"/>
              </a:spcBef>
            </a:pPr>
            <a:r>
              <a:rPr lang="en-US" sz="1400" b="1" dirty="0">
                <a:solidFill>
                  <a:srgbClr val="002856"/>
                </a:solidFill>
              </a:rPr>
              <a:t>The system will log you in and your password will be changed.</a:t>
            </a:r>
          </a:p>
        </p:txBody>
      </p:sp>
      <p:pic>
        <p:nvPicPr>
          <p:cNvPr id="2" name="Picture 1">
            <a:extLst>
              <a:ext uri="{FF2B5EF4-FFF2-40B4-BE49-F238E27FC236}">
                <a16:creationId xmlns:a16="http://schemas.microsoft.com/office/drawing/2014/main" id="{47C00FDE-2B52-42DB-855E-50F2AD5166ED}"/>
              </a:ext>
            </a:extLst>
          </p:cNvPr>
          <p:cNvPicPr>
            <a:picLocks noChangeAspect="1"/>
          </p:cNvPicPr>
          <p:nvPr/>
        </p:nvPicPr>
        <p:blipFill rotWithShape="1">
          <a:blip r:embed="rId6"/>
          <a:srcRect l="21697" r="41239" b="21951"/>
          <a:stretch/>
        </p:blipFill>
        <p:spPr>
          <a:xfrm>
            <a:off x="5685651" y="537733"/>
            <a:ext cx="2693671" cy="2587953"/>
          </a:xfrm>
          <a:prstGeom prst="rect">
            <a:avLst/>
          </a:prstGeom>
          <a:effectLst>
            <a:outerShdw blurRad="127000" dist="38100" dir="5400000" sx="99000" sy="99000" algn="t" rotWithShape="0">
              <a:prstClr val="black">
                <a:alpha val="36000"/>
              </a:prstClr>
            </a:outerShdw>
          </a:effectLst>
        </p:spPr>
      </p:pic>
      <p:pic>
        <p:nvPicPr>
          <p:cNvPr id="14" name="Picture 13">
            <a:extLst>
              <a:ext uri="{FF2B5EF4-FFF2-40B4-BE49-F238E27FC236}">
                <a16:creationId xmlns:a16="http://schemas.microsoft.com/office/drawing/2014/main" id="{39A97357-EA31-4CC5-9BB5-7747EF2E5D76}"/>
              </a:ext>
            </a:extLst>
          </p:cNvPr>
          <p:cNvPicPr>
            <a:picLocks noChangeAspect="1"/>
          </p:cNvPicPr>
          <p:nvPr/>
        </p:nvPicPr>
        <p:blipFill rotWithShape="1">
          <a:blip r:embed="rId7"/>
          <a:srcRect b="11038"/>
          <a:stretch/>
        </p:blipFill>
        <p:spPr>
          <a:xfrm>
            <a:off x="8526097" y="534895"/>
            <a:ext cx="3030177" cy="2587953"/>
          </a:xfrm>
          <a:prstGeom prst="rect">
            <a:avLst/>
          </a:prstGeom>
          <a:effectLst>
            <a:outerShdw blurRad="127000" dist="38100" dir="5400000" sx="99000" sy="99000" algn="t" rotWithShape="0">
              <a:prstClr val="black">
                <a:alpha val="36000"/>
              </a:prstClr>
            </a:outerShdw>
          </a:effectLst>
        </p:spPr>
      </p:pic>
      <p:pic>
        <p:nvPicPr>
          <p:cNvPr id="4" name="Picture 3">
            <a:extLst>
              <a:ext uri="{FF2B5EF4-FFF2-40B4-BE49-F238E27FC236}">
                <a16:creationId xmlns:a16="http://schemas.microsoft.com/office/drawing/2014/main" id="{F5DBDE64-0E68-4371-8702-F03E516F8F90}"/>
              </a:ext>
            </a:extLst>
          </p:cNvPr>
          <p:cNvPicPr>
            <a:picLocks noChangeAspect="1"/>
          </p:cNvPicPr>
          <p:nvPr/>
        </p:nvPicPr>
        <p:blipFill rotWithShape="1">
          <a:blip r:embed="rId8"/>
          <a:srcRect l="13710" r="14326" b="30309"/>
          <a:stretch/>
        </p:blipFill>
        <p:spPr>
          <a:xfrm>
            <a:off x="5685651" y="3431839"/>
            <a:ext cx="5870623" cy="2587954"/>
          </a:xfrm>
          <a:prstGeom prst="rect">
            <a:avLst/>
          </a:prstGeom>
          <a:effectLst>
            <a:outerShdw blurRad="127000" dist="38100" dir="5400000" sx="99000" sy="99000" algn="t" rotWithShape="0">
              <a:prstClr val="black">
                <a:alpha val="36000"/>
              </a:prstClr>
            </a:outerShdw>
          </a:effectLst>
        </p:spPr>
      </p:pic>
      <p:sp>
        <p:nvSpPr>
          <p:cNvPr id="23" name="Rectangle 22">
            <a:extLst>
              <a:ext uri="{FF2B5EF4-FFF2-40B4-BE49-F238E27FC236}">
                <a16:creationId xmlns:a16="http://schemas.microsoft.com/office/drawing/2014/main" id="{8533FED6-C01B-4276-B132-C47E6711D817}"/>
              </a:ext>
            </a:extLst>
          </p:cNvPr>
          <p:cNvSpPr/>
          <p:nvPr/>
        </p:nvSpPr>
        <p:spPr>
          <a:xfrm>
            <a:off x="8526096" y="1733369"/>
            <a:ext cx="3030177" cy="368300"/>
          </a:xfrm>
          <a:prstGeom prst="rect">
            <a:avLst/>
          </a:prstGeom>
          <a:noFill/>
          <a:ln w="25400">
            <a:solidFill>
              <a:srgbClr val="FF540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19" dirty="0">
              <a:solidFill>
                <a:schemeClr val="bg1"/>
              </a:solidFill>
            </a:endParaRPr>
          </a:p>
        </p:txBody>
      </p:sp>
    </p:spTree>
    <p:extLst>
      <p:ext uri="{BB962C8B-B14F-4D97-AF65-F5344CB8AC3E}">
        <p14:creationId xmlns:p14="http://schemas.microsoft.com/office/powerpoint/2010/main" val="26636944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682B904E-37C4-4CF3-A301-3ABF5228A15B}"/>
              </a:ext>
            </a:extLst>
          </p:cNvPr>
          <p:cNvGraphicFramePr>
            <a:graphicFrameLocks noChangeAspect="1"/>
          </p:cNvGraphicFramePr>
          <p:nvPr>
            <p:custDataLst>
              <p:tags r:id="rId2"/>
            </p:custDataLst>
            <p:extLst>
              <p:ext uri="{D42A27DB-BD31-4B8C-83A1-F6EECF244321}">
                <p14:modId xmlns:p14="http://schemas.microsoft.com/office/powerpoint/2010/main" val="3841401076"/>
              </p:ext>
            </p:ext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spid="_x0000_s11267" name="think-cell Slide" r:id="rId5" imgW="347" imgH="348" progId="TCLayout.ActiveDocument.1">
                  <p:embed/>
                </p:oleObj>
              </mc:Choice>
              <mc:Fallback>
                <p:oleObj name="think-cell Slide" r:id="rId5" imgW="347" imgH="348" progId="TCLayout.ActiveDocument.1">
                  <p:embed/>
                  <p:pic>
                    <p:nvPicPr>
                      <p:cNvPr id="9" name="Object 8" hidden="1">
                        <a:extLst>
                          <a:ext uri="{FF2B5EF4-FFF2-40B4-BE49-F238E27FC236}">
                            <a16:creationId xmlns:a16="http://schemas.microsoft.com/office/drawing/2014/main" id="{682B904E-37C4-4CF3-A301-3ABF5228A15B}"/>
                          </a:ext>
                        </a:extLst>
                      </p:cNvPr>
                      <p:cNvPicPr/>
                      <p:nvPr/>
                    </p:nvPicPr>
                    <p:blipFill>
                      <a:blip r:embed="rId6"/>
                      <a:stretch>
                        <a:fillRect/>
                      </a:stretch>
                    </p:blipFill>
                    <p:spPr>
                      <a:xfrm>
                        <a:off x="1589" y="1589"/>
                        <a:ext cx="1588" cy="1588"/>
                      </a:xfrm>
                      <a:prstGeom prst="rect">
                        <a:avLst/>
                      </a:prstGeom>
                    </p:spPr>
                  </p:pic>
                </p:oleObj>
              </mc:Fallback>
            </mc:AlternateContent>
          </a:graphicData>
        </a:graphic>
      </p:graphicFrame>
      <p:sp>
        <p:nvSpPr>
          <p:cNvPr id="14" name="Title 13">
            <a:extLst>
              <a:ext uri="{FF2B5EF4-FFF2-40B4-BE49-F238E27FC236}">
                <a16:creationId xmlns:a16="http://schemas.microsoft.com/office/drawing/2014/main" id="{06F6C39A-44BD-4C2F-BA9C-4FA1DE1CDCAE}"/>
              </a:ext>
            </a:extLst>
          </p:cNvPr>
          <p:cNvSpPr>
            <a:spLocks noGrp="1"/>
          </p:cNvSpPr>
          <p:nvPr>
            <p:ph type="ctrTitle"/>
          </p:nvPr>
        </p:nvSpPr>
        <p:spPr/>
        <p:txBody>
          <a:bodyPr vert="horz"/>
          <a:lstStyle/>
          <a:p>
            <a:r>
              <a:rPr lang="en-US" sz="4400" dirty="0">
                <a:solidFill>
                  <a:srgbClr val="002856"/>
                </a:solidFill>
              </a:rPr>
              <a:t>Updating Your Gartner.com Profile</a:t>
            </a:r>
          </a:p>
        </p:txBody>
      </p:sp>
      <p:sp>
        <p:nvSpPr>
          <p:cNvPr id="15" name="Subtitle 14">
            <a:extLst>
              <a:ext uri="{FF2B5EF4-FFF2-40B4-BE49-F238E27FC236}">
                <a16:creationId xmlns:a16="http://schemas.microsoft.com/office/drawing/2014/main" id="{FF67FD83-ED13-4384-815B-028259657B7E}"/>
              </a:ext>
            </a:extLst>
          </p:cNvPr>
          <p:cNvSpPr>
            <a:spLocks noGrp="1"/>
          </p:cNvSpPr>
          <p:nvPr>
            <p:ph type="subTitle" idx="1"/>
          </p:nvPr>
        </p:nvSpPr>
        <p:spPr/>
        <p:txBody>
          <a:bodyPr/>
          <a:lstStyle/>
          <a:p>
            <a:r>
              <a:rPr lang="en-US" dirty="0">
                <a:solidFill>
                  <a:srgbClr val="002856"/>
                </a:solidFill>
                <a:latin typeface="+mj-lt"/>
              </a:rPr>
              <a:t>Gartner FAQ</a:t>
            </a:r>
          </a:p>
        </p:txBody>
      </p:sp>
    </p:spTree>
    <p:extLst>
      <p:ext uri="{BB962C8B-B14F-4D97-AF65-F5344CB8AC3E}">
        <p14:creationId xmlns:p14="http://schemas.microsoft.com/office/powerpoint/2010/main" val="2290296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C5E5CB1-99DA-4256-9C19-02690C03CC86}"/>
              </a:ext>
            </a:extLst>
          </p:cNvPr>
          <p:cNvGraphicFramePr>
            <a:graphicFrameLocks noChangeAspect="1"/>
          </p:cNvGraphicFramePr>
          <p:nvPr>
            <p:custDataLst>
              <p:tags r:id="rId2"/>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spid="_x0000_s12291" name="think-cell Slide" r:id="rId4" imgW="347" imgH="348" progId="TCLayout.ActiveDocument.1">
                  <p:embed/>
                </p:oleObj>
              </mc:Choice>
              <mc:Fallback>
                <p:oleObj name="think-cell Slide" r:id="rId4" imgW="347" imgH="348" progId="TCLayout.ActiveDocument.1">
                  <p:embed/>
                  <p:pic>
                    <p:nvPicPr>
                      <p:cNvPr id="3" name="Object 2" hidden="1">
                        <a:extLst>
                          <a:ext uri="{FF2B5EF4-FFF2-40B4-BE49-F238E27FC236}">
                            <a16:creationId xmlns:a16="http://schemas.microsoft.com/office/drawing/2014/main" id="{DC5E5CB1-99DA-4256-9C19-02690C03CC86}"/>
                          </a:ext>
                        </a:extLst>
                      </p:cNvPr>
                      <p:cNvPicPr/>
                      <p:nvPr/>
                    </p:nvPicPr>
                    <p:blipFill>
                      <a:blip r:embed="rId5"/>
                      <a:stretch>
                        <a:fillRect/>
                      </a:stretch>
                    </p:blipFill>
                    <p:spPr>
                      <a:xfrm>
                        <a:off x="1589" y="1589"/>
                        <a:ext cx="1588"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1C6B47A8-732E-4F26-B1D3-C44E6077CBB2}"/>
              </a:ext>
            </a:extLst>
          </p:cNvPr>
          <p:cNvSpPr/>
          <p:nvPr/>
        </p:nvSpPr>
        <p:spPr>
          <a:xfrm>
            <a:off x="0" y="3004462"/>
            <a:ext cx="7412013" cy="297670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ectangle 3">
            <a:extLst>
              <a:ext uri="{FF2B5EF4-FFF2-40B4-BE49-F238E27FC236}">
                <a16:creationId xmlns:a16="http://schemas.microsoft.com/office/drawing/2014/main" id="{8710C1D7-DDB8-4E4F-B245-6D2D5FEAA21B}"/>
              </a:ext>
            </a:extLst>
          </p:cNvPr>
          <p:cNvSpPr/>
          <p:nvPr/>
        </p:nvSpPr>
        <p:spPr>
          <a:xfrm>
            <a:off x="793933" y="876838"/>
            <a:ext cx="120650" cy="1608658"/>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19" dirty="0">
              <a:solidFill>
                <a:schemeClr val="bg1"/>
              </a:solidFill>
            </a:endParaRPr>
          </a:p>
        </p:txBody>
      </p:sp>
      <p:sp>
        <p:nvSpPr>
          <p:cNvPr id="6" name="TextBox 5">
            <a:extLst>
              <a:ext uri="{FF2B5EF4-FFF2-40B4-BE49-F238E27FC236}">
                <a16:creationId xmlns:a16="http://schemas.microsoft.com/office/drawing/2014/main" id="{FF74C7A8-DC6E-45E8-83FE-B8494410287A}"/>
              </a:ext>
            </a:extLst>
          </p:cNvPr>
          <p:cNvSpPr txBox="1"/>
          <p:nvPr/>
        </p:nvSpPr>
        <p:spPr>
          <a:xfrm>
            <a:off x="1223691" y="1204113"/>
            <a:ext cx="3548606" cy="954107"/>
          </a:xfrm>
          <a:prstGeom prst="rect">
            <a:avLst/>
          </a:prstGeom>
          <a:noFill/>
        </p:spPr>
        <p:txBody>
          <a:bodyPr wrap="square" lIns="0" rIns="0" rtlCol="0">
            <a:spAutoFit/>
          </a:bodyPr>
          <a:lstStyle/>
          <a:p>
            <a:pPr algn="l"/>
            <a:r>
              <a:rPr lang="en-US" sz="2800" dirty="0">
                <a:solidFill>
                  <a:srgbClr val="002856"/>
                </a:solidFill>
                <a:latin typeface="+mj-lt"/>
              </a:rPr>
              <a:t>Updating your profile</a:t>
            </a:r>
            <a:endParaRPr lang="en-US" sz="8800" dirty="0">
              <a:solidFill>
                <a:srgbClr val="002856"/>
              </a:solidFill>
              <a:latin typeface="+mj-lt"/>
            </a:endParaRPr>
          </a:p>
        </p:txBody>
      </p:sp>
      <p:sp>
        <p:nvSpPr>
          <p:cNvPr id="7" name="Rectangle 6">
            <a:extLst>
              <a:ext uri="{FF2B5EF4-FFF2-40B4-BE49-F238E27FC236}">
                <a16:creationId xmlns:a16="http://schemas.microsoft.com/office/drawing/2014/main" id="{B5805FB7-1660-48E8-8A9C-1F77203D45C0}"/>
              </a:ext>
            </a:extLst>
          </p:cNvPr>
          <p:cNvSpPr/>
          <p:nvPr/>
        </p:nvSpPr>
        <p:spPr>
          <a:xfrm>
            <a:off x="4942251" y="876838"/>
            <a:ext cx="120650" cy="1608658"/>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19" dirty="0">
              <a:solidFill>
                <a:schemeClr val="bg1"/>
              </a:solidFill>
            </a:endParaRPr>
          </a:p>
        </p:txBody>
      </p:sp>
      <p:sp>
        <p:nvSpPr>
          <p:cNvPr id="2" name="TextBox 1">
            <a:extLst>
              <a:ext uri="{FF2B5EF4-FFF2-40B4-BE49-F238E27FC236}">
                <a16:creationId xmlns:a16="http://schemas.microsoft.com/office/drawing/2014/main" id="{E5E95E42-4EF0-47F5-BC61-EF6934A60309}"/>
              </a:ext>
            </a:extLst>
          </p:cNvPr>
          <p:cNvSpPr txBox="1"/>
          <p:nvPr/>
        </p:nvSpPr>
        <p:spPr>
          <a:xfrm>
            <a:off x="793933" y="4074365"/>
            <a:ext cx="3081383" cy="738664"/>
          </a:xfrm>
          <a:prstGeom prst="rect">
            <a:avLst/>
          </a:prstGeom>
          <a:noFill/>
        </p:spPr>
        <p:txBody>
          <a:bodyPr wrap="square" lIns="0" rIns="0" rtlCol="0">
            <a:spAutoFit/>
          </a:bodyPr>
          <a:lstStyle/>
          <a:p>
            <a:pPr>
              <a:spcBef>
                <a:spcPts val="600"/>
              </a:spcBef>
            </a:pPr>
            <a:r>
              <a:rPr lang="en-US" sz="1400" b="1" dirty="0">
                <a:solidFill>
                  <a:srgbClr val="002856"/>
                </a:solidFill>
                <a:latin typeface="+mj-lt"/>
              </a:rPr>
              <a:t>Step 1: </a:t>
            </a:r>
            <a:r>
              <a:rPr lang="en-US" sz="1400" b="1" dirty="0">
                <a:solidFill>
                  <a:srgbClr val="002856"/>
                </a:solidFill>
              </a:rPr>
              <a:t>Log in to gartner.com and go to My Profile in the top right corner. Click on My Profile Home.</a:t>
            </a:r>
          </a:p>
        </p:txBody>
      </p:sp>
      <p:grpSp>
        <p:nvGrpSpPr>
          <p:cNvPr id="14" name="Group 13">
            <a:extLst>
              <a:ext uri="{FF2B5EF4-FFF2-40B4-BE49-F238E27FC236}">
                <a16:creationId xmlns:a16="http://schemas.microsoft.com/office/drawing/2014/main" id="{503181F3-74C7-4AD5-9AB9-D50652392856}"/>
              </a:ext>
            </a:extLst>
          </p:cNvPr>
          <p:cNvGrpSpPr/>
          <p:nvPr/>
        </p:nvGrpSpPr>
        <p:grpSpPr>
          <a:xfrm>
            <a:off x="5065093" y="3004462"/>
            <a:ext cx="6491181" cy="2976700"/>
            <a:chOff x="558800" y="3286037"/>
            <a:chExt cx="5305217" cy="2432846"/>
          </a:xfrm>
        </p:grpSpPr>
        <p:pic>
          <p:nvPicPr>
            <p:cNvPr id="5" name="Picture 4">
              <a:extLst>
                <a:ext uri="{FF2B5EF4-FFF2-40B4-BE49-F238E27FC236}">
                  <a16:creationId xmlns:a16="http://schemas.microsoft.com/office/drawing/2014/main" id="{3BBC74DC-E82D-40FB-A343-8A55E36DAC0B}"/>
                </a:ext>
              </a:extLst>
            </p:cNvPr>
            <p:cNvPicPr>
              <a:picLocks noChangeAspect="1"/>
            </p:cNvPicPr>
            <p:nvPr/>
          </p:nvPicPr>
          <p:blipFill rotWithShape="1">
            <a:blip r:embed="rId6"/>
            <a:srcRect l="15839" r="10541" b="26004"/>
            <a:stretch/>
          </p:blipFill>
          <p:spPr>
            <a:xfrm>
              <a:off x="558800" y="3286037"/>
              <a:ext cx="5305217" cy="2432846"/>
            </a:xfrm>
            <a:prstGeom prst="rect">
              <a:avLst/>
            </a:prstGeom>
            <a:effectLst>
              <a:outerShdw blurRad="127000" dist="38100" dir="5400000" sx="99000" sy="99000" algn="t" rotWithShape="0">
                <a:prstClr val="black">
                  <a:alpha val="36000"/>
                </a:prstClr>
              </a:outerShdw>
            </a:effectLst>
          </p:spPr>
        </p:pic>
        <p:sp>
          <p:nvSpPr>
            <p:cNvPr id="30" name="Rectangle 29">
              <a:extLst>
                <a:ext uri="{FF2B5EF4-FFF2-40B4-BE49-F238E27FC236}">
                  <a16:creationId xmlns:a16="http://schemas.microsoft.com/office/drawing/2014/main" id="{7AFD09D8-6DAF-4318-8292-C24F9F687A41}"/>
                </a:ext>
              </a:extLst>
            </p:cNvPr>
            <p:cNvSpPr/>
            <p:nvPr/>
          </p:nvSpPr>
          <p:spPr>
            <a:xfrm>
              <a:off x="4647199" y="4079126"/>
              <a:ext cx="1098757" cy="162678"/>
            </a:xfrm>
            <a:prstGeom prst="rect">
              <a:avLst/>
            </a:prstGeom>
            <a:noFill/>
            <a:ln w="25400">
              <a:solidFill>
                <a:srgbClr val="FF540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19" dirty="0">
                <a:solidFill>
                  <a:schemeClr val="bg1"/>
                </a:solidFill>
              </a:endParaRPr>
            </a:p>
          </p:txBody>
        </p:sp>
      </p:grpSp>
    </p:spTree>
    <p:extLst>
      <p:ext uri="{BB962C8B-B14F-4D97-AF65-F5344CB8AC3E}">
        <p14:creationId xmlns:p14="http://schemas.microsoft.com/office/powerpoint/2010/main" val="10327660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7037&quot;&gt;&lt;version val=&quot;3243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Day&gt;&lt;m_yearfmt&gt;&lt;begin val=&quot;0&quot;/&gt;&lt;end val=&quot;4&quot;/&gt;&lt;/m_yearfmt&gt;&lt;/m_precDefaultDay&gt;&lt;m_precDefaultWeek&gt;&lt;m_yearfmt&gt;&lt;begin val=&quot;0&quot;/&gt;&lt;end val=&quot;4&quot;/&gt;&lt;/m_yearfmt&gt;&lt;/m_precDefaultWeek&gt;&lt;m_precDefaultMonth&gt;&lt;m_yearfmt&gt;&lt;begin val=&quot;0&quot;/&gt;&lt;end val=&quot;4&quot;/&gt;&lt;/m_yearfmt&gt;&lt;/m_precDefaultMonth&gt;&lt;m_precDefaultQuarter&gt;&lt;m_yearfmt&gt;&lt;begin val=&quot;0&quot;/&gt;&lt;end val=&quot;4&quot;/&gt;&lt;/m_yearfmt&gt;&lt;/m_precDefaultQuarter&gt;&lt;m_precDefaultYear&gt;&lt;m_yearfmt&gt;&lt;begin val=&quot;0&quot;/&gt;&lt;end val=&quot;4&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2&quot;&gt;&lt;elem m_fUsage=&quot;1.00000000000000000000E+00&quot;&gt;&lt;m_msothmcolidx val=&quot;0&quot;/&gt;&lt;m_rgb r=&quot;E8&quot; g=&quot;11&quot; b=&quot;59&quot;/&gt;&lt;/elem&gt;&lt;elem m_fUsage=&quot;9.00000000000000022204E-01&quot;&gt;&lt;m_msothmcolidx val=&quot;0&quot;/&gt;&lt;m_rgb r=&quot;06&quot; g=&quot;C4&quot; b=&quot;B0&quot;/&gt;&lt;/elem&gt;&lt;/m_vecMRU&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Whit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cap="flat" cmpd="sng">
          <a:solidFill>
            <a:srgbClr val="6F7878"/>
          </a:solidFill>
          <a:prstDash val="solid"/>
          <a:round/>
          <a:headEnd type="none" w="lg" len="med"/>
          <a:tailEnd type="none" w="lg" len="med"/>
        </a:ln>
      </a:spPr>
      <a:bodyPr/>
      <a:lstStyle/>
    </a:lnDef>
    <a:txDef>
      <a:spPr>
        <a:noFill/>
      </a:spPr>
      <a:bodyPr wrap="none" lIns="0" rIns="0" rtlCol="0">
        <a:spAutoFit/>
      </a:bodyPr>
      <a:lstStyle>
        <a:defPPr algn="l">
          <a:spcBef>
            <a:spcPts val="600"/>
          </a:spcBef>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1_Gartner_Corporate_PPT_Template_16x9-005.potx" id="{DDC5848D-2351-4872-BE9E-71EFA6F70FCA}" vid="{FEF5E424-8FD0-4E1D-80B2-EEF7D0484FC5}"/>
    </a:ext>
  </a:extLst>
</a:theme>
</file>

<file path=ppt/theme/theme2.xml><?xml version="1.0" encoding="utf-8"?>
<a:theme xmlns:a="http://schemas.openxmlformats.org/drawingml/2006/main" name="Blu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1_Gartner_Corporate_PPT_Template_16x9-005.potx" id="{DDC5848D-2351-4872-BE9E-71EFA6F70FCA}" vid="{BD18B8B9-D372-4514-8E21-5034DE6CE1D8}"/>
    </a:ext>
  </a:extLst>
</a:theme>
</file>

<file path=ppt/theme/theme3.xml><?xml version="1.0" encoding="utf-8"?>
<a:theme xmlns:a="http://schemas.openxmlformats.org/drawingml/2006/main" name="White bk accent color options">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1_Gartner_Corporate_PPT_Template_16x9-005.potx" id="{DDC5848D-2351-4872-BE9E-71EFA6F70FCA}" vid="{6AE14C29-BB09-4ACD-8637-B72C907E04F4}"/>
    </a:ext>
  </a:extLst>
</a:theme>
</file>

<file path=ppt/theme/theme4.xml><?xml version="1.0" encoding="utf-8"?>
<a:theme xmlns:a="http://schemas.openxmlformats.org/drawingml/2006/main" name="Blue bk accent color options">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1_Gartner_Corporate_PPT_Template_16x9-005.potx" id="{DDC5848D-2351-4872-BE9E-71EFA6F70FCA}" vid="{9D8CAD83-6332-4FD5-A21A-6910218A361E}"/>
    </a:ext>
  </a:extLst>
</a:theme>
</file>

<file path=ppt/theme/theme5.xml><?xml version="1.0" encoding="utf-8"?>
<a:theme xmlns:a="http://schemas.openxmlformats.org/drawingml/2006/main" name="Office Theme">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5418</TotalTime>
  <Words>504</Words>
  <Application>Microsoft Office PowerPoint</Application>
  <PresentationFormat>Widescreen</PresentationFormat>
  <Paragraphs>54</Paragraphs>
  <Slides>14</Slides>
  <Notes>3</Notes>
  <HiddenSlides>0</HiddenSlides>
  <MMClips>0</MMClips>
  <ScaleCrop>false</ScaleCrop>
  <HeadingPairs>
    <vt:vector size="8" baseType="variant">
      <vt:variant>
        <vt:lpstr>Fonts Used</vt:lpstr>
      </vt:variant>
      <vt:variant>
        <vt:i4>2</vt:i4>
      </vt:variant>
      <vt:variant>
        <vt:lpstr>Theme</vt:lpstr>
      </vt:variant>
      <vt:variant>
        <vt:i4>4</vt:i4>
      </vt:variant>
      <vt:variant>
        <vt:lpstr>Embedded OLE Servers</vt:lpstr>
      </vt:variant>
      <vt:variant>
        <vt:i4>1</vt:i4>
      </vt:variant>
      <vt:variant>
        <vt:lpstr>Slide Titles</vt:lpstr>
      </vt:variant>
      <vt:variant>
        <vt:i4>14</vt:i4>
      </vt:variant>
    </vt:vector>
  </HeadingPairs>
  <TitlesOfParts>
    <vt:vector size="21" baseType="lpstr">
      <vt:lpstr>Arial</vt:lpstr>
      <vt:lpstr>Arial Black</vt:lpstr>
      <vt:lpstr>White bkgrnd master</vt:lpstr>
      <vt:lpstr>Blue bkgrnd master</vt:lpstr>
      <vt:lpstr>White bk accent color options</vt:lpstr>
      <vt:lpstr>Blue bk accent color options</vt:lpstr>
      <vt:lpstr>think-cell Slide</vt:lpstr>
      <vt:lpstr>FAQs for Client  Self-Service </vt:lpstr>
      <vt:lpstr>Index</vt:lpstr>
      <vt:lpstr>Resetting Your Gartner.com Password</vt:lpstr>
      <vt:lpstr>PowerPoint Presentation</vt:lpstr>
      <vt:lpstr>PowerPoint Presentation</vt:lpstr>
      <vt:lpstr>PowerPoint Presentation</vt:lpstr>
      <vt:lpstr>PowerPoint Presentation</vt:lpstr>
      <vt:lpstr>Updating Your Gartner.com Profile</vt:lpstr>
      <vt:lpstr>PowerPoint Presentation</vt:lpstr>
      <vt:lpstr>PowerPoint Presentation</vt:lpstr>
      <vt:lpstr>Browser Troubleshooting</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2021 - Ver 2020-1104</dc:subject>
  <dc:creator>Arya,Arnav</dc:creator>
  <cp:lastModifiedBy>Fay,Sally</cp:lastModifiedBy>
  <cp:revision>224</cp:revision>
  <dcterms:created xsi:type="dcterms:W3CDTF">2021-05-20T14:04:58Z</dcterms:created>
  <dcterms:modified xsi:type="dcterms:W3CDTF">2021-12-03T17:38:01Z</dcterms:modified>
</cp:coreProperties>
</file>