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3" r:id="rId9"/>
    <p:sldId id="264" r:id="rId10"/>
    <p:sldId id="265" r:id="rId11"/>
    <p:sldId id="279" r:id="rId12"/>
    <p:sldId id="266" r:id="rId13"/>
    <p:sldId id="267" r:id="rId14"/>
    <p:sldId id="269" r:id="rId15"/>
    <p:sldId id="270" r:id="rId16"/>
    <p:sldId id="272" r:id="rId17"/>
    <p:sldId id="273" r:id="rId18"/>
    <p:sldId id="280" r:id="rId19"/>
    <p:sldId id="274" r:id="rId20"/>
    <p:sldId id="275" r:id="rId21"/>
    <p:sldId id="276" r:id="rId22"/>
    <p:sldId id="278" r:id="rId23"/>
    <p:sldId id="281" r:id="rId24"/>
    <p:sldId id="283" r:id="rId25"/>
    <p:sldId id="284" r:id="rId26"/>
    <p:sldId id="285" r:id="rId27"/>
    <p:sldId id="286" r:id="rId28"/>
    <p:sldId id="287" r:id="rId29"/>
    <p:sldId id="288" r:id="rId30"/>
    <p:sldId id="289" r:id="rId31"/>
    <p:sldId id="290" r:id="rId32"/>
    <p:sldId id="291" r:id="rId33"/>
    <p:sldId id="292" r:id="rId34"/>
    <p:sldId id="294" r:id="rId35"/>
    <p:sldId id="295" r:id="rId36"/>
    <p:sldId id="296" r:id="rId37"/>
    <p:sldId id="297" r:id="rId38"/>
    <p:sldId id="298" r:id="rId39"/>
    <p:sldId id="299" r:id="rId40"/>
    <p:sldId id="300" r:id="rId41"/>
    <p:sldId id="301" r:id="rId42"/>
    <p:sldId id="30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68EC853-4BFB-47C1-B50C-CE341875487E}" type="datetimeFigureOut">
              <a:rPr lang="en-IN" smtClean="0"/>
              <a:t>31-01-2021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177489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8EC853-4BFB-47C1-B50C-CE341875487E}"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3297101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8EC853-4BFB-47C1-B50C-CE341875487E}"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7700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8EC853-4BFB-47C1-B50C-CE341875487E}"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140150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EC853-4BFB-47C1-B50C-CE341875487E}"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2303212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68EC853-4BFB-47C1-B50C-CE341875487E}" type="datetimeFigureOut">
              <a:rPr lang="en-IN" smtClean="0"/>
              <a:t>31-01-2021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3826192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68EC853-4BFB-47C1-B50C-CE341875487E}" type="datetimeFigureOut">
              <a:rPr lang="en-IN" smtClean="0"/>
              <a:t>31-01-2021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1229896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68EC853-4BFB-47C1-B50C-CE341875487E}"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2967906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68EC853-4BFB-47C1-B50C-CE341875487E}"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1061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EC853-4BFB-47C1-B50C-CE341875487E}"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1343877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EC853-4BFB-47C1-B50C-CE341875487E}"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39963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8EC853-4BFB-47C1-B50C-CE341875487E}"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180762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8EC853-4BFB-47C1-B50C-CE341875487E}" type="datetimeFigureOut">
              <a:rPr lang="en-IN" smtClean="0"/>
              <a:t>31-01-2021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361693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8EC853-4BFB-47C1-B50C-CE341875487E}" type="datetimeFigureOut">
              <a:rPr lang="en-IN" smtClean="0"/>
              <a:t>31-01-2021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186249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EC853-4BFB-47C1-B50C-CE341875487E}" type="datetimeFigureOut">
              <a:rPr lang="en-IN" smtClean="0"/>
              <a:t>31-01-2021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302376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8EC853-4BFB-47C1-B50C-CE341875487E}"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58154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8EC853-4BFB-47C1-B50C-CE341875487E}"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4B96E8-1DD5-41A2-AE8F-78FC884E8DE7}" type="slidenum">
              <a:rPr lang="en-IN" smtClean="0"/>
              <a:t>‹#›</a:t>
            </a:fld>
            <a:endParaRPr lang="en-IN"/>
          </a:p>
        </p:txBody>
      </p:sp>
    </p:spTree>
    <p:extLst>
      <p:ext uri="{BB962C8B-B14F-4D97-AF65-F5344CB8AC3E}">
        <p14:creationId xmlns:p14="http://schemas.microsoft.com/office/powerpoint/2010/main" val="143343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68EC853-4BFB-47C1-B50C-CE341875487E}" type="datetimeFigureOut">
              <a:rPr lang="en-IN" smtClean="0"/>
              <a:t>31-01-2021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B4B96E8-1DD5-41A2-AE8F-78FC884E8DE7}" type="slidenum">
              <a:rPr lang="en-IN" smtClean="0"/>
              <a:t>‹#›</a:t>
            </a:fld>
            <a:endParaRPr lang="en-IN"/>
          </a:p>
        </p:txBody>
      </p:sp>
    </p:spTree>
    <p:extLst>
      <p:ext uri="{BB962C8B-B14F-4D97-AF65-F5344CB8AC3E}">
        <p14:creationId xmlns:p14="http://schemas.microsoft.com/office/powerpoint/2010/main" val="411619282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B167-A24B-41D9-B8B3-7CAF02E179A4}"/>
              </a:ext>
            </a:extLst>
          </p:cNvPr>
          <p:cNvSpPr>
            <a:spLocks noGrp="1"/>
          </p:cNvSpPr>
          <p:nvPr>
            <p:ph type="ctrTitle"/>
          </p:nvPr>
        </p:nvSpPr>
        <p:spPr>
          <a:xfrm>
            <a:off x="1855304" y="887896"/>
            <a:ext cx="10336695" cy="2173355"/>
          </a:xfrm>
        </p:spPr>
        <p:txBody>
          <a:bodyPr>
            <a:normAutofit/>
          </a:bodyPr>
          <a:lstStyle/>
          <a:p>
            <a:r>
              <a:rPr lang="en-US" sz="3600" dirty="0">
                <a:latin typeface="Arial Black" panose="020B0A04020102020204" pitchFamily="34" charset="0"/>
              </a:rPr>
              <a:t>            --**WELCOME**--</a:t>
            </a:r>
            <a:endParaRPr lang="en-IN" sz="3600" dirty="0">
              <a:latin typeface="Arial Black" panose="020B0A04020102020204" pitchFamily="34" charset="0"/>
            </a:endParaRPr>
          </a:p>
        </p:txBody>
      </p:sp>
      <p:sp>
        <p:nvSpPr>
          <p:cNvPr id="3" name="Subtitle 2">
            <a:extLst>
              <a:ext uri="{FF2B5EF4-FFF2-40B4-BE49-F238E27FC236}">
                <a16:creationId xmlns:a16="http://schemas.microsoft.com/office/drawing/2014/main" id="{363D30D2-08E1-4E14-942D-5800BA4099CA}"/>
              </a:ext>
            </a:extLst>
          </p:cNvPr>
          <p:cNvSpPr>
            <a:spLocks noGrp="1"/>
          </p:cNvSpPr>
          <p:nvPr>
            <p:ph type="subTitle" idx="1"/>
          </p:nvPr>
        </p:nvSpPr>
        <p:spPr>
          <a:xfrm>
            <a:off x="1139687" y="4055165"/>
            <a:ext cx="9886123" cy="1583635"/>
          </a:xfrm>
        </p:spPr>
        <p:txBody>
          <a:bodyPr>
            <a:normAutofit/>
          </a:bodyPr>
          <a:lstStyle/>
          <a:p>
            <a:r>
              <a:rPr lang="en-US" sz="2800" dirty="0">
                <a:latin typeface="Arial Black" panose="020B0A04020102020204" pitchFamily="34" charset="0"/>
              </a:rPr>
              <a:t>                --**This is mini project**--</a:t>
            </a:r>
            <a:endParaRPr lang="en-IN" sz="2800" dirty="0">
              <a:latin typeface="Arial Black" panose="020B0A04020102020204" pitchFamily="34" charset="0"/>
            </a:endParaRPr>
          </a:p>
        </p:txBody>
      </p:sp>
    </p:spTree>
    <p:extLst>
      <p:ext uri="{BB962C8B-B14F-4D97-AF65-F5344CB8AC3E}">
        <p14:creationId xmlns:p14="http://schemas.microsoft.com/office/powerpoint/2010/main" val="115226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650D-267D-4B7A-A686-58ECF53667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66D7C5-CF9E-44F9-AF6A-D9E06FA64DBC}"/>
              </a:ext>
            </a:extLst>
          </p:cNvPr>
          <p:cNvSpPr>
            <a:spLocks noGrp="1"/>
          </p:cNvSpPr>
          <p:nvPr>
            <p:ph idx="1"/>
          </p:nvPr>
        </p:nvSpPr>
        <p:spPr/>
        <p:txBody>
          <a:bodyPr/>
          <a:lstStyle/>
          <a:p>
            <a:pPr marL="685800" lvl="1">
              <a:buFont typeface="Wingdings" panose="05000000000000000000" pitchFamily="2" charset="2"/>
              <a:buChar char="q"/>
            </a:pPr>
            <a:r>
              <a:rPr lang="en-US" dirty="0">
                <a:latin typeface="Arial Black" panose="020B0A04020102020204" pitchFamily="34" charset="0"/>
              </a:rPr>
              <a:t>C Code in Python</a:t>
            </a:r>
          </a:p>
          <a:p>
            <a:pPr marL="685800" lvl="1">
              <a:buFont typeface="Wingdings" panose="05000000000000000000" pitchFamily="2" charset="2"/>
              <a:buChar char="q"/>
            </a:pPr>
            <a:r>
              <a:rPr lang="en-US" dirty="0">
                <a:latin typeface="Arial Black" panose="020B0A04020102020204" pitchFamily="34" charset="0"/>
              </a:rPr>
              <a:t>Writing Library</a:t>
            </a:r>
          </a:p>
          <a:p>
            <a:pPr marL="685800" lvl="1">
              <a:buFont typeface="Wingdings" panose="05000000000000000000" pitchFamily="2" charset="2"/>
              <a:buChar char="q"/>
            </a:pPr>
            <a:r>
              <a:rPr lang="en-US" dirty="0">
                <a:latin typeface="Arial Black" panose="020B0A04020102020204" pitchFamily="34" charset="0"/>
              </a:rPr>
              <a:t>Closure, method chaining and function factory</a:t>
            </a:r>
          </a:p>
          <a:p>
            <a:pPr marL="685800" lvl="1">
              <a:buFont typeface="Wingdings" panose="05000000000000000000" pitchFamily="2" charset="2"/>
              <a:buChar char="q"/>
            </a:pPr>
            <a:r>
              <a:rPr lang="en-US" dirty="0">
                <a:latin typeface="Arial Black" panose="020B0A04020102020204" pitchFamily="34" charset="0"/>
              </a:rPr>
              <a:t>Python in C#</a:t>
            </a:r>
          </a:p>
          <a:p>
            <a:pPr marL="685800" lvl="1">
              <a:buFont typeface="Wingdings" panose="05000000000000000000" pitchFamily="2" charset="2"/>
              <a:buChar char="q"/>
            </a:pPr>
            <a:r>
              <a:rPr lang="en-US" dirty="0">
                <a:latin typeface="Arial Black" panose="020B0A04020102020204" pitchFamily="34" charset="0"/>
              </a:rPr>
              <a:t>Metaclasses, Introspection </a:t>
            </a:r>
          </a:p>
          <a:p>
            <a:pPr marL="685800" lvl="1">
              <a:buFont typeface="Wingdings" panose="05000000000000000000" pitchFamily="2" charset="2"/>
              <a:buChar char="q"/>
            </a:pPr>
            <a:r>
              <a:rPr lang="en-US" dirty="0">
                <a:latin typeface="Arial Black" panose="020B0A04020102020204" pitchFamily="34" charset="0"/>
              </a:rPr>
              <a:t>Python in JAVA</a:t>
            </a:r>
            <a:endParaRPr lang="en-IN" dirty="0">
              <a:latin typeface="Arial Black" panose="020B0A04020102020204" pitchFamily="34" charset="0"/>
            </a:endParaRPr>
          </a:p>
        </p:txBody>
      </p:sp>
    </p:spTree>
    <p:extLst>
      <p:ext uri="{BB962C8B-B14F-4D97-AF65-F5344CB8AC3E}">
        <p14:creationId xmlns:p14="http://schemas.microsoft.com/office/powerpoint/2010/main" val="3326330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CEF30-2897-4AEA-A8D0-4C318FCC1354}"/>
              </a:ext>
            </a:extLst>
          </p:cNvPr>
          <p:cNvSpPr>
            <a:spLocks noGrp="1"/>
          </p:cNvSpPr>
          <p:nvPr>
            <p:ph type="ctrTitle"/>
          </p:nvPr>
        </p:nvSpPr>
        <p:spPr>
          <a:xfrm>
            <a:off x="1154955" y="2099734"/>
            <a:ext cx="8825658" cy="1186806"/>
          </a:xfrm>
        </p:spPr>
        <p:txBody>
          <a:bodyPr/>
          <a:lstStyle/>
          <a:p>
            <a:r>
              <a:rPr lang="en-US" sz="4800" dirty="0">
                <a:latin typeface="Arial Black" panose="020B0A04020102020204" pitchFamily="34" charset="0"/>
              </a:rPr>
              <a:t>               MODULE 1</a:t>
            </a:r>
            <a:endParaRPr lang="en-IN" sz="4800" dirty="0">
              <a:latin typeface="Arial Black" panose="020B0A04020102020204" pitchFamily="34" charset="0"/>
            </a:endParaRPr>
          </a:p>
        </p:txBody>
      </p:sp>
      <p:sp>
        <p:nvSpPr>
          <p:cNvPr id="3" name="Subtitle 2">
            <a:extLst>
              <a:ext uri="{FF2B5EF4-FFF2-40B4-BE49-F238E27FC236}">
                <a16:creationId xmlns:a16="http://schemas.microsoft.com/office/drawing/2014/main" id="{6677CB55-7365-486B-9CFA-6C31ABEA32B1}"/>
              </a:ext>
            </a:extLst>
          </p:cNvPr>
          <p:cNvSpPr>
            <a:spLocks noGrp="1"/>
          </p:cNvSpPr>
          <p:nvPr>
            <p:ph type="subTitle" idx="1"/>
          </p:nvPr>
        </p:nvSpPr>
        <p:spPr>
          <a:xfrm>
            <a:off x="3949147" y="3750365"/>
            <a:ext cx="6031465" cy="2464905"/>
          </a:xfrm>
        </p:spPr>
        <p:txBody>
          <a:bodyPr>
            <a:noAutofit/>
          </a:bodyPr>
          <a:lstStyle/>
          <a:p>
            <a:pPr marL="285750" indent="-285750">
              <a:buFont typeface="Wingdings" panose="05000000000000000000" pitchFamily="2" charset="2"/>
              <a:buChar char="q"/>
            </a:pPr>
            <a:r>
              <a:rPr lang="en-US" sz="2800" dirty="0"/>
              <a:t>PYTHON HISTORY</a:t>
            </a:r>
          </a:p>
          <a:p>
            <a:pPr marL="285750" indent="-285750">
              <a:buFont typeface="Wingdings" panose="05000000000000000000" pitchFamily="2" charset="2"/>
              <a:buChar char="q"/>
            </a:pPr>
            <a:r>
              <a:rPr lang="en-US" sz="2800" dirty="0"/>
              <a:t>PYTHON INSTALLATION </a:t>
            </a:r>
          </a:p>
          <a:p>
            <a:pPr marL="285750" indent="-285750">
              <a:buFont typeface="Wingdings" panose="05000000000000000000" pitchFamily="2" charset="2"/>
              <a:buChar char="q"/>
            </a:pPr>
            <a:r>
              <a:rPr lang="en-US" sz="2800" dirty="0"/>
              <a:t>VARIABLES</a:t>
            </a:r>
          </a:p>
          <a:p>
            <a:pPr marL="285750" indent="-285750">
              <a:buFont typeface="Wingdings" panose="05000000000000000000" pitchFamily="2" charset="2"/>
              <a:buChar char="q"/>
            </a:pPr>
            <a:r>
              <a:rPr lang="en-US" sz="2800" dirty="0"/>
              <a:t>CASTING    </a:t>
            </a:r>
            <a:endParaRPr lang="en-IN" sz="2800" dirty="0"/>
          </a:p>
        </p:txBody>
      </p:sp>
    </p:spTree>
    <p:extLst>
      <p:ext uri="{BB962C8B-B14F-4D97-AF65-F5344CB8AC3E}">
        <p14:creationId xmlns:p14="http://schemas.microsoft.com/office/powerpoint/2010/main" val="265144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0A27-E1CE-4984-B733-5AAAA3D88BB2}"/>
              </a:ext>
            </a:extLst>
          </p:cNvPr>
          <p:cNvSpPr>
            <a:spLocks noGrp="1"/>
          </p:cNvSpPr>
          <p:nvPr>
            <p:ph type="title"/>
          </p:nvPr>
        </p:nvSpPr>
        <p:spPr/>
        <p:txBody>
          <a:bodyPr/>
          <a:lstStyle/>
          <a:p>
            <a:r>
              <a:rPr lang="en-US" dirty="0">
                <a:latin typeface="Arial Black" panose="020B0A04020102020204" pitchFamily="34" charset="0"/>
              </a:rPr>
              <a:t>PYTHON HISTORY</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AB1C409-81A3-4F14-869F-9885CD88B6BE}"/>
              </a:ext>
            </a:extLst>
          </p:cNvPr>
          <p:cNvSpPr>
            <a:spLocks noGrp="1"/>
          </p:cNvSpPr>
          <p:nvPr>
            <p:ph idx="1"/>
          </p:nvPr>
        </p:nvSpPr>
        <p:spPr/>
        <p:txBody>
          <a:bodyPr>
            <a:normAutofit lnSpcReduction="10000"/>
          </a:bodyPr>
          <a:lstStyle/>
          <a:p>
            <a:pPr marL="0" indent="0">
              <a:buNone/>
            </a:pPr>
            <a:r>
              <a:rPr lang="en-IN" dirty="0"/>
              <a:t>                                               </a:t>
            </a:r>
            <a:endParaRPr lang="en-IN" u="sng" dirty="0">
              <a:latin typeface="Arial Black" panose="020B0A04020102020204" pitchFamily="34" charset="0"/>
            </a:endParaRPr>
          </a:p>
          <a:p>
            <a:pPr>
              <a:buFont typeface="Wingdings" panose="05000000000000000000" pitchFamily="2" charset="2"/>
              <a:buChar char="v"/>
            </a:pPr>
            <a:r>
              <a:rPr lang="en-IN" sz="1700" dirty="0">
                <a:latin typeface="Bahnschrift" panose="020B0502040204020203" pitchFamily="34" charset="0"/>
              </a:rPr>
              <a:t>  The programming language Python was conceived in the late 1980s,[1] and its implementation was started in December 1989[2] by Guido van Rossum at CWI in the Netherlands as a successor to ABC capable of exception handling and interfacing with the Amoeba operating system.  Van Rossum is Python's principal author, and his continuing central role in deciding the direction of Python is reflected in the title given to him by the Python community, Benevolent Dictator for Life (BDFL).  (However, van Rossum stepped down as leader on July 12, 2018. ). Python was named after the BBC TV show Monty Python's Flying Circus. </a:t>
            </a:r>
          </a:p>
          <a:p>
            <a:pPr>
              <a:buFont typeface="Wingdings" panose="05000000000000000000" pitchFamily="2" charset="2"/>
              <a:buChar char="v"/>
            </a:pPr>
            <a:r>
              <a:rPr lang="en-IN" sz="1700" dirty="0">
                <a:latin typeface="Bahnschrift" panose="020B0502040204020203" pitchFamily="34" charset="0"/>
              </a:rPr>
              <a:t>  Python 2.0 was released on October 16, 2000, with many major new features, including a cycle-detecting garbage collector   for memory management and support for Unicode. However, the most important change was to the development process itself, with a shift to a more transparent and community-backed process. </a:t>
            </a:r>
          </a:p>
        </p:txBody>
      </p:sp>
    </p:spTree>
    <p:extLst>
      <p:ext uri="{BB962C8B-B14F-4D97-AF65-F5344CB8AC3E}">
        <p14:creationId xmlns:p14="http://schemas.microsoft.com/office/powerpoint/2010/main" val="169652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D55C-BF04-4B2D-B6CB-91322113F0A3}"/>
              </a:ext>
            </a:extLst>
          </p:cNvPr>
          <p:cNvSpPr>
            <a:spLocks noGrp="1"/>
          </p:cNvSpPr>
          <p:nvPr>
            <p:ph type="title"/>
          </p:nvPr>
        </p:nvSpPr>
        <p:spPr/>
        <p:txBody>
          <a:bodyPr/>
          <a:lstStyle/>
          <a:p>
            <a:r>
              <a:rPr lang="en-US" dirty="0">
                <a:latin typeface="Arial Black" panose="020B0A04020102020204" pitchFamily="34" charset="0"/>
              </a:rPr>
              <a:t>       PYTHON INSTALLATION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82BADF1-328C-4493-A442-6A610B29D168}"/>
              </a:ext>
            </a:extLst>
          </p:cNvPr>
          <p:cNvSpPr>
            <a:spLocks noGrp="1"/>
          </p:cNvSpPr>
          <p:nvPr>
            <p:ph idx="1"/>
          </p:nvPr>
        </p:nvSpPr>
        <p:spPr/>
        <p:txBody>
          <a:bodyPr>
            <a:normAutofit/>
          </a:bodyPr>
          <a:lstStyle/>
          <a:p>
            <a:pPr marL="0" indent="0">
              <a:buNone/>
            </a:pPr>
            <a:r>
              <a:rPr lang="en-IN" sz="1600" dirty="0">
                <a:latin typeface="Arial Black" panose="020B0A04020102020204" pitchFamily="34" charset="0"/>
              </a:rPr>
              <a:t>Four Python 3.9 installers are available for download - two each for the 32-bit and 64-bit versions of the interpreter. The web installer is a small initial download, and it will automatically download the required components as necessary. The offline installer includes the components necessary for a default installation and only requires an internet connection for optional features. See Installing Without Downloading for other ways to avoid downloading during installation. </a:t>
            </a:r>
          </a:p>
        </p:txBody>
      </p:sp>
    </p:spTree>
    <p:extLst>
      <p:ext uri="{BB962C8B-B14F-4D97-AF65-F5344CB8AC3E}">
        <p14:creationId xmlns:p14="http://schemas.microsoft.com/office/powerpoint/2010/main" val="312460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902C66-B0FF-48D2-8899-E212CEB6D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784" y="768626"/>
            <a:ext cx="8494642" cy="4717774"/>
          </a:xfrm>
          <a:prstGeom prst="rect">
            <a:avLst/>
          </a:prstGeom>
        </p:spPr>
      </p:pic>
    </p:spTree>
    <p:extLst>
      <p:ext uri="{BB962C8B-B14F-4D97-AF65-F5344CB8AC3E}">
        <p14:creationId xmlns:p14="http://schemas.microsoft.com/office/powerpoint/2010/main" val="1075197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4DD641-F240-49B6-BA98-43CC7935C15E}"/>
              </a:ext>
            </a:extLst>
          </p:cNvPr>
          <p:cNvSpPr txBox="1"/>
          <p:nvPr/>
        </p:nvSpPr>
        <p:spPr>
          <a:xfrm>
            <a:off x="1431235" y="1856027"/>
            <a:ext cx="7712765" cy="3785652"/>
          </a:xfrm>
          <a:prstGeom prst="rect">
            <a:avLst/>
          </a:prstGeom>
          <a:noFill/>
        </p:spPr>
        <p:txBody>
          <a:bodyPr wrap="square">
            <a:spAutoFit/>
          </a:bodyPr>
          <a:lstStyle/>
          <a:p>
            <a:pPr lvl="1"/>
            <a:r>
              <a:rPr lang="en-IN" sz="1600" dirty="0">
                <a:latin typeface="Arial Black" panose="020B0A04020102020204" pitchFamily="34" charset="0"/>
              </a:rPr>
              <a:t>     If you select “Install Now”:</a:t>
            </a:r>
          </a:p>
          <a:p>
            <a:r>
              <a:rPr lang="en-IN" sz="1600" dirty="0">
                <a:latin typeface="Arial Black" panose="020B0A04020102020204" pitchFamily="34" charset="0"/>
              </a:rPr>
              <a:t> </a:t>
            </a:r>
          </a:p>
          <a:p>
            <a:pPr marL="742950" lvl="1" indent="-285750">
              <a:buFont typeface="Wingdings" panose="05000000000000000000" pitchFamily="2" charset="2"/>
              <a:buChar char="v"/>
            </a:pPr>
            <a:r>
              <a:rPr lang="en-IN" sz="1600" dirty="0">
                <a:latin typeface="Arial Black" panose="020B0A04020102020204" pitchFamily="34" charset="0"/>
              </a:rPr>
              <a:t> You will not need to be an administrator (unless a system update for the C Runtime Library is required or you install the Python Launcher for Windows for all users) .</a:t>
            </a:r>
          </a:p>
          <a:p>
            <a:pPr lvl="1"/>
            <a:endParaRPr lang="en-IN" sz="1600" dirty="0">
              <a:latin typeface="Arial Black" panose="020B0A04020102020204" pitchFamily="34" charset="0"/>
            </a:endParaRPr>
          </a:p>
          <a:p>
            <a:pPr marL="742950" lvl="1" indent="-285750">
              <a:buFont typeface="Wingdings" panose="05000000000000000000" pitchFamily="2" charset="2"/>
              <a:buChar char="v"/>
            </a:pPr>
            <a:r>
              <a:rPr lang="en-IN" sz="1600" dirty="0">
                <a:latin typeface="Arial Black" panose="020B0A04020102020204" pitchFamily="34" charset="0"/>
              </a:rPr>
              <a:t> Python will be installed into your user directory .</a:t>
            </a:r>
          </a:p>
          <a:p>
            <a:pPr lvl="1"/>
            <a:endParaRPr lang="en-IN" sz="1600" dirty="0">
              <a:latin typeface="Arial Black" panose="020B0A04020102020204" pitchFamily="34" charset="0"/>
            </a:endParaRPr>
          </a:p>
          <a:p>
            <a:pPr marL="742950" lvl="1" indent="-285750">
              <a:buFont typeface="Wingdings" panose="05000000000000000000" pitchFamily="2" charset="2"/>
              <a:buChar char="v"/>
            </a:pPr>
            <a:r>
              <a:rPr lang="en-IN" sz="1600" dirty="0">
                <a:latin typeface="Arial Black" panose="020B0A04020102020204" pitchFamily="34" charset="0"/>
              </a:rPr>
              <a:t> The Python Launcher for Windows will be installed according to the     option at the bottom of the first page .</a:t>
            </a:r>
          </a:p>
          <a:p>
            <a:pPr lvl="1"/>
            <a:endParaRPr lang="en-IN" sz="1600" dirty="0">
              <a:latin typeface="Arial Black" panose="020B0A04020102020204" pitchFamily="34" charset="0"/>
            </a:endParaRPr>
          </a:p>
          <a:p>
            <a:pPr marL="742950" lvl="1" indent="-285750">
              <a:buFont typeface="Wingdings" panose="05000000000000000000" pitchFamily="2" charset="2"/>
              <a:buChar char="v"/>
            </a:pPr>
            <a:r>
              <a:rPr lang="en-IN" sz="1600" dirty="0">
                <a:latin typeface="Arial Black" panose="020B0A04020102020204" pitchFamily="34" charset="0"/>
              </a:rPr>
              <a:t> The standard library, test suite, launcher and pip will be installed .</a:t>
            </a:r>
          </a:p>
          <a:p>
            <a:r>
              <a:rPr lang="en-IN" sz="1600" dirty="0">
                <a:latin typeface="Arial Black" panose="020B0A04020102020204" pitchFamily="34" charset="0"/>
              </a:rPr>
              <a:t> </a:t>
            </a:r>
          </a:p>
          <a:p>
            <a:r>
              <a:rPr lang="en-IN" sz="1600" dirty="0">
                <a:latin typeface="Arial Black" panose="020B0A04020102020204" pitchFamily="34" charset="0"/>
              </a:rPr>
              <a:t> </a:t>
            </a:r>
          </a:p>
        </p:txBody>
      </p:sp>
    </p:spTree>
    <p:extLst>
      <p:ext uri="{BB962C8B-B14F-4D97-AF65-F5344CB8AC3E}">
        <p14:creationId xmlns:p14="http://schemas.microsoft.com/office/powerpoint/2010/main" val="4181565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D519D-D73A-4749-9213-4FABA7E24CEE}"/>
              </a:ext>
            </a:extLst>
          </p:cNvPr>
          <p:cNvSpPr>
            <a:spLocks noGrp="1"/>
          </p:cNvSpPr>
          <p:nvPr>
            <p:ph type="title"/>
          </p:nvPr>
        </p:nvSpPr>
        <p:spPr/>
        <p:txBody>
          <a:bodyPr/>
          <a:lstStyle/>
          <a:p>
            <a:r>
              <a:rPr lang="en-US" dirty="0">
                <a:latin typeface="Arial Black" panose="020B0A04020102020204" pitchFamily="34" charset="0"/>
              </a:rPr>
              <a:t>VARIABLES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E954746-FBB2-4E99-A98A-01BB1247763C}"/>
              </a:ext>
            </a:extLst>
          </p:cNvPr>
          <p:cNvSpPr>
            <a:spLocks noGrp="1"/>
          </p:cNvSpPr>
          <p:nvPr>
            <p:ph idx="1"/>
          </p:nvPr>
        </p:nvSpPr>
        <p:spPr>
          <a:xfrm>
            <a:off x="1154954" y="2372139"/>
            <a:ext cx="8825659" cy="4485861"/>
          </a:xfrm>
        </p:spPr>
        <p:txBody>
          <a:bodyPr>
            <a:normAutofit/>
          </a:bodyPr>
          <a:lstStyle/>
          <a:p>
            <a:pPr>
              <a:buFont typeface="Wingdings" panose="05000000000000000000" pitchFamily="2" charset="2"/>
              <a:buChar char="q"/>
            </a:pPr>
            <a:r>
              <a:rPr lang="en-US" dirty="0"/>
              <a:t>    </a:t>
            </a:r>
            <a:r>
              <a:rPr lang="en-US" sz="2000" u="sng" dirty="0">
                <a:latin typeface="Arial Black" panose="020B0A04020102020204" pitchFamily="34" charset="0"/>
              </a:rPr>
              <a:t>PYTHON VARIABLES </a:t>
            </a:r>
          </a:p>
          <a:p>
            <a:pPr marL="0" indent="0">
              <a:buNone/>
            </a:pPr>
            <a:r>
              <a:rPr lang="en-US" sz="2000" dirty="0">
                <a:latin typeface="Arial Black" panose="020B0A04020102020204" pitchFamily="34" charset="0"/>
              </a:rPr>
              <a:t>    </a:t>
            </a:r>
            <a:r>
              <a:rPr lang="en-US" sz="1600" dirty="0">
                <a:latin typeface="Bahnschrift" panose="020B0502040204020203" pitchFamily="34" charset="0"/>
              </a:rPr>
              <a:t>       Variable are containers for storing data values.</a:t>
            </a:r>
          </a:p>
          <a:p>
            <a:pPr>
              <a:buFont typeface="Wingdings" panose="05000000000000000000" pitchFamily="2" charset="2"/>
              <a:buChar char="q"/>
            </a:pPr>
            <a:r>
              <a:rPr lang="en-US" sz="1600" dirty="0">
                <a:latin typeface="Bahnschrift" panose="020B0502040204020203" pitchFamily="34" charset="0"/>
              </a:rPr>
              <a:t>      </a:t>
            </a:r>
            <a:r>
              <a:rPr lang="en-US" u="sng" dirty="0">
                <a:latin typeface="Arial Black" panose="020B0A04020102020204" pitchFamily="34" charset="0"/>
              </a:rPr>
              <a:t>CREATING VARIABLES</a:t>
            </a:r>
          </a:p>
          <a:p>
            <a:pPr marL="0" indent="0">
              <a:buNone/>
            </a:pPr>
            <a:r>
              <a:rPr lang="en-US" dirty="0">
                <a:latin typeface="Arial Black" panose="020B0A04020102020204" pitchFamily="34" charset="0"/>
              </a:rPr>
              <a:t>        </a:t>
            </a:r>
            <a:r>
              <a:rPr lang="en-US" sz="1600" dirty="0">
                <a:latin typeface="Bahnschrift" panose="020B0502040204020203" pitchFamily="34" charset="0"/>
              </a:rPr>
              <a:t>Python has no command for declaring a variable.</a:t>
            </a:r>
          </a:p>
          <a:p>
            <a:pPr marL="0" indent="0">
              <a:buNone/>
            </a:pPr>
            <a:r>
              <a:rPr lang="en-US" sz="1600" dirty="0">
                <a:latin typeface="Bahnschrift" panose="020B0502040204020203" pitchFamily="34" charset="0"/>
              </a:rPr>
              <a:t>                A variable is created the moment you first assign a value to it.</a:t>
            </a:r>
          </a:p>
          <a:p>
            <a:pPr marL="0" indent="0">
              <a:buNone/>
            </a:pPr>
            <a:r>
              <a:rPr lang="en-US" sz="1600" dirty="0">
                <a:latin typeface="Bahnschrift" panose="020B0502040204020203" pitchFamily="34" charset="0"/>
              </a:rPr>
              <a:t>               </a:t>
            </a:r>
            <a:r>
              <a:rPr lang="en-US" u="sng" dirty="0">
                <a:latin typeface="Arial Black" panose="020B0A04020102020204" pitchFamily="34" charset="0"/>
              </a:rPr>
              <a:t>EXAMPLE</a:t>
            </a:r>
            <a:endParaRPr lang="en-US" dirty="0">
              <a:latin typeface="Arial Black" panose="020B0A04020102020204" pitchFamily="34" charset="0"/>
            </a:endParaRPr>
          </a:p>
          <a:p>
            <a:pPr marL="0" indent="0">
              <a:buNone/>
            </a:pPr>
            <a:r>
              <a:rPr lang="en-US" dirty="0">
                <a:latin typeface="Arial Black" panose="020B0A04020102020204" pitchFamily="34" charset="0"/>
              </a:rPr>
              <a:t>      </a:t>
            </a:r>
            <a:r>
              <a:rPr lang="en-US" sz="1600" dirty="0">
                <a:latin typeface="Bahnschrift" panose="020B0502040204020203" pitchFamily="34" charset="0"/>
              </a:rPr>
              <a:t> X = 5</a:t>
            </a:r>
          </a:p>
          <a:p>
            <a:pPr marL="0" indent="0">
              <a:buNone/>
            </a:pPr>
            <a:r>
              <a:rPr lang="en-US" sz="1600" dirty="0">
                <a:latin typeface="Bahnschrift" panose="020B0502040204020203" pitchFamily="34" charset="0"/>
              </a:rPr>
              <a:t>              Y = “john”</a:t>
            </a:r>
          </a:p>
          <a:p>
            <a:pPr marL="0" indent="0">
              <a:buNone/>
            </a:pPr>
            <a:r>
              <a:rPr lang="en-US" sz="1600" dirty="0">
                <a:latin typeface="Bahnschrift" panose="020B0502040204020203" pitchFamily="34" charset="0"/>
              </a:rPr>
              <a:t>              print(X)  </a:t>
            </a:r>
          </a:p>
          <a:p>
            <a:pPr marL="0" indent="0">
              <a:buNone/>
            </a:pPr>
            <a:r>
              <a:rPr lang="en-US" sz="1600" dirty="0">
                <a:latin typeface="Bahnschrift" panose="020B0502040204020203" pitchFamily="34" charset="0"/>
              </a:rPr>
              <a:t>              Variable  do not need to be declared with any particular type, and can even change type</a:t>
            </a:r>
          </a:p>
          <a:p>
            <a:pPr marL="0" indent="0">
              <a:buNone/>
            </a:pPr>
            <a:r>
              <a:rPr lang="en-US" sz="1600" dirty="0">
                <a:latin typeface="Bahnschrift" panose="020B0502040204020203" pitchFamily="34" charset="0"/>
              </a:rPr>
              <a:t>              after  they have been set. </a:t>
            </a:r>
            <a:endParaRPr lang="en-IN" sz="1600" dirty="0">
              <a:latin typeface="Bahnschrift" panose="020B0502040204020203" pitchFamily="34" charset="0"/>
            </a:endParaRPr>
          </a:p>
        </p:txBody>
      </p:sp>
    </p:spTree>
    <p:extLst>
      <p:ext uri="{BB962C8B-B14F-4D97-AF65-F5344CB8AC3E}">
        <p14:creationId xmlns:p14="http://schemas.microsoft.com/office/powerpoint/2010/main" val="3836716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1C47-B235-4B40-9777-2456734C8313}"/>
              </a:ext>
            </a:extLst>
          </p:cNvPr>
          <p:cNvSpPr>
            <a:spLocks noGrp="1"/>
          </p:cNvSpPr>
          <p:nvPr>
            <p:ph type="title"/>
          </p:nvPr>
        </p:nvSpPr>
        <p:spPr/>
        <p:txBody>
          <a:bodyPr/>
          <a:lstStyle/>
          <a:p>
            <a:r>
              <a:rPr lang="en-US" dirty="0">
                <a:latin typeface="Arial Black" panose="020B0A04020102020204" pitchFamily="34" charset="0"/>
              </a:rPr>
              <a:t>CASTING</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7C01A83-0085-4EDA-B6A5-2D85358AFE40}"/>
              </a:ext>
            </a:extLst>
          </p:cNvPr>
          <p:cNvSpPr>
            <a:spLocks noGrp="1"/>
          </p:cNvSpPr>
          <p:nvPr>
            <p:ph idx="1"/>
          </p:nvPr>
        </p:nvSpPr>
        <p:spPr/>
        <p:txBody>
          <a:bodyPr>
            <a:normAutofit/>
          </a:bodyPr>
          <a:lstStyle/>
          <a:p>
            <a:pPr marL="0" indent="0">
              <a:buNone/>
            </a:pPr>
            <a:r>
              <a:rPr lang="en-US" sz="1600" dirty="0">
                <a:latin typeface="Bahnschrift" panose="020B0502040204020203" pitchFamily="34" charset="0"/>
              </a:rPr>
              <a:t>If you want to specify the data type of a variable , this can be done with casting.</a:t>
            </a:r>
          </a:p>
          <a:p>
            <a:pPr marL="0" indent="0">
              <a:buNone/>
            </a:pPr>
            <a:endParaRPr lang="en-US" sz="1600" dirty="0">
              <a:latin typeface="Bahnschrift" panose="020B0502040204020203" pitchFamily="34" charset="0"/>
            </a:endParaRPr>
          </a:p>
          <a:p>
            <a:pPr marL="0" indent="0">
              <a:buNone/>
            </a:pPr>
            <a:r>
              <a:rPr lang="en-US" u="sng" dirty="0">
                <a:latin typeface="Arial Black" panose="020B0A04020102020204" pitchFamily="34" charset="0"/>
              </a:rPr>
              <a:t>EXAMPLE</a:t>
            </a:r>
          </a:p>
          <a:p>
            <a:pPr marL="0" indent="0">
              <a:buNone/>
            </a:pPr>
            <a:endParaRPr lang="en-US" u="sng" dirty="0">
              <a:latin typeface="Arial Black" panose="020B0A04020102020204" pitchFamily="34" charset="0"/>
            </a:endParaRPr>
          </a:p>
          <a:p>
            <a:pPr marL="0" indent="0">
              <a:buNone/>
            </a:pPr>
            <a:r>
              <a:rPr lang="en-US" sz="1600" dirty="0">
                <a:latin typeface="Bahnschrift" panose="020B0502040204020203" pitchFamily="34" charset="0"/>
              </a:rPr>
              <a:t>X = str(3)    # x will be ‘3’</a:t>
            </a:r>
          </a:p>
          <a:p>
            <a:pPr marL="0" indent="0">
              <a:buNone/>
            </a:pPr>
            <a:r>
              <a:rPr lang="en-US" sz="1600" dirty="0">
                <a:latin typeface="Bahnschrift" panose="020B0502040204020203" pitchFamily="34" charset="0"/>
              </a:rPr>
              <a:t>Y = int(3)    # y will be ‘3’</a:t>
            </a:r>
          </a:p>
          <a:p>
            <a:pPr marL="0" indent="0">
              <a:buNone/>
            </a:pPr>
            <a:r>
              <a:rPr lang="en-US" sz="1600" dirty="0">
                <a:latin typeface="Bahnschrift" panose="020B0502040204020203" pitchFamily="34" charset="0"/>
              </a:rPr>
              <a:t>Z = float(3) # z will be ‘3.0’</a:t>
            </a:r>
            <a:endParaRPr lang="en-IN" sz="1600" dirty="0">
              <a:latin typeface="Bahnschrift" panose="020B0502040204020203" pitchFamily="34" charset="0"/>
            </a:endParaRPr>
          </a:p>
        </p:txBody>
      </p:sp>
    </p:spTree>
    <p:extLst>
      <p:ext uri="{BB962C8B-B14F-4D97-AF65-F5344CB8AC3E}">
        <p14:creationId xmlns:p14="http://schemas.microsoft.com/office/powerpoint/2010/main" val="3212155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523F-6DBB-4BC2-90B1-6E2CF42CA70C}"/>
              </a:ext>
            </a:extLst>
          </p:cNvPr>
          <p:cNvSpPr>
            <a:spLocks noGrp="1"/>
          </p:cNvSpPr>
          <p:nvPr>
            <p:ph type="ctrTitle"/>
          </p:nvPr>
        </p:nvSpPr>
        <p:spPr>
          <a:xfrm>
            <a:off x="1154955" y="1219201"/>
            <a:ext cx="8825658" cy="2209800"/>
          </a:xfrm>
        </p:spPr>
        <p:txBody>
          <a:bodyPr/>
          <a:lstStyle/>
          <a:p>
            <a:r>
              <a:rPr lang="en-US" sz="4800" dirty="0">
                <a:latin typeface="Arial Black" panose="020B0A04020102020204" pitchFamily="34" charset="0"/>
              </a:rPr>
              <a:t>             MODULE 2</a:t>
            </a:r>
            <a:endParaRPr lang="en-IN" sz="4800" dirty="0">
              <a:latin typeface="Arial Black" panose="020B0A04020102020204" pitchFamily="34" charset="0"/>
            </a:endParaRPr>
          </a:p>
        </p:txBody>
      </p:sp>
      <p:sp>
        <p:nvSpPr>
          <p:cNvPr id="3" name="Subtitle 2">
            <a:extLst>
              <a:ext uri="{FF2B5EF4-FFF2-40B4-BE49-F238E27FC236}">
                <a16:creationId xmlns:a16="http://schemas.microsoft.com/office/drawing/2014/main" id="{B3C6925B-B6E9-4EC5-8813-74FE3063102E}"/>
              </a:ext>
            </a:extLst>
          </p:cNvPr>
          <p:cNvSpPr>
            <a:spLocks noGrp="1"/>
          </p:cNvSpPr>
          <p:nvPr>
            <p:ph type="subTitle" idx="1"/>
          </p:nvPr>
        </p:nvSpPr>
        <p:spPr>
          <a:xfrm>
            <a:off x="3644347" y="4002157"/>
            <a:ext cx="6336265" cy="1636643"/>
          </a:xfrm>
        </p:spPr>
        <p:txBody>
          <a:bodyPr>
            <a:normAutofit/>
          </a:bodyPr>
          <a:lstStyle/>
          <a:p>
            <a:pPr marL="285750" indent="-285750">
              <a:buFont typeface="Wingdings" panose="05000000000000000000" pitchFamily="2" charset="2"/>
              <a:buChar char="q"/>
            </a:pPr>
            <a:r>
              <a:rPr lang="en-US" sz="2800" dirty="0"/>
              <a:t>PYTHON SYNTAX</a:t>
            </a:r>
          </a:p>
          <a:p>
            <a:pPr marL="285750" indent="-285750">
              <a:buFont typeface="Wingdings" panose="05000000000000000000" pitchFamily="2" charset="2"/>
              <a:buChar char="q"/>
            </a:pPr>
            <a:r>
              <a:rPr lang="en-US" sz="2800" dirty="0"/>
              <a:t>PYTHON OPERATOR’S</a:t>
            </a:r>
          </a:p>
          <a:p>
            <a:pPr marL="285750" indent="-285750">
              <a:buFont typeface="Wingdings" panose="05000000000000000000" pitchFamily="2" charset="2"/>
              <a:buChar char="q"/>
            </a:pPr>
            <a:r>
              <a:rPr lang="en-US" sz="2800" dirty="0"/>
              <a:t>LIST</a:t>
            </a:r>
            <a:endParaRPr lang="en-IN" sz="2800" dirty="0"/>
          </a:p>
        </p:txBody>
      </p:sp>
    </p:spTree>
    <p:extLst>
      <p:ext uri="{BB962C8B-B14F-4D97-AF65-F5344CB8AC3E}">
        <p14:creationId xmlns:p14="http://schemas.microsoft.com/office/powerpoint/2010/main" val="1095622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B4BC-BD10-4FE4-9ED8-EC9CF43883C5}"/>
              </a:ext>
            </a:extLst>
          </p:cNvPr>
          <p:cNvSpPr>
            <a:spLocks noGrp="1"/>
          </p:cNvSpPr>
          <p:nvPr>
            <p:ph type="title"/>
          </p:nvPr>
        </p:nvSpPr>
        <p:spPr/>
        <p:txBody>
          <a:bodyPr/>
          <a:lstStyle/>
          <a:p>
            <a:r>
              <a:rPr lang="en-US" dirty="0">
                <a:latin typeface="Arial Black" panose="020B0A04020102020204" pitchFamily="34" charset="0"/>
              </a:rPr>
              <a:t>PYTHON SYNTAX</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02C44A5-9321-4C97-8AC1-E2F0F25C3422}"/>
              </a:ext>
            </a:extLst>
          </p:cNvPr>
          <p:cNvSpPr>
            <a:spLocks noGrp="1"/>
          </p:cNvSpPr>
          <p:nvPr>
            <p:ph idx="1"/>
          </p:nvPr>
        </p:nvSpPr>
        <p:spPr/>
        <p:txBody>
          <a:bodyPr>
            <a:normAutofit fontScale="92500" lnSpcReduction="10000"/>
          </a:bodyPr>
          <a:lstStyle/>
          <a:p>
            <a:pPr marL="0" indent="0">
              <a:buNone/>
            </a:pPr>
            <a:r>
              <a:rPr lang="en-US" dirty="0">
                <a:solidFill>
                  <a:srgbClr val="00B0F0"/>
                </a:solidFill>
                <a:latin typeface="Arial Black" panose="020B0A04020102020204" pitchFamily="34" charset="0"/>
              </a:rPr>
              <a:t>     </a:t>
            </a:r>
            <a:endParaRPr lang="en-US" dirty="0">
              <a:solidFill>
                <a:schemeClr val="tx1"/>
              </a:solidFill>
              <a:latin typeface="Arial Black" panose="020B0A04020102020204" pitchFamily="34" charset="0"/>
            </a:endParaRPr>
          </a:p>
          <a:p>
            <a:pPr marL="0" indent="0">
              <a:buNone/>
            </a:pPr>
            <a:r>
              <a:rPr lang="en-US" dirty="0">
                <a:solidFill>
                  <a:schemeClr val="tx1"/>
                </a:solidFill>
                <a:latin typeface="Arial Black" panose="020B0A04020102020204" pitchFamily="34" charset="0"/>
              </a:rPr>
              <a:t>     Execute Python Syntax</a:t>
            </a:r>
          </a:p>
          <a:p>
            <a:pPr marL="0" indent="0">
              <a:buNone/>
            </a:pPr>
            <a:r>
              <a:rPr lang="en-IN" dirty="0">
                <a:solidFill>
                  <a:schemeClr val="tx1"/>
                </a:solidFill>
                <a:latin typeface="Arial Black" panose="020B0A04020102020204" pitchFamily="34" charset="0"/>
              </a:rPr>
              <a:t>     </a:t>
            </a:r>
            <a:r>
              <a:rPr lang="en-IN" sz="1900" dirty="0">
                <a:solidFill>
                  <a:schemeClr val="tx1"/>
                </a:solidFill>
                <a:latin typeface="Bahnschrift" panose="020B0502040204020203" pitchFamily="34" charset="0"/>
              </a:rPr>
              <a:t>As we learned in the previous page, Python syntax can be</a:t>
            </a:r>
          </a:p>
          <a:p>
            <a:pPr marL="0" indent="0">
              <a:buNone/>
            </a:pPr>
            <a:r>
              <a:rPr lang="en-IN" sz="1900" dirty="0">
                <a:solidFill>
                  <a:schemeClr val="tx1"/>
                </a:solidFill>
                <a:latin typeface="Bahnschrift" panose="020B0502040204020203" pitchFamily="34" charset="0"/>
              </a:rPr>
              <a:t>         executed by writing directly in the Command Line: </a:t>
            </a:r>
          </a:p>
          <a:p>
            <a:pPr>
              <a:buFont typeface="Wingdings" panose="05000000000000000000" pitchFamily="2" charset="2"/>
              <a:buChar char="v"/>
            </a:pPr>
            <a:r>
              <a:rPr lang="en-IN" sz="1900" dirty="0">
                <a:solidFill>
                  <a:schemeClr val="tx1"/>
                </a:solidFill>
                <a:latin typeface="Bahnschrift" panose="020B0502040204020203" pitchFamily="34" charset="0"/>
              </a:rPr>
              <a:t> &gt;&gt;&gt;print("Hello, World!") </a:t>
            </a:r>
          </a:p>
          <a:p>
            <a:pPr>
              <a:buFont typeface="Wingdings" panose="05000000000000000000" pitchFamily="2" charset="2"/>
              <a:buChar char="v"/>
            </a:pPr>
            <a:r>
              <a:rPr lang="en-IN" sz="1900" dirty="0">
                <a:solidFill>
                  <a:schemeClr val="tx1"/>
                </a:solidFill>
                <a:latin typeface="Bahnschrift" panose="020B0502040204020203" pitchFamily="34" charset="0"/>
              </a:rPr>
              <a:t>Hello, World! </a:t>
            </a:r>
          </a:p>
          <a:p>
            <a:pPr marL="0" indent="0">
              <a:buNone/>
            </a:pPr>
            <a:r>
              <a:rPr lang="en-IN" sz="1900" dirty="0">
                <a:solidFill>
                  <a:schemeClr val="tx1"/>
                </a:solidFill>
                <a:latin typeface="Bahnschrift" panose="020B0502040204020203" pitchFamily="34" charset="0"/>
              </a:rPr>
              <a:t>         Or by creating a python file on the server, using the</a:t>
            </a:r>
          </a:p>
          <a:p>
            <a:pPr marL="0" indent="0">
              <a:buNone/>
            </a:pPr>
            <a:r>
              <a:rPr lang="en-IN" sz="1900" dirty="0">
                <a:solidFill>
                  <a:schemeClr val="tx1"/>
                </a:solidFill>
                <a:latin typeface="Bahnschrift" panose="020B0502040204020203" pitchFamily="34" charset="0"/>
              </a:rPr>
              <a:t>        .</a:t>
            </a:r>
            <a:r>
              <a:rPr lang="en-IN" sz="1900" dirty="0" err="1">
                <a:solidFill>
                  <a:schemeClr val="tx1"/>
                </a:solidFill>
                <a:latin typeface="Bahnschrift" panose="020B0502040204020203" pitchFamily="34" charset="0"/>
              </a:rPr>
              <a:t>py</a:t>
            </a:r>
            <a:r>
              <a:rPr lang="en-IN" sz="1900" dirty="0">
                <a:solidFill>
                  <a:schemeClr val="tx1"/>
                </a:solidFill>
                <a:latin typeface="Bahnschrift" panose="020B0502040204020203" pitchFamily="34" charset="0"/>
              </a:rPr>
              <a:t> file   extension, and running it in the Command Line: </a:t>
            </a:r>
          </a:p>
          <a:p>
            <a:pPr marL="0" indent="0">
              <a:buNone/>
            </a:pPr>
            <a:r>
              <a:rPr lang="en-IN" sz="1900" dirty="0">
                <a:solidFill>
                  <a:schemeClr val="tx1"/>
                </a:solidFill>
                <a:latin typeface="Bahnschrift" panose="020B0502040204020203" pitchFamily="34" charset="0"/>
              </a:rPr>
              <a:t>         C:\Users\Your Name&gt;python m</a:t>
            </a:r>
            <a:r>
              <a:rPr lang="en-US" sz="1900" dirty="0">
                <a:solidFill>
                  <a:schemeClr val="tx1"/>
                </a:solidFill>
                <a:latin typeface="Bahnschrift" panose="020B0502040204020203" pitchFamily="34" charset="0"/>
              </a:rPr>
              <a:t>yfile.py</a:t>
            </a:r>
          </a:p>
          <a:p>
            <a:pPr marL="0" indent="0">
              <a:buNone/>
            </a:pPr>
            <a:endParaRPr lang="en-IN"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538445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4362-FF39-44E8-B135-22D728020307}"/>
              </a:ext>
            </a:extLst>
          </p:cNvPr>
          <p:cNvSpPr>
            <a:spLocks noGrp="1"/>
          </p:cNvSpPr>
          <p:nvPr>
            <p:ph type="title"/>
          </p:nvPr>
        </p:nvSpPr>
        <p:spPr/>
        <p:txBody>
          <a:bodyPr/>
          <a:lstStyle/>
          <a:p>
            <a:r>
              <a:rPr lang="en-US" sz="1600" dirty="0">
                <a:latin typeface="Arial Black" panose="020B0A04020102020204" pitchFamily="34" charset="0"/>
              </a:rPr>
              <a:t>              A Presentation on PYTHON PROGRAMMING with Mini Project</a:t>
            </a:r>
            <a:endParaRPr lang="en-IN" sz="1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60D29B2-40CC-48EB-8EE3-9FAFBE8D350C}"/>
              </a:ext>
            </a:extLst>
          </p:cNvPr>
          <p:cNvSpPr>
            <a:spLocks noGrp="1"/>
          </p:cNvSpPr>
          <p:nvPr>
            <p:ph idx="1"/>
          </p:nvPr>
        </p:nvSpPr>
        <p:spPr>
          <a:xfrm>
            <a:off x="1522274" y="2835964"/>
            <a:ext cx="8761413" cy="3183835"/>
          </a:xfrm>
        </p:spPr>
        <p:txBody>
          <a:bodyPr>
            <a:normAutofit/>
          </a:bodyPr>
          <a:lstStyle/>
          <a:p>
            <a:pPr marL="0" indent="0">
              <a:buNone/>
            </a:pPr>
            <a:r>
              <a:rPr lang="en-US" sz="2400" dirty="0">
                <a:latin typeface="Arial Black" panose="020B0A04020102020204" pitchFamily="34" charset="0"/>
              </a:rPr>
              <a:t>  GROUP MEMBER’S                            ROLL NO.</a:t>
            </a:r>
          </a:p>
          <a:p>
            <a:pPr>
              <a:buFont typeface="Wingdings" panose="05000000000000000000" pitchFamily="2" charset="2"/>
              <a:buChar char="v"/>
            </a:pPr>
            <a:r>
              <a:rPr lang="en-US" dirty="0">
                <a:latin typeface="Arial Black" panose="020B0A04020102020204" pitchFamily="34" charset="0"/>
              </a:rPr>
              <a:t>Arun Prajapati                                                   :- 1835110067</a:t>
            </a:r>
          </a:p>
          <a:p>
            <a:pPr>
              <a:buFont typeface="Wingdings" panose="05000000000000000000" pitchFamily="2" charset="2"/>
              <a:buChar char="v"/>
            </a:pPr>
            <a:r>
              <a:rPr lang="en-US" dirty="0">
                <a:latin typeface="Arial Black" panose="020B0A04020102020204" pitchFamily="34" charset="0"/>
              </a:rPr>
              <a:t>Vaishnavi Dixit                                                  :- 1835110052</a:t>
            </a:r>
          </a:p>
          <a:p>
            <a:pPr>
              <a:buFont typeface="Wingdings" panose="05000000000000000000" pitchFamily="2" charset="2"/>
              <a:buChar char="v"/>
            </a:pPr>
            <a:r>
              <a:rPr lang="en-US" dirty="0">
                <a:latin typeface="Arial Black" panose="020B0A04020102020204" pitchFamily="34" charset="0"/>
              </a:rPr>
              <a:t>Upasna Rathore                                                :- 1835110050</a:t>
            </a:r>
          </a:p>
          <a:p>
            <a:pPr>
              <a:buFont typeface="Wingdings" panose="05000000000000000000" pitchFamily="2" charset="2"/>
              <a:buChar char="v"/>
            </a:pPr>
            <a:r>
              <a:rPr lang="en-US" dirty="0">
                <a:latin typeface="Arial Black" panose="020B0A04020102020204" pitchFamily="34" charset="0"/>
              </a:rPr>
              <a:t>Rahul Gautam                                                   :- 1835110069</a:t>
            </a:r>
          </a:p>
          <a:p>
            <a:pPr marL="0" indent="0">
              <a:buNone/>
            </a:pPr>
            <a:endParaRPr lang="en-US" dirty="0">
              <a:latin typeface="Arial Black" panose="020B0A04020102020204" pitchFamily="34" charset="0"/>
            </a:endParaRPr>
          </a:p>
          <a:p>
            <a:pPr marL="0" indent="0">
              <a:buNone/>
            </a:pPr>
            <a:endParaRPr lang="en-IN" dirty="0">
              <a:latin typeface="Arial Black" panose="020B0A04020102020204" pitchFamily="34" charset="0"/>
            </a:endParaRPr>
          </a:p>
        </p:txBody>
      </p:sp>
      <p:pic>
        <p:nvPicPr>
          <p:cNvPr id="5" name="Picture 4">
            <a:extLst>
              <a:ext uri="{FF2B5EF4-FFF2-40B4-BE49-F238E27FC236}">
                <a16:creationId xmlns:a16="http://schemas.microsoft.com/office/drawing/2014/main" id="{E6F12BDC-B728-4113-9027-A537EB52C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446" y="3154017"/>
            <a:ext cx="1667108" cy="1616766"/>
          </a:xfrm>
          <a:prstGeom prst="rect">
            <a:avLst/>
          </a:prstGeom>
        </p:spPr>
      </p:pic>
    </p:spTree>
    <p:extLst>
      <p:ext uri="{BB962C8B-B14F-4D97-AF65-F5344CB8AC3E}">
        <p14:creationId xmlns:p14="http://schemas.microsoft.com/office/powerpoint/2010/main" val="1938298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B00D-F133-4063-97B1-AF5361EAC391}"/>
              </a:ext>
            </a:extLst>
          </p:cNvPr>
          <p:cNvSpPr>
            <a:spLocks noGrp="1"/>
          </p:cNvSpPr>
          <p:nvPr>
            <p:ph type="title"/>
          </p:nvPr>
        </p:nvSpPr>
        <p:spPr/>
        <p:txBody>
          <a:bodyPr/>
          <a:lstStyle/>
          <a:p>
            <a:r>
              <a:rPr lang="en-US" dirty="0">
                <a:latin typeface="Arial Black" panose="020B0A04020102020204" pitchFamily="34" charset="0"/>
              </a:rPr>
              <a:t>PYTHON OPERATOR’S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68C953B-380B-4277-82F6-43D3E40CB617}"/>
              </a:ext>
            </a:extLst>
          </p:cNvPr>
          <p:cNvSpPr>
            <a:spLocks noGrp="1"/>
          </p:cNvSpPr>
          <p:nvPr>
            <p:ph idx="1"/>
          </p:nvPr>
        </p:nvSpPr>
        <p:spPr/>
        <p:txBody>
          <a:bodyPr>
            <a:normAutofit lnSpcReduction="10000"/>
          </a:bodyPr>
          <a:lstStyle/>
          <a:p>
            <a:pPr marL="0" indent="0">
              <a:buNone/>
            </a:pPr>
            <a:r>
              <a:rPr lang="en-IN" dirty="0">
                <a:latin typeface="Arial Black" panose="020B0A04020102020204" pitchFamily="34" charset="0"/>
              </a:rPr>
              <a:t>Python divides the operators in the following groups: </a:t>
            </a:r>
          </a:p>
          <a:p>
            <a:pPr>
              <a:buFont typeface="Wingdings" panose="05000000000000000000" pitchFamily="2" charset="2"/>
              <a:buChar char="v"/>
            </a:pPr>
            <a:r>
              <a:rPr lang="en-IN" dirty="0">
                <a:latin typeface="Arial Black" panose="020B0A04020102020204" pitchFamily="34" charset="0"/>
              </a:rPr>
              <a:t>Arithmetic operators </a:t>
            </a:r>
          </a:p>
          <a:p>
            <a:pPr>
              <a:buFont typeface="Wingdings" panose="05000000000000000000" pitchFamily="2" charset="2"/>
              <a:buChar char="v"/>
            </a:pPr>
            <a:r>
              <a:rPr lang="en-IN" dirty="0">
                <a:latin typeface="Arial Black" panose="020B0A04020102020204" pitchFamily="34" charset="0"/>
              </a:rPr>
              <a:t>Assignment operators</a:t>
            </a:r>
          </a:p>
          <a:p>
            <a:pPr>
              <a:buFont typeface="Wingdings" panose="05000000000000000000" pitchFamily="2" charset="2"/>
              <a:buChar char="v"/>
            </a:pPr>
            <a:r>
              <a:rPr lang="en-IN" dirty="0">
                <a:latin typeface="Arial Black" panose="020B0A04020102020204" pitchFamily="34" charset="0"/>
              </a:rPr>
              <a:t>Comparison operators </a:t>
            </a:r>
          </a:p>
          <a:p>
            <a:pPr>
              <a:buFont typeface="Wingdings" panose="05000000000000000000" pitchFamily="2" charset="2"/>
              <a:buChar char="v"/>
            </a:pPr>
            <a:r>
              <a:rPr lang="en-IN" dirty="0">
                <a:latin typeface="Arial Black" panose="020B0A04020102020204" pitchFamily="34" charset="0"/>
              </a:rPr>
              <a:t>Logical operators</a:t>
            </a:r>
          </a:p>
          <a:p>
            <a:pPr>
              <a:buFont typeface="Wingdings" panose="05000000000000000000" pitchFamily="2" charset="2"/>
              <a:buChar char="v"/>
            </a:pPr>
            <a:r>
              <a:rPr lang="en-IN" dirty="0">
                <a:latin typeface="Arial Black" panose="020B0A04020102020204" pitchFamily="34" charset="0"/>
              </a:rPr>
              <a:t>Identity operators </a:t>
            </a:r>
          </a:p>
          <a:p>
            <a:pPr>
              <a:buFont typeface="Wingdings" panose="05000000000000000000" pitchFamily="2" charset="2"/>
              <a:buChar char="v"/>
            </a:pPr>
            <a:r>
              <a:rPr lang="en-IN" dirty="0">
                <a:latin typeface="Arial Black" panose="020B0A04020102020204" pitchFamily="34" charset="0"/>
              </a:rPr>
              <a:t>Membership operators </a:t>
            </a:r>
          </a:p>
          <a:p>
            <a:pPr>
              <a:buFont typeface="Wingdings" panose="05000000000000000000" pitchFamily="2" charset="2"/>
              <a:buChar char="v"/>
            </a:pPr>
            <a:r>
              <a:rPr lang="en-IN" dirty="0">
                <a:latin typeface="Arial Black" panose="020B0A04020102020204" pitchFamily="34" charset="0"/>
              </a:rPr>
              <a:t>Bitwise operators </a:t>
            </a:r>
          </a:p>
          <a:p>
            <a:pPr marL="0" indent="0">
              <a:buNone/>
            </a:pPr>
            <a:r>
              <a:rPr lang="en-IN" dirty="0">
                <a:latin typeface="Arial Black" panose="020B0A04020102020204" pitchFamily="34" charset="0"/>
              </a:rPr>
              <a:t> </a:t>
            </a:r>
          </a:p>
          <a:p>
            <a:pPr marL="0" indent="0">
              <a:buNone/>
            </a:pPr>
            <a:endParaRPr lang="en-IN" dirty="0">
              <a:latin typeface="Arial Black" panose="020B0A04020102020204" pitchFamily="34" charset="0"/>
            </a:endParaRPr>
          </a:p>
        </p:txBody>
      </p:sp>
    </p:spTree>
    <p:extLst>
      <p:ext uri="{BB962C8B-B14F-4D97-AF65-F5344CB8AC3E}">
        <p14:creationId xmlns:p14="http://schemas.microsoft.com/office/powerpoint/2010/main" val="283096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3560-7CA9-4881-B574-57DB1FACE48D}"/>
              </a:ext>
            </a:extLst>
          </p:cNvPr>
          <p:cNvSpPr>
            <a:spLocks noGrp="1"/>
          </p:cNvSpPr>
          <p:nvPr>
            <p:ph type="title"/>
          </p:nvPr>
        </p:nvSpPr>
        <p:spPr/>
        <p:txBody>
          <a:bodyPr/>
          <a:lstStyle/>
          <a:p>
            <a:r>
              <a:rPr lang="en-US" dirty="0">
                <a:latin typeface="Arial Black" panose="020B0A04020102020204" pitchFamily="34" charset="0"/>
              </a:rPr>
              <a:t>LIST</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5343423-2667-4C69-9E4F-41CA83BF55FE}"/>
              </a:ext>
            </a:extLst>
          </p:cNvPr>
          <p:cNvSpPr>
            <a:spLocks noGrp="1"/>
          </p:cNvSpPr>
          <p:nvPr>
            <p:ph idx="1"/>
          </p:nvPr>
        </p:nvSpPr>
        <p:spPr/>
        <p:txBody>
          <a:bodyPr/>
          <a:lstStyle/>
          <a:p>
            <a:pPr>
              <a:buFont typeface="Wingdings" panose="05000000000000000000" pitchFamily="2" charset="2"/>
              <a:buChar char="v"/>
            </a:pPr>
            <a:r>
              <a:rPr lang="en-IN" dirty="0">
                <a:latin typeface="Bahnschrift" panose="020B0502040204020203" pitchFamily="34" charset="0"/>
              </a:rPr>
              <a:t>Lists are used to store multiple items in a single variable. </a:t>
            </a:r>
          </a:p>
          <a:p>
            <a:pPr>
              <a:buFont typeface="Wingdings" panose="05000000000000000000" pitchFamily="2" charset="2"/>
              <a:buChar char="v"/>
            </a:pPr>
            <a:r>
              <a:rPr lang="en-IN" dirty="0">
                <a:latin typeface="Bahnschrift" panose="020B0502040204020203" pitchFamily="34" charset="0"/>
              </a:rPr>
              <a:t>Lists are one of 4 built-in data types in Python used to store collections of data, the other 3 are Tuple, Set, and Dictionary, all with different qualities and usage. </a:t>
            </a:r>
          </a:p>
          <a:p>
            <a:pPr>
              <a:buFont typeface="Wingdings" panose="05000000000000000000" pitchFamily="2" charset="2"/>
              <a:buChar char="v"/>
            </a:pPr>
            <a:r>
              <a:rPr lang="en-IN" dirty="0">
                <a:latin typeface="Bahnschrift" panose="020B0502040204020203" pitchFamily="34" charset="0"/>
              </a:rPr>
              <a:t>Lists are created using square brackets.</a:t>
            </a:r>
          </a:p>
          <a:p>
            <a:pPr marL="0" indent="0">
              <a:buNone/>
            </a:pPr>
            <a:r>
              <a:rPr lang="en-IN" dirty="0">
                <a:latin typeface="Arial Black" panose="020B0A04020102020204" pitchFamily="34" charset="0"/>
              </a:rPr>
              <a:t>    </a:t>
            </a:r>
            <a:r>
              <a:rPr lang="en-IN" u="sng" dirty="0">
                <a:latin typeface="Arial Black" panose="020B0A04020102020204" pitchFamily="34" charset="0"/>
              </a:rPr>
              <a:t>EXAMPLE </a:t>
            </a:r>
            <a:r>
              <a:rPr lang="en-IN" dirty="0">
                <a:latin typeface="Arial Black" panose="020B0A04020102020204" pitchFamily="34" charset="0"/>
              </a:rPr>
              <a:t>:</a:t>
            </a:r>
          </a:p>
          <a:p>
            <a:pPr marL="0" indent="0">
              <a:buNone/>
            </a:pPr>
            <a:r>
              <a:rPr lang="en-IN" dirty="0">
                <a:latin typeface="Arial Black" panose="020B0A04020102020204" pitchFamily="34" charset="0"/>
              </a:rPr>
              <a:t>    </a:t>
            </a:r>
            <a:r>
              <a:rPr lang="en-IN" dirty="0">
                <a:latin typeface="Bahnschrift" panose="020B0502040204020203" pitchFamily="34" charset="0"/>
              </a:rPr>
              <a:t>Create a List: </a:t>
            </a:r>
          </a:p>
          <a:p>
            <a:pPr marL="0" indent="0">
              <a:buNone/>
            </a:pPr>
            <a:r>
              <a:rPr lang="en-IN" dirty="0">
                <a:latin typeface="Bahnschrift" panose="020B0502040204020203" pitchFamily="34" charset="0"/>
              </a:rPr>
              <a:t>        </a:t>
            </a:r>
            <a:r>
              <a:rPr lang="en-IN" dirty="0" err="1">
                <a:latin typeface="Bahnschrift" panose="020B0502040204020203" pitchFamily="34" charset="0"/>
              </a:rPr>
              <a:t>thislist</a:t>
            </a:r>
            <a:r>
              <a:rPr lang="en-IN" dirty="0">
                <a:latin typeface="Bahnschrift" panose="020B0502040204020203" pitchFamily="34" charset="0"/>
              </a:rPr>
              <a:t> = ["apple", "banana", "cherry"]</a:t>
            </a:r>
          </a:p>
          <a:p>
            <a:pPr marL="0" indent="0">
              <a:buNone/>
            </a:pPr>
            <a:r>
              <a:rPr lang="en-IN" dirty="0">
                <a:latin typeface="Bahnschrift" panose="020B0502040204020203" pitchFamily="34" charset="0"/>
              </a:rPr>
              <a:t>        print(</a:t>
            </a:r>
            <a:r>
              <a:rPr lang="en-IN" dirty="0" err="1">
                <a:latin typeface="Bahnschrift" panose="020B0502040204020203" pitchFamily="34" charset="0"/>
              </a:rPr>
              <a:t>thislist</a:t>
            </a:r>
            <a:r>
              <a:rPr lang="en-IN" dirty="0">
                <a:latin typeface="Bahnschrift" panose="020B0502040204020203" pitchFamily="34" charset="0"/>
              </a:rPr>
              <a:t>) </a:t>
            </a:r>
          </a:p>
        </p:txBody>
      </p:sp>
    </p:spTree>
    <p:extLst>
      <p:ext uri="{BB962C8B-B14F-4D97-AF65-F5344CB8AC3E}">
        <p14:creationId xmlns:p14="http://schemas.microsoft.com/office/powerpoint/2010/main" val="3600868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2CBA-3871-408C-849D-B52EADBA2958}"/>
              </a:ext>
            </a:extLst>
          </p:cNvPr>
          <p:cNvSpPr>
            <a:spLocks noGrp="1"/>
          </p:cNvSpPr>
          <p:nvPr>
            <p:ph type="ctrTitle"/>
          </p:nvPr>
        </p:nvSpPr>
        <p:spPr>
          <a:xfrm>
            <a:off x="1154955" y="2099733"/>
            <a:ext cx="8825658" cy="1650632"/>
          </a:xfrm>
        </p:spPr>
        <p:txBody>
          <a:bodyPr/>
          <a:lstStyle/>
          <a:p>
            <a:r>
              <a:rPr lang="en-US" sz="4800" dirty="0">
                <a:latin typeface="Arial Black" panose="020B0A04020102020204" pitchFamily="34" charset="0"/>
              </a:rPr>
              <a:t>               MODULE 3</a:t>
            </a:r>
            <a:endParaRPr lang="en-IN" sz="4800" dirty="0">
              <a:latin typeface="Arial Black" panose="020B0A04020102020204" pitchFamily="34" charset="0"/>
            </a:endParaRPr>
          </a:p>
        </p:txBody>
      </p:sp>
      <p:sp>
        <p:nvSpPr>
          <p:cNvPr id="3" name="Subtitle 2">
            <a:extLst>
              <a:ext uri="{FF2B5EF4-FFF2-40B4-BE49-F238E27FC236}">
                <a16:creationId xmlns:a16="http://schemas.microsoft.com/office/drawing/2014/main" id="{85C05A96-5A1F-4D94-A31F-EFB92D1A0254}"/>
              </a:ext>
            </a:extLst>
          </p:cNvPr>
          <p:cNvSpPr>
            <a:spLocks noGrp="1"/>
          </p:cNvSpPr>
          <p:nvPr>
            <p:ph type="subTitle" idx="1"/>
          </p:nvPr>
        </p:nvSpPr>
        <p:spPr>
          <a:xfrm>
            <a:off x="4015409" y="4200938"/>
            <a:ext cx="5965203" cy="1437861"/>
          </a:xfrm>
        </p:spPr>
        <p:txBody>
          <a:bodyPr>
            <a:normAutofit/>
          </a:bodyPr>
          <a:lstStyle/>
          <a:p>
            <a:pPr marL="285750" indent="-285750">
              <a:buFont typeface="Wingdings" panose="05000000000000000000" pitchFamily="2" charset="2"/>
              <a:buChar char="q"/>
            </a:pPr>
            <a:r>
              <a:rPr lang="en-US" sz="2800" dirty="0"/>
              <a:t>BUILT-IN DATA TYPES</a:t>
            </a:r>
            <a:endParaRPr lang="en-IN" sz="2800" dirty="0"/>
          </a:p>
        </p:txBody>
      </p:sp>
    </p:spTree>
    <p:extLst>
      <p:ext uri="{BB962C8B-B14F-4D97-AF65-F5344CB8AC3E}">
        <p14:creationId xmlns:p14="http://schemas.microsoft.com/office/powerpoint/2010/main" val="3035532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63FD-5AFE-468A-8646-AF50C9CA2A0F}"/>
              </a:ext>
            </a:extLst>
          </p:cNvPr>
          <p:cNvSpPr>
            <a:spLocks noGrp="1"/>
          </p:cNvSpPr>
          <p:nvPr>
            <p:ph type="title"/>
          </p:nvPr>
        </p:nvSpPr>
        <p:spPr/>
        <p:txBody>
          <a:bodyPr/>
          <a:lstStyle/>
          <a:p>
            <a:r>
              <a:rPr lang="en-US" dirty="0">
                <a:latin typeface="Arial Black" panose="020B0A04020102020204" pitchFamily="34" charset="0"/>
              </a:rPr>
              <a:t>BUILT-IN DATA TYPES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1403C3E-98FB-49D9-9AE1-3A5BAC888346}"/>
              </a:ext>
            </a:extLst>
          </p:cNvPr>
          <p:cNvSpPr>
            <a:spLocks noGrp="1"/>
          </p:cNvSpPr>
          <p:nvPr>
            <p:ph idx="1"/>
          </p:nvPr>
        </p:nvSpPr>
        <p:spPr>
          <a:xfrm>
            <a:off x="1154954" y="2603500"/>
            <a:ext cx="8825659" cy="4102100"/>
          </a:xfrm>
        </p:spPr>
        <p:txBody>
          <a:bodyPr>
            <a:noAutofit/>
          </a:bodyPr>
          <a:lstStyle/>
          <a:p>
            <a:pPr marL="0" indent="0">
              <a:buNone/>
            </a:pPr>
            <a:r>
              <a:rPr lang="en-IN" dirty="0">
                <a:latin typeface="Bahnschrift" panose="020B0502040204020203" pitchFamily="34" charset="0"/>
              </a:rPr>
              <a:t>In programming, data type is an important concept. Variables can store data of different types, and different types can do different things. Python has the following data types built-in by default, in these categories: </a:t>
            </a:r>
          </a:p>
          <a:p>
            <a:pPr>
              <a:buFont typeface="Wingdings" panose="05000000000000000000" pitchFamily="2" charset="2"/>
              <a:buChar char="v"/>
            </a:pPr>
            <a:r>
              <a:rPr lang="en-IN" dirty="0">
                <a:latin typeface="Bahnschrift" panose="020B0502040204020203" pitchFamily="34" charset="0"/>
              </a:rPr>
              <a:t>Text Type:                   </a:t>
            </a:r>
            <a:r>
              <a:rPr lang="en-IN" dirty="0">
                <a:solidFill>
                  <a:schemeClr val="accent2"/>
                </a:solidFill>
                <a:latin typeface="Bahnschrift" panose="020B0502040204020203" pitchFamily="34" charset="0"/>
              </a:rPr>
              <a:t>Str</a:t>
            </a:r>
            <a:r>
              <a:rPr lang="en-IN" dirty="0">
                <a:latin typeface="Bahnschrift" panose="020B0502040204020203" pitchFamily="34" charset="0"/>
              </a:rPr>
              <a:t> </a:t>
            </a:r>
          </a:p>
          <a:p>
            <a:pPr>
              <a:buFont typeface="Wingdings" panose="05000000000000000000" pitchFamily="2" charset="2"/>
              <a:buChar char="v"/>
            </a:pPr>
            <a:r>
              <a:rPr lang="en-IN" dirty="0">
                <a:latin typeface="Bahnschrift" panose="020B0502040204020203" pitchFamily="34" charset="0"/>
              </a:rPr>
              <a:t>Numeric Types:    </a:t>
            </a:r>
            <a:r>
              <a:rPr lang="en-IN" dirty="0">
                <a:solidFill>
                  <a:schemeClr val="accent2"/>
                </a:solidFill>
                <a:latin typeface="Bahnschrift" panose="020B0502040204020203" pitchFamily="34" charset="0"/>
              </a:rPr>
              <a:t> int</a:t>
            </a:r>
            <a:r>
              <a:rPr lang="en-IN" dirty="0">
                <a:latin typeface="Bahnschrift" panose="020B0502040204020203" pitchFamily="34" charset="0"/>
              </a:rPr>
              <a:t>, </a:t>
            </a:r>
            <a:r>
              <a:rPr lang="en-IN" dirty="0">
                <a:solidFill>
                  <a:schemeClr val="accent2"/>
                </a:solidFill>
                <a:latin typeface="Bahnschrift" panose="020B0502040204020203" pitchFamily="34" charset="0"/>
              </a:rPr>
              <a:t>float</a:t>
            </a:r>
            <a:r>
              <a:rPr lang="en-IN" dirty="0">
                <a:latin typeface="Bahnschrift" panose="020B0502040204020203" pitchFamily="34" charset="0"/>
              </a:rPr>
              <a:t>, </a:t>
            </a:r>
            <a:r>
              <a:rPr lang="en-IN" dirty="0">
                <a:solidFill>
                  <a:schemeClr val="accent2"/>
                </a:solidFill>
                <a:latin typeface="Bahnschrift" panose="020B0502040204020203" pitchFamily="34" charset="0"/>
              </a:rPr>
              <a:t>complex</a:t>
            </a:r>
            <a:r>
              <a:rPr lang="en-IN" dirty="0">
                <a:latin typeface="Bahnschrift" panose="020B0502040204020203" pitchFamily="34" charset="0"/>
              </a:rPr>
              <a:t> </a:t>
            </a:r>
          </a:p>
          <a:p>
            <a:pPr>
              <a:buFont typeface="Wingdings" panose="05000000000000000000" pitchFamily="2" charset="2"/>
              <a:buChar char="v"/>
            </a:pPr>
            <a:r>
              <a:rPr lang="en-IN" dirty="0">
                <a:latin typeface="Bahnschrift" panose="020B0502040204020203" pitchFamily="34" charset="0"/>
              </a:rPr>
              <a:t>Sequence Types: </a:t>
            </a:r>
            <a:r>
              <a:rPr lang="en-IN" dirty="0">
                <a:solidFill>
                  <a:schemeClr val="accent2"/>
                </a:solidFill>
                <a:latin typeface="Bahnschrift" panose="020B0502040204020203" pitchFamily="34" charset="0"/>
              </a:rPr>
              <a:t> list</a:t>
            </a:r>
            <a:r>
              <a:rPr lang="en-IN" dirty="0">
                <a:latin typeface="Bahnschrift" panose="020B0502040204020203" pitchFamily="34" charset="0"/>
              </a:rPr>
              <a:t>, </a:t>
            </a:r>
            <a:r>
              <a:rPr lang="en-IN" dirty="0">
                <a:solidFill>
                  <a:schemeClr val="accent2"/>
                </a:solidFill>
                <a:latin typeface="Bahnschrift" panose="020B0502040204020203" pitchFamily="34" charset="0"/>
              </a:rPr>
              <a:t>tuple</a:t>
            </a:r>
            <a:r>
              <a:rPr lang="en-IN" dirty="0">
                <a:latin typeface="Bahnschrift" panose="020B0502040204020203" pitchFamily="34" charset="0"/>
              </a:rPr>
              <a:t>, </a:t>
            </a:r>
            <a:r>
              <a:rPr lang="en-IN" dirty="0">
                <a:solidFill>
                  <a:schemeClr val="accent2"/>
                </a:solidFill>
                <a:latin typeface="Bahnschrift" panose="020B0502040204020203" pitchFamily="34" charset="0"/>
              </a:rPr>
              <a:t>range</a:t>
            </a:r>
            <a:r>
              <a:rPr lang="en-IN" dirty="0">
                <a:latin typeface="Bahnschrift" panose="020B0502040204020203" pitchFamily="34" charset="0"/>
              </a:rPr>
              <a:t> </a:t>
            </a:r>
          </a:p>
          <a:p>
            <a:pPr>
              <a:buFont typeface="Wingdings" panose="05000000000000000000" pitchFamily="2" charset="2"/>
              <a:buChar char="v"/>
            </a:pPr>
            <a:r>
              <a:rPr lang="en-IN" dirty="0">
                <a:latin typeface="Bahnschrift" panose="020B0502040204020203" pitchFamily="34" charset="0"/>
              </a:rPr>
              <a:t>Mapping Type:        </a:t>
            </a:r>
            <a:r>
              <a:rPr lang="en-IN" dirty="0">
                <a:solidFill>
                  <a:schemeClr val="accent2"/>
                </a:solidFill>
                <a:latin typeface="Bahnschrift" panose="020B0502040204020203" pitchFamily="34" charset="0"/>
              </a:rPr>
              <a:t> Dict</a:t>
            </a:r>
            <a:r>
              <a:rPr lang="en-IN" dirty="0">
                <a:latin typeface="Bahnschrift" panose="020B0502040204020203" pitchFamily="34" charset="0"/>
              </a:rPr>
              <a:t> </a:t>
            </a:r>
          </a:p>
          <a:p>
            <a:pPr>
              <a:buFont typeface="Wingdings" panose="05000000000000000000" pitchFamily="2" charset="2"/>
              <a:buChar char="v"/>
            </a:pPr>
            <a:r>
              <a:rPr lang="en-IN" dirty="0">
                <a:latin typeface="Bahnschrift" panose="020B0502040204020203" pitchFamily="34" charset="0"/>
              </a:rPr>
              <a:t>Set Types:                 </a:t>
            </a:r>
            <a:r>
              <a:rPr lang="en-IN" dirty="0">
                <a:solidFill>
                  <a:schemeClr val="accent2"/>
                </a:solidFill>
                <a:latin typeface="Bahnschrift" panose="020B0502040204020203" pitchFamily="34" charset="0"/>
              </a:rPr>
              <a:t> set</a:t>
            </a:r>
            <a:r>
              <a:rPr lang="en-IN" dirty="0">
                <a:latin typeface="Bahnschrift" panose="020B0502040204020203" pitchFamily="34" charset="0"/>
              </a:rPr>
              <a:t>,</a:t>
            </a:r>
            <a:r>
              <a:rPr lang="en-IN" dirty="0">
                <a:solidFill>
                  <a:schemeClr val="accent2"/>
                </a:solidFill>
                <a:latin typeface="Bahnschrift" panose="020B0502040204020203" pitchFamily="34" charset="0"/>
              </a:rPr>
              <a:t> frozenset</a:t>
            </a:r>
            <a:r>
              <a:rPr lang="en-IN" dirty="0">
                <a:latin typeface="Bahnschrift" panose="020B0502040204020203" pitchFamily="34" charset="0"/>
              </a:rPr>
              <a:t> </a:t>
            </a:r>
          </a:p>
          <a:p>
            <a:pPr>
              <a:buFont typeface="Wingdings" panose="05000000000000000000" pitchFamily="2" charset="2"/>
              <a:buChar char="v"/>
            </a:pPr>
            <a:r>
              <a:rPr lang="en-IN" dirty="0">
                <a:latin typeface="Bahnschrift" panose="020B0502040204020203" pitchFamily="34" charset="0"/>
              </a:rPr>
              <a:t>Boolean Type:        </a:t>
            </a:r>
            <a:r>
              <a:rPr lang="en-IN" dirty="0">
                <a:solidFill>
                  <a:schemeClr val="accent2"/>
                </a:solidFill>
                <a:latin typeface="Bahnschrift" panose="020B0502040204020203" pitchFamily="34" charset="0"/>
              </a:rPr>
              <a:t>Bool</a:t>
            </a:r>
            <a:r>
              <a:rPr lang="en-IN" dirty="0">
                <a:latin typeface="Bahnschrift" panose="020B0502040204020203" pitchFamily="34" charset="0"/>
              </a:rPr>
              <a:t> </a:t>
            </a:r>
          </a:p>
          <a:p>
            <a:pPr>
              <a:buFont typeface="Wingdings" panose="05000000000000000000" pitchFamily="2" charset="2"/>
              <a:buChar char="v"/>
            </a:pPr>
            <a:r>
              <a:rPr lang="en-IN" dirty="0">
                <a:latin typeface="Bahnschrift" panose="020B0502040204020203" pitchFamily="34" charset="0"/>
              </a:rPr>
              <a:t>Binary Types:         </a:t>
            </a:r>
            <a:r>
              <a:rPr lang="en-IN" dirty="0">
                <a:solidFill>
                  <a:schemeClr val="accent2"/>
                </a:solidFill>
                <a:latin typeface="Bahnschrift" panose="020B0502040204020203" pitchFamily="34" charset="0"/>
              </a:rPr>
              <a:t> bytes</a:t>
            </a:r>
            <a:r>
              <a:rPr lang="en-IN" dirty="0">
                <a:latin typeface="Bahnschrift" panose="020B0502040204020203" pitchFamily="34" charset="0"/>
              </a:rPr>
              <a:t>, </a:t>
            </a:r>
            <a:r>
              <a:rPr lang="en-IN" dirty="0">
                <a:solidFill>
                  <a:schemeClr val="accent2"/>
                </a:solidFill>
                <a:latin typeface="Bahnschrift" panose="020B0502040204020203" pitchFamily="34" charset="0"/>
              </a:rPr>
              <a:t>bytearray</a:t>
            </a:r>
            <a:r>
              <a:rPr lang="en-IN" dirty="0">
                <a:latin typeface="Bahnschrift" panose="020B0502040204020203" pitchFamily="34" charset="0"/>
              </a:rPr>
              <a:t>, </a:t>
            </a:r>
            <a:r>
              <a:rPr lang="en-IN" dirty="0">
                <a:solidFill>
                  <a:schemeClr val="accent2"/>
                </a:solidFill>
                <a:latin typeface="Bahnschrift" panose="020B0502040204020203" pitchFamily="34" charset="0"/>
              </a:rPr>
              <a:t>memoryview </a:t>
            </a:r>
          </a:p>
        </p:txBody>
      </p:sp>
    </p:spTree>
    <p:extLst>
      <p:ext uri="{BB962C8B-B14F-4D97-AF65-F5344CB8AC3E}">
        <p14:creationId xmlns:p14="http://schemas.microsoft.com/office/powerpoint/2010/main" val="1109936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1E1F-4F4A-4A26-868F-4B53A8B62C78}"/>
              </a:ext>
            </a:extLst>
          </p:cNvPr>
          <p:cNvSpPr>
            <a:spLocks noGrp="1"/>
          </p:cNvSpPr>
          <p:nvPr>
            <p:ph type="ctrTitle"/>
          </p:nvPr>
        </p:nvSpPr>
        <p:spPr>
          <a:xfrm>
            <a:off x="1154955" y="2099733"/>
            <a:ext cx="8825658" cy="1451850"/>
          </a:xfrm>
        </p:spPr>
        <p:txBody>
          <a:bodyPr/>
          <a:lstStyle/>
          <a:p>
            <a:r>
              <a:rPr lang="en-US" sz="4800" dirty="0">
                <a:latin typeface="Arial Black" panose="020B0A04020102020204" pitchFamily="34" charset="0"/>
              </a:rPr>
              <a:t>              MODULE 4</a:t>
            </a:r>
            <a:endParaRPr lang="en-IN" sz="4800" dirty="0">
              <a:latin typeface="Arial Black" panose="020B0A04020102020204" pitchFamily="34" charset="0"/>
            </a:endParaRPr>
          </a:p>
        </p:txBody>
      </p:sp>
      <p:sp>
        <p:nvSpPr>
          <p:cNvPr id="3" name="Subtitle 2">
            <a:extLst>
              <a:ext uri="{FF2B5EF4-FFF2-40B4-BE49-F238E27FC236}">
                <a16:creationId xmlns:a16="http://schemas.microsoft.com/office/drawing/2014/main" id="{8945CA31-65C6-48F9-BF4B-1F06DC2940BA}"/>
              </a:ext>
            </a:extLst>
          </p:cNvPr>
          <p:cNvSpPr>
            <a:spLocks noGrp="1"/>
          </p:cNvSpPr>
          <p:nvPr>
            <p:ph type="subTitle" idx="1"/>
          </p:nvPr>
        </p:nvSpPr>
        <p:spPr>
          <a:xfrm>
            <a:off x="4055165" y="4041914"/>
            <a:ext cx="5925447" cy="1550504"/>
          </a:xfrm>
        </p:spPr>
        <p:txBody>
          <a:bodyPr>
            <a:normAutofit/>
          </a:bodyPr>
          <a:lstStyle/>
          <a:p>
            <a:pPr marL="285750" indent="-285750">
              <a:buFont typeface="Wingdings" panose="05000000000000000000" pitchFamily="2" charset="2"/>
              <a:buChar char="q"/>
            </a:pPr>
            <a:r>
              <a:rPr lang="en-US" sz="2800" dirty="0"/>
              <a:t>PYTHON  MYSQL</a:t>
            </a:r>
          </a:p>
          <a:p>
            <a:pPr marL="285750" indent="-285750">
              <a:buFont typeface="Wingdings" panose="05000000000000000000" pitchFamily="2" charset="2"/>
              <a:buChar char="q"/>
            </a:pPr>
            <a:r>
              <a:rPr lang="en-US" sz="2800" dirty="0"/>
              <a:t>INSTALL MYSQL DRIVER’S</a:t>
            </a:r>
            <a:endParaRPr lang="en-IN" sz="2800" dirty="0"/>
          </a:p>
        </p:txBody>
      </p:sp>
    </p:spTree>
    <p:extLst>
      <p:ext uri="{BB962C8B-B14F-4D97-AF65-F5344CB8AC3E}">
        <p14:creationId xmlns:p14="http://schemas.microsoft.com/office/powerpoint/2010/main" val="3437683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5DE-4F4B-4A5E-A05A-E49DAC58C2F6}"/>
              </a:ext>
            </a:extLst>
          </p:cNvPr>
          <p:cNvSpPr>
            <a:spLocks noGrp="1"/>
          </p:cNvSpPr>
          <p:nvPr>
            <p:ph type="title"/>
          </p:nvPr>
        </p:nvSpPr>
        <p:spPr/>
        <p:txBody>
          <a:bodyPr/>
          <a:lstStyle/>
          <a:p>
            <a:r>
              <a:rPr lang="en-US" dirty="0">
                <a:latin typeface="Arial Black" panose="020B0A04020102020204" pitchFamily="34" charset="0"/>
              </a:rPr>
              <a:t>PYTHON MYSQL</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686264F-F6B3-44B2-A993-8EE4788D1D21}"/>
              </a:ext>
            </a:extLst>
          </p:cNvPr>
          <p:cNvSpPr>
            <a:spLocks noGrp="1"/>
          </p:cNvSpPr>
          <p:nvPr>
            <p:ph idx="1"/>
          </p:nvPr>
        </p:nvSpPr>
        <p:spPr/>
        <p:txBody>
          <a:bodyPr/>
          <a:lstStyle/>
          <a:p>
            <a:pPr>
              <a:buFont typeface="Wingdings" panose="05000000000000000000" pitchFamily="2" charset="2"/>
              <a:buChar char="q"/>
            </a:pPr>
            <a:r>
              <a:rPr lang="en-IN" dirty="0">
                <a:latin typeface="Bahnschrift" panose="020B0502040204020203" pitchFamily="34" charset="0"/>
              </a:rPr>
              <a:t>Python can be used in database applications. </a:t>
            </a:r>
          </a:p>
          <a:p>
            <a:pPr>
              <a:buFont typeface="Wingdings" panose="05000000000000000000" pitchFamily="2" charset="2"/>
              <a:buChar char="q"/>
            </a:pPr>
            <a:r>
              <a:rPr lang="en-IN" dirty="0">
                <a:latin typeface="Bahnschrift" panose="020B0502040204020203" pitchFamily="34" charset="0"/>
              </a:rPr>
              <a:t>One of the most popular databases is MySQL. </a:t>
            </a:r>
          </a:p>
          <a:p>
            <a:pPr>
              <a:buFont typeface="Wingdings" panose="05000000000000000000" pitchFamily="2" charset="2"/>
              <a:buChar char="Ø"/>
            </a:pPr>
            <a:r>
              <a:rPr lang="en-IN" sz="2000" u="sng" dirty="0">
                <a:latin typeface="Arial Black" panose="020B0A04020102020204" pitchFamily="34" charset="0"/>
              </a:rPr>
              <a:t>MySQL Database</a:t>
            </a:r>
            <a:r>
              <a:rPr lang="en-IN" dirty="0">
                <a:latin typeface="Bahnschrift" panose="020B0502040204020203" pitchFamily="34" charset="0"/>
              </a:rPr>
              <a:t> </a:t>
            </a:r>
          </a:p>
          <a:p>
            <a:pPr marL="0" indent="0">
              <a:buNone/>
            </a:pPr>
            <a:r>
              <a:rPr lang="en-IN" dirty="0">
                <a:latin typeface="Bahnschrift" panose="020B0502040204020203" pitchFamily="34" charset="0"/>
              </a:rPr>
              <a:t>       To be able to experiment with the code examples in this tutorial, you should</a:t>
            </a:r>
          </a:p>
          <a:p>
            <a:pPr marL="0" indent="0">
              <a:buNone/>
            </a:pPr>
            <a:r>
              <a:rPr lang="en-IN" dirty="0">
                <a:latin typeface="Bahnschrift" panose="020B0502040204020203" pitchFamily="34" charset="0"/>
              </a:rPr>
              <a:t>       have MySQL installed on your computer. </a:t>
            </a:r>
          </a:p>
          <a:p>
            <a:pPr marL="0" indent="0">
              <a:buNone/>
            </a:pPr>
            <a:r>
              <a:rPr lang="en-IN" dirty="0">
                <a:latin typeface="Bahnschrift" panose="020B0502040204020203" pitchFamily="34" charset="0"/>
              </a:rPr>
              <a:t>      You can download a free MySQL database </a:t>
            </a:r>
          </a:p>
          <a:p>
            <a:pPr marL="0" indent="0">
              <a:buNone/>
            </a:pPr>
            <a:r>
              <a:rPr lang="en-IN" dirty="0">
                <a:latin typeface="Bahnschrift" panose="020B0502040204020203" pitchFamily="34" charset="0"/>
              </a:rPr>
              <a:t>      at</a:t>
            </a:r>
            <a:r>
              <a:rPr lang="en-IN" dirty="0">
                <a:solidFill>
                  <a:srgbClr val="00B0F0"/>
                </a:solidFill>
                <a:latin typeface="Bahnschrift" panose="020B0502040204020203" pitchFamily="34" charset="0"/>
              </a:rPr>
              <a:t> https://www.mysql.com/downloads/ </a:t>
            </a:r>
            <a:r>
              <a:rPr lang="en-IN" dirty="0">
                <a:solidFill>
                  <a:schemeClr val="tx1"/>
                </a:solidFill>
                <a:latin typeface="Bahnschrift" panose="020B0502040204020203" pitchFamily="34" charset="0"/>
              </a:rPr>
              <a:t>.</a:t>
            </a:r>
            <a:endParaRPr lang="en-IN" dirty="0">
              <a:latin typeface="Bahnschrift" panose="020B0502040204020203" pitchFamily="34" charset="0"/>
            </a:endParaRPr>
          </a:p>
          <a:p>
            <a:pPr marL="0" indent="0">
              <a:buNone/>
            </a:pPr>
            <a:r>
              <a:rPr lang="en-IN" dirty="0">
                <a:latin typeface="Bahnschrift" panose="020B0502040204020203" pitchFamily="34" charset="0"/>
              </a:rPr>
              <a:t> </a:t>
            </a:r>
          </a:p>
        </p:txBody>
      </p:sp>
    </p:spTree>
    <p:extLst>
      <p:ext uri="{BB962C8B-B14F-4D97-AF65-F5344CB8AC3E}">
        <p14:creationId xmlns:p14="http://schemas.microsoft.com/office/powerpoint/2010/main" val="174689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C4B6-9A0E-4E0F-B75B-F8695E59262F}"/>
              </a:ext>
            </a:extLst>
          </p:cNvPr>
          <p:cNvSpPr>
            <a:spLocks noGrp="1"/>
          </p:cNvSpPr>
          <p:nvPr>
            <p:ph type="title"/>
          </p:nvPr>
        </p:nvSpPr>
        <p:spPr/>
        <p:txBody>
          <a:bodyPr/>
          <a:lstStyle/>
          <a:p>
            <a:r>
              <a:rPr lang="en-US" dirty="0">
                <a:latin typeface="Arial Black" panose="020B0A04020102020204" pitchFamily="34" charset="0"/>
              </a:rPr>
              <a:t>INSTALL MYSQL DRIVER</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BDCA1A9-F92F-40B6-9A91-BCA6E5DD5C9A}"/>
              </a:ext>
            </a:extLst>
          </p:cNvPr>
          <p:cNvSpPr>
            <a:spLocks noGrp="1"/>
          </p:cNvSpPr>
          <p:nvPr>
            <p:ph idx="1"/>
          </p:nvPr>
        </p:nvSpPr>
        <p:spPr/>
        <p:txBody>
          <a:bodyPr>
            <a:noAutofit/>
          </a:bodyPr>
          <a:lstStyle/>
          <a:p>
            <a:pPr>
              <a:buFont typeface="Wingdings" panose="05000000000000000000" pitchFamily="2" charset="2"/>
              <a:buChar char="ü"/>
            </a:pPr>
            <a:r>
              <a:rPr lang="en-IN" dirty="0">
                <a:latin typeface="Bahnschrift" panose="020B0502040204020203" pitchFamily="34" charset="0"/>
              </a:rPr>
              <a:t>Python needs a MySQL driver to access the MySQL database.</a:t>
            </a:r>
          </a:p>
          <a:p>
            <a:pPr>
              <a:buFont typeface="Wingdings" panose="05000000000000000000" pitchFamily="2" charset="2"/>
              <a:buChar char="ü"/>
            </a:pPr>
            <a:r>
              <a:rPr lang="en-IN" dirty="0">
                <a:latin typeface="Bahnschrift" panose="020B0502040204020203" pitchFamily="34" charset="0"/>
              </a:rPr>
              <a:t> In this tutorial we will use the driver "MySQL Connector". </a:t>
            </a:r>
          </a:p>
          <a:p>
            <a:pPr>
              <a:buFont typeface="Wingdings" panose="05000000000000000000" pitchFamily="2" charset="2"/>
              <a:buChar char="ü"/>
            </a:pPr>
            <a:r>
              <a:rPr lang="en-IN" dirty="0">
                <a:latin typeface="Bahnschrift" panose="020B0502040204020203" pitchFamily="34" charset="0"/>
              </a:rPr>
              <a:t>We recommend that you use PIP to install "MySQL Connector". </a:t>
            </a:r>
          </a:p>
          <a:p>
            <a:pPr>
              <a:buFont typeface="Wingdings" panose="05000000000000000000" pitchFamily="2" charset="2"/>
              <a:buChar char="ü"/>
            </a:pPr>
            <a:r>
              <a:rPr lang="en-IN" dirty="0">
                <a:latin typeface="Bahnschrift" panose="020B0502040204020203" pitchFamily="34" charset="0"/>
              </a:rPr>
              <a:t>PIP is most likely already installed in your Python environment.</a:t>
            </a:r>
          </a:p>
          <a:p>
            <a:pPr>
              <a:buFont typeface="Wingdings" panose="05000000000000000000" pitchFamily="2" charset="2"/>
              <a:buChar char="ü"/>
            </a:pPr>
            <a:r>
              <a:rPr lang="en-IN" dirty="0">
                <a:latin typeface="Bahnschrift" panose="020B0502040204020203" pitchFamily="34" charset="0"/>
              </a:rPr>
              <a:t> Navigate your command line to the location of PIP, and type the following: </a:t>
            </a:r>
          </a:p>
          <a:p>
            <a:pPr>
              <a:buFont typeface="Wingdings" panose="05000000000000000000" pitchFamily="2" charset="2"/>
              <a:buChar char="ü"/>
            </a:pPr>
            <a:r>
              <a:rPr lang="en-IN" dirty="0">
                <a:latin typeface="Bahnschrift" panose="020B0502040204020203" pitchFamily="34" charset="0"/>
              </a:rPr>
              <a:t>Download and install "MySQL Connector": </a:t>
            </a:r>
          </a:p>
          <a:p>
            <a:pPr>
              <a:buFont typeface="Wingdings" panose="05000000000000000000" pitchFamily="2" charset="2"/>
              <a:buChar char="q"/>
            </a:pPr>
            <a:r>
              <a:rPr lang="en-IN" dirty="0">
                <a:latin typeface="Bahnschrift" panose="020B0502040204020203" pitchFamily="34" charset="0"/>
              </a:rPr>
              <a:t>C:\Users\Your Name\</a:t>
            </a:r>
            <a:r>
              <a:rPr lang="en-IN" dirty="0" err="1">
                <a:latin typeface="Bahnschrift" panose="020B0502040204020203" pitchFamily="34" charset="0"/>
              </a:rPr>
              <a:t>AppData</a:t>
            </a:r>
            <a:r>
              <a:rPr lang="en-IN" dirty="0">
                <a:latin typeface="Bahnschrift" panose="020B0502040204020203" pitchFamily="34" charset="0"/>
              </a:rPr>
              <a:t>\Local\Programs\Python\Python3632\Scripts&gt;python -m pip install </a:t>
            </a:r>
            <a:r>
              <a:rPr lang="en-IN" dirty="0" err="1">
                <a:latin typeface="Bahnschrift" panose="020B0502040204020203" pitchFamily="34" charset="0"/>
              </a:rPr>
              <a:t>mysql</a:t>
            </a:r>
            <a:r>
              <a:rPr lang="en-IN" dirty="0">
                <a:latin typeface="Bahnschrift" panose="020B0502040204020203" pitchFamily="34" charset="0"/>
              </a:rPr>
              <a:t>-connector-python .</a:t>
            </a:r>
          </a:p>
          <a:p>
            <a:pPr marL="0" indent="0">
              <a:buNone/>
            </a:pPr>
            <a:r>
              <a:rPr lang="en-IN" dirty="0">
                <a:latin typeface="Bahnschrift" panose="020B0502040204020203" pitchFamily="34" charset="0"/>
              </a:rPr>
              <a:t> </a:t>
            </a:r>
          </a:p>
          <a:p>
            <a:pPr marL="0" indent="0">
              <a:buNone/>
            </a:pPr>
            <a:r>
              <a:rPr lang="en-IN" dirty="0">
                <a:latin typeface="Bahnschrift" panose="020B0502040204020203" pitchFamily="34" charset="0"/>
              </a:rPr>
              <a:t> </a:t>
            </a:r>
          </a:p>
        </p:txBody>
      </p:sp>
    </p:spTree>
    <p:extLst>
      <p:ext uri="{BB962C8B-B14F-4D97-AF65-F5344CB8AC3E}">
        <p14:creationId xmlns:p14="http://schemas.microsoft.com/office/powerpoint/2010/main" val="2080566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42AA-9F60-497F-9EB8-2BCA6FDE0C57}"/>
              </a:ext>
            </a:extLst>
          </p:cNvPr>
          <p:cNvSpPr>
            <a:spLocks noGrp="1"/>
          </p:cNvSpPr>
          <p:nvPr>
            <p:ph type="ctrTitle"/>
          </p:nvPr>
        </p:nvSpPr>
        <p:spPr>
          <a:xfrm>
            <a:off x="1154955" y="2099733"/>
            <a:ext cx="10467202" cy="1120545"/>
          </a:xfrm>
        </p:spPr>
        <p:txBody>
          <a:bodyPr/>
          <a:lstStyle/>
          <a:p>
            <a:r>
              <a:rPr lang="en-US" sz="4800" dirty="0">
                <a:latin typeface="Arial Black" panose="020B0A04020102020204" pitchFamily="34" charset="0"/>
              </a:rPr>
              <a:t>     --**PROJECT WORK**--</a:t>
            </a:r>
            <a:endParaRPr lang="en-IN" sz="4800" dirty="0">
              <a:latin typeface="Arial Black" panose="020B0A04020102020204" pitchFamily="34" charset="0"/>
            </a:endParaRPr>
          </a:p>
        </p:txBody>
      </p:sp>
      <p:sp>
        <p:nvSpPr>
          <p:cNvPr id="3" name="Subtitle 2">
            <a:extLst>
              <a:ext uri="{FF2B5EF4-FFF2-40B4-BE49-F238E27FC236}">
                <a16:creationId xmlns:a16="http://schemas.microsoft.com/office/drawing/2014/main" id="{719319A3-FB91-4DAA-B906-0EFF094F5D17}"/>
              </a:ext>
            </a:extLst>
          </p:cNvPr>
          <p:cNvSpPr>
            <a:spLocks noGrp="1"/>
          </p:cNvSpPr>
          <p:nvPr>
            <p:ph type="subTitle" idx="1"/>
          </p:nvPr>
        </p:nvSpPr>
        <p:spPr>
          <a:xfrm>
            <a:off x="2981739" y="3429001"/>
            <a:ext cx="6998874" cy="2812774"/>
          </a:xfrm>
        </p:spPr>
        <p:txBody>
          <a:bodyPr>
            <a:noAutofit/>
          </a:bodyPr>
          <a:lstStyle/>
          <a:p>
            <a:pPr marL="285750" indent="-285750">
              <a:buFont typeface="Wingdings" panose="05000000000000000000" pitchFamily="2" charset="2"/>
              <a:buChar char="q"/>
            </a:pPr>
            <a:r>
              <a:rPr lang="en-US" sz="2800" dirty="0"/>
              <a:t>INTRODUCTION OF PROJECT</a:t>
            </a:r>
          </a:p>
          <a:p>
            <a:pPr marL="285750" indent="-285750">
              <a:buFont typeface="Wingdings" panose="05000000000000000000" pitchFamily="2" charset="2"/>
              <a:buChar char="q"/>
            </a:pPr>
            <a:r>
              <a:rPr lang="en-US" sz="2800" dirty="0"/>
              <a:t>PROCESS</a:t>
            </a:r>
          </a:p>
          <a:p>
            <a:pPr marL="285750" indent="-285750">
              <a:buFont typeface="Wingdings" panose="05000000000000000000" pitchFamily="2" charset="2"/>
              <a:buChar char="q"/>
            </a:pPr>
            <a:r>
              <a:rPr lang="en-US" sz="2800" dirty="0"/>
              <a:t>PROGRAM CODE</a:t>
            </a:r>
          </a:p>
          <a:p>
            <a:pPr marL="285750" indent="-285750">
              <a:buFont typeface="Wingdings" panose="05000000000000000000" pitchFamily="2" charset="2"/>
              <a:buChar char="q"/>
            </a:pPr>
            <a:r>
              <a:rPr lang="en-US" sz="2800" dirty="0"/>
              <a:t>CONCLUSION</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endParaRPr lang="en-IN" sz="2800" dirty="0"/>
          </a:p>
        </p:txBody>
      </p:sp>
    </p:spTree>
    <p:extLst>
      <p:ext uri="{BB962C8B-B14F-4D97-AF65-F5344CB8AC3E}">
        <p14:creationId xmlns:p14="http://schemas.microsoft.com/office/powerpoint/2010/main" val="2330982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A4568-F5F0-412F-BF1E-5D7D41944735}"/>
              </a:ext>
            </a:extLst>
          </p:cNvPr>
          <p:cNvSpPr>
            <a:spLocks noGrp="1"/>
          </p:cNvSpPr>
          <p:nvPr>
            <p:ph type="title"/>
          </p:nvPr>
        </p:nvSpPr>
        <p:spPr/>
        <p:txBody>
          <a:bodyPr/>
          <a:lstStyle/>
          <a:p>
            <a:r>
              <a:rPr lang="en-US" dirty="0">
                <a:latin typeface="Arial Black" panose="020B0A04020102020204" pitchFamily="34" charset="0"/>
              </a:rPr>
              <a:t>CONTENTS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87784FD-F227-409A-B53D-70092323BB2D}"/>
              </a:ext>
            </a:extLst>
          </p:cNvPr>
          <p:cNvSpPr>
            <a:spLocks noGrp="1"/>
          </p:cNvSpPr>
          <p:nvPr>
            <p:ph idx="1"/>
          </p:nvPr>
        </p:nvSpPr>
        <p:spPr/>
        <p:txBody>
          <a:bodyPr/>
          <a:lstStyle/>
          <a:p>
            <a:pPr>
              <a:buFont typeface="Wingdings" panose="05000000000000000000" pitchFamily="2" charset="2"/>
              <a:buChar char="§"/>
            </a:pPr>
            <a:r>
              <a:rPr lang="en-IN" dirty="0">
                <a:latin typeface="Arial Black" panose="020B0A04020102020204" pitchFamily="34" charset="0"/>
              </a:rPr>
              <a:t>INTRODUCTION</a:t>
            </a:r>
          </a:p>
          <a:p>
            <a:pPr>
              <a:buFont typeface="Wingdings" panose="05000000000000000000" pitchFamily="2" charset="2"/>
              <a:buChar char="§"/>
            </a:pPr>
            <a:r>
              <a:rPr lang="en-IN" dirty="0">
                <a:latin typeface="Arial Black" panose="020B0A04020102020204" pitchFamily="34" charset="0"/>
              </a:rPr>
              <a:t>DESCRIPTION OF DICE ROLLING SIMULATOR IN PYTHON </a:t>
            </a:r>
          </a:p>
          <a:p>
            <a:pPr>
              <a:buFont typeface="Wingdings" panose="05000000000000000000" pitchFamily="2" charset="2"/>
              <a:buChar char="§"/>
            </a:pPr>
            <a:r>
              <a:rPr lang="en-IN" dirty="0">
                <a:latin typeface="Arial Black" panose="020B0A04020102020204" pitchFamily="34" charset="0"/>
              </a:rPr>
              <a:t>PROCESS ,TECHNOLOGY AND LIBRARY USED</a:t>
            </a:r>
          </a:p>
          <a:p>
            <a:pPr>
              <a:buFont typeface="Wingdings" panose="05000000000000000000" pitchFamily="2" charset="2"/>
              <a:buChar char="§"/>
            </a:pPr>
            <a:r>
              <a:rPr lang="en-IN" dirty="0">
                <a:latin typeface="Arial Black" panose="020B0A04020102020204" pitchFamily="34" charset="0"/>
              </a:rPr>
              <a:t>HOW TO ROLL A DICE </a:t>
            </a:r>
          </a:p>
          <a:p>
            <a:pPr>
              <a:buFont typeface="Wingdings" panose="05000000000000000000" pitchFamily="2" charset="2"/>
              <a:buChar char="§"/>
            </a:pPr>
            <a:r>
              <a:rPr lang="en-IN" dirty="0">
                <a:latin typeface="Arial Black" panose="020B0A04020102020204" pitchFamily="34" charset="0"/>
              </a:rPr>
              <a:t>PROGRAM CODE</a:t>
            </a:r>
          </a:p>
          <a:p>
            <a:pPr>
              <a:buFont typeface="Wingdings" panose="05000000000000000000" pitchFamily="2" charset="2"/>
              <a:buChar char="§"/>
            </a:pPr>
            <a:r>
              <a:rPr lang="en-IN" dirty="0">
                <a:latin typeface="Arial Black" panose="020B0A04020102020204" pitchFamily="34" charset="0"/>
              </a:rPr>
              <a:t>OUTPUT </a:t>
            </a:r>
          </a:p>
          <a:p>
            <a:pPr>
              <a:buFont typeface="Wingdings" panose="05000000000000000000" pitchFamily="2" charset="2"/>
              <a:buChar char="§"/>
            </a:pPr>
            <a:r>
              <a:rPr lang="en-IN" dirty="0">
                <a:latin typeface="Arial Black" panose="020B0A04020102020204" pitchFamily="34" charset="0"/>
              </a:rPr>
              <a:t>CONCLUSION </a:t>
            </a:r>
          </a:p>
        </p:txBody>
      </p:sp>
    </p:spTree>
    <p:extLst>
      <p:ext uri="{BB962C8B-B14F-4D97-AF65-F5344CB8AC3E}">
        <p14:creationId xmlns:p14="http://schemas.microsoft.com/office/powerpoint/2010/main" val="3279889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734E-6496-4C1C-A313-6498A2B7CBA9}"/>
              </a:ext>
            </a:extLst>
          </p:cNvPr>
          <p:cNvSpPr>
            <a:spLocks noGrp="1"/>
          </p:cNvSpPr>
          <p:nvPr>
            <p:ph type="title"/>
          </p:nvPr>
        </p:nvSpPr>
        <p:spPr/>
        <p:txBody>
          <a:bodyPr/>
          <a:lstStyle/>
          <a:p>
            <a:r>
              <a:rPr lang="en-US" dirty="0">
                <a:latin typeface="Arial Black" panose="020B0A04020102020204" pitchFamily="34" charset="0"/>
              </a:rPr>
              <a:t>INTRODUCTION OF PROJECT</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1C76C26-BA81-4E19-A9E0-0E50B7BBE68E}"/>
              </a:ext>
            </a:extLst>
          </p:cNvPr>
          <p:cNvSpPr>
            <a:spLocks noGrp="1"/>
          </p:cNvSpPr>
          <p:nvPr>
            <p:ph idx="1"/>
          </p:nvPr>
        </p:nvSpPr>
        <p:spPr/>
        <p:txBody>
          <a:bodyPr/>
          <a:lstStyle/>
          <a:p>
            <a:pPr marL="0" indent="0">
              <a:buNone/>
            </a:pPr>
            <a:r>
              <a:rPr lang="en-IN" dirty="0">
                <a:latin typeface="Bahnschrift" panose="020B0502040204020203" pitchFamily="34" charset="0"/>
              </a:rPr>
              <a:t>In this project, we are making a very basic dice roll simulator in Python.</a:t>
            </a:r>
          </a:p>
          <a:p>
            <a:pPr marL="0" indent="0">
              <a:buNone/>
            </a:pPr>
            <a:r>
              <a:rPr lang="en-IN" dirty="0">
                <a:latin typeface="Bahnschrift" panose="020B0502040204020203" pitchFamily="34" charset="0"/>
              </a:rPr>
              <a:t> Dice roll simulator with a Python programming language is easy to make and implement. And this is a very simple program where users can play and make the game easier. So, dice roll simulator in a python programming language where a random number is used and using python as a programming language, you can easily build command line games. </a:t>
            </a:r>
          </a:p>
          <a:p>
            <a:pPr marL="0" indent="0">
              <a:buNone/>
            </a:pPr>
            <a:r>
              <a:rPr lang="en-IN" dirty="0">
                <a:latin typeface="Bahnschrift" panose="020B0502040204020203" pitchFamily="34" charset="0"/>
              </a:rPr>
              <a:t>When the program runs, it will randomly choose a number between 1 to 6 .The program will point what the number is. It will then ask you if you did like to roll again you need to enter ‘yes’ or ‘y’ to continue typing ‘no’ or ‘n’ will quit this program validation is added for all other Inputs. </a:t>
            </a:r>
          </a:p>
        </p:txBody>
      </p:sp>
    </p:spTree>
    <p:extLst>
      <p:ext uri="{BB962C8B-B14F-4D97-AF65-F5344CB8AC3E}">
        <p14:creationId xmlns:p14="http://schemas.microsoft.com/office/powerpoint/2010/main" val="200616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E8B1-16A8-4FFB-A316-C21F5836E6FD}"/>
              </a:ext>
            </a:extLst>
          </p:cNvPr>
          <p:cNvSpPr>
            <a:spLocks noGrp="1"/>
          </p:cNvSpPr>
          <p:nvPr>
            <p:ph type="title"/>
          </p:nvPr>
        </p:nvSpPr>
        <p:spPr/>
        <p:txBody>
          <a:bodyPr/>
          <a:lstStyle/>
          <a:p>
            <a:r>
              <a:rPr lang="en-US" sz="2400" dirty="0"/>
              <a:t>Submitted to:                                               Submitted by:</a:t>
            </a:r>
            <a:endParaRPr lang="en-IN" sz="2400" dirty="0"/>
          </a:p>
        </p:txBody>
      </p:sp>
      <p:sp>
        <p:nvSpPr>
          <p:cNvPr id="3" name="Content Placeholder 2">
            <a:extLst>
              <a:ext uri="{FF2B5EF4-FFF2-40B4-BE49-F238E27FC236}">
                <a16:creationId xmlns:a16="http://schemas.microsoft.com/office/drawing/2014/main" id="{C6F1D0DA-685D-4363-A941-3277E2A7E1D1}"/>
              </a:ext>
            </a:extLst>
          </p:cNvPr>
          <p:cNvSpPr>
            <a:spLocks noGrp="1"/>
          </p:cNvSpPr>
          <p:nvPr>
            <p:ph idx="1"/>
          </p:nvPr>
        </p:nvSpPr>
        <p:spPr>
          <a:xfrm>
            <a:off x="662609" y="2616752"/>
            <a:ext cx="9397517" cy="3416300"/>
          </a:xfrm>
        </p:spPr>
        <p:txBody>
          <a:bodyPr>
            <a:normAutofit/>
          </a:bodyPr>
          <a:lstStyle/>
          <a:p>
            <a:pPr lvl="1" indent="-342900">
              <a:buFont typeface="Wingdings" panose="05000000000000000000" pitchFamily="2" charset="2"/>
              <a:buChar char="v"/>
            </a:pPr>
            <a:r>
              <a:rPr lang="en-US" sz="2000" dirty="0">
                <a:latin typeface="Arial Black" panose="020B0A04020102020204" pitchFamily="34" charset="0"/>
              </a:rPr>
              <a:t>Mr. Ankit Srivastav                                 :-  Arun Prajapati</a:t>
            </a:r>
          </a:p>
          <a:p>
            <a:pPr marL="400050" lvl="1" indent="0">
              <a:buNone/>
            </a:pPr>
            <a:r>
              <a:rPr lang="en-US" sz="2000" dirty="0">
                <a:latin typeface="Arial Black" panose="020B0A04020102020204" pitchFamily="34" charset="0"/>
              </a:rPr>
              <a:t>     (Asst. professor)                                    :- Vaishnavi Dixit</a:t>
            </a:r>
          </a:p>
          <a:p>
            <a:pPr lvl="1" indent="-342900">
              <a:buFont typeface="Wingdings" panose="05000000000000000000" pitchFamily="2" charset="2"/>
              <a:buChar char="v"/>
            </a:pPr>
            <a:r>
              <a:rPr lang="en-US" sz="2000" dirty="0">
                <a:latin typeface="Arial Black" panose="020B0A04020102020204" pitchFamily="34" charset="0"/>
              </a:rPr>
              <a:t>Mr. Manish Chaudhary                            :- Upasna Rathore</a:t>
            </a:r>
          </a:p>
          <a:p>
            <a:pPr marL="400050" lvl="1" indent="0">
              <a:buNone/>
            </a:pPr>
            <a:r>
              <a:rPr lang="en-US" sz="2000" dirty="0">
                <a:latin typeface="Arial Black" panose="020B0A04020102020204" pitchFamily="34" charset="0"/>
              </a:rPr>
              <a:t>     (Head of Department)                            :- Rahul Gautam</a:t>
            </a:r>
          </a:p>
          <a:p>
            <a:pPr lvl="1" indent="-342900">
              <a:buFont typeface="Wingdings" panose="05000000000000000000" pitchFamily="2" charset="2"/>
              <a:buChar char="v"/>
            </a:pPr>
            <a:r>
              <a:rPr lang="en-US" sz="2000" dirty="0">
                <a:latin typeface="Arial Black" panose="020B0A04020102020204" pitchFamily="34" charset="0"/>
              </a:rPr>
              <a:t>Mr. Anuj Khanna</a:t>
            </a:r>
          </a:p>
          <a:p>
            <a:pPr marL="400050" lvl="1" indent="0">
              <a:buNone/>
            </a:pPr>
            <a:r>
              <a:rPr lang="en-US" sz="2000" dirty="0">
                <a:latin typeface="Arial Black" panose="020B0A04020102020204" pitchFamily="34" charset="0"/>
              </a:rPr>
              <a:t>     (Asst. professor)</a:t>
            </a:r>
            <a:endParaRPr lang="en-IN" sz="2000" dirty="0">
              <a:latin typeface="Arial Black" panose="020B0A04020102020204" pitchFamily="34" charset="0"/>
            </a:endParaRPr>
          </a:p>
        </p:txBody>
      </p:sp>
    </p:spTree>
    <p:extLst>
      <p:ext uri="{BB962C8B-B14F-4D97-AF65-F5344CB8AC3E}">
        <p14:creationId xmlns:p14="http://schemas.microsoft.com/office/powerpoint/2010/main" val="4165339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9BBF-B716-46EC-AC1E-9330F637C9D7}"/>
              </a:ext>
            </a:extLst>
          </p:cNvPr>
          <p:cNvSpPr>
            <a:spLocks noGrp="1"/>
          </p:cNvSpPr>
          <p:nvPr>
            <p:ph type="title"/>
          </p:nvPr>
        </p:nvSpPr>
        <p:spPr/>
        <p:txBody>
          <a:bodyPr/>
          <a:lstStyle/>
          <a:p>
            <a:r>
              <a:rPr lang="en-US" dirty="0">
                <a:latin typeface="Arial Black" panose="020B0A04020102020204" pitchFamily="34" charset="0"/>
              </a:rPr>
              <a:t>DESCRIPTION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76C63FA-CC50-41D8-99F2-3436258571E9}"/>
              </a:ext>
            </a:extLst>
          </p:cNvPr>
          <p:cNvSpPr>
            <a:spLocks noGrp="1"/>
          </p:cNvSpPr>
          <p:nvPr>
            <p:ph idx="1"/>
          </p:nvPr>
        </p:nvSpPr>
        <p:spPr/>
        <p:txBody>
          <a:bodyPr>
            <a:noAutofit/>
          </a:bodyPr>
          <a:lstStyle/>
          <a:p>
            <a:pPr marL="0" indent="0">
              <a:buNone/>
            </a:pPr>
            <a:r>
              <a:rPr lang="en-IN" dirty="0">
                <a:latin typeface="Bahnschrift" panose="020B0502040204020203" pitchFamily="34" charset="0"/>
              </a:rPr>
              <a:t>We all know about Dice. It is a simple cube with numbers from 1 to 6 Written on its face. But what is simulation? It is making a computer model. Thus, a dice simulator is a simple computer model that can roll a dice for us . </a:t>
            </a:r>
          </a:p>
          <a:p>
            <a:pPr marL="0" indent="0">
              <a:buNone/>
            </a:pPr>
            <a:r>
              <a:rPr lang="en-IN" dirty="0">
                <a:latin typeface="Bahnschrift" panose="020B0502040204020203" pitchFamily="34" charset="0"/>
              </a:rPr>
              <a:t> We aim to built a dice simulator which looks like:                             </a:t>
            </a:r>
          </a:p>
          <a:p>
            <a:pPr marL="0" indent="0">
              <a:buNone/>
            </a:pPr>
            <a:r>
              <a:rPr lang="en-IN" dirty="0">
                <a:latin typeface="Bahnschrift" panose="020B0502040204020203" pitchFamily="34" charset="0"/>
              </a:rPr>
              <a:t>                                 [- - - - -]                              </a:t>
            </a:r>
          </a:p>
          <a:p>
            <a:pPr marL="0" indent="0">
              <a:buNone/>
            </a:pPr>
            <a:r>
              <a:rPr lang="en-IN" dirty="0">
                <a:latin typeface="Bahnschrift" panose="020B0502040204020203" pitchFamily="34" charset="0"/>
              </a:rPr>
              <a:t>                                 [0   0   0  ]                                </a:t>
            </a:r>
          </a:p>
          <a:p>
            <a:pPr marL="0" indent="0">
              <a:buNone/>
            </a:pPr>
            <a:r>
              <a:rPr lang="en-IN" dirty="0">
                <a:latin typeface="Bahnschrift" panose="020B0502040204020203" pitchFamily="34" charset="0"/>
              </a:rPr>
              <a:t>                                 [                 ]                            </a:t>
            </a:r>
          </a:p>
          <a:p>
            <a:pPr marL="0" indent="0">
              <a:buNone/>
            </a:pPr>
            <a:r>
              <a:rPr lang="en-IN" dirty="0">
                <a:latin typeface="Bahnschrift" panose="020B0502040204020203" pitchFamily="34" charset="0"/>
              </a:rPr>
              <a:t>                                 [0    0   0 ]                                </a:t>
            </a:r>
          </a:p>
          <a:p>
            <a:pPr marL="0" indent="0">
              <a:buNone/>
            </a:pPr>
            <a:r>
              <a:rPr lang="en-IN" dirty="0">
                <a:latin typeface="Bahnschrift" panose="020B0502040204020203" pitchFamily="34" charset="0"/>
              </a:rPr>
              <a:t>                                 [- - - - -] </a:t>
            </a:r>
          </a:p>
          <a:p>
            <a:pPr marL="0" indent="0">
              <a:buNone/>
            </a:pPr>
            <a:r>
              <a:rPr lang="en-IN" dirty="0">
                <a:latin typeface="Bahnschrift" panose="020B0502040204020203" pitchFamily="34" charset="0"/>
              </a:rPr>
              <a:t> </a:t>
            </a:r>
          </a:p>
          <a:p>
            <a:pPr marL="0" indent="0">
              <a:buNone/>
            </a:pPr>
            <a:r>
              <a:rPr lang="en-IN" dirty="0">
                <a:latin typeface="Bahnschrift" panose="020B0502040204020203" pitchFamily="34" charset="0"/>
              </a:rPr>
              <a:t> </a:t>
            </a:r>
          </a:p>
        </p:txBody>
      </p:sp>
    </p:spTree>
    <p:extLst>
      <p:ext uri="{BB962C8B-B14F-4D97-AF65-F5344CB8AC3E}">
        <p14:creationId xmlns:p14="http://schemas.microsoft.com/office/powerpoint/2010/main" val="428779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0E8AAD-1BA3-4961-8278-339435921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470" y="927651"/>
            <a:ext cx="9236765" cy="4505739"/>
          </a:xfrm>
          <a:prstGeom prst="rect">
            <a:avLst/>
          </a:prstGeom>
        </p:spPr>
      </p:pic>
    </p:spTree>
    <p:extLst>
      <p:ext uri="{BB962C8B-B14F-4D97-AF65-F5344CB8AC3E}">
        <p14:creationId xmlns:p14="http://schemas.microsoft.com/office/powerpoint/2010/main" val="113908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3C38-93A1-4B81-9EB6-BC43C34DCD17}"/>
              </a:ext>
            </a:extLst>
          </p:cNvPr>
          <p:cNvSpPr>
            <a:spLocks noGrp="1"/>
          </p:cNvSpPr>
          <p:nvPr>
            <p:ph type="title"/>
          </p:nvPr>
        </p:nvSpPr>
        <p:spPr/>
        <p:txBody>
          <a:bodyPr/>
          <a:lstStyle/>
          <a:p>
            <a:r>
              <a:rPr lang="en-US" dirty="0">
                <a:latin typeface="Arial Black" panose="020B0A04020102020204" pitchFamily="34" charset="0"/>
              </a:rPr>
              <a:t>PROCESS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4CD3C6B-DCA9-4EC0-BB02-ED98E3FDB39A}"/>
              </a:ext>
            </a:extLst>
          </p:cNvPr>
          <p:cNvSpPr>
            <a:spLocks noGrp="1"/>
          </p:cNvSpPr>
          <p:nvPr>
            <p:ph idx="1"/>
          </p:nvPr>
        </p:nvSpPr>
        <p:spPr>
          <a:xfrm>
            <a:off x="1154954" y="2332383"/>
            <a:ext cx="8825659" cy="4426226"/>
          </a:xfrm>
        </p:spPr>
        <p:txBody>
          <a:bodyPr/>
          <a:lstStyle/>
          <a:p>
            <a:pPr marL="0" indent="0">
              <a:buNone/>
            </a:pPr>
            <a:r>
              <a:rPr lang="en-IN" dirty="0"/>
              <a:t> </a:t>
            </a:r>
          </a:p>
          <a:p>
            <a:pPr>
              <a:buFont typeface="Wingdings" panose="05000000000000000000" pitchFamily="2" charset="2"/>
              <a:buChar char="q"/>
            </a:pPr>
            <a:r>
              <a:rPr lang="en-IN" dirty="0"/>
              <a:t> </a:t>
            </a:r>
            <a:r>
              <a:rPr lang="en-IN" dirty="0">
                <a:latin typeface="Bahnschrift" panose="020B0502040204020203" pitchFamily="34" charset="0"/>
              </a:rPr>
              <a:t>You have to Install python 2.0 or above version to run this program.</a:t>
            </a:r>
          </a:p>
          <a:p>
            <a:pPr>
              <a:buFont typeface="Wingdings" panose="05000000000000000000" pitchFamily="2" charset="2"/>
              <a:buChar char="q"/>
            </a:pPr>
            <a:r>
              <a:rPr lang="en-IN" dirty="0">
                <a:latin typeface="Bahnschrift" panose="020B0502040204020203" pitchFamily="34" charset="0"/>
              </a:rPr>
              <a:t> And you have to install python IDE.</a:t>
            </a:r>
          </a:p>
          <a:p>
            <a:pPr>
              <a:buFont typeface="Wingdings" panose="05000000000000000000" pitchFamily="2" charset="2"/>
              <a:buChar char="q"/>
            </a:pPr>
            <a:r>
              <a:rPr lang="en-IN" dirty="0">
                <a:latin typeface="Bahnschrift" panose="020B0502040204020203" pitchFamily="34" charset="0"/>
              </a:rPr>
              <a:t> Have to install random library. </a:t>
            </a:r>
          </a:p>
          <a:p>
            <a:pPr>
              <a:buFont typeface="Wingdings" panose="05000000000000000000" pitchFamily="2" charset="2"/>
              <a:buChar char="q"/>
            </a:pPr>
            <a:r>
              <a:rPr lang="en-IN" dirty="0">
                <a:latin typeface="Bahnschrift" panose="020B0502040204020203" pitchFamily="34" charset="0"/>
              </a:rPr>
              <a:t> So install all the required library .</a:t>
            </a:r>
          </a:p>
          <a:p>
            <a:pPr>
              <a:buFont typeface="Wingdings" panose="05000000000000000000" pitchFamily="2" charset="2"/>
              <a:buChar char="q"/>
            </a:pPr>
            <a:r>
              <a:rPr lang="en-IN" dirty="0">
                <a:latin typeface="Bahnschrift" panose="020B0502040204020203" pitchFamily="34" charset="0"/>
              </a:rPr>
              <a:t> Run the program to get the accepted result .</a:t>
            </a:r>
          </a:p>
          <a:p>
            <a:pPr>
              <a:buFont typeface="Wingdings" panose="05000000000000000000" pitchFamily="2" charset="2"/>
              <a:buChar char="Ø"/>
            </a:pPr>
            <a:r>
              <a:rPr lang="en-IN" dirty="0">
                <a:latin typeface="Arial Black" panose="020B0A04020102020204" pitchFamily="34" charset="0"/>
              </a:rPr>
              <a:t>TECHNOLOGY USED :</a:t>
            </a:r>
          </a:p>
          <a:p>
            <a:pPr marL="0" indent="0">
              <a:buNone/>
            </a:pPr>
            <a:r>
              <a:rPr lang="en-IN" dirty="0">
                <a:latin typeface="Arial Black" panose="020B0A04020102020204" pitchFamily="34" charset="0"/>
              </a:rPr>
              <a:t>     </a:t>
            </a:r>
            <a:r>
              <a:rPr lang="en-IN" dirty="0">
                <a:latin typeface="Bahnschrift" panose="020B0502040204020203" pitchFamily="34" charset="0"/>
              </a:rPr>
              <a:t>Python 3.8</a:t>
            </a:r>
          </a:p>
          <a:p>
            <a:pPr>
              <a:buFont typeface="Wingdings" panose="05000000000000000000" pitchFamily="2" charset="2"/>
              <a:buChar char="Ø"/>
            </a:pPr>
            <a:r>
              <a:rPr lang="en-IN" dirty="0">
                <a:latin typeface="Arial Black" panose="020B0A04020102020204" pitchFamily="34" charset="0"/>
              </a:rPr>
              <a:t>LIBRARY USED :</a:t>
            </a:r>
          </a:p>
          <a:p>
            <a:pPr marL="0" indent="0">
              <a:buNone/>
            </a:pPr>
            <a:r>
              <a:rPr lang="en-IN" dirty="0">
                <a:latin typeface="Arial Black" panose="020B0A04020102020204" pitchFamily="34" charset="0"/>
              </a:rPr>
              <a:t>     </a:t>
            </a:r>
            <a:r>
              <a:rPr lang="en-IN" dirty="0">
                <a:latin typeface="Bahnschrift" panose="020B0502040204020203" pitchFamily="34" charset="0"/>
              </a:rPr>
              <a:t>RANDOM LIBRARY</a:t>
            </a:r>
          </a:p>
          <a:p>
            <a:pPr>
              <a:buFont typeface="Wingdings" panose="05000000000000000000" pitchFamily="2" charset="2"/>
              <a:buChar char="Ø"/>
            </a:pPr>
            <a:endParaRPr lang="en-IN" dirty="0">
              <a:latin typeface="Arial Black" panose="020B0A04020102020204" pitchFamily="34" charset="0"/>
            </a:endParaRPr>
          </a:p>
        </p:txBody>
      </p:sp>
    </p:spTree>
    <p:extLst>
      <p:ext uri="{BB962C8B-B14F-4D97-AF65-F5344CB8AC3E}">
        <p14:creationId xmlns:p14="http://schemas.microsoft.com/office/powerpoint/2010/main" val="2349491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FD6D-88F4-438B-92B0-52D342323CEF}"/>
              </a:ext>
            </a:extLst>
          </p:cNvPr>
          <p:cNvSpPr>
            <a:spLocks noGrp="1"/>
          </p:cNvSpPr>
          <p:nvPr>
            <p:ph type="title"/>
          </p:nvPr>
        </p:nvSpPr>
        <p:spPr>
          <a:xfrm>
            <a:off x="1154954" y="973668"/>
            <a:ext cx="9950368" cy="706964"/>
          </a:xfrm>
        </p:spPr>
        <p:txBody>
          <a:bodyPr/>
          <a:lstStyle/>
          <a:p>
            <a:r>
              <a:rPr lang="en-US" dirty="0">
                <a:latin typeface="Arial Black" panose="020B0A04020102020204" pitchFamily="34" charset="0"/>
              </a:rPr>
              <a:t>HOW TO ROLL A DICE USING PYTHON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F15D372-0B3E-47F7-AC7D-5712D525322F}"/>
              </a:ext>
            </a:extLst>
          </p:cNvPr>
          <p:cNvSpPr>
            <a:spLocks noGrp="1"/>
          </p:cNvSpPr>
          <p:nvPr>
            <p:ph idx="1"/>
          </p:nvPr>
        </p:nvSpPr>
        <p:spPr>
          <a:xfrm>
            <a:off x="1154954" y="2603500"/>
            <a:ext cx="8825659" cy="4254500"/>
          </a:xfrm>
        </p:spPr>
        <p:txBody>
          <a:bodyPr>
            <a:normAutofit/>
          </a:bodyPr>
          <a:lstStyle/>
          <a:p>
            <a:pPr marL="0" indent="0">
              <a:buNone/>
            </a:pPr>
            <a:r>
              <a:rPr lang="en-IN" dirty="0">
                <a:latin typeface="Bahnschrift" panose="020B0502040204020203" pitchFamily="34" charset="0"/>
              </a:rPr>
              <a:t>The following instructions will guide you on how to create a Python module for ”Rolling the dice”. This module will generate random numbers from this computerized dice.</a:t>
            </a:r>
          </a:p>
          <a:p>
            <a:pPr marL="0" indent="0">
              <a:buNone/>
            </a:pPr>
            <a:r>
              <a:rPr lang="en-IN" dirty="0">
                <a:latin typeface="Bahnschrift" panose="020B0502040204020203" pitchFamily="34" charset="0"/>
              </a:rPr>
              <a:t> We will provide functions needed to create the module and provide a description as to what functions will be used for. Learning the basic for python overwhelming. This will be a creative way of using python to allow you to become more familiar with python. </a:t>
            </a:r>
            <a:endParaRPr lang="en-IN" u="sng" dirty="0">
              <a:latin typeface="Bahnschrift" panose="020B0502040204020203" pitchFamily="34" charset="0"/>
            </a:endParaRPr>
          </a:p>
          <a:p>
            <a:pPr marL="0" indent="0">
              <a:buNone/>
            </a:pPr>
            <a:r>
              <a:rPr lang="en-IN" sz="1900" u="sng" dirty="0">
                <a:latin typeface="Arial Black" panose="020B0A04020102020204" pitchFamily="34" charset="0"/>
              </a:rPr>
              <a:t>STEP 1:</a:t>
            </a:r>
            <a:r>
              <a:rPr lang="en-IN" sz="1900" dirty="0">
                <a:latin typeface="Arial Black" panose="020B0A04020102020204" pitchFamily="34" charset="0"/>
              </a:rPr>
              <a:t>  Import random module</a:t>
            </a:r>
            <a:r>
              <a:rPr lang="en-IN" dirty="0">
                <a:latin typeface="Bahnschrift" panose="020B0502040204020203" pitchFamily="34" charset="0"/>
              </a:rPr>
              <a:t> </a:t>
            </a:r>
          </a:p>
          <a:p>
            <a:pPr marL="0" indent="0">
              <a:buNone/>
            </a:pPr>
            <a:r>
              <a:rPr lang="en-IN" dirty="0">
                <a:latin typeface="Bahnschrift" panose="020B0502040204020203" pitchFamily="34" charset="0"/>
              </a:rPr>
              <a:t>                                                             import random </a:t>
            </a:r>
          </a:p>
          <a:p>
            <a:pPr marL="0" indent="0">
              <a:buNone/>
            </a:pPr>
            <a:r>
              <a:rPr lang="en-IN" dirty="0">
                <a:latin typeface="Bahnschrift" panose="020B0502040204020203" pitchFamily="34" charset="0"/>
              </a:rPr>
              <a:t>First open an IDE file. Once it is open, import the random module.</a:t>
            </a:r>
          </a:p>
          <a:p>
            <a:pPr marL="0" indent="0">
              <a:buNone/>
            </a:pPr>
            <a:r>
              <a:rPr lang="en-IN" u="sng" dirty="0">
                <a:latin typeface="Arial Black" panose="020B0A04020102020204" pitchFamily="34" charset="0"/>
              </a:rPr>
              <a:t>STEP 2:</a:t>
            </a:r>
            <a:r>
              <a:rPr lang="en-IN" dirty="0">
                <a:latin typeface="Arial Black" panose="020B0A04020102020204" pitchFamily="34" charset="0"/>
              </a:rPr>
              <a:t>  Initialize the variable for repeating the  program</a:t>
            </a:r>
            <a:r>
              <a:rPr lang="en-IN" dirty="0">
                <a:latin typeface="Bahnschrift" panose="020B0502040204020203" pitchFamily="34" charset="0"/>
              </a:rPr>
              <a:t> </a:t>
            </a:r>
          </a:p>
          <a:p>
            <a:pPr marL="0" indent="0">
              <a:buNone/>
            </a:pPr>
            <a:r>
              <a:rPr lang="en-IN" dirty="0">
                <a:latin typeface="Bahnschrift" panose="020B0502040204020203" pitchFamily="34" charset="0"/>
              </a:rPr>
              <a:t>                                                                     x = "y" </a:t>
            </a:r>
          </a:p>
          <a:p>
            <a:pPr marL="0" indent="0">
              <a:buNone/>
            </a:pPr>
            <a:r>
              <a:rPr lang="en-IN" dirty="0">
                <a:latin typeface="Bahnschrift" panose="020B0502040204020203" pitchFamily="34" charset="0"/>
              </a:rPr>
              <a:t>After Import the random module we have initialize a variable x=”y” .</a:t>
            </a:r>
          </a:p>
        </p:txBody>
      </p:sp>
    </p:spTree>
    <p:extLst>
      <p:ext uri="{BB962C8B-B14F-4D97-AF65-F5344CB8AC3E}">
        <p14:creationId xmlns:p14="http://schemas.microsoft.com/office/powerpoint/2010/main" val="2499361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4A0E93-91C0-4721-B0FB-61D4EB2BBB12}"/>
              </a:ext>
            </a:extLst>
          </p:cNvPr>
          <p:cNvSpPr txBox="1"/>
          <p:nvPr/>
        </p:nvSpPr>
        <p:spPr>
          <a:xfrm>
            <a:off x="1093304" y="889843"/>
            <a:ext cx="10005391" cy="5632311"/>
          </a:xfrm>
          <a:prstGeom prst="rect">
            <a:avLst/>
          </a:prstGeom>
          <a:noFill/>
        </p:spPr>
        <p:txBody>
          <a:bodyPr wrap="square">
            <a:spAutoFit/>
          </a:bodyPr>
          <a:lstStyle/>
          <a:p>
            <a:r>
              <a:rPr lang="en-IN" u="sng" dirty="0">
                <a:latin typeface="Arial Black" panose="020B0A04020102020204" pitchFamily="34" charset="0"/>
              </a:rPr>
              <a:t>STEP 3:</a:t>
            </a:r>
            <a:r>
              <a:rPr lang="en-IN" dirty="0">
                <a:latin typeface="Arial Black" panose="020B0A04020102020204" pitchFamily="34" charset="0"/>
              </a:rPr>
              <a:t>     Create a loop </a:t>
            </a:r>
          </a:p>
          <a:p>
            <a:r>
              <a:rPr lang="en-IN" dirty="0"/>
              <a:t> </a:t>
            </a:r>
          </a:p>
          <a:p>
            <a:r>
              <a:rPr lang="en-IN" dirty="0">
                <a:latin typeface="Bahnschrift" panose="020B0502040204020203" pitchFamily="34" charset="0"/>
              </a:rPr>
              <a:t>                               while x == "y": </a:t>
            </a:r>
          </a:p>
          <a:p>
            <a:endParaRPr lang="en-IN" dirty="0">
              <a:latin typeface="Bahnschrift" panose="020B0502040204020203" pitchFamily="34" charset="0"/>
            </a:endParaRPr>
          </a:p>
          <a:p>
            <a:r>
              <a:rPr lang="en-IN" dirty="0">
                <a:latin typeface="Bahnschrift" panose="020B0502040204020203" pitchFamily="34" charset="0"/>
              </a:rPr>
              <a:t>Ensures that the while loop command is true initially. </a:t>
            </a:r>
          </a:p>
          <a:p>
            <a:endParaRPr lang="en-IN" dirty="0"/>
          </a:p>
          <a:p>
            <a:r>
              <a:rPr lang="en-IN" u="sng" dirty="0">
                <a:latin typeface="Arial Black" panose="020B0A04020102020204" pitchFamily="34" charset="0"/>
              </a:rPr>
              <a:t>STEP 4:</a:t>
            </a:r>
            <a:r>
              <a:rPr lang="en-IN" dirty="0">
                <a:latin typeface="Arial Black" panose="020B0A04020102020204" pitchFamily="34" charset="0"/>
              </a:rPr>
              <a:t>     Use </a:t>
            </a:r>
            <a:r>
              <a:rPr lang="en-IN" dirty="0" err="1">
                <a:latin typeface="Arial Black" panose="020B0A04020102020204" pitchFamily="34" charset="0"/>
              </a:rPr>
              <a:t>randint</a:t>
            </a:r>
            <a:r>
              <a:rPr lang="en-IN" dirty="0">
                <a:latin typeface="Arial Black" panose="020B0A04020102020204" pitchFamily="34" charset="0"/>
              </a:rPr>
              <a:t>() function</a:t>
            </a:r>
            <a:r>
              <a:rPr lang="en-IN" dirty="0"/>
              <a:t> </a:t>
            </a:r>
          </a:p>
          <a:p>
            <a:endParaRPr lang="en-IN" dirty="0"/>
          </a:p>
          <a:p>
            <a:r>
              <a:rPr lang="en-IN" dirty="0"/>
              <a:t>                          </a:t>
            </a:r>
            <a:r>
              <a:rPr lang="en-IN" dirty="0">
                <a:latin typeface="Bahnschrift" panose="020B0502040204020203" pitchFamily="34" charset="0"/>
              </a:rPr>
              <a:t>no = random.randint(1,6) </a:t>
            </a:r>
          </a:p>
          <a:p>
            <a:endParaRPr lang="en-IN" dirty="0">
              <a:latin typeface="Bahnschrift" panose="020B0502040204020203" pitchFamily="34" charset="0"/>
            </a:endParaRPr>
          </a:p>
          <a:p>
            <a:r>
              <a:rPr lang="en-IN" dirty="0">
                <a:latin typeface="Arial Black" panose="020B0A04020102020204" pitchFamily="34" charset="0"/>
              </a:rPr>
              <a:t>What is </a:t>
            </a:r>
            <a:r>
              <a:rPr lang="en-IN" dirty="0" err="1">
                <a:latin typeface="Arial Black" panose="020B0A04020102020204" pitchFamily="34" charset="0"/>
              </a:rPr>
              <a:t>randint</a:t>
            </a:r>
            <a:r>
              <a:rPr lang="en-IN" dirty="0">
                <a:latin typeface="Arial Black" panose="020B0A04020102020204" pitchFamily="34" charset="0"/>
              </a:rPr>
              <a:t>() in python?</a:t>
            </a:r>
          </a:p>
          <a:p>
            <a:endParaRPr lang="en-IN" dirty="0">
              <a:latin typeface="Bahnschrift" panose="020B0502040204020203" pitchFamily="34" charset="0"/>
            </a:endParaRPr>
          </a:p>
          <a:p>
            <a:pPr marL="285750" indent="-285750">
              <a:buFont typeface="Wingdings" panose="05000000000000000000" pitchFamily="2" charset="2"/>
              <a:buChar char="q"/>
            </a:pPr>
            <a:r>
              <a:rPr lang="en-IN" dirty="0">
                <a:latin typeface="Bahnschrift" panose="020B0502040204020203" pitchFamily="34" charset="0"/>
              </a:rPr>
              <a:t> The </a:t>
            </a:r>
            <a:r>
              <a:rPr lang="en-IN" dirty="0" err="1">
                <a:latin typeface="Bahnschrift" panose="020B0502040204020203" pitchFamily="34" charset="0"/>
              </a:rPr>
              <a:t>randint</a:t>
            </a:r>
            <a:r>
              <a:rPr lang="en-IN" dirty="0">
                <a:latin typeface="Bahnschrift" panose="020B0502040204020203" pitchFamily="34" charset="0"/>
              </a:rPr>
              <a:t>() method returns on integer number Selected element from the specified range (1-6).</a:t>
            </a:r>
          </a:p>
          <a:p>
            <a:pPr marL="285750" indent="-285750">
              <a:buFont typeface="Wingdings" panose="05000000000000000000" pitchFamily="2" charset="2"/>
              <a:buChar char="q"/>
            </a:pPr>
            <a:r>
              <a:rPr lang="en-IN" dirty="0">
                <a:latin typeface="Bahnschrift" panose="020B0502040204020203" pitchFamily="34" charset="0"/>
              </a:rPr>
              <a:t> Now we can use the </a:t>
            </a:r>
            <a:r>
              <a:rPr lang="en-IN" dirty="0" err="1">
                <a:latin typeface="Bahnschrift" panose="020B0502040204020203" pitchFamily="34" charset="0"/>
              </a:rPr>
              <a:t>randint</a:t>
            </a:r>
            <a:r>
              <a:rPr lang="en-IN" dirty="0">
                <a:latin typeface="Bahnschrift" panose="020B0502040204020203" pitchFamily="34" charset="0"/>
              </a:rPr>
              <a:t>() in the random library to generate a random variable. </a:t>
            </a:r>
          </a:p>
          <a:p>
            <a:endParaRPr lang="en-IN" u="sng" dirty="0"/>
          </a:p>
          <a:p>
            <a:r>
              <a:rPr lang="en-IN" u="sng" dirty="0">
                <a:latin typeface="Arial Black" panose="020B0A04020102020204" pitchFamily="34" charset="0"/>
              </a:rPr>
              <a:t>STEP 5:</a:t>
            </a:r>
            <a:r>
              <a:rPr lang="en-IN" dirty="0">
                <a:latin typeface="Arial Black" panose="020B0A04020102020204" pitchFamily="34" charset="0"/>
              </a:rPr>
              <a:t>     RUNNING THE PROGRAM FOR FIRST TIME</a:t>
            </a:r>
            <a:r>
              <a:rPr lang="en-IN" dirty="0"/>
              <a:t> </a:t>
            </a:r>
          </a:p>
          <a:p>
            <a:endParaRPr lang="en-IN" dirty="0"/>
          </a:p>
          <a:p>
            <a:r>
              <a:rPr lang="en-IN" dirty="0">
                <a:latin typeface="Bahnschrift" panose="020B0502040204020203" pitchFamily="34" charset="0"/>
              </a:rPr>
              <a:t>Our code now print a random output between 1-6 each time the program is run. If we run the program 3 times our output will look like :</a:t>
            </a:r>
          </a:p>
        </p:txBody>
      </p:sp>
    </p:spTree>
    <p:extLst>
      <p:ext uri="{BB962C8B-B14F-4D97-AF65-F5344CB8AC3E}">
        <p14:creationId xmlns:p14="http://schemas.microsoft.com/office/powerpoint/2010/main" val="119708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902B35-B31B-48A2-A553-56E22F9D0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8" y="993914"/>
            <a:ext cx="9534389" cy="5367130"/>
          </a:xfrm>
          <a:prstGeom prst="rect">
            <a:avLst/>
          </a:prstGeom>
        </p:spPr>
      </p:pic>
    </p:spTree>
    <p:extLst>
      <p:ext uri="{BB962C8B-B14F-4D97-AF65-F5344CB8AC3E}">
        <p14:creationId xmlns:p14="http://schemas.microsoft.com/office/powerpoint/2010/main" val="3521576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95B27F-075E-4AAD-AB50-16E60936F752}"/>
              </a:ext>
            </a:extLst>
          </p:cNvPr>
          <p:cNvSpPr txBox="1"/>
          <p:nvPr/>
        </p:nvSpPr>
        <p:spPr>
          <a:xfrm>
            <a:off x="596348" y="622853"/>
            <a:ext cx="9753600" cy="3693319"/>
          </a:xfrm>
          <a:prstGeom prst="rect">
            <a:avLst/>
          </a:prstGeom>
          <a:noFill/>
        </p:spPr>
        <p:txBody>
          <a:bodyPr wrap="square">
            <a:spAutoFit/>
          </a:bodyPr>
          <a:lstStyle/>
          <a:p>
            <a:r>
              <a:rPr lang="en-IN" u="sng" dirty="0">
                <a:latin typeface="Arial Black" panose="020B0A04020102020204" pitchFamily="34" charset="0"/>
              </a:rPr>
              <a:t>STEP 6: </a:t>
            </a:r>
            <a:r>
              <a:rPr lang="en-IN" dirty="0">
                <a:latin typeface="Arial Black" panose="020B0A04020102020204" pitchFamily="34" charset="0"/>
              </a:rPr>
              <a:t>   Ask the user for another dice roll</a:t>
            </a:r>
            <a:r>
              <a:rPr lang="en-IN" dirty="0"/>
              <a:t> </a:t>
            </a:r>
          </a:p>
          <a:p>
            <a:endParaRPr lang="en-IN" dirty="0"/>
          </a:p>
          <a:p>
            <a:r>
              <a:rPr lang="en-IN" dirty="0">
                <a:latin typeface="Bahnschrift" panose="020B0502040204020203" pitchFamily="34" charset="0"/>
              </a:rPr>
              <a:t>We will use the input() function to obtain the user input. The user will be prompted “press y to roll again and n to exit:”. We only need to know whether the answer is yes. If the answer is no then obviously it is no.</a:t>
            </a:r>
          </a:p>
          <a:p>
            <a:r>
              <a:rPr lang="en-IN" dirty="0">
                <a:latin typeface="Bahnschrift" panose="020B0502040204020203" pitchFamily="34" charset="0"/>
              </a:rPr>
              <a:t> The input of the user will be stand in a variable so that we can check whether the input is “y” for     now.</a:t>
            </a:r>
          </a:p>
          <a:p>
            <a:r>
              <a:rPr lang="en-IN" dirty="0">
                <a:latin typeface="Bahnschrift" panose="020B0502040204020203" pitchFamily="34" charset="0"/>
              </a:rPr>
              <a:t> We will use a while loop that runs while the value of variable which we will call is true.</a:t>
            </a:r>
          </a:p>
          <a:p>
            <a:r>
              <a:rPr lang="en-IN" dirty="0">
                <a:latin typeface="Bahnschrift" panose="020B0502040204020203" pitchFamily="34" charset="0"/>
              </a:rPr>
              <a:t> Inside the while loop , we will print a random dice roll to the screen, then ask the user for another dice roll:</a:t>
            </a:r>
          </a:p>
          <a:p>
            <a:endParaRPr lang="en-IN" dirty="0">
              <a:latin typeface="Bahnschrift" panose="020B0502040204020203" pitchFamily="34" charset="0"/>
            </a:endParaRPr>
          </a:p>
          <a:p>
            <a:r>
              <a:rPr lang="en-IN" dirty="0">
                <a:latin typeface="Bahnschrift" panose="020B0502040204020203" pitchFamily="34" charset="0"/>
              </a:rPr>
              <a:t>                                                                     x = "y" </a:t>
            </a:r>
          </a:p>
          <a:p>
            <a:r>
              <a:rPr lang="en-IN" dirty="0">
                <a:latin typeface="Bahnschrift" panose="020B0502040204020203" pitchFamily="34" charset="0"/>
              </a:rPr>
              <a:t>                                                              while x == "y": </a:t>
            </a:r>
          </a:p>
        </p:txBody>
      </p:sp>
      <p:sp>
        <p:nvSpPr>
          <p:cNvPr id="5" name="TextBox 4">
            <a:extLst>
              <a:ext uri="{FF2B5EF4-FFF2-40B4-BE49-F238E27FC236}">
                <a16:creationId xmlns:a16="http://schemas.microsoft.com/office/drawing/2014/main" id="{124F2FC7-7A3B-4C91-830A-23770C55E8C9}"/>
              </a:ext>
            </a:extLst>
          </p:cNvPr>
          <p:cNvSpPr txBox="1"/>
          <p:nvPr/>
        </p:nvSpPr>
        <p:spPr>
          <a:xfrm>
            <a:off x="596348" y="4316172"/>
            <a:ext cx="10018643" cy="2585323"/>
          </a:xfrm>
          <a:prstGeom prst="rect">
            <a:avLst/>
          </a:prstGeom>
          <a:noFill/>
        </p:spPr>
        <p:txBody>
          <a:bodyPr wrap="square">
            <a:spAutoFit/>
          </a:bodyPr>
          <a:lstStyle/>
          <a:p>
            <a:r>
              <a:rPr lang="en-IN" u="sng" dirty="0">
                <a:latin typeface="Arial Black" panose="020B0A04020102020204" pitchFamily="34" charset="0"/>
              </a:rPr>
              <a:t>STEP 7:</a:t>
            </a:r>
            <a:r>
              <a:rPr lang="en-IN" dirty="0">
                <a:latin typeface="Arial Black" panose="020B0A04020102020204" pitchFamily="34" charset="0"/>
              </a:rPr>
              <a:t>     Running the program</a:t>
            </a:r>
            <a:r>
              <a:rPr lang="en-IN" dirty="0"/>
              <a:t> </a:t>
            </a:r>
          </a:p>
          <a:p>
            <a:endParaRPr lang="en-IN" dirty="0"/>
          </a:p>
          <a:p>
            <a:r>
              <a:rPr lang="en-IN" dirty="0">
                <a:latin typeface="Bahnschrift" panose="020B0502040204020203" pitchFamily="34" charset="0"/>
              </a:rPr>
              <a:t>We can run the program in the terminal with the command python 3 dice_roll.py and we will be given a random dice roll and then immediately ask if we want to roll dice again.</a:t>
            </a:r>
          </a:p>
          <a:p>
            <a:r>
              <a:rPr lang="en-IN" dirty="0">
                <a:latin typeface="Bahnschrift" panose="020B0502040204020203" pitchFamily="34" charset="0"/>
              </a:rPr>
              <a:t> If we type ‘y’ we will get another dice roll and then when we type anything other then ‘y’ we will quit terminate the program </a:t>
            </a:r>
            <a:r>
              <a:rPr lang="en-IN" dirty="0"/>
              <a:t>. </a:t>
            </a:r>
          </a:p>
          <a:p>
            <a:r>
              <a:rPr lang="en-IN" dirty="0"/>
              <a:t> </a:t>
            </a:r>
          </a:p>
          <a:p>
            <a:r>
              <a:rPr lang="en-IN" dirty="0"/>
              <a:t> </a:t>
            </a:r>
          </a:p>
          <a:p>
            <a:r>
              <a:rPr lang="en-IN" dirty="0"/>
              <a:t> </a:t>
            </a:r>
          </a:p>
        </p:txBody>
      </p:sp>
    </p:spTree>
    <p:extLst>
      <p:ext uri="{BB962C8B-B14F-4D97-AF65-F5344CB8AC3E}">
        <p14:creationId xmlns:p14="http://schemas.microsoft.com/office/powerpoint/2010/main" val="2745062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5AB1-B831-4965-B709-0E8F86FCE728}"/>
              </a:ext>
            </a:extLst>
          </p:cNvPr>
          <p:cNvSpPr>
            <a:spLocks noGrp="1"/>
          </p:cNvSpPr>
          <p:nvPr>
            <p:ph type="title"/>
          </p:nvPr>
        </p:nvSpPr>
        <p:spPr/>
        <p:txBody>
          <a:bodyPr/>
          <a:lstStyle/>
          <a:p>
            <a:r>
              <a:rPr lang="en-US" dirty="0">
                <a:latin typeface="Arial Black" panose="020B0A04020102020204" pitchFamily="34" charset="0"/>
              </a:rPr>
              <a:t>PROGRAM CODE</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2C70F50-FD9E-4638-BECB-0E6D6F329AF2}"/>
              </a:ext>
            </a:extLst>
          </p:cNvPr>
          <p:cNvSpPr>
            <a:spLocks noGrp="1"/>
          </p:cNvSpPr>
          <p:nvPr>
            <p:ph idx="1"/>
          </p:nvPr>
        </p:nvSpPr>
        <p:spPr>
          <a:xfrm>
            <a:off x="1154954" y="2411896"/>
            <a:ext cx="8825659" cy="4446104"/>
          </a:xfrm>
        </p:spPr>
        <p:txBody>
          <a:bodyPr>
            <a:normAutofit/>
          </a:bodyPr>
          <a:lstStyle/>
          <a:p>
            <a:pPr marL="0" indent="0">
              <a:buNone/>
            </a:pPr>
            <a:r>
              <a:rPr lang="en-US" dirty="0">
                <a:latin typeface="Bahnschrift" panose="020B0502040204020203" pitchFamily="34" charset="0"/>
              </a:rPr>
              <a:t>Import random</a:t>
            </a:r>
          </a:p>
          <a:p>
            <a:pPr marL="0" indent="0">
              <a:buNone/>
            </a:pPr>
            <a:r>
              <a:rPr lang="en-US" dirty="0">
                <a:latin typeface="Bahnschrift" panose="020B0502040204020203" pitchFamily="34" charset="0"/>
              </a:rPr>
              <a:t>X = “y”</a:t>
            </a:r>
          </a:p>
          <a:p>
            <a:pPr marL="0" indent="0">
              <a:buNone/>
            </a:pPr>
            <a:r>
              <a:rPr lang="en-US" dirty="0">
                <a:latin typeface="Bahnschrift" panose="020B0502040204020203" pitchFamily="34" charset="0"/>
              </a:rPr>
              <a:t>While x == “y”:</a:t>
            </a:r>
          </a:p>
          <a:p>
            <a:pPr marL="0" indent="0">
              <a:buNone/>
            </a:pPr>
            <a:r>
              <a:rPr lang="en-US" dirty="0">
                <a:latin typeface="Bahnschrift" panose="020B0502040204020203" pitchFamily="34" charset="0"/>
              </a:rPr>
              <a:t>#Generate a random number</a:t>
            </a:r>
          </a:p>
          <a:p>
            <a:pPr marL="0" indent="0">
              <a:buNone/>
            </a:pPr>
            <a:r>
              <a:rPr lang="en-US" dirty="0">
                <a:latin typeface="Bahnschrift" panose="020B0502040204020203" pitchFamily="34" charset="0"/>
              </a:rPr>
              <a:t>#Between 1 and 6 (including both 1 and 6)</a:t>
            </a:r>
          </a:p>
          <a:p>
            <a:pPr marL="0" indent="0">
              <a:buNone/>
            </a:pPr>
            <a:r>
              <a:rPr lang="en-US" dirty="0">
                <a:latin typeface="Bahnschrift" panose="020B0502040204020203" pitchFamily="34" charset="0"/>
              </a:rPr>
              <a:t>no == random.randint(1,6)</a:t>
            </a:r>
          </a:p>
          <a:p>
            <a:pPr marL="0" indent="0">
              <a:buNone/>
            </a:pPr>
            <a:r>
              <a:rPr lang="en-US" dirty="0">
                <a:latin typeface="Bahnschrift" panose="020B0502040204020203" pitchFamily="34" charset="0"/>
              </a:rPr>
              <a:t>if no == 1:</a:t>
            </a:r>
          </a:p>
          <a:p>
            <a:pPr marL="0" indent="0">
              <a:buNone/>
            </a:pPr>
            <a:r>
              <a:rPr lang="en-US" dirty="0">
                <a:latin typeface="Bahnschrift" panose="020B0502040204020203" pitchFamily="34" charset="0"/>
              </a:rPr>
              <a:t>   print(“[-----]”)</a:t>
            </a:r>
          </a:p>
          <a:p>
            <a:pPr marL="0" indent="0">
              <a:buNone/>
            </a:pPr>
            <a:r>
              <a:rPr lang="en-US" dirty="0">
                <a:latin typeface="Bahnschrift" panose="020B0502040204020203" pitchFamily="34" charset="0"/>
              </a:rPr>
              <a:t>   print(“[]”)</a:t>
            </a:r>
          </a:p>
          <a:p>
            <a:pPr marL="0" indent="0">
              <a:buNone/>
            </a:pPr>
            <a:r>
              <a:rPr lang="en-US" dirty="0">
                <a:latin typeface="Bahnschrift" panose="020B0502040204020203" pitchFamily="34" charset="0"/>
              </a:rPr>
              <a:t>   print(“[0]”)</a:t>
            </a:r>
          </a:p>
          <a:p>
            <a:pPr marL="0" indent="0">
              <a:buNone/>
            </a:pPr>
            <a:r>
              <a:rPr lang="en-US" dirty="0">
                <a:latin typeface="Bahnschrift" panose="020B0502040204020203" pitchFamily="34" charset="0"/>
              </a:rPr>
              <a:t>   print(“[]”)</a:t>
            </a:r>
          </a:p>
          <a:p>
            <a:pPr marL="0" indent="0">
              <a:buNone/>
            </a:pPr>
            <a:endParaRPr lang="en-IN" dirty="0">
              <a:latin typeface="Bahnschrift" panose="020B0502040204020203" pitchFamily="34" charset="0"/>
            </a:endParaRPr>
          </a:p>
        </p:txBody>
      </p:sp>
    </p:spTree>
    <p:extLst>
      <p:ext uri="{BB962C8B-B14F-4D97-AF65-F5344CB8AC3E}">
        <p14:creationId xmlns:p14="http://schemas.microsoft.com/office/powerpoint/2010/main" val="204361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7EB638-5CFC-46E0-AA19-1390F05983C0}"/>
              </a:ext>
            </a:extLst>
          </p:cNvPr>
          <p:cNvSpPr txBox="1"/>
          <p:nvPr/>
        </p:nvSpPr>
        <p:spPr>
          <a:xfrm>
            <a:off x="768625" y="622852"/>
            <a:ext cx="10575235" cy="6463308"/>
          </a:xfrm>
          <a:prstGeom prst="rect">
            <a:avLst/>
          </a:prstGeom>
          <a:noFill/>
        </p:spPr>
        <p:txBody>
          <a:bodyPr wrap="square">
            <a:spAutoFit/>
          </a:bodyPr>
          <a:lstStyle/>
          <a:p>
            <a:r>
              <a:rPr lang="en-IN" dirty="0">
                <a:latin typeface="Bahnschrift" panose="020B0502040204020203" pitchFamily="34" charset="0"/>
              </a:rPr>
              <a:t>    print("[-----]")   </a:t>
            </a:r>
          </a:p>
          <a:p>
            <a:r>
              <a:rPr lang="en-IN" dirty="0">
                <a:latin typeface="Bahnschrift" panose="020B0502040204020203" pitchFamily="34" charset="0"/>
              </a:rPr>
              <a:t> if no == 2:         </a:t>
            </a:r>
          </a:p>
          <a:p>
            <a:r>
              <a:rPr lang="en-IN" dirty="0">
                <a:latin typeface="Bahnschrift" panose="020B0502040204020203" pitchFamily="34" charset="0"/>
              </a:rPr>
              <a:t>    print("[-----]")        </a:t>
            </a:r>
          </a:p>
          <a:p>
            <a:r>
              <a:rPr lang="en-IN" dirty="0">
                <a:latin typeface="Bahnschrift" panose="020B0502040204020203" pitchFamily="34" charset="0"/>
              </a:rPr>
              <a:t>    print("[ 0 ]")          </a:t>
            </a:r>
          </a:p>
          <a:p>
            <a:r>
              <a:rPr lang="en-IN" dirty="0">
                <a:latin typeface="Bahnschrift" panose="020B0502040204020203" pitchFamily="34" charset="0"/>
              </a:rPr>
              <a:t>    print("[ ]")        </a:t>
            </a:r>
          </a:p>
          <a:p>
            <a:r>
              <a:rPr lang="en-IN" dirty="0">
                <a:latin typeface="Bahnschrift" panose="020B0502040204020203" pitchFamily="34" charset="0"/>
              </a:rPr>
              <a:t>    print("[ 0 ]") </a:t>
            </a:r>
          </a:p>
          <a:p>
            <a:r>
              <a:rPr lang="en-IN" dirty="0">
                <a:latin typeface="Bahnschrift" panose="020B0502040204020203" pitchFamily="34" charset="0"/>
              </a:rPr>
              <a:t>    print("[-----]")    </a:t>
            </a:r>
          </a:p>
          <a:p>
            <a:r>
              <a:rPr lang="en-IN" dirty="0">
                <a:latin typeface="Bahnschrift" panose="020B0502040204020203" pitchFamily="34" charset="0"/>
              </a:rPr>
              <a:t> if no == 3:         </a:t>
            </a:r>
          </a:p>
          <a:p>
            <a:r>
              <a:rPr lang="en-IN" dirty="0">
                <a:latin typeface="Bahnschrift" panose="020B0502040204020203" pitchFamily="34" charset="0"/>
              </a:rPr>
              <a:t>    print("[-----]")         </a:t>
            </a:r>
          </a:p>
          <a:p>
            <a:r>
              <a:rPr lang="en-IN" dirty="0">
                <a:latin typeface="Bahnschrift" panose="020B0502040204020203" pitchFamily="34" charset="0"/>
              </a:rPr>
              <a:t>    print("[ ]")        </a:t>
            </a:r>
          </a:p>
          <a:p>
            <a:r>
              <a:rPr lang="en-IN" dirty="0">
                <a:latin typeface="Bahnschrift" panose="020B0502040204020203" pitchFamily="34" charset="0"/>
              </a:rPr>
              <a:t>    print("[0 0 0]")         </a:t>
            </a:r>
          </a:p>
          <a:p>
            <a:r>
              <a:rPr lang="en-IN" dirty="0">
                <a:latin typeface="Bahnschrift" panose="020B0502040204020203" pitchFamily="34" charset="0"/>
              </a:rPr>
              <a:t>    print("[ ]")         </a:t>
            </a:r>
          </a:p>
          <a:p>
            <a:r>
              <a:rPr lang="en-IN" dirty="0">
                <a:latin typeface="Bahnschrift" panose="020B0502040204020203" pitchFamily="34" charset="0"/>
              </a:rPr>
              <a:t>    print("[-----]") </a:t>
            </a:r>
          </a:p>
          <a:p>
            <a:r>
              <a:rPr lang="en-IN" dirty="0">
                <a:latin typeface="Bahnschrift" panose="020B0502040204020203" pitchFamily="34" charset="0"/>
              </a:rPr>
              <a:t>if no == 4:</a:t>
            </a:r>
          </a:p>
          <a:p>
            <a:r>
              <a:rPr lang="en-IN" dirty="0">
                <a:latin typeface="Bahnschrift" panose="020B0502040204020203" pitchFamily="34" charset="0"/>
              </a:rPr>
              <a:t>   print("[-----]")</a:t>
            </a:r>
          </a:p>
          <a:p>
            <a:r>
              <a:rPr lang="en-IN" dirty="0">
                <a:latin typeface="Bahnschrift" panose="020B0502040204020203" pitchFamily="34" charset="0"/>
              </a:rPr>
              <a:t>   print("[0 0]")</a:t>
            </a:r>
          </a:p>
          <a:p>
            <a:r>
              <a:rPr lang="en-IN" dirty="0">
                <a:latin typeface="Bahnschrift" panose="020B0502040204020203" pitchFamily="34" charset="0"/>
              </a:rPr>
              <a:t>   print("[ ]") </a:t>
            </a:r>
          </a:p>
          <a:p>
            <a:r>
              <a:rPr lang="en-IN" dirty="0">
                <a:latin typeface="Bahnschrift" panose="020B0502040204020203" pitchFamily="34" charset="0"/>
              </a:rPr>
              <a:t>   print("[0 0]")         </a:t>
            </a:r>
          </a:p>
          <a:p>
            <a:r>
              <a:rPr lang="en-IN" dirty="0">
                <a:latin typeface="Bahnschrift" panose="020B0502040204020203" pitchFamily="34" charset="0"/>
              </a:rPr>
              <a:t>   print("[-----]")</a:t>
            </a:r>
          </a:p>
          <a:p>
            <a:r>
              <a:rPr lang="en-IN" dirty="0">
                <a:latin typeface="Bahnschrift" panose="020B0502040204020203" pitchFamily="34" charset="0"/>
              </a:rPr>
              <a:t>if no == 5:</a:t>
            </a:r>
          </a:p>
          <a:p>
            <a:r>
              <a:rPr lang="en-IN" dirty="0">
                <a:latin typeface="Bahnschrift" panose="020B0502040204020203" pitchFamily="34" charset="0"/>
              </a:rPr>
              <a:t>   print(“[-----]”)</a:t>
            </a:r>
          </a:p>
          <a:p>
            <a:r>
              <a:rPr lang="en-IN" dirty="0">
                <a:latin typeface="Bahnschrift" panose="020B0502040204020203" pitchFamily="34" charset="0"/>
              </a:rPr>
              <a:t>   print(“[0 0 ]”)</a:t>
            </a:r>
          </a:p>
          <a:p>
            <a:endParaRPr lang="en-IN" dirty="0">
              <a:latin typeface="Bahnschrift" panose="020B0502040204020203" pitchFamily="34" charset="0"/>
            </a:endParaRPr>
          </a:p>
        </p:txBody>
      </p:sp>
      <p:sp>
        <p:nvSpPr>
          <p:cNvPr id="5" name="TextBox 4">
            <a:extLst>
              <a:ext uri="{FF2B5EF4-FFF2-40B4-BE49-F238E27FC236}">
                <a16:creationId xmlns:a16="http://schemas.microsoft.com/office/drawing/2014/main" id="{68660583-D473-4A75-8532-208FBC0DE760}"/>
              </a:ext>
            </a:extLst>
          </p:cNvPr>
          <p:cNvSpPr txBox="1"/>
          <p:nvPr/>
        </p:nvSpPr>
        <p:spPr>
          <a:xfrm>
            <a:off x="2703443" y="3105834"/>
            <a:ext cx="7447721" cy="369332"/>
          </a:xfrm>
          <a:prstGeom prst="rect">
            <a:avLst/>
          </a:prstGeom>
          <a:noFill/>
        </p:spPr>
        <p:txBody>
          <a:bodyPr wrap="square">
            <a:spAutoFit/>
          </a:bodyPr>
          <a:lstStyle/>
          <a:p>
            <a:r>
              <a:rPr lang="en-IN" dirty="0"/>
              <a:t> </a:t>
            </a:r>
          </a:p>
        </p:txBody>
      </p:sp>
    </p:spTree>
    <p:extLst>
      <p:ext uri="{BB962C8B-B14F-4D97-AF65-F5344CB8AC3E}">
        <p14:creationId xmlns:p14="http://schemas.microsoft.com/office/powerpoint/2010/main" val="2901847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EAE4D39-AEE0-41BC-B0F0-672F7057CECC}"/>
              </a:ext>
            </a:extLst>
          </p:cNvPr>
          <p:cNvSpPr txBox="1"/>
          <p:nvPr/>
        </p:nvSpPr>
        <p:spPr>
          <a:xfrm>
            <a:off x="702365" y="649358"/>
            <a:ext cx="8441635" cy="3970318"/>
          </a:xfrm>
          <a:prstGeom prst="rect">
            <a:avLst/>
          </a:prstGeom>
          <a:noFill/>
        </p:spPr>
        <p:txBody>
          <a:bodyPr wrap="square">
            <a:spAutoFit/>
          </a:bodyPr>
          <a:lstStyle/>
          <a:p>
            <a:r>
              <a:rPr lang="en-IN" dirty="0"/>
              <a:t>   </a:t>
            </a:r>
            <a:r>
              <a:rPr lang="en-IN" dirty="0">
                <a:latin typeface="Bahnschrift" panose="020B0502040204020203" pitchFamily="34" charset="0"/>
              </a:rPr>
              <a:t>print("[ 0 ]")        </a:t>
            </a:r>
          </a:p>
          <a:p>
            <a:r>
              <a:rPr lang="en-IN" dirty="0">
                <a:latin typeface="Bahnschrift" panose="020B0502040204020203" pitchFamily="34" charset="0"/>
              </a:rPr>
              <a:t>    print("[0 0]")        </a:t>
            </a:r>
          </a:p>
          <a:p>
            <a:r>
              <a:rPr lang="en-IN" dirty="0">
                <a:latin typeface="Bahnschrift" panose="020B0502040204020203" pitchFamily="34" charset="0"/>
              </a:rPr>
              <a:t>    print("[-----]")     </a:t>
            </a:r>
          </a:p>
          <a:p>
            <a:r>
              <a:rPr lang="en-IN" dirty="0">
                <a:latin typeface="Bahnschrift" panose="020B0502040204020203" pitchFamily="34" charset="0"/>
              </a:rPr>
              <a:t>if no == 6: </a:t>
            </a:r>
          </a:p>
          <a:p>
            <a:r>
              <a:rPr lang="en-IN" dirty="0">
                <a:latin typeface="Bahnschrift" panose="020B0502040204020203" pitchFamily="34" charset="0"/>
              </a:rPr>
              <a:t>    print("[-----]")        </a:t>
            </a:r>
          </a:p>
          <a:p>
            <a:r>
              <a:rPr lang="en-IN" dirty="0">
                <a:latin typeface="Bahnschrift" panose="020B0502040204020203" pitchFamily="34" charset="0"/>
              </a:rPr>
              <a:t>    print("[0 0 0]")        </a:t>
            </a:r>
          </a:p>
          <a:p>
            <a:r>
              <a:rPr lang="en-IN" dirty="0">
                <a:latin typeface="Bahnschrift" panose="020B0502040204020203" pitchFamily="34" charset="0"/>
              </a:rPr>
              <a:t>    print("[ ]")        </a:t>
            </a:r>
          </a:p>
          <a:p>
            <a:r>
              <a:rPr lang="en-IN" dirty="0">
                <a:latin typeface="Bahnschrift" panose="020B0502040204020203" pitchFamily="34" charset="0"/>
              </a:rPr>
              <a:t>    print("[0 0 0]")        </a:t>
            </a:r>
          </a:p>
          <a:p>
            <a:r>
              <a:rPr lang="en-IN" dirty="0">
                <a:latin typeface="Bahnschrift" panose="020B0502040204020203" pitchFamily="34" charset="0"/>
              </a:rPr>
              <a:t>    print("[-----]")    </a:t>
            </a:r>
          </a:p>
          <a:p>
            <a:r>
              <a:rPr lang="en-IN" dirty="0">
                <a:latin typeface="Bahnschrift" panose="020B0502040204020203" pitchFamily="34" charset="0"/>
              </a:rPr>
              <a:t>x=input("press y to roll again and n to exit:")    </a:t>
            </a:r>
          </a:p>
          <a:p>
            <a:r>
              <a:rPr lang="en-IN" dirty="0">
                <a:latin typeface="Bahnschrift" panose="020B0502040204020203" pitchFamily="34" charset="0"/>
              </a:rPr>
              <a:t>print("\n") </a:t>
            </a:r>
          </a:p>
          <a:p>
            <a:endParaRPr lang="en-IN" dirty="0"/>
          </a:p>
          <a:p>
            <a:r>
              <a:rPr lang="en-IN" sz="2000" u="sng" dirty="0">
                <a:latin typeface="Arial Black" panose="020B0A04020102020204" pitchFamily="34" charset="0"/>
              </a:rPr>
              <a:t>OUTPUT:</a:t>
            </a:r>
          </a:p>
          <a:p>
            <a:endParaRPr lang="en-IN" dirty="0"/>
          </a:p>
        </p:txBody>
      </p:sp>
    </p:spTree>
    <p:extLst>
      <p:ext uri="{BB962C8B-B14F-4D97-AF65-F5344CB8AC3E}">
        <p14:creationId xmlns:p14="http://schemas.microsoft.com/office/powerpoint/2010/main" val="109213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A314-957C-4FDB-BC3C-35208057572B}"/>
              </a:ext>
            </a:extLst>
          </p:cNvPr>
          <p:cNvSpPr>
            <a:spLocks noGrp="1"/>
          </p:cNvSpPr>
          <p:nvPr>
            <p:ph type="title"/>
          </p:nvPr>
        </p:nvSpPr>
        <p:spPr/>
        <p:txBody>
          <a:bodyPr/>
          <a:lstStyle/>
          <a:p>
            <a:r>
              <a:rPr lang="en-US" dirty="0">
                <a:latin typeface="Arial Black" panose="020B0A04020102020204" pitchFamily="34" charset="0"/>
              </a:rPr>
              <a:t>          DATE OF SUBMISSION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F46CB29-1674-4533-BFF2-D36289E1AA7B}"/>
              </a:ext>
            </a:extLst>
          </p:cNvPr>
          <p:cNvSpPr>
            <a:spLocks noGrp="1"/>
          </p:cNvSpPr>
          <p:nvPr>
            <p:ph idx="1"/>
          </p:nvPr>
        </p:nvSpPr>
        <p:spPr/>
        <p:txBody>
          <a:bodyPr/>
          <a:lstStyle/>
          <a:p>
            <a:pPr marL="0" indent="0">
              <a:buNone/>
            </a:pPr>
            <a:r>
              <a:rPr lang="en-US" dirty="0">
                <a:latin typeface="Arial Black" panose="020B0A04020102020204" pitchFamily="34" charset="0"/>
              </a:rPr>
              <a:t>                                      27 JANUARY 2021</a:t>
            </a:r>
            <a:endParaRPr lang="en-IN" dirty="0">
              <a:latin typeface="Arial Black" panose="020B0A04020102020204" pitchFamily="34" charset="0"/>
            </a:endParaRPr>
          </a:p>
        </p:txBody>
      </p:sp>
    </p:spTree>
    <p:extLst>
      <p:ext uri="{BB962C8B-B14F-4D97-AF65-F5344CB8AC3E}">
        <p14:creationId xmlns:p14="http://schemas.microsoft.com/office/powerpoint/2010/main" val="1804293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32A8DE-60B6-4D5B-9F25-C4C9157FE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715617"/>
            <a:ext cx="7460974" cy="5420140"/>
          </a:xfrm>
          <a:prstGeom prst="rect">
            <a:avLst/>
          </a:prstGeom>
        </p:spPr>
      </p:pic>
    </p:spTree>
    <p:extLst>
      <p:ext uri="{BB962C8B-B14F-4D97-AF65-F5344CB8AC3E}">
        <p14:creationId xmlns:p14="http://schemas.microsoft.com/office/powerpoint/2010/main" val="1265330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CB9C1-9147-4B93-8789-4A99AF7B4367}"/>
              </a:ext>
            </a:extLst>
          </p:cNvPr>
          <p:cNvSpPr>
            <a:spLocks noGrp="1"/>
          </p:cNvSpPr>
          <p:nvPr>
            <p:ph type="title"/>
          </p:nvPr>
        </p:nvSpPr>
        <p:spPr/>
        <p:txBody>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BFB4BAD-7D50-47A1-B24B-F9D62FFFAF85}"/>
              </a:ext>
            </a:extLst>
          </p:cNvPr>
          <p:cNvSpPr>
            <a:spLocks noGrp="1"/>
          </p:cNvSpPr>
          <p:nvPr>
            <p:ph idx="1"/>
          </p:nvPr>
        </p:nvSpPr>
        <p:spPr/>
        <p:txBody>
          <a:bodyPr/>
          <a:lstStyle/>
          <a:p>
            <a:pPr marL="0" indent="0">
              <a:buNone/>
            </a:pPr>
            <a:r>
              <a:rPr lang="en-IN" dirty="0">
                <a:latin typeface="Bahnschrift" panose="020B0502040204020203" pitchFamily="34" charset="0"/>
              </a:rPr>
              <a:t>In this project, we went through the steps of counting a command line dice roll simulator in python. There are different ways of doing the same thing but this is the way we choose to do a dice roll simulator in python you can try and mix a few thing up as an exercise.</a:t>
            </a:r>
          </a:p>
          <a:p>
            <a:pPr marL="0" indent="0">
              <a:buNone/>
            </a:pPr>
            <a:r>
              <a:rPr lang="en-IN" dirty="0">
                <a:latin typeface="Bahnschrift" panose="020B0502040204020203" pitchFamily="34" charset="0"/>
              </a:rPr>
              <a:t> I suggest you to try and improve this dice roll simulator on your own. It would be a good test of your python programming language.</a:t>
            </a:r>
          </a:p>
        </p:txBody>
      </p:sp>
    </p:spTree>
    <p:extLst>
      <p:ext uri="{BB962C8B-B14F-4D97-AF65-F5344CB8AC3E}">
        <p14:creationId xmlns:p14="http://schemas.microsoft.com/office/powerpoint/2010/main" val="1139455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C5EC-0279-4765-B4EC-DE0B3E96B9A5}"/>
              </a:ext>
            </a:extLst>
          </p:cNvPr>
          <p:cNvSpPr>
            <a:spLocks noGrp="1"/>
          </p:cNvSpPr>
          <p:nvPr>
            <p:ph type="ctrTitle"/>
          </p:nvPr>
        </p:nvSpPr>
        <p:spPr>
          <a:xfrm>
            <a:off x="1154955" y="2099733"/>
            <a:ext cx="8825658" cy="1491606"/>
          </a:xfrm>
        </p:spPr>
        <p:txBody>
          <a:bodyPr/>
          <a:lstStyle/>
          <a:p>
            <a:r>
              <a:rPr lang="en-US" sz="4800" dirty="0">
                <a:latin typeface="Arial Black" panose="020B0A04020102020204" pitchFamily="34" charset="0"/>
              </a:rPr>
              <a:t>        --**THE END**--</a:t>
            </a:r>
            <a:endParaRPr lang="en-IN" sz="4800" dirty="0">
              <a:latin typeface="Arial Black" panose="020B0A04020102020204" pitchFamily="34" charset="0"/>
            </a:endParaRPr>
          </a:p>
        </p:txBody>
      </p:sp>
      <p:sp>
        <p:nvSpPr>
          <p:cNvPr id="3" name="Subtitle 2">
            <a:extLst>
              <a:ext uri="{FF2B5EF4-FFF2-40B4-BE49-F238E27FC236}">
                <a16:creationId xmlns:a16="http://schemas.microsoft.com/office/drawing/2014/main" id="{BB981646-9EA3-4211-B456-E007062F2237}"/>
              </a:ext>
            </a:extLst>
          </p:cNvPr>
          <p:cNvSpPr>
            <a:spLocks noGrp="1"/>
          </p:cNvSpPr>
          <p:nvPr>
            <p:ph type="subTitle" idx="1"/>
          </p:nvPr>
        </p:nvSpPr>
        <p:spPr/>
        <p:txBody>
          <a:bodyPr>
            <a:normAutofit/>
          </a:bodyPr>
          <a:lstStyle/>
          <a:p>
            <a:r>
              <a:rPr lang="en-US" sz="3200" dirty="0">
                <a:latin typeface="Arial Black" panose="020B0A04020102020204" pitchFamily="34" charset="0"/>
              </a:rPr>
              <a:t>                --**THANK YOU**--</a:t>
            </a:r>
            <a:endParaRPr lang="en-IN" sz="3200" dirty="0">
              <a:latin typeface="Arial Black" panose="020B0A04020102020204" pitchFamily="34" charset="0"/>
            </a:endParaRPr>
          </a:p>
        </p:txBody>
      </p:sp>
    </p:spTree>
    <p:extLst>
      <p:ext uri="{BB962C8B-B14F-4D97-AF65-F5344CB8AC3E}">
        <p14:creationId xmlns:p14="http://schemas.microsoft.com/office/powerpoint/2010/main" val="343531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5C0E-E0CC-4E9F-B04F-F216AF8EC6CE}"/>
              </a:ext>
            </a:extLst>
          </p:cNvPr>
          <p:cNvSpPr>
            <a:spLocks noGrp="1"/>
          </p:cNvSpPr>
          <p:nvPr>
            <p:ph type="title"/>
          </p:nvPr>
        </p:nvSpPr>
        <p:spPr/>
        <p:txBody>
          <a:bodyPr/>
          <a:lstStyle/>
          <a:p>
            <a:r>
              <a:rPr lang="en-US" dirty="0">
                <a:latin typeface="Arial Black" panose="020B0A04020102020204" pitchFamily="34" charset="0"/>
              </a:rPr>
              <a:t>         ACKNOWLEDGEMENT</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0D085E0-B5EE-48C6-8AAE-82850E45FAA2}"/>
              </a:ext>
            </a:extLst>
          </p:cNvPr>
          <p:cNvSpPr>
            <a:spLocks noGrp="1"/>
          </p:cNvSpPr>
          <p:nvPr>
            <p:ph idx="1"/>
          </p:nvPr>
        </p:nvSpPr>
        <p:spPr/>
        <p:txBody>
          <a:bodyPr>
            <a:normAutofit fontScale="92500" lnSpcReduction="20000"/>
          </a:bodyPr>
          <a:lstStyle/>
          <a:p>
            <a:pPr marL="0" indent="0">
              <a:buNone/>
            </a:pPr>
            <a:r>
              <a:rPr lang="en-IN" dirty="0">
                <a:latin typeface="Arial Black" panose="020B0A04020102020204" pitchFamily="34" charset="0"/>
              </a:rPr>
              <a:t>It is with the great sense of satisfaction that we present our Knowledge about Python Programming language in the form of project work. We are fortunate to have a teacher’s and mentor’s who are so helpful to us.        </a:t>
            </a:r>
          </a:p>
          <a:p>
            <a:pPr marL="0" indent="0">
              <a:buNone/>
            </a:pPr>
            <a:r>
              <a:rPr lang="en-IN" dirty="0">
                <a:latin typeface="Arial Black" panose="020B0A04020102020204" pitchFamily="34" charset="0"/>
              </a:rPr>
              <a:t>         While working on this project, their patience and valuable hints helped us during the problems. They were generous enough to lead me with their Time, Experience and Expertise.         </a:t>
            </a:r>
          </a:p>
          <a:p>
            <a:pPr marL="0" indent="0">
              <a:buNone/>
            </a:pPr>
            <a:r>
              <a:rPr lang="en-IN" dirty="0">
                <a:latin typeface="Arial Black" panose="020B0A04020102020204" pitchFamily="34" charset="0"/>
              </a:rPr>
              <a:t>         I also acknowledge, with great thanks to our HOD SIR and our faculty for their suggestions and encouragement that I was provided by him at different stages while working on this project and also other staff members for all their help that they extended me.       </a:t>
            </a:r>
          </a:p>
          <a:p>
            <a:pPr marL="0" indent="0">
              <a:buNone/>
            </a:pPr>
            <a:r>
              <a:rPr lang="en-IN" dirty="0">
                <a:latin typeface="Arial Black" panose="020B0A04020102020204" pitchFamily="34" charset="0"/>
              </a:rPr>
              <a:t>        Last but not the least, I also thank full to all the Group Members of the project to complete this project before the deadline which was given to us.</a:t>
            </a:r>
          </a:p>
        </p:txBody>
      </p:sp>
    </p:spTree>
    <p:extLst>
      <p:ext uri="{BB962C8B-B14F-4D97-AF65-F5344CB8AC3E}">
        <p14:creationId xmlns:p14="http://schemas.microsoft.com/office/powerpoint/2010/main" val="3605130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5098-D288-45C1-8AB7-2F7F7FAC7D5D}"/>
              </a:ext>
            </a:extLst>
          </p:cNvPr>
          <p:cNvSpPr>
            <a:spLocks noGrp="1"/>
          </p:cNvSpPr>
          <p:nvPr>
            <p:ph type="title"/>
          </p:nvPr>
        </p:nvSpPr>
        <p:spPr/>
        <p:txBody>
          <a:bodyPr/>
          <a:lstStyle/>
          <a:p>
            <a:r>
              <a:rPr lang="en-US" sz="3200" dirty="0">
                <a:latin typeface="Arial Black" panose="020B0A04020102020204" pitchFamily="34" charset="0"/>
              </a:rPr>
              <a:t>TABLE OF CONTENTS </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84A332D-1642-4D1E-AB1B-E7C506A699E9}"/>
              </a:ext>
            </a:extLst>
          </p:cNvPr>
          <p:cNvSpPr>
            <a:spLocks noGrp="1"/>
          </p:cNvSpPr>
          <p:nvPr>
            <p:ph idx="1"/>
          </p:nvPr>
        </p:nvSpPr>
        <p:spPr>
          <a:xfrm>
            <a:off x="1154954" y="2292627"/>
            <a:ext cx="8825659" cy="5552660"/>
          </a:xfrm>
        </p:spPr>
        <p:txBody>
          <a:bodyPr>
            <a:noAutofit/>
          </a:bodyPr>
          <a:lstStyle/>
          <a:p>
            <a:pPr>
              <a:buFont typeface="Wingdings" panose="05000000000000000000" pitchFamily="2" charset="2"/>
              <a:buChar char="v"/>
            </a:pPr>
            <a:r>
              <a:rPr lang="en-US" sz="1200" dirty="0">
                <a:latin typeface="Arial Black" panose="020B0A04020102020204" pitchFamily="34" charset="0"/>
              </a:rPr>
              <a:t>Abstract…………………………</a:t>
            </a:r>
          </a:p>
          <a:p>
            <a:pPr>
              <a:buFont typeface="Wingdings" panose="05000000000000000000" pitchFamily="2" charset="2"/>
              <a:buChar char="v"/>
            </a:pPr>
            <a:r>
              <a:rPr lang="en-US" sz="1200" dirty="0">
                <a:latin typeface="Arial Black" panose="020B0A04020102020204" pitchFamily="34" charset="0"/>
              </a:rPr>
              <a:t>Python Introduction…………….</a:t>
            </a:r>
          </a:p>
          <a:p>
            <a:pPr>
              <a:buFont typeface="Wingdings" panose="05000000000000000000" pitchFamily="2" charset="2"/>
              <a:buChar char="v"/>
            </a:pPr>
            <a:r>
              <a:rPr lang="en-US" sz="1200" dirty="0">
                <a:latin typeface="Arial Black" panose="020B0A04020102020204" pitchFamily="34" charset="0"/>
              </a:rPr>
              <a:t>Python Details………………….</a:t>
            </a:r>
          </a:p>
          <a:p>
            <a:pPr marL="685800" lvl="1" algn="just">
              <a:buFont typeface="Wingdings" panose="05000000000000000000" pitchFamily="2" charset="2"/>
              <a:buChar char="q"/>
            </a:pPr>
            <a:r>
              <a:rPr lang="en-US" sz="1200" dirty="0">
                <a:latin typeface="Arial Black" panose="020B0A04020102020204" pitchFamily="34" charset="0"/>
              </a:rPr>
              <a:t>Module 1…………………………</a:t>
            </a:r>
          </a:p>
          <a:p>
            <a:pPr marL="1085850" lvl="2" indent="-285750" algn="just">
              <a:buFont typeface="Wingdings" panose="05000000000000000000" pitchFamily="2" charset="2"/>
              <a:buChar char="Ø"/>
            </a:pPr>
            <a:r>
              <a:rPr lang="en-US" sz="1200" dirty="0">
                <a:latin typeface="Arial Black" panose="020B0A04020102020204" pitchFamily="34" charset="0"/>
              </a:rPr>
              <a:t> Python History</a:t>
            </a:r>
          </a:p>
          <a:p>
            <a:pPr marL="1085850" lvl="2" indent="-285750" algn="just">
              <a:buFont typeface="Wingdings" panose="05000000000000000000" pitchFamily="2" charset="2"/>
              <a:buChar char="Ø"/>
            </a:pPr>
            <a:r>
              <a:rPr lang="en-US" sz="1200" dirty="0">
                <a:latin typeface="Arial Black" panose="020B0A04020102020204" pitchFamily="34" charset="0"/>
              </a:rPr>
              <a:t>Python Installation</a:t>
            </a:r>
          </a:p>
          <a:p>
            <a:pPr marL="1085850" lvl="2" indent="-285750" algn="just">
              <a:buFont typeface="Wingdings" panose="05000000000000000000" pitchFamily="2" charset="2"/>
              <a:buChar char="Ø"/>
            </a:pPr>
            <a:r>
              <a:rPr lang="en-US" sz="1200" dirty="0">
                <a:latin typeface="Arial Black" panose="020B0A04020102020204" pitchFamily="34" charset="0"/>
              </a:rPr>
              <a:t>Python Variables</a:t>
            </a:r>
          </a:p>
          <a:p>
            <a:pPr marL="685800" lvl="1" algn="just">
              <a:buFont typeface="Wingdings" panose="05000000000000000000" pitchFamily="2" charset="2"/>
              <a:buChar char="q"/>
            </a:pPr>
            <a:r>
              <a:rPr lang="en-US" sz="1200" dirty="0">
                <a:latin typeface="Arial Black" panose="020B0A04020102020204" pitchFamily="34" charset="0"/>
              </a:rPr>
              <a:t>Module 2…………………………</a:t>
            </a:r>
          </a:p>
          <a:p>
            <a:pPr marL="1085850" lvl="2" indent="-285750" algn="just">
              <a:buFont typeface="Wingdings" panose="05000000000000000000" pitchFamily="2" charset="2"/>
              <a:buChar char="Ø"/>
            </a:pPr>
            <a:r>
              <a:rPr lang="en-US" sz="1200" dirty="0">
                <a:latin typeface="Arial Black" panose="020B0A04020102020204" pitchFamily="34" charset="0"/>
              </a:rPr>
              <a:t>Python Syntax</a:t>
            </a:r>
          </a:p>
          <a:p>
            <a:pPr marL="1085850" lvl="2" indent="-285750" algn="just">
              <a:buFont typeface="Wingdings" panose="05000000000000000000" pitchFamily="2" charset="2"/>
              <a:buChar char="Ø"/>
            </a:pPr>
            <a:r>
              <a:rPr lang="en-US" sz="1200" dirty="0">
                <a:latin typeface="Arial Black" panose="020B0A04020102020204" pitchFamily="34" charset="0"/>
              </a:rPr>
              <a:t>Python Operator’s</a:t>
            </a:r>
          </a:p>
          <a:p>
            <a:pPr marL="685800" lvl="1" algn="just">
              <a:buFont typeface="Wingdings" panose="05000000000000000000" pitchFamily="2" charset="2"/>
              <a:buChar char="q"/>
            </a:pPr>
            <a:r>
              <a:rPr lang="en-US" sz="1200" dirty="0">
                <a:latin typeface="Arial Black" panose="020B0A04020102020204" pitchFamily="34" charset="0"/>
              </a:rPr>
              <a:t>Module 3…………………………</a:t>
            </a:r>
          </a:p>
          <a:p>
            <a:pPr marL="1085850" lvl="2" indent="-285750" algn="just">
              <a:buFont typeface="Wingdings" panose="05000000000000000000" pitchFamily="2" charset="2"/>
              <a:buChar char="Ø"/>
            </a:pPr>
            <a:r>
              <a:rPr lang="en-US" sz="1200" dirty="0">
                <a:latin typeface="Arial Black" panose="020B0A04020102020204" pitchFamily="34" charset="0"/>
              </a:rPr>
              <a:t>Python Data Types</a:t>
            </a:r>
          </a:p>
          <a:p>
            <a:pPr marL="685800" lvl="1" algn="just">
              <a:buFont typeface="Wingdings" panose="05000000000000000000" pitchFamily="2" charset="2"/>
              <a:buChar char="q"/>
            </a:pPr>
            <a:r>
              <a:rPr lang="en-US" sz="1200" dirty="0">
                <a:latin typeface="Arial Black" panose="020B0A04020102020204" pitchFamily="34" charset="0"/>
              </a:rPr>
              <a:t>Module 4…………………………   </a:t>
            </a:r>
          </a:p>
          <a:p>
            <a:pPr marL="1085850" lvl="2" indent="-285750" algn="just">
              <a:buFont typeface="Wingdings" panose="05000000000000000000" pitchFamily="2" charset="2"/>
              <a:buChar char="Ø"/>
            </a:pPr>
            <a:r>
              <a:rPr lang="en-US" sz="1200" dirty="0">
                <a:latin typeface="Arial Black" panose="020B0A04020102020204" pitchFamily="34" charset="0"/>
              </a:rPr>
              <a:t>Python MYSQL</a:t>
            </a:r>
          </a:p>
          <a:p>
            <a:pPr algn="just">
              <a:buFont typeface="Wingdings" panose="05000000000000000000" pitchFamily="2" charset="2"/>
              <a:buChar char="v"/>
            </a:pPr>
            <a:r>
              <a:rPr lang="en-US" sz="1200" dirty="0">
                <a:latin typeface="Arial Black" panose="020B0A04020102020204" pitchFamily="34" charset="0"/>
              </a:rPr>
              <a:t>Mini  Project                    </a:t>
            </a:r>
            <a:endParaRPr lang="en-IN" sz="1200" dirty="0">
              <a:latin typeface="Arial Black" panose="020B0A04020102020204" pitchFamily="34" charset="0"/>
            </a:endParaRPr>
          </a:p>
        </p:txBody>
      </p:sp>
    </p:spTree>
    <p:extLst>
      <p:ext uri="{BB962C8B-B14F-4D97-AF65-F5344CB8AC3E}">
        <p14:creationId xmlns:p14="http://schemas.microsoft.com/office/powerpoint/2010/main" val="171894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885AE-AF47-456F-B2AE-680486255148}"/>
              </a:ext>
            </a:extLst>
          </p:cNvPr>
          <p:cNvSpPr>
            <a:spLocks noGrp="1"/>
          </p:cNvSpPr>
          <p:nvPr>
            <p:ph type="title"/>
          </p:nvPr>
        </p:nvSpPr>
        <p:spPr/>
        <p:txBody>
          <a:bodyPr/>
          <a:lstStyle/>
          <a:p>
            <a:r>
              <a:rPr lang="en-US" dirty="0">
                <a:latin typeface="Arial Black" panose="020B0A04020102020204" pitchFamily="34" charset="0"/>
              </a:rPr>
              <a:t>                 1. ABSTRACT</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0B938B2-8BAB-44BF-AEF3-79246F6B8742}"/>
              </a:ext>
            </a:extLst>
          </p:cNvPr>
          <p:cNvSpPr>
            <a:spLocks noGrp="1"/>
          </p:cNvSpPr>
          <p:nvPr>
            <p:ph idx="1"/>
          </p:nvPr>
        </p:nvSpPr>
        <p:spPr>
          <a:xfrm>
            <a:off x="1154954" y="2603500"/>
            <a:ext cx="9632316" cy="3416300"/>
          </a:xfrm>
        </p:spPr>
        <p:txBody>
          <a:bodyPr/>
          <a:lstStyle/>
          <a:p>
            <a:pPr marL="0" indent="0">
              <a:buNone/>
            </a:pPr>
            <a:r>
              <a:rPr lang="en-IN" dirty="0">
                <a:latin typeface="Arial Black" panose="020B0A04020102020204" pitchFamily="34" charset="0"/>
              </a:rPr>
              <a:t> This report about the concept  Of Python programming language with the help  Of the Mini Project.                               </a:t>
            </a:r>
          </a:p>
          <a:p>
            <a:pPr marL="0" indent="0">
              <a:buNone/>
            </a:pPr>
            <a:r>
              <a:rPr lang="en-IN" dirty="0">
                <a:latin typeface="Arial Black" panose="020B0A04020102020204" pitchFamily="34" charset="0"/>
              </a:rPr>
              <a:t>      It shows my knowledge about Python language with the help of which I have made an Project where the concepts of Python programming is used.                                       </a:t>
            </a:r>
          </a:p>
          <a:p>
            <a:pPr marL="0" indent="0">
              <a:buNone/>
            </a:pPr>
            <a:r>
              <a:rPr lang="en-IN" dirty="0">
                <a:latin typeface="Arial Black" panose="020B0A04020102020204" pitchFamily="34" charset="0"/>
              </a:rPr>
              <a:t>     The report describes about the history, characteristics, overview and concepts  of python programming.</a:t>
            </a:r>
          </a:p>
        </p:txBody>
      </p:sp>
    </p:spTree>
    <p:extLst>
      <p:ext uri="{BB962C8B-B14F-4D97-AF65-F5344CB8AC3E}">
        <p14:creationId xmlns:p14="http://schemas.microsoft.com/office/powerpoint/2010/main" val="146077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4862-34B6-456F-ABBE-7B401369E075}"/>
              </a:ext>
            </a:extLst>
          </p:cNvPr>
          <p:cNvSpPr>
            <a:spLocks noGrp="1"/>
          </p:cNvSpPr>
          <p:nvPr>
            <p:ph type="title"/>
          </p:nvPr>
        </p:nvSpPr>
        <p:spPr/>
        <p:txBody>
          <a:bodyPr/>
          <a:lstStyle/>
          <a:p>
            <a:r>
              <a:rPr lang="en-US" dirty="0">
                <a:latin typeface="Arial Black" panose="020B0A04020102020204" pitchFamily="34" charset="0"/>
              </a:rPr>
              <a:t>         2. PYTHON INTRODUCTION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8DA003E-A9B0-490B-84B1-4463D8D81DAB}"/>
              </a:ext>
            </a:extLst>
          </p:cNvPr>
          <p:cNvSpPr>
            <a:spLocks noGrp="1"/>
          </p:cNvSpPr>
          <p:nvPr>
            <p:ph idx="1"/>
          </p:nvPr>
        </p:nvSpPr>
        <p:spPr>
          <a:xfrm>
            <a:off x="1154954" y="2332383"/>
            <a:ext cx="8825659" cy="4525617"/>
          </a:xfrm>
        </p:spPr>
        <p:txBody>
          <a:bodyPr>
            <a:normAutofit/>
          </a:bodyPr>
          <a:lstStyle/>
          <a:p>
            <a:pPr marL="0" indent="0">
              <a:buNone/>
            </a:pPr>
            <a:r>
              <a:rPr lang="en-IN" dirty="0">
                <a:latin typeface="Arial Black" panose="020B0A04020102020204" pitchFamily="34" charset="0"/>
              </a:rPr>
              <a:t>                                    </a:t>
            </a:r>
            <a:r>
              <a:rPr lang="en-IN" u="sng" dirty="0">
                <a:latin typeface="Arial Black" panose="020B0A04020102020204" pitchFamily="34" charset="0"/>
              </a:rPr>
              <a:t> </a:t>
            </a:r>
            <a:r>
              <a:rPr lang="en-IN" sz="2400" u="sng" dirty="0">
                <a:latin typeface="Arial Black" panose="020B0A04020102020204" pitchFamily="34" charset="0"/>
              </a:rPr>
              <a:t>DEFINITION</a:t>
            </a:r>
          </a:p>
          <a:p>
            <a:pPr marL="0" indent="0">
              <a:buNone/>
            </a:pPr>
            <a:r>
              <a:rPr lang="en-IN" sz="1600" dirty="0">
                <a:latin typeface="Bahnschrift" panose="020B0502040204020203" pitchFamily="34" charset="0"/>
              </a:rPr>
              <a:t>What does Python mean? Python is a multipurpose, general-purpose,    interpreted, high-level programming language. Python allows programmers to use different programming styles to create simple or complex programs, get quicker results and write code almost as if speaking in a human language. Some of the popular systems and applications that have employed Python during development include Google Search, YouTube, BitTorrent, Google App Engine, Eve Online, Maya and iRobot machines.</a:t>
            </a:r>
          </a:p>
          <a:p>
            <a:pPr marL="0" indent="0">
              <a:buNone/>
            </a:pPr>
            <a:endParaRPr lang="en-IN" sz="1600" dirty="0">
              <a:latin typeface="Bahnschrift" panose="020B0502040204020203" pitchFamily="34" charset="0"/>
            </a:endParaRPr>
          </a:p>
          <a:p>
            <a:pPr marL="0" indent="0">
              <a:buNone/>
            </a:pPr>
            <a:r>
              <a:rPr lang="en-IN" sz="1600" dirty="0">
                <a:latin typeface="Bahnschrift" panose="020B0502040204020203" pitchFamily="34" charset="0"/>
              </a:rPr>
              <a:t> </a:t>
            </a:r>
          </a:p>
          <a:p>
            <a:pPr marL="0" indent="0">
              <a:buNone/>
            </a:pPr>
            <a:r>
              <a:rPr lang="en-IN" sz="1600" dirty="0">
                <a:latin typeface="Bahnschrift" panose="020B0502040204020203" pitchFamily="34" charset="0"/>
              </a:rPr>
              <a:t> </a:t>
            </a:r>
          </a:p>
        </p:txBody>
      </p:sp>
      <p:sp>
        <p:nvSpPr>
          <p:cNvPr id="4" name="AutoShape 2">
            <a:extLst>
              <a:ext uri="{FF2B5EF4-FFF2-40B4-BE49-F238E27FC236}">
                <a16:creationId xmlns:a16="http://schemas.microsoft.com/office/drawing/2014/main" id="{D8153AA7-4AF6-4B0E-AD74-3FEB82DA69B1}"/>
              </a:ext>
            </a:extLst>
          </p:cNvPr>
          <p:cNvSpPr>
            <a:spLocks noChangeAspect="1" noChangeArrowheads="1"/>
          </p:cNvSpPr>
          <p:nvPr/>
        </p:nvSpPr>
        <p:spPr bwMode="auto">
          <a:xfrm flipH="1">
            <a:off x="5416826" y="3276600"/>
            <a:ext cx="526774" cy="5267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D1C453B9-F821-4AB6-90EC-FE8868DA144B}"/>
              </a:ext>
            </a:extLst>
          </p:cNvPr>
          <p:cNvSpPr>
            <a:spLocks noChangeAspect="1" noChangeArrowheads="1"/>
          </p:cNvSpPr>
          <p:nvPr/>
        </p:nvSpPr>
        <p:spPr bwMode="auto">
          <a:xfrm flipH="1">
            <a:off x="5569226" y="3429000"/>
            <a:ext cx="526774" cy="5267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B50C338A-37C4-401D-ABB6-992138AFE16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E505F046-AEB2-4717-954E-5D7F6402DF16}"/>
              </a:ext>
            </a:extLst>
          </p:cNvPr>
          <p:cNvPicPr>
            <a:picLocks noChangeAspect="1"/>
          </p:cNvPicPr>
          <p:nvPr/>
        </p:nvPicPr>
        <p:blipFill>
          <a:blip r:embed="rId2"/>
          <a:stretch>
            <a:fillRect/>
          </a:stretch>
        </p:blipFill>
        <p:spPr>
          <a:xfrm>
            <a:off x="4399722" y="5155096"/>
            <a:ext cx="3034747" cy="1702904"/>
          </a:xfrm>
          <a:prstGeom prst="rect">
            <a:avLst/>
          </a:prstGeom>
        </p:spPr>
      </p:pic>
    </p:spTree>
    <p:extLst>
      <p:ext uri="{BB962C8B-B14F-4D97-AF65-F5344CB8AC3E}">
        <p14:creationId xmlns:p14="http://schemas.microsoft.com/office/powerpoint/2010/main" val="191543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2290-3376-46FD-A1FE-0F0131355254}"/>
              </a:ext>
            </a:extLst>
          </p:cNvPr>
          <p:cNvSpPr>
            <a:spLocks noGrp="1"/>
          </p:cNvSpPr>
          <p:nvPr>
            <p:ph type="title"/>
          </p:nvPr>
        </p:nvSpPr>
        <p:spPr/>
        <p:txBody>
          <a:bodyPr/>
          <a:lstStyle/>
          <a:p>
            <a:r>
              <a:rPr lang="en-US" dirty="0">
                <a:latin typeface="Arial Black" panose="020B0A04020102020204" pitchFamily="34" charset="0"/>
              </a:rPr>
              <a:t>           3. PYTHON DETAILS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477335D-C7F3-4231-BDC0-AF0919E0160F}"/>
              </a:ext>
            </a:extLst>
          </p:cNvPr>
          <p:cNvSpPr>
            <a:spLocks noGrp="1"/>
          </p:cNvSpPr>
          <p:nvPr>
            <p:ph idx="1"/>
          </p:nvPr>
        </p:nvSpPr>
        <p:spPr>
          <a:xfrm>
            <a:off x="1154954" y="2358887"/>
            <a:ext cx="8825659" cy="4499114"/>
          </a:xfrm>
        </p:spPr>
        <p:txBody>
          <a:bodyPr>
            <a:noAutofit/>
          </a:bodyPr>
          <a:lstStyle/>
          <a:p>
            <a:pPr>
              <a:buFont typeface="Wingdings" panose="05000000000000000000" pitchFamily="2" charset="2"/>
              <a:buChar char="v"/>
            </a:pPr>
            <a:r>
              <a:rPr lang="en-US" sz="1600" dirty="0">
                <a:latin typeface="Arial Black" panose="020B0A04020102020204" pitchFamily="34" charset="0"/>
              </a:rPr>
              <a:t>Python Fundamentals And Programming</a:t>
            </a:r>
          </a:p>
          <a:p>
            <a:pPr marL="685800" lvl="1">
              <a:buFont typeface="Wingdings" panose="05000000000000000000" pitchFamily="2" charset="2"/>
              <a:buChar char="q"/>
            </a:pPr>
            <a:r>
              <a:rPr lang="en-US" dirty="0">
                <a:latin typeface="Arial Black" panose="020B0A04020102020204" pitchFamily="34" charset="0"/>
              </a:rPr>
              <a:t>Functions</a:t>
            </a:r>
          </a:p>
          <a:p>
            <a:pPr marL="685800" lvl="1">
              <a:buFont typeface="Wingdings" panose="05000000000000000000" pitchFamily="2" charset="2"/>
              <a:buChar char="q"/>
            </a:pPr>
            <a:r>
              <a:rPr lang="en-US" dirty="0">
                <a:latin typeface="Arial Black" panose="020B0A04020102020204" pitchFamily="34" charset="0"/>
              </a:rPr>
              <a:t>Strings, Tuple and Lists</a:t>
            </a:r>
          </a:p>
          <a:p>
            <a:pPr marL="685800" lvl="1">
              <a:buFont typeface="Wingdings" panose="05000000000000000000" pitchFamily="2" charset="2"/>
              <a:buChar char="q"/>
            </a:pPr>
            <a:r>
              <a:rPr lang="en-US" dirty="0">
                <a:latin typeface="Arial Black" panose="020B0A04020102020204" pitchFamily="34" charset="0"/>
              </a:rPr>
              <a:t>Conditional Execution and Loops</a:t>
            </a:r>
          </a:p>
          <a:p>
            <a:pPr marL="685800" lvl="1">
              <a:buFont typeface="Wingdings" panose="05000000000000000000" pitchFamily="2" charset="2"/>
              <a:buChar char="q"/>
            </a:pPr>
            <a:r>
              <a:rPr lang="en-US" dirty="0">
                <a:latin typeface="Arial Black" panose="020B0A04020102020204" pitchFamily="34" charset="0"/>
              </a:rPr>
              <a:t>Dictionaries and Sets</a:t>
            </a:r>
          </a:p>
          <a:p>
            <a:pPr marL="685800" lvl="1">
              <a:buFont typeface="Wingdings" panose="05000000000000000000" pitchFamily="2" charset="2"/>
              <a:buChar char="q"/>
            </a:pPr>
            <a:r>
              <a:rPr lang="en-US" dirty="0">
                <a:latin typeface="Arial Black" panose="020B0A04020102020204" pitchFamily="34" charset="0"/>
              </a:rPr>
              <a:t>Modules</a:t>
            </a:r>
          </a:p>
          <a:p>
            <a:pPr>
              <a:buFont typeface="Wingdings" panose="05000000000000000000" pitchFamily="2" charset="2"/>
              <a:buChar char="v"/>
            </a:pPr>
            <a:r>
              <a:rPr lang="en-US" sz="1600" dirty="0">
                <a:latin typeface="Arial Black" panose="020B0A04020102020204" pitchFamily="34" charset="0"/>
              </a:rPr>
              <a:t>Intermediate Python</a:t>
            </a:r>
          </a:p>
          <a:p>
            <a:pPr marL="685800" lvl="1">
              <a:buFont typeface="Wingdings" panose="05000000000000000000" pitchFamily="2" charset="2"/>
              <a:buChar char="q"/>
            </a:pPr>
            <a:r>
              <a:rPr lang="en-US" dirty="0">
                <a:latin typeface="Arial Black" panose="020B0A04020102020204" pitchFamily="34" charset="0"/>
              </a:rPr>
              <a:t>Object Oriented Programming</a:t>
            </a:r>
          </a:p>
          <a:p>
            <a:pPr marL="685800" lvl="1">
              <a:buFont typeface="Wingdings" panose="05000000000000000000" pitchFamily="2" charset="2"/>
              <a:buChar char="q"/>
            </a:pPr>
            <a:r>
              <a:rPr lang="en-US" dirty="0">
                <a:latin typeface="Arial Black" panose="020B0A04020102020204" pitchFamily="34" charset="0"/>
              </a:rPr>
              <a:t>File Handling</a:t>
            </a:r>
          </a:p>
          <a:p>
            <a:pPr marL="685800" lvl="1">
              <a:buFont typeface="Wingdings" panose="05000000000000000000" pitchFamily="2" charset="2"/>
              <a:buChar char="q"/>
            </a:pPr>
            <a:r>
              <a:rPr lang="en-US" dirty="0">
                <a:latin typeface="Arial Black" panose="020B0A04020102020204" pitchFamily="34" charset="0"/>
              </a:rPr>
              <a:t>Iterators, Generators and Decorators</a:t>
            </a:r>
          </a:p>
          <a:p>
            <a:pPr>
              <a:buFont typeface="Wingdings" panose="05000000000000000000" pitchFamily="2" charset="2"/>
              <a:buChar char="v"/>
            </a:pPr>
            <a:r>
              <a:rPr lang="en-US" sz="1600" dirty="0">
                <a:latin typeface="Arial Black" panose="020B0A04020102020204" pitchFamily="34" charset="0"/>
              </a:rPr>
              <a:t>Advanced Python</a:t>
            </a:r>
          </a:p>
          <a:p>
            <a:pPr marL="685800" lvl="1">
              <a:buFont typeface="Wingdings" panose="05000000000000000000" pitchFamily="2" charset="2"/>
              <a:buChar char="q"/>
            </a:pPr>
            <a:r>
              <a:rPr lang="en-US" dirty="0">
                <a:latin typeface="Arial Black" panose="020B0A04020102020204" pitchFamily="34" charset="0"/>
              </a:rPr>
              <a:t>Building Framework</a:t>
            </a:r>
          </a:p>
          <a:p>
            <a:pPr marL="400050" lvl="1" indent="0">
              <a:buNone/>
            </a:pPr>
            <a:endParaRPr lang="en-US" dirty="0">
              <a:latin typeface="Arial Black" panose="020B0A04020102020204" pitchFamily="34" charset="0"/>
            </a:endParaRPr>
          </a:p>
          <a:p>
            <a:pPr marL="400050" lvl="1" indent="0">
              <a:buNone/>
            </a:pPr>
            <a:endParaRPr lang="en-US" dirty="0">
              <a:latin typeface="Arial Black" panose="020B0A04020102020204" pitchFamily="34" charset="0"/>
            </a:endParaRPr>
          </a:p>
          <a:p>
            <a:pPr marL="685800" lvl="1">
              <a:buFont typeface="Wingdings" panose="05000000000000000000" pitchFamily="2" charset="2"/>
              <a:buChar char="q"/>
            </a:pPr>
            <a:endParaRPr lang="en-US" dirty="0">
              <a:latin typeface="Arial Black" panose="020B0A04020102020204" pitchFamily="34" charset="0"/>
            </a:endParaRPr>
          </a:p>
          <a:p>
            <a:pPr marL="685800" lvl="1">
              <a:buFont typeface="Wingdings" panose="05000000000000000000" pitchFamily="2" charset="2"/>
              <a:buChar char="q"/>
            </a:pPr>
            <a:endParaRPr lang="en-IN" dirty="0">
              <a:latin typeface="Arial Black" panose="020B0A04020102020204" pitchFamily="34" charset="0"/>
            </a:endParaRPr>
          </a:p>
        </p:txBody>
      </p:sp>
    </p:spTree>
    <p:extLst>
      <p:ext uri="{BB962C8B-B14F-4D97-AF65-F5344CB8AC3E}">
        <p14:creationId xmlns:p14="http://schemas.microsoft.com/office/powerpoint/2010/main" val="1156904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352</TotalTime>
  <Words>2622</Words>
  <Application>Microsoft Office PowerPoint</Application>
  <PresentationFormat>Widescreen</PresentationFormat>
  <Paragraphs>310</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 Black</vt:lpstr>
      <vt:lpstr>Bahnschrift</vt:lpstr>
      <vt:lpstr>Century Gothic</vt:lpstr>
      <vt:lpstr>Wingdings</vt:lpstr>
      <vt:lpstr>Wingdings 3</vt:lpstr>
      <vt:lpstr>Ion Boardroom</vt:lpstr>
      <vt:lpstr>            --**WELCOME**--</vt:lpstr>
      <vt:lpstr>              A Presentation on PYTHON PROGRAMMING with Mini Project</vt:lpstr>
      <vt:lpstr>Submitted to:                                               Submitted by:</vt:lpstr>
      <vt:lpstr>          DATE OF SUBMISSION</vt:lpstr>
      <vt:lpstr>         ACKNOWLEDGEMENT</vt:lpstr>
      <vt:lpstr>TABLE OF CONTENTS </vt:lpstr>
      <vt:lpstr>                 1. ABSTRACT</vt:lpstr>
      <vt:lpstr>         2. PYTHON INTRODUCTION</vt:lpstr>
      <vt:lpstr>           3. PYTHON DETAILS</vt:lpstr>
      <vt:lpstr>PowerPoint Presentation</vt:lpstr>
      <vt:lpstr>               MODULE 1</vt:lpstr>
      <vt:lpstr>PYTHON HISTORY</vt:lpstr>
      <vt:lpstr>       PYTHON INSTALLATION</vt:lpstr>
      <vt:lpstr>PowerPoint Presentation</vt:lpstr>
      <vt:lpstr>PowerPoint Presentation</vt:lpstr>
      <vt:lpstr>VARIABLES</vt:lpstr>
      <vt:lpstr>CASTING</vt:lpstr>
      <vt:lpstr>             MODULE 2</vt:lpstr>
      <vt:lpstr>PYTHON SYNTAX</vt:lpstr>
      <vt:lpstr>PYTHON OPERATOR’S</vt:lpstr>
      <vt:lpstr>LIST</vt:lpstr>
      <vt:lpstr>               MODULE 3</vt:lpstr>
      <vt:lpstr>BUILT-IN DATA TYPES</vt:lpstr>
      <vt:lpstr>              MODULE 4</vt:lpstr>
      <vt:lpstr>PYTHON MYSQL</vt:lpstr>
      <vt:lpstr>INSTALL MYSQL DRIVER</vt:lpstr>
      <vt:lpstr>     --**PROJECT WORK**--</vt:lpstr>
      <vt:lpstr>CONTENTS</vt:lpstr>
      <vt:lpstr>INTRODUCTION OF PROJECT</vt:lpstr>
      <vt:lpstr>DESCRIPTION</vt:lpstr>
      <vt:lpstr>PowerPoint Presentation</vt:lpstr>
      <vt:lpstr>PROCESS</vt:lpstr>
      <vt:lpstr>HOW TO ROLL A DICE USING PYTHON</vt:lpstr>
      <vt:lpstr>PowerPoint Presentation</vt:lpstr>
      <vt:lpstr>PowerPoint Presentation</vt:lpstr>
      <vt:lpstr>PowerPoint Presentation</vt:lpstr>
      <vt:lpstr>PROGRAM CODE</vt:lpstr>
      <vt:lpstr>PowerPoint Presentation</vt:lpstr>
      <vt:lpstr>PowerPoint Presentation</vt:lpstr>
      <vt:lpstr>PowerPoint Presentation</vt:lpstr>
      <vt:lpstr>CONCLUSION</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PROJECT</dc:title>
  <dc:creator>Vaishnavi Dixit</dc:creator>
  <cp:lastModifiedBy>Vaishnavi Dixit</cp:lastModifiedBy>
  <cp:revision>40</cp:revision>
  <dcterms:created xsi:type="dcterms:W3CDTF">2021-01-30T11:58:56Z</dcterms:created>
  <dcterms:modified xsi:type="dcterms:W3CDTF">2021-01-31T10:19:30Z</dcterms:modified>
</cp:coreProperties>
</file>