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28"/>
  </p:handoutMasterIdLst>
  <p:sldIdLst>
    <p:sldId id="257" r:id="rId3"/>
    <p:sldId id="314" r:id="rId4"/>
    <p:sldId id="282" r:id="rId5"/>
    <p:sldId id="394" r:id="rId7"/>
    <p:sldId id="418" r:id="rId8"/>
    <p:sldId id="419" r:id="rId9"/>
    <p:sldId id="393" r:id="rId10"/>
    <p:sldId id="443" r:id="rId11"/>
    <p:sldId id="444" r:id="rId12"/>
    <p:sldId id="445" r:id="rId13"/>
    <p:sldId id="446" r:id="rId14"/>
    <p:sldId id="469" r:id="rId15"/>
    <p:sldId id="474" r:id="rId16"/>
    <p:sldId id="477" r:id="rId17"/>
    <p:sldId id="484" r:id="rId18"/>
    <p:sldId id="483" r:id="rId19"/>
    <p:sldId id="480" r:id="rId20"/>
    <p:sldId id="481" r:id="rId21"/>
    <p:sldId id="482" r:id="rId22"/>
    <p:sldId id="485" r:id="rId23"/>
    <p:sldId id="487" r:id="rId24"/>
    <p:sldId id="486" r:id="rId25"/>
    <p:sldId id="493" r:id="rId26"/>
    <p:sldId id="26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D3D3D"/>
    <a:srgbClr val="FFC000"/>
    <a:srgbClr val="E8F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5" autoAdjust="0"/>
    <p:restoredTop sz="95673" autoAdjust="0"/>
  </p:normalViewPr>
  <p:slideViewPr>
    <p:cSldViewPr>
      <p:cViewPr varScale="1">
        <p:scale>
          <a:sx n="111" d="100"/>
          <a:sy n="111" d="100"/>
        </p:scale>
        <p:origin x="1680" y="8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2"/>
    </p:cViewPr>
  </p:sorterViewPr>
  <p:notesViewPr>
    <p:cSldViewPr>
      <p:cViewPr varScale="1">
        <p:scale>
          <a:sx n="65" d="100"/>
          <a:sy n="65" d="100"/>
        </p:scale>
        <p:origin x="-3312" y="-102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E1AB8-2E66-4BCC-9BE1-3C77D29FB6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4A33D-DFF5-420A-A755-A07B789E81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0345E-5A6F-49DC-9B13-60DBDF1DB3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0F0AE-1837-4DE6-A82C-BEEB7389FB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面模板-英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16832"/>
            <a:ext cx="9144000" cy="201622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2" descr="F:\PPT\欢聚时代PPT new\yy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84984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F:\PPT\欢聚时代PPT new\yyinc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850071"/>
            <a:ext cx="1728192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面模板-中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PPT\欢聚时代PPT new\image\欢聚时代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927" y="5798305"/>
            <a:ext cx="1596194" cy="45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1916832"/>
            <a:ext cx="9144000" cy="201622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2" descr="F:\PPT\欢聚时代PPT new\yy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84984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-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90256"/>
            <a:ext cx="1335782" cy="54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964800"/>
            <a:ext cx="9144000" cy="93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-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PPT\欢聚时代PPT new\备用素材\右上角标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000" y="291600"/>
            <a:ext cx="1335600" cy="54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964800"/>
            <a:ext cx="9144000" cy="93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-页码-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90"/>
          <p:cNvSpPr>
            <a:spLocks noChangeArrowheads="1"/>
          </p:cNvSpPr>
          <p:nvPr userDrawn="1"/>
        </p:nvSpPr>
        <p:spPr bwMode="auto">
          <a:xfrm>
            <a:off x="8700343" y="6453336"/>
            <a:ext cx="279400" cy="279400"/>
          </a:xfrm>
          <a:prstGeom prst="roundRect">
            <a:avLst>
              <a:gd name="adj" fmla="val 6250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46800" tIns="64800" rIns="46800" bIns="64800" anchor="ctr"/>
          <a:lstStyle/>
          <a:p>
            <a:pPr defTabSz="728980">
              <a:tabLst>
                <a:tab pos="4286250" algn="l"/>
              </a:tabLst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DraftAndConfidential" descr="&lt;tags&gt;&lt;tag n=&quot;Language&quot; v=&quot;ENG&quot; /&gt;&lt;/tags&gt;"/>
          <p:cNvSpPr txBox="1">
            <a:spLocks noChangeArrowheads="1"/>
          </p:cNvSpPr>
          <p:nvPr userDrawn="1"/>
        </p:nvSpPr>
        <p:spPr bwMode="auto">
          <a:xfrm>
            <a:off x="7767807" y="6520011"/>
            <a:ext cx="76463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chemeClr val="tx2"/>
              </a:buClr>
              <a:buSzPct val="120000"/>
              <a:buFont typeface="Wingdings" panose="05000000000000000000" pitchFamily="2" charset="2"/>
              <a:buNone/>
              <a:defRPr/>
            </a:pPr>
            <a:r>
              <a:rPr lang="en-US" altLang="ja-JP" sz="1000" dirty="0" smtClean="0">
                <a:solidFill>
                  <a:schemeClr val="bg1">
                    <a:lumMod val="50000"/>
                  </a:schemeClr>
                </a:solidFill>
                <a:ea typeface="MS PGothic" panose="020B0600070205080204" pitchFamily="34" charset="-128"/>
              </a:rPr>
              <a:t>Page number</a:t>
            </a:r>
            <a:endParaRPr lang="en-US" altLang="ja-JP" sz="1000" dirty="0" smtClean="0">
              <a:solidFill>
                <a:schemeClr val="bg1">
                  <a:lumMod val="50000"/>
                </a:schemeClr>
              </a:solidFill>
              <a:ea typeface="MS PGothic" panose="020B0600070205080204" pitchFamily="34" charset="-128"/>
            </a:endParaRPr>
          </a:p>
        </p:txBody>
      </p:sp>
      <p:sp>
        <p:nvSpPr>
          <p:cNvPr id="6" name="Line 194"/>
          <p:cNvSpPr>
            <a:spLocks noChangeShapeType="1"/>
          </p:cNvSpPr>
          <p:nvPr userDrawn="1"/>
        </p:nvSpPr>
        <p:spPr bwMode="auto">
          <a:xfrm>
            <a:off x="8614618" y="6453336"/>
            <a:ext cx="0" cy="279400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6800" tIns="64800" rIns="46800" bIns="64800" anchor="ctr"/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964800"/>
            <a:ext cx="9144000" cy="93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9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90256"/>
            <a:ext cx="1335782" cy="54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-页码-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90"/>
          <p:cNvSpPr>
            <a:spLocks noChangeArrowheads="1"/>
          </p:cNvSpPr>
          <p:nvPr userDrawn="1"/>
        </p:nvSpPr>
        <p:spPr bwMode="auto">
          <a:xfrm>
            <a:off x="8700343" y="6453336"/>
            <a:ext cx="279400" cy="279400"/>
          </a:xfrm>
          <a:prstGeom prst="roundRect">
            <a:avLst>
              <a:gd name="adj" fmla="val 6250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46800" tIns="64800" rIns="46800" bIns="64800" anchor="ctr"/>
          <a:lstStyle/>
          <a:p>
            <a:pPr defTabSz="728980">
              <a:tabLst>
                <a:tab pos="4286250" algn="l"/>
              </a:tabLst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DraftAndConfidential" descr="&lt;tags&gt;&lt;tag n=&quot;Language&quot; v=&quot;ENG&quot; /&gt;&lt;/tags&gt;"/>
          <p:cNvSpPr txBox="1">
            <a:spLocks noChangeArrowheads="1"/>
          </p:cNvSpPr>
          <p:nvPr userDrawn="1"/>
        </p:nvSpPr>
        <p:spPr bwMode="auto">
          <a:xfrm>
            <a:off x="7767807" y="6520011"/>
            <a:ext cx="76463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chemeClr val="tx2"/>
              </a:buClr>
              <a:buSzPct val="120000"/>
              <a:buFont typeface="Wingdings" panose="05000000000000000000" pitchFamily="2" charset="2"/>
              <a:buNone/>
              <a:defRPr/>
            </a:pPr>
            <a:r>
              <a:rPr lang="en-US" altLang="ja-JP" sz="1000" dirty="0" smtClean="0">
                <a:solidFill>
                  <a:schemeClr val="bg1">
                    <a:lumMod val="50000"/>
                  </a:schemeClr>
                </a:solidFill>
                <a:ea typeface="MS PGothic" panose="020B0600070205080204" pitchFamily="34" charset="-128"/>
              </a:rPr>
              <a:t>Page number</a:t>
            </a:r>
            <a:endParaRPr lang="en-US" altLang="ja-JP" sz="1000" dirty="0" smtClean="0">
              <a:solidFill>
                <a:schemeClr val="bg1">
                  <a:lumMod val="50000"/>
                </a:schemeClr>
              </a:solidFill>
              <a:ea typeface="MS PGothic" panose="020B0600070205080204" pitchFamily="34" charset="-128"/>
            </a:endParaRPr>
          </a:p>
        </p:txBody>
      </p:sp>
      <p:sp>
        <p:nvSpPr>
          <p:cNvPr id="6" name="Line 194"/>
          <p:cNvSpPr>
            <a:spLocks noChangeShapeType="1"/>
          </p:cNvSpPr>
          <p:nvPr userDrawn="1"/>
        </p:nvSpPr>
        <p:spPr bwMode="auto">
          <a:xfrm>
            <a:off x="8614618" y="6453336"/>
            <a:ext cx="0" cy="279400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6800" tIns="64800" rIns="46800" bIns="64800" anchor="ctr"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964800"/>
            <a:ext cx="9144000" cy="93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" name="Picture 2" descr="F:\PPT\欢聚时代PPT new\备用素材\右上角标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000" y="291600"/>
            <a:ext cx="1335600" cy="54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底模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16832"/>
            <a:ext cx="9144000" cy="201622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384048"/>
            <a:ext cx="8280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RabbitMQ消息中间件简介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395605" y="1132840"/>
            <a:ext cx="8281035" cy="5015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fontAlgn="auto">
              <a:lnSpc>
                <a:spcPct val="100000"/>
              </a:lnSpc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400" dirty="0" smtClean="0">
                <a:sym typeface="+mn-ea"/>
              </a:rPr>
              <a:t>Fanout Exchange</a:t>
            </a:r>
            <a:r>
              <a:rPr lang="zh-CN" altLang="en-US" sz="1400" dirty="0" smtClean="0">
                <a:sym typeface="+mn-ea"/>
              </a:rPr>
              <a:t>：</a:t>
            </a:r>
            <a:endParaRPr lang="zh-CN" altLang="en-US" sz="14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605" y="521335"/>
            <a:ext cx="2942590" cy="358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299085" algn="l"/>
              </a:tabLst>
            </a:pPr>
            <a:r>
              <a:rPr lang="en-US" altLang="zh-CN" sz="2000" b="1" dirty="0" smtClean="0">
                <a:latin typeface="+mj-ea"/>
                <a:ea typeface="+mj-ea"/>
                <a:sym typeface="+mn-ea"/>
              </a:rPr>
              <a:t>RabbitMQ</a:t>
            </a:r>
            <a:r>
              <a:rPr lang="zh-CN" altLang="en-US" sz="2000" b="1" dirty="0" smtClean="0">
                <a:latin typeface="+mj-ea"/>
                <a:ea typeface="+mj-ea"/>
                <a:sym typeface="+mn-ea"/>
              </a:rPr>
              <a:t>基础概念</a:t>
            </a:r>
            <a:endParaRPr lang="zh-CN" altLang="en-US" sz="2000" b="1" dirty="0" smtClean="0">
              <a:latin typeface="+mj-ea"/>
              <a:ea typeface="+mj-ea"/>
              <a:cs typeface="Arial" panose="020B0604020202020204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0" y="1646555"/>
            <a:ext cx="7702550" cy="506158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395605" y="1132840"/>
            <a:ext cx="8281035" cy="5015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fontAlgn="auto">
              <a:lnSpc>
                <a:spcPct val="100000"/>
              </a:lnSpc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400" dirty="0" smtClean="0">
                <a:sym typeface="+mn-ea"/>
              </a:rPr>
              <a:t>Topic Exchange</a:t>
            </a:r>
            <a:r>
              <a:rPr lang="zh-CN" altLang="en-US" sz="1400" dirty="0" smtClean="0">
                <a:sym typeface="+mn-ea"/>
              </a:rPr>
              <a:t>：</a:t>
            </a:r>
            <a:endParaRPr lang="zh-CN" altLang="en-US" sz="14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605" y="521335"/>
            <a:ext cx="2942590" cy="358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299085" algn="l"/>
              </a:tabLst>
            </a:pPr>
            <a:r>
              <a:rPr lang="en-US" altLang="zh-CN" sz="2000" b="1" dirty="0" smtClean="0">
                <a:latin typeface="+mj-ea"/>
                <a:ea typeface="+mj-ea"/>
                <a:sym typeface="+mn-ea"/>
              </a:rPr>
              <a:t>RabbitMQ</a:t>
            </a:r>
            <a:r>
              <a:rPr lang="zh-CN" altLang="en-US" sz="2000" b="1" dirty="0" smtClean="0">
                <a:latin typeface="+mj-ea"/>
                <a:ea typeface="+mj-ea"/>
                <a:sym typeface="+mn-ea"/>
              </a:rPr>
              <a:t>基础概念</a:t>
            </a:r>
            <a:endParaRPr lang="zh-CN" altLang="en-US" sz="2000" b="1" dirty="0" smtClean="0">
              <a:latin typeface="+mj-ea"/>
              <a:ea typeface="+mj-ea"/>
              <a:cs typeface="Arial" panose="020B0604020202020204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715" y="1610360"/>
            <a:ext cx="7421245" cy="49968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605" y="521335"/>
            <a:ext cx="2942590" cy="358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299085" algn="l"/>
              </a:tabLst>
            </a:pPr>
            <a:r>
              <a:rPr lang="en-US" altLang="zh-CN" sz="2000" b="1" dirty="0" smtClean="0">
                <a:latin typeface="+mj-ea"/>
                <a:ea typeface="+mj-ea"/>
                <a:sym typeface="+mn-ea"/>
              </a:rPr>
              <a:t>RabbitMQ</a:t>
            </a:r>
            <a:r>
              <a:rPr lang="zh-CN" altLang="en-US" sz="2000" b="1" dirty="0" smtClean="0">
                <a:latin typeface="+mj-ea"/>
                <a:ea typeface="+mj-ea"/>
                <a:sym typeface="+mn-ea"/>
              </a:rPr>
              <a:t>消息可靠性</a:t>
            </a:r>
            <a:endParaRPr lang="zh-CN" altLang="en-US" sz="2000" b="1" dirty="0" smtClean="0">
              <a:latin typeface="+mj-ea"/>
              <a:ea typeface="+mj-ea"/>
              <a:cs typeface="Arial" panose="020B0604020202020204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160" y="1231900"/>
            <a:ext cx="5669280" cy="28898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0555" y="4575175"/>
            <a:ext cx="7476490" cy="2261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400" dirty="0" smtClean="0"/>
              <a:t>从AMQP协议层面上来说：</a:t>
            </a:r>
            <a:endParaRPr lang="en-US" altLang="zh-CN" sz="1400" dirty="0" smtClean="0"/>
          </a:p>
          <a:p>
            <a:pPr fontAlgn="auto">
              <a:lnSpc>
                <a:spcPct val="150000"/>
              </a:lnSpc>
            </a:pPr>
            <a:r>
              <a:rPr lang="en-US" altLang="zh-CN" sz="1400" dirty="0" smtClean="0"/>
              <a:t>1、消息先从生产者Producer出发到达交换器Exchange；</a:t>
            </a:r>
            <a:endParaRPr lang="en-US" altLang="zh-CN" sz="1400" dirty="0" smtClean="0"/>
          </a:p>
          <a:p>
            <a:pPr fontAlgn="auto">
              <a:lnSpc>
                <a:spcPct val="150000"/>
              </a:lnSpc>
            </a:pPr>
            <a:r>
              <a:rPr lang="en-US" altLang="zh-CN" sz="1400" dirty="0" smtClean="0"/>
              <a:t>2、交换器Exchange根据路由规则将消息转发对应的队列Queue之上；</a:t>
            </a:r>
            <a:endParaRPr lang="en-US" altLang="zh-CN" sz="1400" dirty="0" smtClean="0"/>
          </a:p>
          <a:p>
            <a:pPr fontAlgn="auto">
              <a:lnSpc>
                <a:spcPct val="150000"/>
              </a:lnSpc>
            </a:pPr>
            <a:r>
              <a:rPr lang="en-US" altLang="zh-CN" sz="1400" dirty="0" smtClean="0"/>
              <a:t>3、消息在队列Queue上进行存储；</a:t>
            </a:r>
            <a:endParaRPr lang="en-US" altLang="zh-CN" sz="1400" dirty="0" smtClean="0"/>
          </a:p>
          <a:p>
            <a:pPr fontAlgn="auto">
              <a:lnSpc>
                <a:spcPct val="150000"/>
              </a:lnSpc>
            </a:pPr>
            <a:r>
              <a:rPr lang="en-US" altLang="zh-CN" sz="1400" dirty="0" smtClean="0"/>
              <a:t>4、消费者Consumer订阅队列Queue并进行消费。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605" y="521335"/>
            <a:ext cx="2942590" cy="358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299085" algn="l"/>
              </a:tabLst>
            </a:pPr>
            <a:r>
              <a:rPr lang="en-US" altLang="zh-CN" sz="2000" b="1" dirty="0" smtClean="0">
                <a:latin typeface="+mj-ea"/>
                <a:ea typeface="+mj-ea"/>
                <a:sym typeface="+mn-ea"/>
              </a:rPr>
              <a:t>RabbitMQ</a:t>
            </a:r>
            <a:r>
              <a:rPr lang="zh-CN" altLang="en-US" sz="2000" b="1" dirty="0" smtClean="0">
                <a:latin typeface="+mj-ea"/>
                <a:ea typeface="+mj-ea"/>
                <a:sym typeface="+mn-ea"/>
              </a:rPr>
              <a:t>消息可靠性</a:t>
            </a:r>
            <a:endParaRPr lang="zh-CN" altLang="en-US" sz="2000" b="1" dirty="0" smtClean="0">
              <a:latin typeface="+mj-ea"/>
              <a:ea typeface="+mj-ea"/>
              <a:cs typeface="Arial" panose="020B0604020202020204"/>
              <a:sym typeface="+mn-e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95536" y="1642770"/>
            <a:ext cx="8280920" cy="47525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tabLst>
                <a:tab pos="299085" algn="l"/>
              </a:tabLst>
            </a:pPr>
            <a:r>
              <a:rPr lang="zh-CN" b="1" dirty="0" smtClean="0">
                <a:latin typeface="+mj-ea"/>
                <a:ea typeface="+mj-ea"/>
                <a:sym typeface="+mn-ea"/>
              </a:rPr>
              <a:t>可靠传递</a:t>
            </a:r>
            <a:r>
              <a:rPr lang="en-US" altLang="zh-CN" b="1" dirty="0" smtClean="0">
                <a:latin typeface="+mj-ea"/>
                <a:ea typeface="+mj-ea"/>
                <a:sym typeface="+mn-ea"/>
              </a:rPr>
              <a:t>—</a:t>
            </a:r>
            <a:r>
              <a:rPr lang="zh-CN" altLang="en-US" b="1" dirty="0" smtClean="0">
                <a:latin typeface="+mj-ea"/>
                <a:ea typeface="+mj-ea"/>
                <a:sym typeface="+mn-ea"/>
              </a:rPr>
              <a:t>事务</a:t>
            </a:r>
            <a:r>
              <a:rPr lang="zh-CN" b="1" dirty="0" smtClean="0">
                <a:latin typeface="+mj-ea"/>
                <a:ea typeface="+mj-ea"/>
                <a:sym typeface="+mn-ea"/>
              </a:rPr>
              <a:t>机制</a:t>
            </a:r>
            <a:endParaRPr lang="zh-CN" b="1" dirty="0" smtClean="0">
              <a:latin typeface="+mj-ea"/>
              <a:ea typeface="+mj-ea"/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b="1" dirty="0" smtClean="0">
              <a:latin typeface="+mj-ea"/>
              <a:ea typeface="+mj-ea"/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en-US" altLang="zh-CN" sz="1400" dirty="0" smtClean="0">
                <a:sym typeface="+mn-ea"/>
              </a:rPr>
              <a:t>RabbitMQ中与事务机制有关的方法有三个：</a:t>
            </a:r>
            <a:endParaRPr lang="en-US" altLang="zh-CN" sz="1400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en-US" altLang="zh-CN" sz="1400" dirty="0" smtClean="0">
                <a:sym typeface="+mn-ea"/>
              </a:rPr>
              <a:t>1</a:t>
            </a:r>
            <a:r>
              <a:rPr lang="zh-CN" altLang="en-US" sz="1400" dirty="0" smtClean="0">
                <a:sym typeface="+mn-ea"/>
              </a:rPr>
              <a:t>、</a:t>
            </a:r>
            <a:r>
              <a:rPr lang="en-US" altLang="zh-CN" sz="1400" dirty="0" smtClean="0">
                <a:sym typeface="+mn-ea"/>
              </a:rPr>
              <a:t>txSelect()</a:t>
            </a:r>
            <a:r>
              <a:rPr lang="zh-CN" altLang="en-US" sz="1400" dirty="0" smtClean="0">
                <a:sym typeface="+mn-ea"/>
              </a:rPr>
              <a:t>，</a:t>
            </a:r>
            <a:r>
              <a:rPr lang="en-US" altLang="zh-CN" sz="1400" dirty="0" smtClean="0">
                <a:sym typeface="+mn-ea"/>
              </a:rPr>
              <a:t>用于将当前channel设置成transaction模式</a:t>
            </a:r>
            <a:r>
              <a:rPr lang="zh-CN" altLang="en-US" sz="1400" dirty="0" smtClean="0">
                <a:sym typeface="+mn-ea"/>
              </a:rPr>
              <a:t>。</a:t>
            </a:r>
            <a:endParaRPr lang="en-US" altLang="zh-CN" sz="1400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en-US" altLang="zh-CN" sz="1400" dirty="0" smtClean="0">
                <a:sym typeface="+mn-ea"/>
              </a:rPr>
              <a:t>2</a:t>
            </a:r>
            <a:r>
              <a:rPr lang="zh-CN" altLang="en-US" sz="1400" dirty="0" smtClean="0">
                <a:sym typeface="+mn-ea"/>
              </a:rPr>
              <a:t>、</a:t>
            </a:r>
            <a:r>
              <a:rPr lang="en-US" altLang="zh-CN" sz="1400" dirty="0" smtClean="0">
                <a:sym typeface="+mn-ea"/>
              </a:rPr>
              <a:t>txCommit()</a:t>
            </a:r>
            <a:r>
              <a:rPr lang="zh-CN" altLang="en-US" sz="1400" dirty="0" smtClean="0">
                <a:sym typeface="+mn-ea"/>
              </a:rPr>
              <a:t>，</a:t>
            </a:r>
            <a:r>
              <a:rPr lang="en-US" altLang="zh-CN" sz="1400" dirty="0" smtClean="0">
                <a:sym typeface="+mn-ea"/>
              </a:rPr>
              <a:t>用于提交事务</a:t>
            </a:r>
            <a:r>
              <a:rPr lang="zh-CN" altLang="en-US" sz="1400" dirty="0" smtClean="0">
                <a:sym typeface="+mn-ea"/>
              </a:rPr>
              <a:t>。</a:t>
            </a:r>
            <a:endParaRPr lang="zh-CN" altLang="en-US" sz="1400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en-US" altLang="zh-CN" sz="1400" dirty="0" smtClean="0">
                <a:sym typeface="+mn-ea"/>
              </a:rPr>
              <a:t>3</a:t>
            </a:r>
            <a:r>
              <a:rPr lang="zh-CN" altLang="en-US" sz="1400" dirty="0" smtClean="0">
                <a:sym typeface="+mn-ea"/>
              </a:rPr>
              <a:t>、</a:t>
            </a:r>
            <a:r>
              <a:rPr lang="en-US" altLang="zh-CN" sz="1400" dirty="0" smtClean="0">
                <a:sym typeface="+mn-ea"/>
              </a:rPr>
              <a:t>txRollback(), 用于回滚事务</a:t>
            </a:r>
            <a:r>
              <a:rPr lang="zh-CN" altLang="en-US" sz="1400" dirty="0" smtClean="0">
                <a:sym typeface="+mn-ea"/>
              </a:rPr>
              <a:t>。</a:t>
            </a:r>
            <a:endParaRPr lang="zh-CN" altLang="en-US" sz="1400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en-US" altLang="zh-CN" sz="1400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en-US" altLang="zh-CN" sz="1400" dirty="0" smtClean="0">
                <a:sym typeface="+mn-ea"/>
              </a:rPr>
              <a:t>	  通过txSelect开启事务之后，我们便可以发布消息给broker代理服务器了，如果txCommit提交成功了，则消息一定到达了broker了，如果在txCommit执行之前broker异常崩溃或者由于其他原因抛出异常，这个时候我们便可以捕获异常通过txRollback回滚事务了。</a:t>
            </a:r>
            <a:endParaRPr b="1" dirty="0" smtClean="0">
              <a:latin typeface="+mj-ea"/>
              <a:ea typeface="+mj-ea"/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altLang="en-US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zh-CN" altLang="en-US" sz="1400" dirty="0" smtClean="0"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altLang="en-US" sz="1400" dirty="0" smtClean="0"/>
          </a:p>
          <a:p>
            <a:pPr marL="12700">
              <a:tabLst>
                <a:tab pos="299085" algn="l"/>
              </a:tabLst>
            </a:pPr>
            <a:endParaRPr lang="zh-CN" altLang="en-US" sz="1400" dirty="0" smtClean="0"/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en-US" altLang="zh-CN" sz="1400" dirty="0" smtClean="0"/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  <a:p>
            <a:endParaRPr lang="zh-CN" altLang="en-US" b="1" dirty="0" smtClean="0">
              <a:latin typeface="+mj-ea"/>
              <a:ea typeface="+mj-ea"/>
              <a:sym typeface="+mn-ea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880" y="1549400"/>
            <a:ext cx="8281035" cy="43662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605" y="521335"/>
            <a:ext cx="2942590" cy="358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299085" algn="l"/>
              </a:tabLst>
            </a:pPr>
            <a:r>
              <a:rPr lang="en-US" altLang="zh-CN" sz="2000" b="1" dirty="0" smtClean="0">
                <a:latin typeface="+mj-ea"/>
                <a:ea typeface="+mj-ea"/>
                <a:sym typeface="+mn-ea"/>
              </a:rPr>
              <a:t>RabbitMQ</a:t>
            </a:r>
            <a:r>
              <a:rPr lang="zh-CN" altLang="en-US" sz="2000" b="1" dirty="0" smtClean="0">
                <a:latin typeface="+mj-ea"/>
                <a:ea typeface="+mj-ea"/>
                <a:sym typeface="+mn-ea"/>
              </a:rPr>
              <a:t>消息可靠性</a:t>
            </a:r>
            <a:endParaRPr lang="zh-CN" altLang="en-US" sz="2000" b="1" dirty="0" smtClean="0">
              <a:latin typeface="+mj-ea"/>
              <a:ea typeface="+mj-ea"/>
              <a:cs typeface="Arial" panose="020B0604020202020204"/>
              <a:sym typeface="+mn-e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95536" y="1642770"/>
            <a:ext cx="8280920" cy="47525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tabLst>
                <a:tab pos="299085" algn="l"/>
              </a:tabLst>
            </a:pPr>
            <a:r>
              <a:rPr lang="zh-CN" b="1" dirty="0" smtClean="0">
                <a:latin typeface="+mj-ea"/>
                <a:ea typeface="+mj-ea"/>
                <a:sym typeface="+mn-ea"/>
              </a:rPr>
              <a:t>可靠传递</a:t>
            </a:r>
            <a:r>
              <a:rPr lang="en-US" altLang="zh-CN" b="1" dirty="0" smtClean="0">
                <a:latin typeface="+mj-ea"/>
                <a:ea typeface="+mj-ea"/>
                <a:sym typeface="+mn-ea"/>
              </a:rPr>
              <a:t>—</a:t>
            </a:r>
            <a:r>
              <a:rPr lang="zh-CN" b="1" dirty="0" smtClean="0">
                <a:latin typeface="+mj-ea"/>
                <a:ea typeface="+mj-ea"/>
                <a:sym typeface="+mn-ea"/>
              </a:rPr>
              <a:t>发送回执确认</a:t>
            </a:r>
            <a:endParaRPr lang="zh-CN" b="1" dirty="0" smtClean="0">
              <a:latin typeface="+mj-ea"/>
              <a:ea typeface="+mj-ea"/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altLang="en-US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zh-CN" altLang="en-US" sz="1400" dirty="0" smtClean="0"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altLang="en-US" sz="1400" dirty="0" smtClean="0"/>
          </a:p>
          <a:p>
            <a:pPr marL="12700">
              <a:tabLst>
                <a:tab pos="299085" algn="l"/>
              </a:tabLst>
            </a:pPr>
            <a:endParaRPr lang="zh-CN" altLang="en-US" sz="1400" dirty="0" smtClean="0"/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en-US" altLang="zh-CN" sz="1400" dirty="0" smtClean="0"/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  <a:p>
            <a:endParaRPr lang="zh-CN" altLang="en-US" b="1" dirty="0" smtClean="0">
              <a:latin typeface="+mj-ea"/>
              <a:ea typeface="+mj-ea"/>
              <a:sym typeface="+mn-ea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460" y="2162810"/>
            <a:ext cx="7371715" cy="31286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00150" y="5531485"/>
            <a:ext cx="3356610" cy="1614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400" dirty="0" smtClean="0"/>
              <a:t>a、Confirm普通模式；</a:t>
            </a:r>
            <a:endParaRPr lang="en-US" altLang="zh-CN" sz="1400" dirty="0" smtClean="0"/>
          </a:p>
          <a:p>
            <a:pPr fontAlgn="auto">
              <a:lnSpc>
                <a:spcPct val="150000"/>
              </a:lnSpc>
            </a:pPr>
            <a:r>
              <a:rPr lang="en-US" altLang="zh-CN" sz="1400" dirty="0" smtClean="0"/>
              <a:t>b、Confirm批量模式；</a:t>
            </a:r>
            <a:endParaRPr lang="en-US" altLang="zh-CN" sz="1400" dirty="0" smtClean="0"/>
          </a:p>
          <a:p>
            <a:pPr fontAlgn="auto">
              <a:lnSpc>
                <a:spcPct val="150000"/>
              </a:lnSpc>
            </a:pPr>
            <a:r>
              <a:rPr lang="en-US" altLang="zh-CN" sz="1400" dirty="0" smtClean="0"/>
              <a:t>c、Confirm异步监听方式；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605" y="521335"/>
            <a:ext cx="2942590" cy="358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299085" algn="l"/>
              </a:tabLst>
            </a:pPr>
            <a:r>
              <a:rPr lang="en-US" altLang="zh-CN" sz="2000" b="1" dirty="0" smtClean="0">
                <a:latin typeface="+mj-ea"/>
                <a:ea typeface="+mj-ea"/>
                <a:sym typeface="+mn-ea"/>
              </a:rPr>
              <a:t>RabbitMQ</a:t>
            </a:r>
            <a:r>
              <a:rPr lang="zh-CN" altLang="en-US" sz="2000" b="1" dirty="0" smtClean="0">
                <a:latin typeface="+mj-ea"/>
                <a:ea typeface="+mj-ea"/>
                <a:sym typeface="+mn-ea"/>
              </a:rPr>
              <a:t>消息可靠性</a:t>
            </a:r>
            <a:endParaRPr lang="zh-CN" altLang="en-US" sz="2000" b="1" dirty="0" smtClean="0">
              <a:latin typeface="+mj-ea"/>
              <a:ea typeface="+mj-ea"/>
              <a:cs typeface="Arial" panose="020B0604020202020204"/>
              <a:sym typeface="+mn-e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95536" y="1642770"/>
            <a:ext cx="8280920" cy="47525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tabLst>
                <a:tab pos="299085" algn="l"/>
              </a:tabLst>
            </a:pPr>
            <a:r>
              <a:rPr lang="zh-CN" b="1" dirty="0" smtClean="0">
                <a:latin typeface="+mj-ea"/>
                <a:ea typeface="+mj-ea"/>
                <a:sym typeface="+mn-ea"/>
              </a:rPr>
              <a:t>可靠传递</a:t>
            </a:r>
            <a:r>
              <a:rPr lang="en-US" altLang="zh-CN" b="1" dirty="0" smtClean="0">
                <a:latin typeface="+mj-ea"/>
                <a:ea typeface="+mj-ea"/>
                <a:sym typeface="+mn-ea"/>
              </a:rPr>
              <a:t>—</a:t>
            </a:r>
            <a:r>
              <a:rPr lang="zh-CN" altLang="en-US" b="1" dirty="0" smtClean="0">
                <a:latin typeface="+mj-ea"/>
                <a:ea typeface="+mj-ea"/>
                <a:sym typeface="+mn-ea"/>
              </a:rPr>
              <a:t>两种机制对比</a:t>
            </a:r>
            <a:endParaRPr lang="zh-CN" altLang="en-US" b="1" dirty="0" smtClean="0">
              <a:latin typeface="+mj-ea"/>
              <a:ea typeface="+mj-ea"/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altLang="en-US" b="1" dirty="0" smtClean="0">
              <a:latin typeface="+mj-ea"/>
              <a:ea typeface="+mj-ea"/>
              <a:sym typeface="+mn-ea"/>
            </a:endParaRPr>
          </a:p>
          <a:p>
            <a:pPr marL="12700">
              <a:tabLst>
                <a:tab pos="299085" algn="l"/>
              </a:tabLst>
            </a:pPr>
            <a:r>
              <a:rPr lang="en-US" altLang="zh-CN" dirty="0" smtClean="0">
                <a:sym typeface="+mn-ea"/>
              </a:rPr>
              <a:t>a、</a:t>
            </a:r>
            <a:r>
              <a:rPr lang="zh-CN" altLang="en-US" dirty="0" smtClean="0">
                <a:sym typeface="+mn-ea"/>
              </a:rPr>
              <a:t>事务</a:t>
            </a:r>
            <a:r>
              <a:rPr lang="en-US" altLang="zh-CN" dirty="0" smtClean="0">
                <a:sym typeface="+mn-ea"/>
              </a:rPr>
              <a:t>模式</a:t>
            </a:r>
            <a:endParaRPr lang="zh-CN" b="1" dirty="0" smtClean="0">
              <a:latin typeface="+mj-ea"/>
              <a:ea typeface="+mj-ea"/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zh-CN" altLang="en-US" dirty="0" smtClean="0">
                <a:sym typeface="+mn-ea"/>
              </a:rPr>
              <a:t>发送1w条数据，执行花费时间：14197s</a:t>
            </a:r>
            <a:endParaRPr lang="zh-CN" altLang="en-US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en-US" altLang="zh-CN" dirty="0" smtClean="0">
                <a:sym typeface="+mn-ea"/>
              </a:rPr>
              <a:t>b</a:t>
            </a:r>
            <a:r>
              <a:rPr lang="zh-CN" altLang="en-US" dirty="0" smtClean="0">
                <a:sym typeface="+mn-ea"/>
              </a:rPr>
              <a:t>、非事务模式</a:t>
            </a:r>
            <a:endParaRPr lang="zh-CN" altLang="en-US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zh-CN" altLang="en-US" dirty="0" smtClean="0">
                <a:sym typeface="+mn-ea"/>
              </a:rPr>
              <a:t>非事务模式，发送1w条数据，执行花费时间：101s</a:t>
            </a:r>
            <a:endParaRPr lang="zh-CN" altLang="en-US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en-US" altLang="zh-CN" dirty="0" smtClean="0">
                <a:sym typeface="+mn-ea"/>
              </a:rPr>
              <a:t>c</a:t>
            </a:r>
            <a:r>
              <a:rPr lang="zh-CN" altLang="en-US" dirty="0" smtClean="0">
                <a:sym typeface="+mn-ea"/>
              </a:rPr>
              <a:t>、Confirm普通模式</a:t>
            </a:r>
            <a:endParaRPr lang="zh-CN" altLang="en-US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zh-CN" altLang="en-US" dirty="0" smtClean="0">
                <a:sym typeface="+mn-ea"/>
              </a:rPr>
              <a:t>非事务模式，发送1w条数据，执行花费时间：</a:t>
            </a:r>
            <a:r>
              <a:rPr lang="en-US" altLang="zh-CN" dirty="0" smtClean="0">
                <a:sym typeface="+mn-ea"/>
              </a:rPr>
              <a:t>2253</a:t>
            </a:r>
            <a:r>
              <a:rPr lang="zh-CN" altLang="en-US" dirty="0" smtClean="0">
                <a:sym typeface="+mn-ea"/>
              </a:rPr>
              <a:t>s</a:t>
            </a:r>
            <a:endParaRPr lang="zh-CN" altLang="en-US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en-US" altLang="zh-CN" dirty="0" smtClean="0">
                <a:sym typeface="+mn-ea"/>
              </a:rPr>
              <a:t>d</a:t>
            </a:r>
            <a:r>
              <a:rPr lang="zh-CN" altLang="en-US" dirty="0" smtClean="0">
                <a:sym typeface="+mn-ea"/>
              </a:rPr>
              <a:t>、Confirm批量模式</a:t>
            </a:r>
            <a:endParaRPr lang="zh-CN" altLang="en-US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zh-CN" altLang="en-US" dirty="0" smtClean="0">
                <a:sym typeface="+mn-ea"/>
              </a:rPr>
              <a:t>非事务模式，发送1w条数据，执行花费时间：</a:t>
            </a:r>
            <a:r>
              <a:rPr lang="en-US" altLang="zh-CN" dirty="0" smtClean="0">
                <a:sym typeface="+mn-ea"/>
              </a:rPr>
              <a:t>1576</a:t>
            </a:r>
            <a:endParaRPr lang="zh-CN" altLang="en-US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en-US" altLang="zh-CN" dirty="0" smtClean="0">
                <a:sym typeface="+mn-ea"/>
              </a:rPr>
              <a:t>e</a:t>
            </a:r>
            <a:r>
              <a:rPr lang="zh-CN" altLang="en-US" dirty="0" smtClean="0">
                <a:sym typeface="+mn-ea"/>
              </a:rPr>
              <a:t>、Confirm异步监听模式</a:t>
            </a:r>
            <a:endParaRPr lang="zh-CN" altLang="en-US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zh-CN" altLang="en-US" dirty="0" smtClean="0">
                <a:sym typeface="+mn-ea"/>
              </a:rPr>
              <a:t>非事务模式，发送1w条数据，执行花费时间：</a:t>
            </a:r>
            <a:r>
              <a:rPr lang="en-US" altLang="zh-CN" dirty="0" smtClean="0">
                <a:sym typeface="+mn-ea"/>
              </a:rPr>
              <a:t>1363</a:t>
            </a:r>
            <a:r>
              <a:rPr lang="zh-CN" altLang="en-US" dirty="0" smtClean="0">
                <a:sym typeface="+mn-ea"/>
              </a:rPr>
              <a:t>s</a:t>
            </a:r>
            <a:endParaRPr lang="zh-CN" b="1" dirty="0" smtClean="0">
              <a:latin typeface="+mj-ea"/>
              <a:ea typeface="+mj-ea"/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altLang="en-US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zh-CN" altLang="en-US" sz="1400" dirty="0" smtClean="0"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altLang="en-US" sz="1400" dirty="0" smtClean="0"/>
          </a:p>
          <a:p>
            <a:pPr marL="12700">
              <a:tabLst>
                <a:tab pos="299085" algn="l"/>
              </a:tabLst>
            </a:pPr>
            <a:endParaRPr lang="zh-CN" altLang="en-US" sz="1400" dirty="0" smtClean="0"/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en-US" altLang="zh-CN" sz="1400" dirty="0" smtClean="0"/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  <a:p>
            <a:endParaRPr lang="zh-CN" altLang="en-US" b="1" dirty="0" smtClean="0">
              <a:latin typeface="+mj-ea"/>
              <a:ea typeface="+mj-ea"/>
              <a:sym typeface="+mn-ea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605" y="521335"/>
            <a:ext cx="2942590" cy="358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299085" algn="l"/>
              </a:tabLst>
            </a:pPr>
            <a:r>
              <a:rPr lang="en-US" altLang="zh-CN" sz="2000" b="1" dirty="0" smtClean="0">
                <a:latin typeface="+mj-ea"/>
                <a:ea typeface="+mj-ea"/>
                <a:sym typeface="+mn-ea"/>
              </a:rPr>
              <a:t>RabbitMQ</a:t>
            </a:r>
            <a:r>
              <a:rPr lang="zh-CN" altLang="en-US" sz="2000" b="1" dirty="0" smtClean="0">
                <a:latin typeface="+mj-ea"/>
                <a:ea typeface="+mj-ea"/>
                <a:sym typeface="+mn-ea"/>
              </a:rPr>
              <a:t>消息的可靠性</a:t>
            </a:r>
            <a:endParaRPr lang="zh-CN" altLang="en-US" sz="2000" b="1" dirty="0" smtClean="0">
              <a:latin typeface="+mj-ea"/>
              <a:ea typeface="+mj-ea"/>
              <a:cs typeface="Arial" panose="020B0604020202020204"/>
              <a:sym typeface="+mn-e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95536" y="1507515"/>
            <a:ext cx="8280920" cy="47525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tabLst>
                <a:tab pos="299085" algn="l"/>
              </a:tabLst>
            </a:pPr>
            <a:r>
              <a:rPr lang="zh-CN" b="1" dirty="0" smtClean="0">
                <a:latin typeface="+mj-ea"/>
                <a:ea typeface="+mj-ea"/>
                <a:sym typeface="+mn-ea"/>
              </a:rPr>
              <a:t>可靠存储</a:t>
            </a:r>
            <a:endParaRPr lang="zh-CN" b="1" dirty="0" smtClean="0">
              <a:latin typeface="+mj-ea"/>
              <a:ea typeface="+mj-ea"/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altLang="en-US" b="1" dirty="0" smtClean="0">
              <a:latin typeface="+mj-ea"/>
              <a:ea typeface="+mj-ea"/>
              <a:sym typeface="+mn-ea"/>
            </a:endParaRPr>
          </a:p>
          <a:p>
            <a:pPr marL="12700">
              <a:tabLst>
                <a:tab pos="299085" algn="l"/>
              </a:tabLst>
            </a:pPr>
            <a:r>
              <a:rPr lang="en-US" altLang="zh-CN" sz="1400" dirty="0" smtClean="0">
                <a:sym typeface="+mn-ea"/>
              </a:rPr>
              <a:t>1、</a:t>
            </a:r>
            <a:r>
              <a:rPr lang="zh-CN" altLang="en-US" sz="1400" dirty="0" smtClean="0">
                <a:sym typeface="+mn-ea"/>
              </a:rPr>
              <a:t>消息持久化</a:t>
            </a:r>
            <a:endParaRPr lang="zh-CN" b="1" dirty="0" smtClean="0">
              <a:latin typeface="+mj-ea"/>
              <a:ea typeface="+mj-ea"/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en-US" altLang="zh-CN" sz="1400" dirty="0" smtClean="0">
                <a:sym typeface="+mn-ea"/>
              </a:rPr>
              <a:t>     Exchange</a:t>
            </a:r>
            <a:r>
              <a:rPr lang="zh-CN" altLang="en-US" sz="1400" dirty="0" smtClean="0">
                <a:sym typeface="+mn-ea"/>
              </a:rPr>
              <a:t>持久化、</a:t>
            </a:r>
            <a:r>
              <a:rPr lang="en-US" altLang="zh-CN" sz="1400" dirty="0" smtClean="0">
                <a:sym typeface="+mn-ea"/>
              </a:rPr>
              <a:t>Queue</a:t>
            </a:r>
            <a:r>
              <a:rPr lang="zh-CN" altLang="en-US" sz="1400" dirty="0" smtClean="0">
                <a:sym typeface="+mn-ea"/>
              </a:rPr>
              <a:t>持久化、</a:t>
            </a:r>
            <a:r>
              <a:rPr lang="en-US" altLang="zh-CN" sz="1400" dirty="0" smtClean="0">
                <a:sym typeface="+mn-ea"/>
              </a:rPr>
              <a:t>Message</a:t>
            </a:r>
            <a:r>
              <a:rPr lang="zh-CN" altLang="en-US" sz="1400" dirty="0" smtClean="0">
                <a:sym typeface="+mn-ea"/>
              </a:rPr>
              <a:t>持久化发送</a:t>
            </a:r>
            <a:endParaRPr lang="zh-CN" altLang="en-US" sz="1400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en-US" altLang="zh-CN" sz="1400" dirty="0" smtClean="0">
                <a:sym typeface="+mn-ea"/>
              </a:rPr>
              <a:t>2</a:t>
            </a:r>
            <a:r>
              <a:rPr lang="zh-CN" altLang="en-US" sz="1400" dirty="0" smtClean="0">
                <a:sym typeface="+mn-ea"/>
              </a:rPr>
              <a:t>、镜像队列</a:t>
            </a:r>
            <a:endParaRPr lang="zh-CN" altLang="en-US" sz="1400" dirty="0" smtClean="0"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altLang="en-US" sz="1400" dirty="0" smtClean="0"/>
          </a:p>
          <a:p>
            <a:pPr marL="12700">
              <a:tabLst>
                <a:tab pos="299085" algn="l"/>
              </a:tabLst>
            </a:pPr>
            <a:endParaRPr lang="zh-CN" altLang="en-US" sz="1400" dirty="0" smtClean="0"/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en-US" altLang="zh-CN" sz="1400" dirty="0" smtClean="0"/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  <a:p>
            <a:endParaRPr lang="zh-CN" altLang="en-US" b="1" dirty="0" smtClean="0">
              <a:latin typeface="+mj-ea"/>
              <a:ea typeface="+mj-ea"/>
              <a:sym typeface="+mn-ea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5790" y="2870835"/>
            <a:ext cx="5133975" cy="39338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605" y="521335"/>
            <a:ext cx="2942590" cy="358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299085" algn="l"/>
              </a:tabLst>
            </a:pPr>
            <a:r>
              <a:rPr lang="en-US" altLang="zh-CN" sz="2000" b="1" dirty="0" smtClean="0">
                <a:latin typeface="+mj-ea"/>
                <a:ea typeface="+mj-ea"/>
                <a:sym typeface="+mn-ea"/>
              </a:rPr>
              <a:t>RabbitMQ</a:t>
            </a:r>
            <a:r>
              <a:rPr lang="zh-CN" altLang="en-US" sz="2000" b="1" dirty="0" smtClean="0">
                <a:latin typeface="+mj-ea"/>
                <a:ea typeface="+mj-ea"/>
                <a:sym typeface="+mn-ea"/>
              </a:rPr>
              <a:t>消息可靠性</a:t>
            </a:r>
            <a:endParaRPr lang="zh-CN" altLang="en-US" sz="2000" b="1" dirty="0" smtClean="0">
              <a:latin typeface="+mj-ea"/>
              <a:ea typeface="+mj-ea"/>
              <a:cs typeface="Arial" panose="020B0604020202020204"/>
              <a:sym typeface="+mn-e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95536" y="1642770"/>
            <a:ext cx="8280920" cy="47525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tabLst>
                <a:tab pos="299085" algn="l"/>
              </a:tabLst>
            </a:pPr>
            <a:r>
              <a:rPr lang="zh-CN" b="1" dirty="0" smtClean="0">
                <a:latin typeface="+mj-ea"/>
                <a:ea typeface="+mj-ea"/>
                <a:sym typeface="+mn-ea"/>
              </a:rPr>
              <a:t>可靠消费</a:t>
            </a:r>
            <a:r>
              <a:rPr lang="en-US" altLang="zh-CN" b="1" dirty="0" smtClean="0">
                <a:latin typeface="+mj-ea"/>
                <a:ea typeface="+mj-ea"/>
                <a:sym typeface="+mn-ea"/>
              </a:rPr>
              <a:t>—ack</a:t>
            </a:r>
            <a:r>
              <a:rPr lang="zh-CN" altLang="en-US" b="1" dirty="0" smtClean="0">
                <a:latin typeface="+mj-ea"/>
                <a:ea typeface="+mj-ea"/>
                <a:sym typeface="+mn-ea"/>
              </a:rPr>
              <a:t>机制</a:t>
            </a:r>
            <a:endParaRPr lang="zh-CN" b="1" dirty="0" smtClean="0">
              <a:latin typeface="+mj-ea"/>
              <a:ea typeface="+mj-ea"/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b="1" dirty="0" smtClean="0">
              <a:latin typeface="+mj-ea"/>
              <a:ea typeface="+mj-ea"/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zh-CN" altLang="en-US" sz="1400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en-US" altLang="zh-CN" sz="1400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en-US" altLang="zh-CN" sz="1400" dirty="0" smtClean="0">
                <a:sym typeface="+mn-ea"/>
              </a:rPr>
              <a:t>	  </a:t>
            </a:r>
            <a:endParaRPr lang="zh-CN" altLang="en-US" sz="1400" dirty="0" smtClean="0"/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en-US" altLang="zh-CN" sz="1400" dirty="0" smtClean="0"/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  <a:p>
            <a:endParaRPr lang="zh-CN" altLang="en-US" b="1" dirty="0" smtClean="0">
              <a:latin typeface="+mj-ea"/>
              <a:ea typeface="+mj-ea"/>
              <a:sym typeface="+mn-ea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035" y="2278380"/>
            <a:ext cx="7314565" cy="42862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605" y="521335"/>
            <a:ext cx="2942590" cy="358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299085" algn="l"/>
              </a:tabLst>
            </a:pPr>
            <a:r>
              <a:rPr lang="en-US" altLang="zh-CN" sz="2000" b="1" dirty="0" smtClean="0">
                <a:latin typeface="+mj-ea"/>
                <a:ea typeface="+mj-ea"/>
                <a:sym typeface="+mn-ea"/>
              </a:rPr>
              <a:t>RabbitMQ</a:t>
            </a:r>
            <a:r>
              <a:rPr lang="zh-CN" altLang="en-US" sz="2000" b="1" dirty="0" smtClean="0">
                <a:latin typeface="+mj-ea"/>
                <a:ea typeface="+mj-ea"/>
                <a:sym typeface="+mn-ea"/>
              </a:rPr>
              <a:t>消息的可靠性</a:t>
            </a:r>
            <a:endParaRPr lang="zh-CN" altLang="en-US" sz="2000" b="1" dirty="0" smtClean="0">
              <a:latin typeface="+mj-ea"/>
              <a:ea typeface="+mj-ea"/>
              <a:cs typeface="Arial" panose="020B0604020202020204"/>
              <a:sym typeface="+mn-e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95536" y="1642770"/>
            <a:ext cx="8280920" cy="47525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tabLst>
                <a:tab pos="299085" algn="l"/>
              </a:tabLst>
            </a:pPr>
            <a:r>
              <a:rPr lang="zh-CN" b="1" dirty="0" smtClean="0">
                <a:latin typeface="+mj-ea"/>
                <a:ea typeface="+mj-ea"/>
                <a:sym typeface="+mn-ea"/>
              </a:rPr>
              <a:t>可靠消费</a:t>
            </a:r>
            <a:r>
              <a:rPr lang="en-US" altLang="zh-CN" b="1" dirty="0" smtClean="0">
                <a:latin typeface="+mj-ea"/>
                <a:ea typeface="+mj-ea"/>
                <a:sym typeface="+mn-ea"/>
              </a:rPr>
              <a:t>—</a:t>
            </a:r>
            <a:r>
              <a:rPr lang="zh-CN" altLang="en-US" b="1" dirty="0" smtClean="0">
                <a:latin typeface="+mj-ea"/>
                <a:ea typeface="+mj-ea"/>
                <a:sym typeface="+mn-ea"/>
              </a:rPr>
              <a:t>重复消费</a:t>
            </a:r>
            <a:endParaRPr lang="zh-CN" b="1" dirty="0" smtClean="0">
              <a:latin typeface="+mj-ea"/>
              <a:ea typeface="+mj-ea"/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b="1" dirty="0" smtClean="0">
              <a:latin typeface="+mj-ea"/>
              <a:ea typeface="+mj-ea"/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zh-CN" altLang="en-US" sz="1400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en-US" altLang="zh-CN" sz="1400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en-US" altLang="zh-CN" sz="1400" dirty="0" smtClean="0">
                <a:sym typeface="+mn-ea"/>
              </a:rPr>
              <a:t>	  </a:t>
            </a:r>
            <a:endParaRPr lang="zh-CN" altLang="en-US" sz="1400" dirty="0" smtClean="0"/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en-US" altLang="zh-CN" sz="1400" dirty="0" smtClean="0"/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  <a:p>
            <a:endParaRPr lang="zh-CN" altLang="en-US" b="1" dirty="0" smtClean="0">
              <a:latin typeface="+mj-ea"/>
              <a:ea typeface="+mj-ea"/>
              <a:sym typeface="+mn-ea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965200" y="2220595"/>
          <a:ext cx="6983730" cy="3596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3612515" imgH="1901190" progId="Visio.Drawing.11">
                  <p:embed/>
                </p:oleObj>
              </mc:Choice>
              <mc:Fallback>
                <p:oleObj name="" r:id="rId1" imgW="3612515" imgH="1901190" progId="Visio.Drawing.11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5200" y="2220595"/>
                        <a:ext cx="6983730" cy="3596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795" y="3686810"/>
            <a:ext cx="179070" cy="1574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605" y="521335"/>
            <a:ext cx="2942590" cy="358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299085" algn="l"/>
              </a:tabLst>
            </a:pPr>
            <a:r>
              <a:rPr lang="en-US" altLang="zh-CN" sz="2000" b="1" dirty="0" smtClean="0">
                <a:latin typeface="+mj-ea"/>
                <a:ea typeface="+mj-ea"/>
                <a:sym typeface="+mn-ea"/>
              </a:rPr>
              <a:t>RabbitMQ</a:t>
            </a:r>
            <a:r>
              <a:rPr lang="zh-CN" altLang="en-US" sz="2000" b="1" dirty="0" smtClean="0">
                <a:latin typeface="+mj-ea"/>
                <a:ea typeface="+mj-ea"/>
                <a:sym typeface="+mn-ea"/>
              </a:rPr>
              <a:t>消息的可靠性</a:t>
            </a:r>
            <a:endParaRPr lang="zh-CN" altLang="en-US" sz="2000" b="1" dirty="0" smtClean="0">
              <a:latin typeface="+mj-ea"/>
              <a:ea typeface="+mj-ea"/>
              <a:cs typeface="Arial" panose="020B0604020202020204"/>
              <a:sym typeface="+mn-e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95536" y="1642770"/>
            <a:ext cx="8280920" cy="47525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tabLst>
                <a:tab pos="299085" algn="l"/>
              </a:tabLst>
            </a:pPr>
            <a:r>
              <a:rPr lang="zh-CN" b="1" dirty="0" smtClean="0">
                <a:latin typeface="+mj-ea"/>
                <a:ea typeface="+mj-ea"/>
                <a:sym typeface="+mn-ea"/>
              </a:rPr>
              <a:t>可靠消费</a:t>
            </a:r>
            <a:r>
              <a:rPr lang="en-US" altLang="zh-CN" b="1" dirty="0" smtClean="0">
                <a:latin typeface="+mj-ea"/>
                <a:ea typeface="+mj-ea"/>
                <a:sym typeface="+mn-ea"/>
              </a:rPr>
              <a:t>—</a:t>
            </a:r>
            <a:r>
              <a:rPr lang="zh-CN" altLang="en-US" b="1" dirty="0" smtClean="0">
                <a:latin typeface="+mj-ea"/>
                <a:ea typeface="+mj-ea"/>
                <a:sym typeface="+mn-ea"/>
              </a:rPr>
              <a:t>消息顺序</a:t>
            </a:r>
            <a:endParaRPr lang="zh-CN" b="1" dirty="0" smtClean="0">
              <a:latin typeface="+mj-ea"/>
              <a:ea typeface="+mj-ea"/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b="1" dirty="0" smtClean="0">
              <a:latin typeface="+mj-ea"/>
              <a:ea typeface="+mj-ea"/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zh-CN" altLang="en-US" sz="1400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en-US" altLang="zh-CN" sz="1400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en-US" altLang="zh-CN" sz="1400" dirty="0" smtClean="0">
                <a:sym typeface="+mn-ea"/>
              </a:rPr>
              <a:t>	  </a:t>
            </a:r>
            <a:endParaRPr lang="zh-CN" altLang="en-US" sz="1400" dirty="0" smtClean="0"/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en-US" altLang="zh-CN" sz="1400" dirty="0" smtClean="0"/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  <a:p>
            <a:endParaRPr lang="zh-CN" altLang="en-US" b="1" dirty="0" smtClean="0">
              <a:latin typeface="+mj-ea"/>
              <a:ea typeface="+mj-ea"/>
              <a:sym typeface="+mn-ea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980" y="2236470"/>
            <a:ext cx="7867650" cy="2724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2387600"/>
            <a:ext cx="7886700" cy="29813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683568" y="1772816"/>
            <a:ext cx="7632848" cy="446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indent="-285750">
              <a:buFont typeface="Wingdings" panose="05000000000000000000" pitchFamily="2" charset="2"/>
              <a:buChar char="l"/>
              <a:tabLst>
                <a:tab pos="299085" algn="l"/>
              </a:tabLst>
            </a:pPr>
            <a:r>
              <a:rPr lang="en-US" altLang="zh-CN" b="1" dirty="0" smtClean="0">
                <a:latin typeface="+mj-ea"/>
                <a:ea typeface="+mj-ea"/>
              </a:rPr>
              <a:t>RabbitMQ</a:t>
            </a:r>
            <a:r>
              <a:rPr lang="zh-CN" altLang="en-US" b="1" dirty="0" smtClean="0">
                <a:latin typeface="+mj-ea"/>
                <a:ea typeface="+mj-ea"/>
              </a:rPr>
              <a:t>简介</a:t>
            </a:r>
            <a:endParaRPr lang="zh-CN" altLang="en-US" b="1" dirty="0" smtClean="0">
              <a:latin typeface="+mj-ea"/>
              <a:ea typeface="+mj-ea"/>
            </a:endParaRPr>
          </a:p>
          <a:p>
            <a:pPr marL="298450" indent="-285750">
              <a:buFont typeface="Wingdings" panose="05000000000000000000" pitchFamily="2" charset="2"/>
              <a:buChar char="l"/>
              <a:tabLst>
                <a:tab pos="299085" algn="l"/>
              </a:tabLst>
            </a:pPr>
            <a:endParaRPr lang="zh-CN" altLang="en-US" b="1" dirty="0" smtClean="0">
              <a:latin typeface="+mj-ea"/>
              <a:ea typeface="+mj-ea"/>
            </a:endParaRPr>
          </a:p>
          <a:p>
            <a:pPr marL="298450" indent="-285750">
              <a:buFont typeface="Wingdings" panose="05000000000000000000" pitchFamily="2" charset="2"/>
              <a:buChar char="l"/>
              <a:tabLst>
                <a:tab pos="299085" algn="l"/>
              </a:tabLst>
            </a:pPr>
            <a:r>
              <a:rPr lang="en-US" altLang="zh-CN" b="1" dirty="0" smtClean="0">
                <a:latin typeface="+mj-ea"/>
                <a:ea typeface="+mj-ea"/>
              </a:rPr>
              <a:t>Rabbit</a:t>
            </a:r>
            <a:r>
              <a:rPr lang="zh-CN" altLang="en-US" b="1" dirty="0" smtClean="0">
                <a:latin typeface="+mj-ea"/>
                <a:ea typeface="+mj-ea"/>
              </a:rPr>
              <a:t>应用场景</a:t>
            </a:r>
            <a:endParaRPr lang="zh-CN" altLang="en-US" b="1" dirty="0" smtClean="0">
              <a:latin typeface="+mj-ea"/>
              <a:ea typeface="+mj-ea"/>
            </a:endParaRPr>
          </a:p>
          <a:p>
            <a:pPr marL="12700" indent="0">
              <a:buFont typeface="Wingdings" panose="05000000000000000000" pitchFamily="2" charset="2"/>
              <a:buNone/>
              <a:tabLst>
                <a:tab pos="299085" algn="l"/>
              </a:tabLst>
            </a:pPr>
            <a:endParaRPr lang="en-US" altLang="zh-CN" b="1" dirty="0">
              <a:latin typeface="+mj-ea"/>
              <a:ea typeface="+mj-ea"/>
            </a:endParaRPr>
          </a:p>
          <a:p>
            <a:pPr marL="298450" indent="-285750">
              <a:buFont typeface="Wingdings" panose="05000000000000000000" pitchFamily="2" charset="2"/>
              <a:buChar char="l"/>
              <a:tabLst>
                <a:tab pos="299085" algn="l"/>
              </a:tabLst>
            </a:pPr>
            <a:r>
              <a:rPr lang="en-US" altLang="zh-CN" b="1" dirty="0" smtClean="0">
                <a:latin typeface="+mj-ea"/>
                <a:ea typeface="+mj-ea"/>
              </a:rPr>
              <a:t>RabbitMQ</a:t>
            </a:r>
            <a:r>
              <a:rPr lang="zh-CN" altLang="en-US" b="1" dirty="0" smtClean="0">
                <a:latin typeface="+mj-ea"/>
                <a:ea typeface="+mj-ea"/>
              </a:rPr>
              <a:t>基本概念</a:t>
            </a:r>
            <a:endParaRPr lang="en-US" altLang="zh-CN" b="1" dirty="0" smtClean="0">
              <a:latin typeface="+mj-ea"/>
              <a:ea typeface="+mj-ea"/>
            </a:endParaRPr>
          </a:p>
          <a:p>
            <a:pPr marL="298450" indent="-285750">
              <a:buFont typeface="Wingdings" panose="05000000000000000000" pitchFamily="2" charset="2"/>
              <a:buChar char="l"/>
              <a:tabLst>
                <a:tab pos="299085" algn="l"/>
              </a:tabLst>
            </a:pPr>
            <a:endParaRPr lang="en-US" altLang="zh-CN" b="1" dirty="0">
              <a:latin typeface="+mj-ea"/>
              <a:ea typeface="+mj-ea"/>
            </a:endParaRPr>
          </a:p>
          <a:p>
            <a:pPr marL="298450" indent="-285750">
              <a:buFont typeface="Wingdings" panose="05000000000000000000" pitchFamily="2" charset="2"/>
              <a:buChar char="l"/>
              <a:tabLst>
                <a:tab pos="299085" algn="l"/>
              </a:tabLst>
            </a:pPr>
            <a:r>
              <a:rPr lang="en-US" altLang="zh-CN" b="1" dirty="0" smtClean="0">
                <a:latin typeface="+mj-ea"/>
                <a:ea typeface="+mj-ea"/>
                <a:sym typeface="+mn-ea"/>
              </a:rPr>
              <a:t>RabbitMQ</a:t>
            </a:r>
            <a:r>
              <a:rPr lang="zh-CN" altLang="en-US" b="1" dirty="0" smtClean="0">
                <a:latin typeface="+mj-ea"/>
                <a:ea typeface="+mj-ea"/>
                <a:sym typeface="+mn-ea"/>
              </a:rPr>
              <a:t>消息可靠性</a:t>
            </a:r>
            <a:endParaRPr lang="en-US" altLang="zh-CN" b="1" dirty="0" smtClean="0">
              <a:latin typeface="+mj-ea"/>
              <a:ea typeface="+mj-ea"/>
            </a:endParaRPr>
          </a:p>
          <a:p>
            <a:pPr marL="298450" indent="-285750">
              <a:buFont typeface="Wingdings" panose="05000000000000000000" pitchFamily="2" charset="2"/>
              <a:buChar char="l"/>
              <a:tabLst>
                <a:tab pos="299085" algn="l"/>
              </a:tabLst>
            </a:pPr>
            <a:endParaRPr lang="en-US" altLang="zh-CN" b="1" dirty="0">
              <a:latin typeface="+mj-ea"/>
              <a:ea typeface="+mj-ea"/>
            </a:endParaRPr>
          </a:p>
          <a:p>
            <a:pPr marL="298450" indent="-285750">
              <a:buFont typeface="Wingdings" panose="05000000000000000000" pitchFamily="2" charset="2"/>
              <a:buChar char="l"/>
              <a:tabLst>
                <a:tab pos="299085" algn="l"/>
              </a:tabLst>
            </a:pPr>
            <a:r>
              <a:rPr lang="en-US" altLang="zh-CN" b="1" dirty="0" smtClean="0">
                <a:latin typeface="+mj-ea"/>
                <a:ea typeface="+mj-ea"/>
                <a:sym typeface="+mn-ea"/>
              </a:rPr>
              <a:t>RabbitMQ</a:t>
            </a:r>
            <a:r>
              <a:rPr lang="zh-CN" altLang="en-US" b="1" dirty="0" smtClean="0">
                <a:latin typeface="+mj-ea"/>
                <a:ea typeface="+mj-ea"/>
                <a:sym typeface="+mn-ea"/>
              </a:rPr>
              <a:t>高可用</a:t>
            </a:r>
            <a:endParaRPr lang="zh-CN" altLang="en-US" b="1" dirty="0" smtClean="0">
              <a:latin typeface="+mj-ea"/>
              <a:ea typeface="+mj-ea"/>
              <a:sym typeface="+mn-ea"/>
            </a:endParaRPr>
          </a:p>
          <a:p>
            <a:pPr marL="298450" indent="-285750">
              <a:buFont typeface="Wingdings" panose="05000000000000000000" pitchFamily="2" charset="2"/>
              <a:buChar char="l"/>
              <a:tabLst>
                <a:tab pos="299085" algn="l"/>
              </a:tabLst>
            </a:pPr>
            <a:endParaRPr lang="en-US" altLang="zh-CN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605" y="521335"/>
            <a:ext cx="2942590" cy="358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299085" algn="l"/>
              </a:tabLst>
            </a:pPr>
            <a:r>
              <a:rPr lang="en-US" altLang="zh-CN" sz="2000" b="1" dirty="0" smtClean="0">
                <a:latin typeface="+mj-ea"/>
                <a:ea typeface="+mj-ea"/>
                <a:sym typeface="+mn-ea"/>
              </a:rPr>
              <a:t>RabbitMQ</a:t>
            </a:r>
            <a:r>
              <a:rPr lang="zh-CN" altLang="en-US" sz="2000" b="1" dirty="0" smtClean="0">
                <a:latin typeface="+mj-ea"/>
                <a:ea typeface="+mj-ea"/>
                <a:sym typeface="+mn-ea"/>
              </a:rPr>
              <a:t>高可用</a:t>
            </a:r>
            <a:endParaRPr lang="zh-CN" altLang="en-US" sz="2000" b="1" dirty="0" smtClean="0">
              <a:latin typeface="+mj-ea"/>
              <a:ea typeface="+mj-ea"/>
              <a:cs typeface="Arial" panose="020B0604020202020204"/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altLang="en-US" sz="2000" b="1" dirty="0" smtClean="0">
              <a:latin typeface="+mj-ea"/>
              <a:ea typeface="+mj-ea"/>
              <a:cs typeface="Arial" panose="020B0604020202020204"/>
              <a:sym typeface="+mn-e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95536" y="1642770"/>
            <a:ext cx="8280920" cy="47525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tabLst>
                <a:tab pos="299085" algn="l"/>
              </a:tabLst>
            </a:pPr>
            <a:r>
              <a:rPr lang="zh-CN" b="1" dirty="0" smtClean="0">
                <a:latin typeface="+mj-ea"/>
                <a:ea typeface="+mj-ea"/>
                <a:sym typeface="+mn-ea"/>
              </a:rPr>
              <a:t>单节点</a:t>
            </a:r>
            <a:endParaRPr lang="zh-CN" b="1" dirty="0" smtClean="0">
              <a:latin typeface="+mj-ea"/>
              <a:ea typeface="+mj-ea"/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b="1" dirty="0" smtClean="0">
              <a:latin typeface="+mj-ea"/>
              <a:ea typeface="+mj-ea"/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zh-CN" altLang="en-US" sz="1400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en-US" altLang="zh-CN" sz="1400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en-US" altLang="zh-CN" sz="1400" dirty="0" smtClean="0">
                <a:sym typeface="+mn-ea"/>
              </a:rPr>
              <a:t>	  </a:t>
            </a:r>
            <a:endParaRPr lang="zh-CN" altLang="en-US" sz="1400" dirty="0" smtClean="0"/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en-US" altLang="zh-CN" sz="1400" dirty="0" smtClean="0"/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  <a:p>
            <a:endParaRPr lang="zh-CN" altLang="en-US" b="1" dirty="0" smtClean="0">
              <a:latin typeface="+mj-ea"/>
              <a:ea typeface="+mj-ea"/>
              <a:sym typeface="+mn-ea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965200" y="2220595"/>
          <a:ext cx="6983730" cy="3596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3612515" imgH="1901190" progId="Visio.Drawing.11">
                  <p:embed/>
                </p:oleObj>
              </mc:Choice>
              <mc:Fallback>
                <p:oleObj name="" r:id="rId1" imgW="3612515" imgH="1901190" progId="Visio.Drawing.11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5200" y="2220595"/>
                        <a:ext cx="6983730" cy="3596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595" y="4732655"/>
            <a:ext cx="294005" cy="2584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605" y="521335"/>
            <a:ext cx="2942590" cy="358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299085" algn="l"/>
              </a:tabLst>
            </a:pPr>
            <a:r>
              <a:rPr lang="en-US" altLang="zh-CN" sz="2000" b="1" dirty="0" smtClean="0">
                <a:latin typeface="+mj-ea"/>
                <a:ea typeface="+mj-ea"/>
                <a:sym typeface="+mn-ea"/>
              </a:rPr>
              <a:t>RabbitMQ</a:t>
            </a:r>
            <a:r>
              <a:rPr lang="zh-CN" altLang="en-US" sz="2000" b="1" dirty="0" smtClean="0">
                <a:latin typeface="+mj-ea"/>
                <a:ea typeface="+mj-ea"/>
                <a:sym typeface="+mn-ea"/>
              </a:rPr>
              <a:t>高可用</a:t>
            </a:r>
            <a:endParaRPr lang="zh-CN" altLang="en-US" sz="2000" b="1" dirty="0" smtClean="0">
              <a:latin typeface="+mj-ea"/>
              <a:ea typeface="+mj-ea"/>
              <a:cs typeface="Arial" panose="020B0604020202020204"/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altLang="en-US" sz="2000" b="1" dirty="0" smtClean="0">
              <a:latin typeface="+mj-ea"/>
              <a:ea typeface="+mj-ea"/>
              <a:cs typeface="Arial" panose="020B0604020202020204"/>
              <a:sym typeface="+mn-e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95536" y="1642770"/>
            <a:ext cx="8280920" cy="47525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tabLst>
                <a:tab pos="299085" algn="l"/>
              </a:tabLst>
            </a:pPr>
            <a:r>
              <a:rPr lang="zh-CN" b="1" dirty="0" smtClean="0">
                <a:latin typeface="+mj-ea"/>
                <a:ea typeface="+mj-ea"/>
                <a:sym typeface="+mn-ea"/>
              </a:rPr>
              <a:t>普通集群</a:t>
            </a:r>
            <a:endParaRPr lang="zh-CN" b="1" dirty="0" smtClean="0">
              <a:latin typeface="+mj-ea"/>
              <a:ea typeface="+mj-ea"/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b="1" dirty="0" smtClean="0">
              <a:latin typeface="+mj-ea"/>
              <a:ea typeface="+mj-ea"/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zh-CN" altLang="en-US" sz="1400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en-US" altLang="zh-CN" sz="1400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en-US" altLang="zh-CN" sz="1400" dirty="0" smtClean="0">
                <a:sym typeface="+mn-ea"/>
              </a:rPr>
              <a:t>	  </a:t>
            </a:r>
            <a:endParaRPr lang="zh-CN" altLang="en-US" sz="1400" dirty="0" smtClean="0"/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en-US" altLang="zh-CN" sz="1400" dirty="0" smtClean="0"/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  <a:p>
            <a:endParaRPr lang="zh-CN" altLang="en-US" b="1" dirty="0" smtClean="0">
              <a:latin typeface="+mj-ea"/>
              <a:ea typeface="+mj-ea"/>
              <a:sym typeface="+mn-ea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8795" y="2101850"/>
            <a:ext cx="5133975" cy="39338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01850"/>
            <a:ext cx="6400800" cy="42100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605" y="521335"/>
            <a:ext cx="2942590" cy="358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299085" algn="l"/>
              </a:tabLst>
            </a:pPr>
            <a:r>
              <a:rPr lang="en-US" altLang="zh-CN" sz="2000" b="1" dirty="0" smtClean="0">
                <a:latin typeface="+mj-ea"/>
                <a:ea typeface="+mj-ea"/>
                <a:sym typeface="+mn-ea"/>
              </a:rPr>
              <a:t>RabbitMQ</a:t>
            </a:r>
            <a:r>
              <a:rPr lang="zh-CN" altLang="en-US" sz="2000" b="1" dirty="0" smtClean="0">
                <a:latin typeface="+mj-ea"/>
                <a:ea typeface="+mj-ea"/>
                <a:sym typeface="+mn-ea"/>
              </a:rPr>
              <a:t>高可用</a:t>
            </a:r>
            <a:endParaRPr lang="zh-CN" altLang="en-US" sz="2000" b="1" dirty="0" smtClean="0">
              <a:latin typeface="+mj-ea"/>
              <a:ea typeface="+mj-ea"/>
              <a:cs typeface="Arial" panose="020B0604020202020204"/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altLang="en-US" sz="2000" b="1" dirty="0" smtClean="0">
              <a:latin typeface="+mj-ea"/>
              <a:ea typeface="+mj-ea"/>
              <a:cs typeface="Arial" panose="020B0604020202020204"/>
              <a:sym typeface="+mn-e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95536" y="1642770"/>
            <a:ext cx="8280920" cy="47525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tabLst>
                <a:tab pos="299085" algn="l"/>
              </a:tabLst>
            </a:pPr>
            <a:r>
              <a:rPr lang="zh-CN" altLang="en-US" b="1" dirty="0" smtClean="0">
                <a:latin typeface="+mj-ea"/>
                <a:ea typeface="+mj-ea"/>
                <a:sym typeface="+mn-ea"/>
              </a:rPr>
              <a:t>镜像</a:t>
            </a:r>
            <a:r>
              <a:rPr lang="zh-CN" b="1" dirty="0" smtClean="0">
                <a:latin typeface="+mj-ea"/>
                <a:ea typeface="+mj-ea"/>
                <a:sym typeface="+mn-ea"/>
              </a:rPr>
              <a:t>集群</a:t>
            </a:r>
            <a:endParaRPr lang="zh-CN" b="1" dirty="0" smtClean="0">
              <a:latin typeface="+mj-ea"/>
              <a:ea typeface="+mj-ea"/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b="1" dirty="0" smtClean="0">
              <a:latin typeface="+mj-ea"/>
              <a:ea typeface="+mj-ea"/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zh-CN" altLang="en-US" sz="1400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en-US" altLang="zh-CN" sz="1400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en-US" altLang="zh-CN" sz="1400" dirty="0" smtClean="0">
                <a:sym typeface="+mn-ea"/>
              </a:rPr>
              <a:t>	  </a:t>
            </a:r>
            <a:endParaRPr lang="zh-CN" altLang="en-US" sz="1400" dirty="0" smtClean="0"/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en-US" altLang="zh-CN" sz="1400" dirty="0" smtClean="0"/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  <a:p>
            <a:endParaRPr lang="zh-CN" altLang="en-US" b="1" dirty="0" smtClean="0">
              <a:latin typeface="+mj-ea"/>
              <a:ea typeface="+mj-ea"/>
              <a:sym typeface="+mn-ea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410" y="2478405"/>
            <a:ext cx="8478520" cy="35521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605" y="521335"/>
            <a:ext cx="2942590" cy="358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299085" algn="l"/>
              </a:tabLst>
            </a:pPr>
            <a:r>
              <a:rPr lang="en-US" altLang="zh-CN" sz="2000" b="1" dirty="0" smtClean="0">
                <a:latin typeface="+mj-ea"/>
                <a:ea typeface="+mj-ea"/>
                <a:sym typeface="+mn-ea"/>
              </a:rPr>
              <a:t>RabbitMQ</a:t>
            </a:r>
            <a:r>
              <a:rPr lang="zh-CN" altLang="en-US" sz="2000" b="1" dirty="0" smtClean="0">
                <a:latin typeface="+mj-ea"/>
                <a:ea typeface="+mj-ea"/>
                <a:sym typeface="+mn-ea"/>
              </a:rPr>
              <a:t>高可用</a:t>
            </a:r>
            <a:endParaRPr lang="zh-CN" altLang="en-US" sz="2000" b="1" dirty="0" smtClean="0">
              <a:latin typeface="+mj-ea"/>
              <a:ea typeface="+mj-ea"/>
              <a:cs typeface="Arial" panose="020B0604020202020204"/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altLang="en-US" sz="2000" b="1" dirty="0" smtClean="0">
              <a:latin typeface="+mj-ea"/>
              <a:ea typeface="+mj-ea"/>
              <a:cs typeface="Arial" panose="020B0604020202020204"/>
              <a:sym typeface="+mn-e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95536" y="1651025"/>
            <a:ext cx="8280920" cy="47525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tabLst>
                <a:tab pos="299085" algn="l"/>
              </a:tabLst>
            </a:pPr>
            <a:r>
              <a:rPr lang="en-US" altLang="zh-CN" b="1" dirty="0" smtClean="0">
                <a:latin typeface="+mj-ea"/>
                <a:ea typeface="+mj-ea"/>
                <a:sym typeface="+mn-ea"/>
              </a:rPr>
              <a:t>HA</a:t>
            </a:r>
            <a:r>
              <a:rPr lang="zh-CN" altLang="en-US" b="1" dirty="0" smtClean="0">
                <a:latin typeface="+mj-ea"/>
                <a:ea typeface="+mj-ea"/>
                <a:sym typeface="+mn-ea"/>
              </a:rPr>
              <a:t>镜像</a:t>
            </a:r>
            <a:r>
              <a:rPr lang="zh-CN" b="1" dirty="0" smtClean="0">
                <a:latin typeface="+mj-ea"/>
                <a:ea typeface="+mj-ea"/>
                <a:sym typeface="+mn-ea"/>
              </a:rPr>
              <a:t>集群</a:t>
            </a:r>
            <a:endParaRPr lang="zh-CN" b="1" dirty="0" smtClean="0">
              <a:latin typeface="+mj-ea"/>
              <a:ea typeface="+mj-ea"/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b="1" dirty="0" smtClean="0">
              <a:latin typeface="+mj-ea"/>
              <a:ea typeface="+mj-ea"/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zh-CN" altLang="en-US" sz="1400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en-US" altLang="zh-CN" sz="1400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en-US" altLang="zh-CN" sz="1400" dirty="0" smtClean="0">
                <a:sym typeface="+mn-ea"/>
              </a:rPr>
              <a:t>	  </a:t>
            </a:r>
            <a:endParaRPr lang="zh-CN" altLang="en-US" sz="1400" dirty="0" smtClean="0"/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en-US" altLang="zh-CN" sz="1400" dirty="0" smtClean="0"/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  <a:p>
            <a:endParaRPr lang="zh-CN" altLang="en-US" b="1" dirty="0" smtClean="0">
              <a:latin typeface="+mj-ea"/>
              <a:ea typeface="+mj-ea"/>
              <a:sym typeface="+mn-ea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7940" y="1049655"/>
            <a:ext cx="3935730" cy="57740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204864"/>
            <a:ext cx="5328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 </a:t>
            </a:r>
            <a:endParaRPr lang="en-US" altLang="zh-CN" sz="6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395536" y="1642770"/>
            <a:ext cx="8280920" cy="47525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299085" algn="l"/>
              </a:tabLst>
            </a:pPr>
            <a:r>
              <a:rPr lang="en-US" altLang="zh-CN" b="1" dirty="0" smtClean="0">
                <a:latin typeface="+mj-ea"/>
                <a:ea typeface="+mj-ea"/>
                <a:sym typeface="+mn-ea"/>
              </a:rPr>
              <a:t>RabbitMQ</a:t>
            </a:r>
            <a:r>
              <a:rPr lang="zh-CN" altLang="en-US" b="1" dirty="0" smtClean="0">
                <a:latin typeface="+mj-ea"/>
                <a:ea typeface="+mj-ea"/>
                <a:sym typeface="+mn-ea"/>
              </a:rPr>
              <a:t>是什么？</a:t>
            </a:r>
            <a:endParaRPr lang="zh-CN" altLang="en-US" b="1" dirty="0" smtClean="0">
              <a:latin typeface="+mj-ea"/>
              <a:ea typeface="+mj-ea"/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altLang="en-US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en-US" altLang="zh-CN" sz="1400" dirty="0" smtClean="0">
                <a:sym typeface="+mn-ea"/>
              </a:rPr>
              <a:t>1</a:t>
            </a:r>
            <a:r>
              <a:rPr lang="zh-CN" altLang="en-US" sz="1400" dirty="0" smtClean="0">
                <a:sym typeface="+mn-ea"/>
              </a:rPr>
              <a:t>、开源消息队列系统，用erlang语言开发</a:t>
            </a:r>
            <a:endParaRPr lang="zh-CN" altLang="en-US" sz="1400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en-US" altLang="zh-CN" sz="1400" dirty="0" smtClean="0">
                <a:sym typeface="+mn-ea"/>
              </a:rPr>
              <a:t>2</a:t>
            </a:r>
            <a:r>
              <a:rPr lang="zh-CN" altLang="en-US" sz="1400" dirty="0" smtClean="0">
                <a:sym typeface="+mn-ea"/>
              </a:rPr>
              <a:t>、起源于金融系统，用于在分布式系统中存储转发消息</a:t>
            </a:r>
            <a:endParaRPr lang="zh-CN" altLang="en-US" sz="1400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en-US" altLang="zh-CN" sz="1400" dirty="0" smtClean="0">
                <a:sym typeface="+mn-ea"/>
              </a:rPr>
              <a:t>3</a:t>
            </a:r>
            <a:r>
              <a:rPr lang="zh-CN" altLang="en-US" sz="1400" dirty="0" smtClean="0">
                <a:sym typeface="+mn-ea"/>
              </a:rPr>
              <a:t>、AMQP（高级消息队列协议）的标准实现</a:t>
            </a:r>
            <a:endParaRPr lang="zh-CN" altLang="en-US" sz="1400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zh-CN" altLang="en-US" sz="1400" dirty="0" smtClean="0"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altLang="en-US" sz="1400" dirty="0" smtClean="0"/>
          </a:p>
          <a:p>
            <a:pPr marL="12700">
              <a:tabLst>
                <a:tab pos="299085" algn="l"/>
              </a:tabLst>
            </a:pPr>
            <a:endParaRPr lang="zh-CN" altLang="en-US" sz="1400" dirty="0" smtClean="0"/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r>
              <a:rPr lang="en-US" altLang="zh-CN" sz="1400" dirty="0" smtClean="0"/>
              <a:t>AMQP，即Advanced Message Queuing Protocol，一个提供统一消息服务的应用层标准高级消息队列协议，是应用层协议的一个开放标准，为面向消息的中间件设计。基于此协议的客户端与消息中间件可传递消息，并不受客户端/中间件不同产品，不同的开发语言等条件的限制。</a:t>
            </a:r>
            <a:endParaRPr lang="en-US" altLang="zh-CN" sz="1400" dirty="0" smtClean="0"/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  <a:p>
            <a:endParaRPr lang="zh-CN" altLang="en-US" b="1" dirty="0" smtClean="0">
              <a:latin typeface="+mj-ea"/>
              <a:ea typeface="+mj-ea"/>
              <a:sym typeface="+mn-ea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605" y="521335"/>
            <a:ext cx="2942590" cy="358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299085" algn="l"/>
              </a:tabLst>
            </a:pPr>
            <a:r>
              <a:rPr lang="en-US" altLang="zh-CN" sz="2000" b="1" dirty="0" smtClean="0">
                <a:latin typeface="+mj-ea"/>
                <a:ea typeface="+mj-ea"/>
                <a:sym typeface="+mn-ea"/>
              </a:rPr>
              <a:t>RabbitMQ</a:t>
            </a:r>
            <a:r>
              <a:rPr lang="zh-CN" altLang="en-US" sz="2000" b="1" dirty="0" smtClean="0">
                <a:latin typeface="+mj-ea"/>
                <a:ea typeface="+mj-ea"/>
                <a:sym typeface="+mn-ea"/>
              </a:rPr>
              <a:t>简介</a:t>
            </a:r>
            <a:endParaRPr lang="zh-CN" altLang="en-US" sz="2000" b="1" dirty="0" smtClean="0">
              <a:latin typeface="+mj-ea"/>
              <a:ea typeface="+mj-ea"/>
              <a:cs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395536" y="1642770"/>
            <a:ext cx="8280920" cy="47525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299085" algn="l"/>
              </a:tabLst>
            </a:pPr>
            <a:r>
              <a:rPr b="1" dirty="0" smtClean="0">
                <a:latin typeface="+mj-ea"/>
                <a:ea typeface="+mj-ea"/>
                <a:sym typeface="+mn-ea"/>
              </a:rPr>
              <a:t>异步处理</a:t>
            </a:r>
            <a:endParaRPr b="1" dirty="0" smtClean="0">
              <a:latin typeface="+mj-ea"/>
              <a:ea typeface="+mj-ea"/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altLang="en-US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zh-CN" altLang="en-US" sz="1400" dirty="0" smtClean="0"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altLang="en-US" sz="1400" dirty="0" smtClean="0"/>
          </a:p>
          <a:p>
            <a:pPr marL="12700">
              <a:tabLst>
                <a:tab pos="299085" algn="l"/>
              </a:tabLst>
            </a:pPr>
            <a:endParaRPr lang="zh-CN" altLang="en-US" sz="1400" dirty="0" smtClean="0"/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en-US" altLang="zh-CN" sz="1400" dirty="0" smtClean="0"/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  <a:p>
            <a:endParaRPr lang="zh-CN" altLang="en-US" b="1" dirty="0" smtClean="0">
              <a:latin typeface="+mj-ea"/>
              <a:ea typeface="+mj-ea"/>
              <a:sym typeface="+mn-ea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605" y="521335"/>
            <a:ext cx="2942590" cy="358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299085" algn="l"/>
              </a:tabLst>
            </a:pPr>
            <a:r>
              <a:rPr lang="en-US" altLang="zh-CN" sz="2000" b="1" dirty="0" smtClean="0">
                <a:latin typeface="+mj-ea"/>
                <a:ea typeface="+mj-ea"/>
                <a:sym typeface="+mn-ea"/>
              </a:rPr>
              <a:t>RabbitMQ</a:t>
            </a:r>
            <a:r>
              <a:rPr lang="zh-CN" altLang="en-US" sz="2000" b="1" dirty="0" smtClean="0">
                <a:latin typeface="+mj-ea"/>
                <a:ea typeface="+mj-ea"/>
                <a:sym typeface="+mn-ea"/>
              </a:rPr>
              <a:t>应用场景</a:t>
            </a:r>
            <a:endParaRPr lang="zh-CN" altLang="en-US" sz="2000" b="1" dirty="0" smtClean="0">
              <a:latin typeface="+mj-ea"/>
              <a:ea typeface="+mj-ea"/>
              <a:cs typeface="Arial" panose="020B0604020202020204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90" y="2341880"/>
            <a:ext cx="8314055" cy="1695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3891280"/>
            <a:ext cx="8790305" cy="21717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395536" y="1642770"/>
            <a:ext cx="8280920" cy="47525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299085" algn="l"/>
              </a:tabLst>
            </a:pPr>
            <a:r>
              <a:rPr lang="zh-CN" b="1" dirty="0" smtClean="0">
                <a:latin typeface="+mj-ea"/>
                <a:ea typeface="+mj-ea"/>
                <a:sym typeface="+mn-ea"/>
              </a:rPr>
              <a:t>应用解耦</a:t>
            </a:r>
            <a:endParaRPr b="1" dirty="0" smtClean="0">
              <a:latin typeface="+mj-ea"/>
              <a:ea typeface="+mj-ea"/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altLang="en-US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zh-CN" altLang="en-US" sz="1400" dirty="0" smtClean="0"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altLang="en-US" sz="1400" dirty="0" smtClean="0"/>
          </a:p>
          <a:p>
            <a:pPr marL="12700">
              <a:tabLst>
                <a:tab pos="299085" algn="l"/>
              </a:tabLst>
            </a:pPr>
            <a:endParaRPr lang="zh-CN" altLang="en-US" sz="1400" dirty="0" smtClean="0"/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en-US" altLang="zh-CN" sz="1400" dirty="0" smtClean="0"/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  <a:p>
            <a:endParaRPr lang="zh-CN" altLang="en-US" b="1" dirty="0" smtClean="0">
              <a:latin typeface="+mj-ea"/>
              <a:ea typeface="+mj-ea"/>
              <a:sym typeface="+mn-ea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605" y="521335"/>
            <a:ext cx="2942590" cy="358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299085" algn="l"/>
              </a:tabLst>
            </a:pPr>
            <a:r>
              <a:rPr lang="en-US" altLang="zh-CN" sz="2000" b="1" dirty="0" smtClean="0">
                <a:latin typeface="+mj-ea"/>
                <a:ea typeface="+mj-ea"/>
                <a:sym typeface="+mn-ea"/>
              </a:rPr>
              <a:t>RabbitMQ</a:t>
            </a:r>
            <a:r>
              <a:rPr lang="zh-CN" altLang="en-US" sz="2000" b="1" dirty="0" smtClean="0">
                <a:latin typeface="+mj-ea"/>
                <a:ea typeface="+mj-ea"/>
                <a:sym typeface="+mn-ea"/>
              </a:rPr>
              <a:t>应用场景</a:t>
            </a:r>
            <a:endParaRPr lang="zh-CN" altLang="en-US" sz="2000" b="1" dirty="0" smtClean="0">
              <a:latin typeface="+mj-ea"/>
              <a:ea typeface="+mj-ea"/>
              <a:cs typeface="Arial" panose="020B0604020202020204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1665" y="1934845"/>
            <a:ext cx="4857115" cy="1152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596640"/>
            <a:ext cx="6781165" cy="29902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395536" y="1642770"/>
            <a:ext cx="8280920" cy="47525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299085" algn="l"/>
              </a:tabLst>
            </a:pPr>
            <a:r>
              <a:rPr lang="zh-CN" b="1" dirty="0" smtClean="0">
                <a:latin typeface="+mj-ea"/>
                <a:ea typeface="+mj-ea"/>
                <a:sym typeface="+mn-ea"/>
              </a:rPr>
              <a:t>流量削峰</a:t>
            </a:r>
            <a:endParaRPr b="1" dirty="0" smtClean="0">
              <a:latin typeface="+mj-ea"/>
              <a:ea typeface="+mj-ea"/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altLang="en-US" dirty="0" smtClean="0">
              <a:sym typeface="+mn-ea"/>
            </a:endParaRPr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zh-CN" altLang="en-US" sz="1400" dirty="0" smtClean="0">
              <a:sym typeface="+mn-ea"/>
            </a:endParaRPr>
          </a:p>
          <a:p>
            <a:pPr marL="12700">
              <a:tabLst>
                <a:tab pos="299085" algn="l"/>
              </a:tabLst>
            </a:pPr>
            <a:endParaRPr lang="zh-CN" altLang="en-US" sz="1400" dirty="0" smtClean="0"/>
          </a:p>
          <a:p>
            <a:pPr marL="12700">
              <a:tabLst>
                <a:tab pos="299085" algn="l"/>
              </a:tabLst>
            </a:pPr>
            <a:endParaRPr lang="zh-CN" altLang="en-US" sz="1400" dirty="0" smtClean="0"/>
          </a:p>
          <a:p>
            <a:pPr marL="12700" fontAlgn="auto">
              <a:lnSpc>
                <a:spcPct val="150000"/>
              </a:lnSpc>
              <a:tabLst>
                <a:tab pos="299085" algn="l"/>
              </a:tabLst>
            </a:pPr>
            <a:endParaRPr lang="en-US" altLang="zh-CN" sz="1400" dirty="0" smtClean="0"/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  <a:p>
            <a:endParaRPr lang="zh-CN" altLang="en-US" b="1" dirty="0" smtClean="0">
              <a:latin typeface="+mj-ea"/>
              <a:ea typeface="+mj-ea"/>
              <a:sym typeface="+mn-ea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605" y="521335"/>
            <a:ext cx="2942590" cy="358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299085" algn="l"/>
              </a:tabLst>
            </a:pPr>
            <a:r>
              <a:rPr lang="en-US" altLang="zh-CN" sz="2000" b="1" dirty="0" smtClean="0">
                <a:latin typeface="+mj-ea"/>
                <a:ea typeface="+mj-ea"/>
                <a:sym typeface="+mn-ea"/>
              </a:rPr>
              <a:t>RabbitMQ</a:t>
            </a:r>
            <a:r>
              <a:rPr lang="zh-CN" altLang="en-US" sz="2000" b="1" dirty="0" smtClean="0">
                <a:latin typeface="+mj-ea"/>
                <a:ea typeface="+mj-ea"/>
                <a:sym typeface="+mn-ea"/>
              </a:rPr>
              <a:t>应用场景</a:t>
            </a:r>
            <a:endParaRPr lang="zh-CN" altLang="en-US" sz="2000" b="1" dirty="0" smtClean="0">
              <a:latin typeface="+mj-ea"/>
              <a:ea typeface="+mj-ea"/>
              <a:cs typeface="Arial" panose="020B0604020202020204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2724150"/>
            <a:ext cx="7400290" cy="14097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395536" y="1387500"/>
            <a:ext cx="8280920" cy="47525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299085" algn="l"/>
              </a:tabLst>
            </a:pPr>
            <a:endParaRPr lang="en-US" altLang="zh-CN" sz="1400" dirty="0" smtClean="0"/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  <a:p>
            <a:endParaRPr lang="zh-CN" altLang="en-US" b="1" dirty="0" smtClean="0">
              <a:latin typeface="+mj-ea"/>
              <a:ea typeface="+mj-ea"/>
              <a:sym typeface="+mn-ea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605" y="521335"/>
            <a:ext cx="2942590" cy="358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299085" algn="l"/>
              </a:tabLst>
            </a:pPr>
            <a:r>
              <a:rPr lang="en-US" altLang="zh-CN" sz="2000" b="1" dirty="0" smtClean="0">
                <a:latin typeface="+mj-ea"/>
                <a:ea typeface="+mj-ea"/>
                <a:sym typeface="+mn-ea"/>
              </a:rPr>
              <a:t>RabbitMQ</a:t>
            </a:r>
            <a:r>
              <a:rPr lang="zh-CN" altLang="en-US" sz="2000" b="1" dirty="0" smtClean="0">
                <a:latin typeface="+mj-ea"/>
                <a:ea typeface="+mj-ea"/>
                <a:sym typeface="+mn-ea"/>
              </a:rPr>
              <a:t>基础概念</a:t>
            </a:r>
            <a:endParaRPr lang="zh-CN" altLang="en-US" sz="2000" b="1" dirty="0" smtClean="0">
              <a:latin typeface="+mj-ea"/>
              <a:ea typeface="+mj-ea"/>
              <a:cs typeface="Arial" panose="020B0604020202020204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" y="1387475"/>
            <a:ext cx="8915400" cy="52768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395605" y="1132840"/>
            <a:ext cx="8281035" cy="5015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fontAlgn="auto">
              <a:lnSpc>
                <a:spcPct val="100000"/>
              </a:lnSpc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Producer：消息生产者</a:t>
            </a:r>
            <a:r>
              <a:rPr lang="zh-CN" altLang="en-US" sz="1400" dirty="0" smtClean="0">
                <a:solidFill>
                  <a:schemeClr val="tx1"/>
                </a:solidFill>
              </a:rPr>
              <a:t>，</a:t>
            </a:r>
            <a:r>
              <a:rPr lang="en-US" altLang="zh-CN" sz="1400" dirty="0" smtClean="0">
                <a:solidFill>
                  <a:schemeClr val="tx1"/>
                </a:solidFill>
              </a:rPr>
              <a:t>就是投递消息的程序。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fontAlgn="auto">
              <a:lnSpc>
                <a:spcPct val="100000"/>
              </a:lnSpc>
            </a:pPr>
            <a:endParaRPr lang="en-US" altLang="zh-CN" sz="1400" dirty="0" smtClean="0">
              <a:solidFill>
                <a:schemeClr val="tx1"/>
              </a:solidFill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sz="1400" dirty="0" smtClean="0">
                <a:sym typeface="+mn-ea"/>
              </a:rPr>
              <a:t>Connection ：连接，一个网络连接，比如TCP/IP套接字连接。</a:t>
            </a:r>
            <a:endParaRPr lang="zh-CN" sz="1400" dirty="0" smtClean="0"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sz="1400" dirty="0" smtClean="0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sz="1400" dirty="0" smtClean="0">
                <a:sym typeface="+mn-ea"/>
              </a:rPr>
              <a:t>Channel：建立在Connection之上的，一个Connection可以建立多个Channel。</a:t>
            </a:r>
            <a:endParaRPr lang="zh-CN" sz="1400" dirty="0" smtClean="0">
              <a:sym typeface="+mn-ea"/>
            </a:endParaRPr>
          </a:p>
          <a:p>
            <a:pPr fontAlgn="auto">
              <a:lnSpc>
                <a:spcPct val="100000"/>
              </a:lnSpc>
            </a:pPr>
            <a:endParaRPr sz="1400" dirty="0" smtClean="0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sz="1400" dirty="0" smtClean="0">
                <a:sym typeface="+mn-ea"/>
              </a:rPr>
              <a:t>Broker：接收和分发消息的应用，也就是RabbitMQ Server</a:t>
            </a:r>
            <a:r>
              <a:rPr lang="zh-CN" sz="1400" dirty="0" smtClean="0">
                <a:sym typeface="+mn-ea"/>
              </a:rPr>
              <a:t>。</a:t>
            </a:r>
            <a:endParaRPr lang="zh-CN" sz="1400" dirty="0" smtClean="0"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endParaRPr lang="en-US" altLang="zh-CN" sz="1400" dirty="0" smtClean="0"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en-US" altLang="zh-CN" sz="1400" dirty="0" smtClean="0">
                <a:sym typeface="+mn-ea"/>
              </a:rPr>
              <a:t>Virtual Host：标识一批交换机、消息队列和相关对象。每个vhost本质上就是一个mini版的RabbitMQ服务器，拥有自己的队列、交换器、绑定和权限机制。</a:t>
            </a:r>
            <a:endParaRPr lang="en-US" altLang="zh-CN" sz="1400" dirty="0" smtClean="0"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endParaRPr lang="en-US" altLang="zh-CN" sz="1400" dirty="0" smtClean="0"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en-US" altLang="zh-CN" sz="1400" dirty="0" smtClean="0">
                <a:sym typeface="+mn-ea"/>
              </a:rPr>
              <a:t>Binding：用于消息队列和交换机之间的关联。一个绑定就是基于路由键将交换机和消息队列连接起来的路由规则，所以可以将交换器理解成一个由绑定构成的路由表。</a:t>
            </a:r>
            <a:endParaRPr lang="en-US" altLang="zh-CN" sz="1400" dirty="0" smtClean="0"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endParaRPr lang="en-US" altLang="zh-CN" sz="1400" dirty="0" smtClean="0"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en-US" altLang="zh-CN" sz="1400" dirty="0" smtClean="0">
                <a:sym typeface="+mn-ea"/>
              </a:rPr>
              <a:t>Exchange：交换器，用来接收生产者发送的消息并将这些消息路由给服务器中的队列</a:t>
            </a:r>
            <a:r>
              <a:rPr lang="zh-CN" altLang="en-US" sz="1400" dirty="0" smtClean="0">
                <a:sym typeface="+mn-ea"/>
              </a:rPr>
              <a:t>。</a:t>
            </a:r>
            <a:endParaRPr lang="zh-CN" altLang="en-US" sz="1400" dirty="0" smtClean="0"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endParaRPr lang="en-US" altLang="zh-CN" sz="1400" dirty="0" smtClean="0"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en-US" altLang="zh-CN" sz="1400" dirty="0" smtClean="0">
                <a:sym typeface="+mn-ea"/>
              </a:rPr>
              <a:t>Queue：消息队列，用来保存消息直到发送给消费者。</a:t>
            </a:r>
            <a:endParaRPr lang="en-US" altLang="zh-CN" sz="1400" dirty="0" smtClean="0"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endParaRPr lang="en-US" altLang="zh-CN" sz="1400" dirty="0" smtClean="0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400" dirty="0" smtClean="0">
                <a:sym typeface="+mn-ea"/>
              </a:rPr>
              <a:t>Consumer：</a:t>
            </a:r>
            <a:r>
              <a:rPr sz="1400" dirty="0" smtClean="0">
                <a:sym typeface="+mn-ea"/>
              </a:rPr>
              <a:t>消息消费者</a:t>
            </a:r>
            <a:r>
              <a:rPr lang="zh-CN" sz="1400" dirty="0" smtClean="0">
                <a:sym typeface="+mn-ea"/>
              </a:rPr>
              <a:t>，</a:t>
            </a:r>
            <a:r>
              <a:rPr sz="1400" dirty="0" smtClean="0">
                <a:sym typeface="+mn-ea"/>
              </a:rPr>
              <a:t>就是接受消息的程序</a:t>
            </a:r>
            <a:r>
              <a:rPr lang="zh-CN" sz="1400" dirty="0" smtClean="0">
                <a:sym typeface="+mn-ea"/>
              </a:rPr>
              <a:t>。</a:t>
            </a:r>
            <a:endParaRPr sz="1400" dirty="0" smtClean="0"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605" y="521335"/>
            <a:ext cx="2942590" cy="358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299085" algn="l"/>
              </a:tabLst>
            </a:pPr>
            <a:r>
              <a:rPr lang="en-US" altLang="zh-CN" sz="2000" b="1" dirty="0" smtClean="0">
                <a:latin typeface="+mj-ea"/>
                <a:ea typeface="+mj-ea"/>
                <a:sym typeface="+mn-ea"/>
              </a:rPr>
              <a:t>RabbitMQ</a:t>
            </a:r>
            <a:r>
              <a:rPr lang="zh-CN" altLang="en-US" sz="2000" b="1" dirty="0" smtClean="0">
                <a:latin typeface="+mj-ea"/>
                <a:ea typeface="+mj-ea"/>
                <a:sym typeface="+mn-ea"/>
              </a:rPr>
              <a:t>基础概念</a:t>
            </a:r>
            <a:endParaRPr lang="zh-CN" altLang="en-US" sz="2000" b="1" dirty="0" smtClean="0"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395605" y="1132840"/>
            <a:ext cx="8281035" cy="5015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fontAlgn="auto">
              <a:lnSpc>
                <a:spcPct val="100000"/>
              </a:lnSpc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400" dirty="0" smtClean="0">
                <a:sym typeface="+mn-ea"/>
              </a:rPr>
              <a:t>Direct Exchange</a:t>
            </a:r>
            <a:r>
              <a:rPr lang="zh-CN" altLang="en-US" sz="1400" dirty="0" smtClean="0">
                <a:sym typeface="+mn-ea"/>
              </a:rPr>
              <a:t>：</a:t>
            </a:r>
            <a:endParaRPr lang="zh-CN" altLang="en-US" sz="14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605" y="521335"/>
            <a:ext cx="2942590" cy="358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299085" algn="l"/>
              </a:tabLst>
            </a:pPr>
            <a:r>
              <a:rPr lang="en-US" altLang="zh-CN" sz="2000" b="1" dirty="0" smtClean="0">
                <a:latin typeface="+mj-ea"/>
                <a:ea typeface="+mj-ea"/>
                <a:sym typeface="+mn-ea"/>
              </a:rPr>
              <a:t>RabbitMQ</a:t>
            </a:r>
            <a:r>
              <a:rPr lang="zh-CN" altLang="en-US" sz="2000" b="1" dirty="0" smtClean="0">
                <a:latin typeface="+mj-ea"/>
                <a:ea typeface="+mj-ea"/>
                <a:sym typeface="+mn-ea"/>
              </a:rPr>
              <a:t>基础概念</a:t>
            </a:r>
            <a:endParaRPr lang="zh-CN" altLang="en-US" sz="2000" b="1" dirty="0" smtClean="0">
              <a:latin typeface="+mj-ea"/>
              <a:ea typeface="+mj-ea"/>
              <a:cs typeface="Arial" panose="020B0604020202020204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305" y="1826260"/>
            <a:ext cx="7655560" cy="46348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+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mpd="sng">
          <a:solidFill>
            <a:schemeClr val="tx1">
              <a:lumMod val="50000"/>
              <a:lumOff val="50000"/>
            </a:schemeClr>
          </a:solidFill>
          <a:round/>
        </a:ln>
      </a:spPr>
      <a:bodyPr/>
      <a:lstStyle/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1782</Words>
  <Application>WPS 演示</Application>
  <PresentationFormat>全屏显示(4:3)</PresentationFormat>
  <Paragraphs>278</Paragraphs>
  <Slides>24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MS PGothic</vt:lpstr>
      <vt:lpstr>微软雅黑</vt:lpstr>
      <vt:lpstr>Arial</vt:lpstr>
      <vt:lpstr>Arial Unicode MS</vt:lpstr>
      <vt:lpstr>Calibri</vt:lpstr>
      <vt:lpstr>Office 主题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gaoyong</dc:creator>
  <cp:lastModifiedBy>Administrator</cp:lastModifiedBy>
  <cp:revision>1911</cp:revision>
  <dcterms:created xsi:type="dcterms:W3CDTF">2012-08-28T06:05:00Z</dcterms:created>
  <dcterms:modified xsi:type="dcterms:W3CDTF">2020-05-12T06:13:30Z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