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00" r:id="rId7"/>
    <p:sldId id="299" r:id="rId8"/>
    <p:sldId id="334" r:id="rId9"/>
    <p:sldId id="368" r:id="rId10"/>
    <p:sldId id="265" r:id="rId11"/>
    <p:sldId id="369" r:id="rId12"/>
    <p:sldId id="370" r:id="rId13"/>
    <p:sldId id="260" r:id="rId14"/>
    <p:sldId id="371" r:id="rId15"/>
    <p:sldId id="372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272" r:id="rId24"/>
    <p:sldId id="383" r:id="rId25"/>
    <p:sldId id="291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476" autoAdjust="0"/>
  </p:normalViewPr>
  <p:slideViewPr>
    <p:cSldViewPr>
      <p:cViewPr varScale="1">
        <p:scale>
          <a:sx n="71" d="100"/>
          <a:sy n="71" d="100"/>
        </p:scale>
        <p:origin x="2754" y="72"/>
      </p:cViewPr>
      <p:guideLst>
        <p:guide orient="horz" pos="2220"/>
        <p:guide pos="2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DD6FE-B6C6-4D1B-8358-F644BB0EFA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介绍自己接触过的协程知识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在非对称协程理论， yield 与 resume 是个相对的操作。 A 协程 resume 启动了 B 协程，那么只有当 B 协程执行 yield 操作时才会返回到 A 协程。在上一节剖析协程启动函数 co_resume() 时，也提到了该函数内部 co_swap() 会执行被调协程的代码。只有被</a:t>
            </a:r>
            <a:endParaRPr lang="zh-CN" altLang="en-US"/>
          </a:p>
          <a:p>
            <a:r>
              <a:rPr lang="zh-CN" altLang="en-US"/>
              <a:t>调协程 yield 让出 CPU，调用者协程的 co_swap() 函数才能返回到原点，即返回到原来co_resume() 内的位置。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在非对称协程理论， yield 与 resume 是个相对的操作。 A 协程 resume 启动了 B 协程，那么只有当 B 协程执行 yield 操作时才会返回到 A 协程。在上一节剖析协程启动函数 co_resume() 时，也提到了该函数内部 co_swap() 会执行被调协程的代码。只有被</a:t>
            </a:r>
            <a:endParaRPr lang="zh-CN" altLang="en-US"/>
          </a:p>
          <a:p>
            <a:r>
              <a:rPr lang="zh-CN" altLang="en-US"/>
              <a:t>调协程 yield 让出 CPU，调用者协程的 co_swap() 函数才能返回到原点，即返回到原来co_resume() 内的位置。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协程相当于用户级线程切换开销远小于线程，进程切换。协程最早的描述是由Melvin Conway于1958年给出：“subroutines who act as the master program”(与主程序行为类似的子例程)。此后他又在博士论文中给出了如下定义：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、数据在后续调用中始终保持（ The values of data local to a coroutine persist between successive calls 协程的局部）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、当控制流程离开时，协程的执行被挂起，此后控制流程再次进入这个协程时，这个协程只应从上次离开挂起的地方继续 （The execution of a coroutine is suspended as control leaves it, only to carry on where it left off when control re-enters the coroutine at some later stage）。协程的实现要维护一组局部状态，在重新进入协程前，保证这些状态不被改变，从而能顺利定位到之前的位置。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zh-CN" dirty="0"/>
              <a:t>常见的语言层面协程实现：</a:t>
            </a:r>
            <a:r>
              <a:rPr lang="en-US" altLang="zh-CN" dirty="0"/>
              <a:t>golang</a:t>
            </a:r>
            <a:r>
              <a:rPr lang="zh-CN" altLang="en-US" dirty="0"/>
              <a:t>、</a:t>
            </a:r>
            <a:r>
              <a:rPr lang="en-US" altLang="zh-CN" dirty="0"/>
              <a:t>lua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 dirty="0"/>
              <a:t>c/c++</a:t>
            </a:r>
            <a:r>
              <a:rPr lang="zh-CN" altLang="en-US" dirty="0"/>
              <a:t>协程库有ucontext、</a:t>
            </a:r>
            <a:r>
              <a:rPr lang="en-US" altLang="zh-CN" dirty="0"/>
              <a:t>libgo</a:t>
            </a:r>
            <a:r>
              <a:rPr lang="zh-CN" altLang="en-US" dirty="0"/>
              <a:t>、</a:t>
            </a:r>
            <a:r>
              <a:rPr lang="en-US" altLang="zh-CN" dirty="0"/>
              <a:t>libco</a:t>
            </a:r>
            <a:r>
              <a:rPr lang="zh-CN" altLang="en-US" dirty="0"/>
              <a:t>、云风</a:t>
            </a:r>
            <a:r>
              <a:rPr lang="en-US" altLang="zh-CN" dirty="0"/>
              <a:t>coroutine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### </a:t>
            </a:r>
            <a:r>
              <a:rPr lang="en-US" altLang="zh-CN" dirty="0" err="1" smtClean="0">
                <a:sym typeface="+mn-ea"/>
              </a:rPr>
              <a:t>libco</a:t>
            </a:r>
            <a:r>
              <a:rPr lang="zh-CN" altLang="en-US" dirty="0" smtClean="0">
                <a:sym typeface="+mn-ea"/>
              </a:rPr>
              <a:t>的特性</a:t>
            </a:r>
            <a:endParaRPr lang="zh-CN" altLang="en-US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无需侵入业务逻辑，把多进程、多线程服务改造成协程服务，并发能力得到百倍提升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支持</a:t>
            </a:r>
            <a:r>
              <a:rPr lang="en-US" altLang="zh-CN" dirty="0" smtClean="0">
                <a:sym typeface="+mn-ea"/>
              </a:rPr>
              <a:t>CGI</a:t>
            </a:r>
            <a:r>
              <a:rPr lang="zh-CN" altLang="en-US" dirty="0" smtClean="0">
                <a:sym typeface="+mn-ea"/>
              </a:rPr>
              <a:t>框架，轻松构建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服务</a:t>
            </a:r>
            <a:r>
              <a:rPr lang="en-US" altLang="zh-CN" dirty="0" smtClean="0">
                <a:sym typeface="+mn-ea"/>
              </a:rPr>
              <a:t>(New);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支持</a:t>
            </a:r>
            <a:r>
              <a:rPr lang="en-US" altLang="zh-CN" dirty="0" err="1" smtClean="0">
                <a:sym typeface="+mn-ea"/>
              </a:rPr>
              <a:t>gethostbyname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mysqlclient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ssl</a:t>
            </a:r>
            <a:r>
              <a:rPr lang="zh-CN" altLang="en-US" dirty="0" smtClean="0">
                <a:sym typeface="+mn-ea"/>
              </a:rPr>
              <a:t>等常用第三库</a:t>
            </a:r>
            <a:r>
              <a:rPr lang="en-US" altLang="zh-CN" dirty="0" smtClean="0">
                <a:sym typeface="+mn-ea"/>
              </a:rPr>
              <a:t>(New);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可选的共享栈模式，单机轻松接入千万连接</a:t>
            </a:r>
            <a:r>
              <a:rPr lang="en-US" altLang="zh-CN" dirty="0" smtClean="0">
                <a:sym typeface="+mn-ea"/>
              </a:rPr>
              <a:t>(New);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完善简洁的协程编程接口</a:t>
            </a:r>
            <a:endParaRPr lang="zh-CN" altLang="en-US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 * 类</a:t>
            </a:r>
            <a:r>
              <a:rPr lang="en-US" altLang="zh-CN" dirty="0" err="1" smtClean="0">
                <a:sym typeface="+mn-ea"/>
              </a:rPr>
              <a:t>pthread</a:t>
            </a:r>
            <a:r>
              <a:rPr lang="zh-CN" altLang="en-US" dirty="0" smtClean="0">
                <a:sym typeface="+mn-ea"/>
              </a:rPr>
              <a:t>接口设计，通过</a:t>
            </a:r>
            <a:r>
              <a:rPr lang="en-US" altLang="zh-CN" dirty="0" err="1" smtClean="0">
                <a:sym typeface="+mn-ea"/>
              </a:rPr>
              <a:t>co_create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co_resume</a:t>
            </a:r>
            <a:r>
              <a:rPr lang="zh-CN" altLang="en-US" dirty="0" smtClean="0">
                <a:sym typeface="+mn-ea"/>
              </a:rPr>
              <a:t>等简单清晰接口即可完成协程的创建与恢复；</a:t>
            </a:r>
            <a:endParaRPr lang="zh-CN" altLang="en-US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dirty="0" smtClean="0">
                <a:sym typeface="+mn-ea"/>
              </a:rPr>
              <a:t> * __thread</a:t>
            </a:r>
            <a:r>
              <a:rPr lang="zh-CN" altLang="en-US" dirty="0" smtClean="0">
                <a:sym typeface="+mn-ea"/>
              </a:rPr>
              <a:t>的协程私有变量、协程间通信的协程信号量</a:t>
            </a:r>
            <a:r>
              <a:rPr lang="en-US" altLang="zh-CN" dirty="0" err="1" smtClean="0">
                <a:sym typeface="+mn-ea"/>
              </a:rPr>
              <a:t>co_signal</a:t>
            </a:r>
            <a:r>
              <a:rPr lang="en-US" altLang="zh-CN" dirty="0" smtClean="0">
                <a:sym typeface="+mn-ea"/>
              </a:rPr>
              <a:t> (New);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 * 语言级别的</a:t>
            </a:r>
            <a:r>
              <a:rPr lang="en-US" altLang="zh-CN" dirty="0" smtClean="0">
                <a:sym typeface="+mn-ea"/>
              </a:rPr>
              <a:t>lambda</a:t>
            </a:r>
            <a:r>
              <a:rPr lang="zh-CN" altLang="en-US" dirty="0" smtClean="0">
                <a:sym typeface="+mn-ea"/>
              </a:rPr>
              <a:t>实现，结合协程原地编写并执行后台异步任务 </a:t>
            </a:r>
            <a:r>
              <a:rPr lang="en-US" altLang="zh-CN" dirty="0" smtClean="0">
                <a:sym typeface="+mn-ea"/>
              </a:rPr>
              <a:t>(New);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 * 基于</a:t>
            </a:r>
            <a:r>
              <a:rPr lang="en-US" altLang="zh-CN" dirty="0" err="1" smtClean="0">
                <a:sym typeface="+mn-ea"/>
              </a:rPr>
              <a:t>epoll</a:t>
            </a:r>
            <a:r>
              <a:rPr lang="en-US" altLang="zh-CN" dirty="0" smtClean="0">
                <a:sym typeface="+mn-ea"/>
              </a:rPr>
              <a:t>/</a:t>
            </a:r>
            <a:r>
              <a:rPr lang="en-US" altLang="zh-CN" dirty="0" err="1" smtClean="0">
                <a:sym typeface="+mn-ea"/>
              </a:rPr>
              <a:t>kqueue</a:t>
            </a:r>
            <a:r>
              <a:rPr lang="zh-CN" altLang="en-US" dirty="0" smtClean="0">
                <a:sym typeface="+mn-ea"/>
              </a:rPr>
              <a:t>实现的小而轻的网络框架，基于时间轮盘实现的高性能定时器</a:t>
            </a:r>
            <a:r>
              <a:rPr lang="en-US" altLang="zh-CN" dirty="0" smtClean="0">
                <a:sym typeface="+mn-ea"/>
              </a:rPr>
              <a:t>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首先看第 2 行的 env，协程执行的环境。这里提一下，不同于 go 语言， libco 的协程一旦创建之后便跟创建时的那个线程绑定了的，是不支持在不同线程间迁移（migrate）的。这个 env，即同属于一个线程所有协程的执行环境，包括了当前运行协程、上次切换挂起的协程、嵌套调用的协程栈，和一个 epoll 的封装结构（TBD）。第 3、 4 行分别为实际待执行的协程函数以及参数。第 5 行， ctx 是一个 coctx_t 类型的结构，用于协程切换时保存 CPU 上下文（context）的；所谓的上下文，即 esp、 ebp、 eip和其他通用寄存器的值。第 7 至 11 行是一些状态和标志变量，意义也很明了。第 13 行 pvEnv，名字看起来有点费解，我们暂且知道这是一个用于保存程序系统环境变量的指针就好了。 16 行这个 stack_mem，协程运行时的栈内存。通过注释我们知道这个栈内存是固定的 128KB 的大小。我们可以</a:t>
            </a:r>
            <a:endParaRPr lang="zh-CN" altLang="en-US" dirty="0" smtClean="0"/>
          </a:p>
          <a:p>
            <a:r>
              <a:rPr lang="zh-CN" altLang="en-US" dirty="0" smtClean="0"/>
              <a:t>计算一下，每个协程 128K 内存，那么一个进程启 100 万个协程则需要占用高达 122GB的内存。读者大概会怀疑，不是常听说协程很轻量级吗，怎么会占用这么多的内存？答案就在接下来 19 至 21 行的几个成员变量中。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055F8B-9B8D-408B-9085-52130A4140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同 pthread_create 一样，该函数有四个参数：</a:t>
            </a:r>
            <a:endParaRPr lang="zh-CN" altLang="en-US"/>
          </a:p>
          <a:p>
            <a:r>
              <a:rPr lang="zh-CN" altLang="en-US"/>
              <a:t>@co: stCoRoutine_t** 类型的指针。输出参数， co_create 内部会为新协程分配⼀个</a:t>
            </a:r>
            <a:endParaRPr lang="zh-CN" altLang="en-US"/>
          </a:p>
          <a:p>
            <a:r>
              <a:rPr lang="zh-CN" altLang="en-US"/>
              <a:t>“协程控制块”， *co 将指向这个分配的协程控制块。</a:t>
            </a:r>
            <a:endParaRPr lang="zh-CN" altLang="en-US"/>
          </a:p>
          <a:p>
            <a:r>
              <a:rPr lang="zh-CN" altLang="en-US"/>
              <a:t>@attr: stCoRoutineAttr_t* 类型的指针。输⼊参数，用于指定要创建协程的属性，可</a:t>
            </a:r>
            <a:endParaRPr lang="zh-CN" altLang="en-US"/>
          </a:p>
          <a:p>
            <a:r>
              <a:rPr lang="zh-CN" altLang="en-US"/>
              <a:t>为 NULL。实际上仅有两个属性：栈⼤小、指向共享栈的指针（使用共享栈模式）。</a:t>
            </a:r>
            <a:endParaRPr lang="zh-CN" altLang="en-US"/>
          </a:p>
          <a:p>
            <a:r>
              <a:rPr lang="zh-CN" altLang="en-US"/>
              <a:t>@routine: void* (*)(void *) 类型的函数指针，指向协程的任务函数，即启动这个协</a:t>
            </a:r>
            <a:endParaRPr lang="zh-CN" altLang="en-US"/>
          </a:p>
          <a:p>
            <a:r>
              <a:rPr lang="zh-CN" altLang="en-US"/>
              <a:t>程后要完成什么样的任务。 routine 类型为函数指针。</a:t>
            </a:r>
            <a:endParaRPr lang="zh-CN" altLang="en-US"/>
          </a:p>
          <a:p>
            <a:r>
              <a:rPr lang="zh-CN" altLang="en-US"/>
              <a:t>@arg: void* 类型指针，传递给任务函数的参数，类似于 pthread 传递给线程的参数。</a:t>
            </a:r>
            <a:endParaRPr lang="zh-CN" altLang="en-US"/>
          </a:p>
          <a:p>
            <a:r>
              <a:rPr lang="zh-CN" altLang="en-US"/>
              <a:t>调用 co_create 将协程创建出来后，这时候它还没有启动，也即是说我们传递的</a:t>
            </a:r>
            <a:endParaRPr lang="zh-CN" altLang="en-US"/>
          </a:p>
          <a:p>
            <a:r>
              <a:rPr lang="zh-CN" altLang="en-US"/>
              <a:t>routine 函数还没有被调用。实质上，这个函数内部仅仅是分配并初始化 stCoRoutine_t</a:t>
            </a:r>
            <a:endParaRPr lang="zh-CN" altLang="en-US"/>
          </a:p>
          <a:p>
            <a:r>
              <a:rPr lang="zh-CN" altLang="en-US"/>
              <a:t>结构体、设置任务函数指针、分配一段“栈”内存，以及分配和初始化 coctx_t。为什么</a:t>
            </a:r>
            <a:endParaRPr lang="zh-CN" altLang="en-US"/>
          </a:p>
          <a:p>
            <a:r>
              <a:rPr lang="zh-CN" altLang="en-US"/>
              <a:t>这里的“栈”要加个引号呢？因为这里的栈内存，无论是使用预先分配的共享栈，还是</a:t>
            </a:r>
            <a:endParaRPr lang="zh-CN" altLang="en-US"/>
          </a:p>
          <a:p>
            <a:r>
              <a:rPr lang="zh-CN" altLang="en-US"/>
              <a:t>co_create 内部单独分配的栈，其实都是调用 malloc 从进程的堆内存分配出来的。对于</a:t>
            </a:r>
            <a:endParaRPr lang="zh-CN" altLang="en-US"/>
          </a:p>
          <a:p>
            <a:r>
              <a:rPr lang="zh-CN" altLang="en-US"/>
              <a:t>协程而言，这就是“栈”，而对于底层的进程（线程）来说这只不过是普通的堆内存而</a:t>
            </a:r>
            <a:endParaRPr lang="zh-CN" altLang="en-US"/>
          </a:p>
          <a:p>
            <a:r>
              <a:rPr lang="zh-CN" altLang="en-US"/>
              <a:t>已。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同 pthread_create 一样，该函数有四个参数：</a:t>
            </a:r>
            <a:endParaRPr lang="zh-CN" altLang="en-US"/>
          </a:p>
          <a:p>
            <a:r>
              <a:rPr lang="zh-CN" altLang="en-US"/>
              <a:t>@co: stCoRoutine_t** 类型的指针。输出参数， co_create 内部会为新协程分配⼀个</a:t>
            </a:r>
            <a:endParaRPr lang="zh-CN" altLang="en-US"/>
          </a:p>
          <a:p>
            <a:r>
              <a:rPr lang="zh-CN" altLang="en-US"/>
              <a:t>“协程控制块”， *co 将指向这个分配的协程控制块。</a:t>
            </a:r>
            <a:endParaRPr lang="zh-CN" altLang="en-US"/>
          </a:p>
          <a:p>
            <a:r>
              <a:rPr lang="zh-CN" altLang="en-US"/>
              <a:t>@attr: stCoRoutineAttr_t* 类型的指针。输⼊参数，用于指定要创建协程的属性，可</a:t>
            </a:r>
            <a:endParaRPr lang="zh-CN" altLang="en-US"/>
          </a:p>
          <a:p>
            <a:r>
              <a:rPr lang="zh-CN" altLang="en-US"/>
              <a:t>为 NULL。实际上仅有两个属性：栈⼤小、指向共享栈的指针（使用共享栈模式）。</a:t>
            </a:r>
            <a:endParaRPr lang="zh-CN" altLang="en-US"/>
          </a:p>
          <a:p>
            <a:r>
              <a:rPr lang="zh-CN" altLang="en-US"/>
              <a:t>@routine: void* (*)(void *) 类型的函数指针，指向协程的任务函数，即启动这个协</a:t>
            </a:r>
            <a:endParaRPr lang="zh-CN" altLang="en-US"/>
          </a:p>
          <a:p>
            <a:r>
              <a:rPr lang="zh-CN" altLang="en-US"/>
              <a:t>程后要完成什么样的任务。 routine 类型为函数指针。</a:t>
            </a:r>
            <a:endParaRPr lang="zh-CN" altLang="en-US"/>
          </a:p>
          <a:p>
            <a:r>
              <a:rPr lang="zh-CN" altLang="en-US"/>
              <a:t>@arg: void* 类型指针，传递给任务函数的参数，类似于 pthread 传递给线程的参数。</a:t>
            </a:r>
            <a:endParaRPr lang="zh-CN" altLang="en-US"/>
          </a:p>
          <a:p>
            <a:r>
              <a:rPr lang="zh-CN" altLang="en-US"/>
              <a:t>调用 co_create 将协程创建出来后，这时候它还没有启动，也即是说我们传递的</a:t>
            </a:r>
            <a:endParaRPr lang="zh-CN" altLang="en-US"/>
          </a:p>
          <a:p>
            <a:r>
              <a:rPr lang="zh-CN" altLang="en-US"/>
              <a:t>routine 函数还没有被调用。实质上，这个函数内部仅仅是分配并初始化 stCoRoutine_t</a:t>
            </a:r>
            <a:endParaRPr lang="zh-CN" altLang="en-US"/>
          </a:p>
          <a:p>
            <a:r>
              <a:rPr lang="zh-CN" altLang="en-US"/>
              <a:t>结构体、设置任务函数指针、分配一段“栈”内存，以及分配和初始化 coctx_t。为什么</a:t>
            </a:r>
            <a:endParaRPr lang="zh-CN" altLang="en-US"/>
          </a:p>
          <a:p>
            <a:r>
              <a:rPr lang="zh-CN" altLang="en-US"/>
              <a:t>这里的“栈”要加个引号呢？因为这里的栈内存，无论是使用预先分配的共享栈，还是</a:t>
            </a:r>
            <a:endParaRPr lang="zh-CN" altLang="en-US"/>
          </a:p>
          <a:p>
            <a:r>
              <a:rPr lang="zh-CN" altLang="en-US"/>
              <a:t>co_create 内部单独分配的栈，其实都是调用 malloc 从进程的堆内存分配出来的。对于</a:t>
            </a:r>
            <a:endParaRPr lang="zh-CN" altLang="en-US"/>
          </a:p>
          <a:p>
            <a:r>
              <a:rPr lang="zh-CN" altLang="en-US"/>
              <a:t>协程而言，这就是“栈”，而对于底层的进程（线程）来说这只不过是普通的堆内存而</a:t>
            </a:r>
            <a:endParaRPr lang="zh-CN" altLang="en-US"/>
          </a:p>
          <a:p>
            <a:r>
              <a:rPr lang="zh-CN" altLang="en-US"/>
              <a:t>已。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我们可以认为在 libco 里面协程只有两种状态，即running 和 pending。当创建一个协程并调用 resume 之后便进入了 running 状态，之后协程可能通过 yield 让出 CPU，这就进入了 pending 状态。不断在这两个状态间循环往复，直到协程退出（执行的任务函数 routine 返回），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ibco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协程库浅析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启动协程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1294130"/>
            <a:ext cx="8180705" cy="369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启动协程</a:t>
            </a:r>
            <a:endParaRPr lang="zh-CN" altLang="en-US" dirty="0"/>
          </a:p>
        </p:txBody>
      </p:sp>
      <p:graphicFrame>
        <p:nvGraphicFramePr>
          <p:cNvPr id="6" name="对象 5"/>
          <p:cNvGraphicFramePr/>
          <p:nvPr/>
        </p:nvGraphicFramePr>
        <p:xfrm>
          <a:off x="792480" y="1632585"/>
          <a:ext cx="7302500" cy="269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" r:id="rId2" imgW="6971030" imgH="2598420" progId="Visio.Drawing.11">
                  <p:embed/>
                </p:oleObj>
              </mc:Choice>
              <mc:Fallback>
                <p:oleObj name="" r:id="rId2" imgW="6971030" imgH="259842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480" y="1632585"/>
                        <a:ext cx="7302500" cy="269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协程创建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05" y="2424430"/>
            <a:ext cx="7276465" cy="3152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7625" y="976630"/>
            <a:ext cx="6352540" cy="144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协程切换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3420110"/>
            <a:ext cx="5914390" cy="828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0" y="1213485"/>
            <a:ext cx="2533650" cy="419036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584835" y="1036320"/>
            <a:ext cx="5520690" cy="4785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协程切换</a:t>
            </a:r>
            <a:r>
              <a:rPr lang="en-US" altLang="zh-CN" sz="2000" dirty="0" smtClean="0"/>
              <a:t>用汇编，复制，保存寄存器中的值，改变CPU寄存器里面跳转下一个指令的地址，实现上下文切换，也就是改CPU下一行要执行的代码。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 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协程切换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85" y="1340485"/>
            <a:ext cx="6352540" cy="3666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1340485"/>
            <a:ext cx="2837815" cy="3561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协程退出</a:t>
            </a:r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/>
              <a:t>协程</a:t>
            </a:r>
            <a:r>
              <a:rPr lang="en-US" altLang="zh-CN" sz="2000" dirty="0" smtClean="0"/>
              <a:t>任务函数内执行了 return 语句，结束了它的生命周期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899285"/>
            <a:ext cx="5542915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63688" y="1412776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libco简介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649388" y="1592796"/>
            <a:ext cx="228600" cy="252028"/>
          </a:xfrm>
          <a:prstGeom prst="flowChartConnector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2204864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libco实现原理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649388" y="2384884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63688" y="2996952"/>
            <a:ext cx="5544616" cy="5760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libco运行例子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649388" y="3176972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63688" y="3789040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无栈协程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649388" y="3969060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63688" y="4581128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649388" y="4761148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生产者和消费者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55" y="1116330"/>
            <a:ext cx="6266815" cy="29616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85" y="3528695"/>
            <a:ext cx="6276340" cy="331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>
                <a:sym typeface="+mn-ea"/>
              </a:rPr>
              <a:t>生产者和消费者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82140"/>
            <a:ext cx="4885690" cy="296164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 smtClean="0"/>
              <a:t>单线程生产者消费者，无需加锁。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、共享栈</a:t>
            </a:r>
            <a:endParaRPr lang="zh-CN" altLang="en-US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hook</a:t>
            </a:r>
            <a:endParaRPr lang="en-US" altLang="zh-CN" sz="2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、时间盘定时器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           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63688" y="1412776"/>
            <a:ext cx="5544616" cy="5760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libco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简介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Adobe 楷体 Std R" panose="02020400000000000000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649388" y="1592796"/>
            <a:ext cx="228600" cy="252028"/>
          </a:xfrm>
          <a:prstGeom prst="flowChartConnector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2204864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libco实现原理</a:t>
            </a:r>
            <a:endParaRPr lang="en-US" altLang="zh-CN" sz="2400" dirty="0" err="1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Adobe 楷体 Std R" panose="02020400000000000000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649388" y="2384884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63688" y="2996952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libco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运行例子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Adobe 楷体 Std R" panose="02020400000000000000" charset="-122"/>
              </a:rPr>
              <a:t>及其他</a:t>
            </a:r>
            <a:endParaRPr lang="en-US" altLang="zh-CN" sz="2400" dirty="0" err="1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Adobe 楷体 Std R" panose="02020400000000000000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649388" y="3176972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63688" y="3789040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无栈协程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649388" y="3969060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63688" y="4581128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649388" y="4761148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63688" y="1412776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libco简介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649388" y="1592796"/>
            <a:ext cx="228600" cy="252028"/>
          </a:xfrm>
          <a:prstGeom prst="flowChartConnector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2204864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libco实现原理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649388" y="2384884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63688" y="2996952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libco运行例子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649388" y="3176972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63688" y="3789040"/>
            <a:ext cx="5544616" cy="5760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无栈协程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649388" y="3969060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63688" y="4581128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649388" y="4761148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无栈协程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1、切换时，不涉及内核态切换，类似于普通函数调用效率更高。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zh-CN" altLang="en-US" sz="2000" dirty="0" smtClean="0"/>
              <a:t>2、不用考虑有栈协程中的由于栈开辟空间太小导致的栈溢出的问题。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zh-CN" altLang="en-US" sz="2000" dirty="0" smtClean="0"/>
              <a:t>3、代码小巧，跨平台。</a:t>
            </a: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endParaRPr lang="zh-CN" altLang="en-US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问题：</a:t>
            </a:r>
            <a:endParaRPr lang="zh-CN" altLang="en-US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怎么保存执行上下文信息？</a:t>
            </a:r>
            <a:endParaRPr lang="en-US" altLang="zh-CN" sz="2000" dirty="0" smtClean="0"/>
          </a:p>
          <a:p>
            <a:pPr>
              <a:buNone/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无栈协程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TBD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279304"/>
          </a:xfrm>
        </p:spPr>
        <p:txBody>
          <a:bodyPr>
            <a:normAutofit fontScale="90000"/>
          </a:bodyPr>
          <a:lstStyle/>
          <a:p>
            <a:r>
              <a:rPr lang="en-US" altLang="zh-CN" sz="6700" dirty="0" smtClean="0"/>
              <a:t>The end</a:t>
            </a:r>
            <a:br>
              <a:rPr lang="en-US" altLang="zh-CN" dirty="0" smtClean="0"/>
            </a:br>
            <a:r>
              <a:rPr lang="en-US" altLang="zh-CN" sz="3600" dirty="0" smtClean="0"/>
              <a:t>Thank you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 smtClean="0"/>
              <a:t>协程简介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协程：</a:t>
            </a:r>
            <a:r>
              <a:rPr lang="en-US" altLang="zh-CN" dirty="0" err="1" smtClean="0"/>
              <a:t>Coroutine</a:t>
            </a:r>
            <a:endParaRPr lang="en-US" altLang="zh-CN" dirty="0" smtClean="0"/>
          </a:p>
          <a:p>
            <a:r>
              <a:rPr lang="en-US" altLang="zh-CN" dirty="0" smtClean="0"/>
              <a:t>Melvin Conway于1958年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subroutines who act as the master program(与主程序行为类似的子例程)</a:t>
            </a:r>
            <a:endParaRPr lang="en-US" altLang="zh-CN" dirty="0" smtClean="0"/>
          </a:p>
          <a:p>
            <a:r>
              <a:rPr lang="zh-CN" altLang="en-US" dirty="0"/>
              <a:t>The values of data local to a coroutine persist between successive calls </a:t>
            </a:r>
            <a:endParaRPr lang="zh-CN" altLang="en-US" dirty="0"/>
          </a:p>
          <a:p>
            <a:r>
              <a:rPr lang="zh-CN" altLang="en-US" dirty="0"/>
              <a:t>The execution of a coroutine is suspended as control leaves it, only to carry on where it left off when control re-enters the coroutine at some later stage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altLang="zh-CN" dirty="0" err="1" smtClean="0"/>
              <a:t>libco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n-US" altLang="zh-CN" dirty="0" smtClean="0"/>
              <a:t>2013</a:t>
            </a:r>
            <a:r>
              <a:rPr lang="zh-CN" altLang="en-US" dirty="0" smtClean="0"/>
              <a:t>年作为腾讯六大开源项目</a:t>
            </a:r>
            <a:endParaRPr lang="en-US" altLang="zh-CN" dirty="0" smtClean="0"/>
          </a:p>
          <a:p>
            <a:r>
              <a:rPr lang="zh-CN" altLang="en-US" dirty="0" smtClean="0"/>
              <a:t>微信后台大规模使用的</a:t>
            </a:r>
            <a:r>
              <a:rPr lang="en-US" altLang="zh-CN" dirty="0" smtClean="0"/>
              <a:t>c/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协程库</a:t>
            </a:r>
            <a:endParaRPr lang="en-US" altLang="zh-CN" dirty="0" smtClean="0"/>
          </a:p>
          <a:p>
            <a:r>
              <a:rPr lang="zh-CN" altLang="en-US" dirty="0" smtClean="0"/>
              <a:t>同步风格编程模式，保证系统的高并发</a:t>
            </a:r>
            <a:endParaRPr lang="en-US" altLang="zh-CN" dirty="0" smtClean="0"/>
          </a:p>
          <a:p>
            <a:r>
              <a:rPr lang="en-US" altLang="zh-CN" dirty="0"/>
              <a:t>https://github.com/tencent/libco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altLang="zh-CN" dirty="0" err="1" smtClean="0"/>
              <a:t>libco</a:t>
            </a:r>
            <a:r>
              <a:rPr lang="zh-CN" altLang="en-US" dirty="0" err="1" smtClean="0"/>
              <a:t>特性</a:t>
            </a:r>
            <a:endParaRPr lang="zh-CN" altLang="en-US" dirty="0" err="1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ym typeface="+mn-ea"/>
              </a:rPr>
              <a:t>无需侵入业务逻辑，把多进程、多线程服务改造成协程服务，并发能力得到百倍提升</a:t>
            </a:r>
            <a:r>
              <a:rPr lang="en-US" altLang="zh-CN" dirty="0" smtClean="0">
                <a:sym typeface="+mn-ea"/>
              </a:rPr>
              <a:t>;</a:t>
            </a:r>
            <a:endParaRPr lang="en-US" altLang="zh-CN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 smtClean="0">
                <a:sym typeface="+mn-ea"/>
              </a:rPr>
              <a:t>支持</a:t>
            </a:r>
            <a:r>
              <a:rPr lang="en-US" altLang="zh-CN" dirty="0" smtClean="0">
                <a:sym typeface="+mn-ea"/>
              </a:rPr>
              <a:t>CGI</a:t>
            </a:r>
            <a:r>
              <a:rPr lang="zh-CN" altLang="en-US" dirty="0" smtClean="0">
                <a:sym typeface="+mn-ea"/>
              </a:rPr>
              <a:t>框架，轻松构建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服务</a:t>
            </a:r>
            <a:endParaRPr lang="en-US" altLang="zh-CN" dirty="0" smtClean="0"/>
          </a:p>
          <a:p>
            <a:r>
              <a:rPr lang="zh-CN" altLang="en-US" dirty="0" smtClean="0">
                <a:sym typeface="+mn-ea"/>
              </a:rPr>
              <a:t>支持</a:t>
            </a:r>
            <a:r>
              <a:rPr lang="en-US" altLang="zh-CN" dirty="0" err="1" smtClean="0">
                <a:sym typeface="+mn-ea"/>
              </a:rPr>
              <a:t>gethostbyname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mysqlclient</a:t>
            </a:r>
            <a:r>
              <a:rPr lang="zh-CN" altLang="en-US" dirty="0" smtClean="0">
                <a:sym typeface="+mn-ea"/>
              </a:rPr>
              <a:t>、</a:t>
            </a:r>
            <a:r>
              <a:rPr lang="en-US" altLang="zh-CN" dirty="0" err="1" smtClean="0">
                <a:sym typeface="+mn-ea"/>
              </a:rPr>
              <a:t>ssl</a:t>
            </a:r>
            <a:r>
              <a:rPr lang="zh-CN" altLang="en-US" dirty="0" err="1" smtClean="0">
                <a:sym typeface="+mn-ea"/>
              </a:rPr>
              <a:t>等</a:t>
            </a:r>
            <a:endParaRPr lang="en-US" altLang="zh-CN" dirty="0" err="1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可选共享栈模式，单机轻松接入千万连接</a:t>
            </a:r>
            <a:endParaRPr lang="zh-CN" altLang="en-US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完善简洁的协程编程接口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en-US" altLang="zh-CN" dirty="0" err="1" smtClean="0"/>
              <a:t>libco</a:t>
            </a:r>
            <a:r>
              <a:rPr lang="zh-CN" altLang="en-US" dirty="0" err="1" smtClean="0"/>
              <a:t>代码目录</a:t>
            </a:r>
            <a:endParaRPr lang="zh-CN" altLang="en-US" dirty="0" err="1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75" y="1105535"/>
            <a:ext cx="1863090" cy="53505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95" y="1915795"/>
            <a:ext cx="2663190" cy="318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763688" y="1412776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libco简介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649388" y="1592796"/>
            <a:ext cx="228600" cy="252028"/>
          </a:xfrm>
          <a:prstGeom prst="flowChartConnector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2204864"/>
            <a:ext cx="5544616" cy="5760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  <a:sym typeface="+mn-ea"/>
              </a:rPr>
              <a:t>libco实现原理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  <a:sym typeface="+mn-ea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1649388" y="2384884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63688" y="2996952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tx1"/>
                </a:solidFill>
                <a:latin typeface="Adobe 楷体 Std R" panose="02020400000000000000" charset="-122"/>
                <a:ea typeface="Adobe 楷体 Std R" panose="02020400000000000000" charset="-122"/>
                <a:cs typeface="Adobe 楷体 Std R" panose="02020400000000000000" charset="-122"/>
              </a:rPr>
              <a:t>libco运行例子</a:t>
            </a:r>
            <a:endParaRPr lang="en-US" altLang="zh-CN" sz="2400" dirty="0" err="1" smtClean="0">
              <a:solidFill>
                <a:schemeClr val="tx1"/>
              </a:solidFill>
              <a:latin typeface="Adobe 楷体 Std R" panose="02020400000000000000" charset="-122"/>
              <a:ea typeface="Adobe 楷体 Std R" panose="02020400000000000000" charset="-122"/>
              <a:cs typeface="Adobe 楷体 Std R" panose="02020400000000000000" charset="-122"/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1649388" y="3176972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63688" y="3789040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无栈协程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1649388" y="3969060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63688" y="4581128"/>
            <a:ext cx="5544616" cy="5760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488C4"/>
              </a:gs>
              <a:gs pos="15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1649388" y="4761148"/>
            <a:ext cx="228600" cy="252028"/>
          </a:xfrm>
          <a:prstGeom prst="flowChartConnector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84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effectLst>
            <a:outerShdw blurRad="508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关键数据结构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45" y="1082675"/>
            <a:ext cx="5438140" cy="502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3409315"/>
            <a:ext cx="2000250" cy="2047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975" y="1196975"/>
            <a:ext cx="3295015" cy="1857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zh-CN" altLang="en-US" dirty="0"/>
              <a:t>协程创建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1468755"/>
            <a:ext cx="9104630" cy="360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1079</Words>
  <Application>WPS 演示</Application>
  <PresentationFormat>全屏显示(4:3)</PresentationFormat>
  <Paragraphs>140</Paragraphs>
  <Slides>23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楷体</vt:lpstr>
      <vt:lpstr>Adobe 楷体 Std R</vt:lpstr>
      <vt:lpstr>Calibri</vt:lpstr>
      <vt:lpstr>微软雅黑</vt:lpstr>
      <vt:lpstr>Arial Unicode MS</vt:lpstr>
      <vt:lpstr>Office 主题</vt:lpstr>
      <vt:lpstr>Visio.Drawing.11</vt:lpstr>
      <vt:lpstr>libco协程库浅析</vt:lpstr>
      <vt:lpstr>AGENDA</vt:lpstr>
      <vt:lpstr>协程简介</vt:lpstr>
      <vt:lpstr>libco简介</vt:lpstr>
      <vt:lpstr>libco特性</vt:lpstr>
      <vt:lpstr>libco代码目录</vt:lpstr>
      <vt:lpstr>AGENDA</vt:lpstr>
      <vt:lpstr>关键数据结构</vt:lpstr>
      <vt:lpstr>协程创建</vt:lpstr>
      <vt:lpstr>启动协程</vt:lpstr>
      <vt:lpstr>启动协程</vt:lpstr>
      <vt:lpstr>协程创建</vt:lpstr>
      <vt:lpstr>协程切换</vt:lpstr>
      <vt:lpstr>协程切换</vt:lpstr>
      <vt:lpstr>协程退出</vt:lpstr>
      <vt:lpstr>AGENDA</vt:lpstr>
      <vt:lpstr>生产者和消费者</vt:lpstr>
      <vt:lpstr>生产者和消费者</vt:lpstr>
      <vt:lpstr>其他</vt:lpstr>
      <vt:lpstr>AGENDA</vt:lpstr>
      <vt:lpstr>无栈协程</vt:lpstr>
      <vt:lpstr>无栈协程</vt:lpstr>
      <vt:lpstr>The end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语聊项目总结</dc:title>
  <dc:creator>Administrator</dc:creator>
  <cp:lastModifiedBy>Administrator</cp:lastModifiedBy>
  <cp:revision>240</cp:revision>
  <dcterms:created xsi:type="dcterms:W3CDTF">2015-10-10T07:26:00Z</dcterms:created>
  <dcterms:modified xsi:type="dcterms:W3CDTF">2020-05-12T06:13:52Z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