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>
      <p:cViewPr varScale="1">
        <p:scale>
          <a:sx n="134" d="100"/>
          <a:sy n="134" d="100"/>
        </p:scale>
        <p:origin x="10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a4de78e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fa4de78e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fa4de78e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fa4de78e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fa4de78e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fa4de78e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fa4de78e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fa4de78e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a4de78e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fa4de78e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a4de78e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fa4de78e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fa4de78e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fa4de78e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a4de78e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a4de78e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fa4de78e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fa4de78e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a4de78e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fa4de78e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fa4de78e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fa4de78e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fa4de78e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fa4de78e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snuUA_p7J8H0kTF1nEqj74DWyjt65Vge/view?usp=share_link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Taghreed Alanazi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423725"/>
            <a:ext cx="8520600" cy="4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Column-wise Conditional Probability</a:t>
            </a:r>
            <a:r>
              <a:rPr lang="en" sz="1400"/>
              <a:t>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Column-wise normalization tells us: </a:t>
            </a:r>
            <a:r>
              <a:rPr lang="en" sz="1400" b="1">
                <a:solidFill>
                  <a:schemeClr val="dk2"/>
                </a:solidFill>
              </a:rPr>
              <a:t>"If we know a student's preference for English, what's the probability distribution of their preferences for Math?"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table gives us probabilities conditioned on the </a:t>
            </a:r>
            <a:r>
              <a:rPr lang="en" sz="1400" b="1" u="sng"/>
              <a:t>column categories (English preferences).</a:t>
            </a:r>
            <a:endParaRPr sz="1400" b="1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 </a:t>
            </a:r>
            <a:r>
              <a:rPr lang="en" sz="1400" u="sng"/>
              <a:t>dislikes English:</a:t>
            </a:r>
            <a:endParaRPr sz="1400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0% chance (0.0) they dislike Math.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100% chance (1.0) they like Math.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 </a:t>
            </a:r>
            <a:r>
              <a:rPr lang="en" sz="1400" u="sng"/>
              <a:t>likes English:</a:t>
            </a:r>
            <a:endParaRPr sz="1400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dislike Math.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like Math.</a:t>
            </a:r>
            <a:endParaRPr sz="1400" b="1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375" y="1672613"/>
            <a:ext cx="19621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75" y="1796450"/>
            <a:ext cx="50863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4660925" y="1989125"/>
            <a:ext cx="1247700" cy="317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Go through the Lab3 examples!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Lab3 assignment tips!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188325" y="306025"/>
            <a:ext cx="8756700" cy="4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1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Open and read “tips.csv”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cross tabulation for the “day” of the week and “party size”.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use </a:t>
            </a:r>
            <a:r>
              <a:rPr lang="en" sz="1500">
                <a:solidFill>
                  <a:schemeClr val="dk2"/>
                </a:solidFill>
              </a:rPr>
              <a:t>crosstab()</a:t>
            </a:r>
            <a:r>
              <a:rPr lang="en" sz="1500"/>
              <a:t> that takes </a:t>
            </a:r>
            <a:r>
              <a:rPr lang="en" sz="1500">
                <a:solidFill>
                  <a:schemeClr val="dk2"/>
                </a:solidFill>
              </a:rPr>
              <a:t>'day' and 'size'</a:t>
            </a:r>
            <a:r>
              <a:rPr lang="en" sz="1500"/>
              <a:t> as variables to compare between them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stacked bar graph and visualize the cross tabulation.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visualize them using </a:t>
            </a:r>
            <a:r>
              <a:rPr lang="en" sz="1500">
                <a:solidFill>
                  <a:schemeClr val="dk2"/>
                </a:solidFill>
              </a:rPr>
              <a:t>bar, with stacked.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2: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Calculate the </a:t>
            </a:r>
            <a:r>
              <a:rPr lang="en" sz="1500" b="1"/>
              <a:t>marginal distribution </a:t>
            </a:r>
            <a:r>
              <a:rPr lang="en" sz="1500"/>
              <a:t>of the table </a:t>
            </a:r>
            <a:r>
              <a:rPr lang="en" sz="1500" b="1" u="sng"/>
              <a:t>in different ways</a:t>
            </a:r>
            <a:r>
              <a:rPr lang="en" sz="1500"/>
              <a:t>: </a:t>
            </a:r>
            <a:r>
              <a:rPr lang="en" sz="1500" b="1" u="sng">
                <a:solidFill>
                  <a:schemeClr val="dk2"/>
                </a:solidFill>
              </a:rPr>
              <a:t>((As lab examples))</a:t>
            </a:r>
            <a:endParaRPr sz="1500" b="1" u="sng">
              <a:solidFill>
                <a:schemeClr val="dk2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b="1"/>
              <a:t>First method: </a:t>
            </a:r>
            <a:r>
              <a:rPr lang="en" sz="1500">
                <a:solidFill>
                  <a:schemeClr val="dk2"/>
                </a:solidFill>
              </a:rPr>
              <a:t>divide the table of counts above by the total count.</a:t>
            </a:r>
            <a:r>
              <a:rPr lang="en" sz="1500"/>
              <a:t> To find the total count, we call </a:t>
            </a:r>
            <a:r>
              <a:rPr lang="en" sz="1500">
                <a:solidFill>
                  <a:schemeClr val="dk2"/>
                </a:solidFill>
              </a:rPr>
              <a:t>.sum() twice</a:t>
            </a:r>
            <a:r>
              <a:rPr lang="en" sz="1500"/>
              <a:t>; the first call gives us the sum of each column, and the second call adds those numbers together. </a:t>
            </a:r>
            <a:r>
              <a:rPr lang="en" sz="1500" b="1"/>
              <a:t>Then</a:t>
            </a:r>
            <a:r>
              <a:rPr lang="en" sz="1500"/>
              <a:t>, calculate the marginal distribution by </a:t>
            </a:r>
            <a:r>
              <a:rPr lang="en" sz="1500">
                <a:solidFill>
                  <a:schemeClr val="dk2"/>
                </a:solidFill>
              </a:rPr>
              <a:t>summing the joint distribution over the columns using sum(axis=1).</a:t>
            </a:r>
            <a:endParaRPr sz="1500">
              <a:solidFill>
                <a:schemeClr val="dk2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b="1"/>
              <a:t>Second method:</a:t>
            </a:r>
            <a:r>
              <a:rPr lang="en" sz="1500"/>
              <a:t> using </a:t>
            </a:r>
            <a:r>
              <a:rPr lang="en" sz="1500">
                <a:solidFill>
                  <a:schemeClr val="dk2"/>
                </a:solidFill>
              </a:rPr>
              <a:t>groupby("day")["size"].count(),</a:t>
            </a:r>
            <a:r>
              <a:rPr lang="en" sz="1500"/>
              <a:t> </a:t>
            </a:r>
            <a:r>
              <a:rPr lang="en" sz="1500" b="1"/>
              <a:t>then</a:t>
            </a:r>
            <a:r>
              <a:rPr lang="en" sz="1500"/>
              <a:t> </a:t>
            </a:r>
            <a:r>
              <a:rPr lang="en" sz="1500" u="sng"/>
              <a:t>divide it by the total </a:t>
            </a:r>
            <a:r>
              <a:rPr lang="en" sz="1500"/>
              <a:t>to get the distribution.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b="1"/>
              <a:t>Third method:</a:t>
            </a:r>
            <a:r>
              <a:rPr lang="en" sz="1500"/>
              <a:t> using </a:t>
            </a:r>
            <a:r>
              <a:rPr lang="en" sz="1500">
                <a:solidFill>
                  <a:schemeClr val="dk2"/>
                </a:solidFill>
              </a:rPr>
              <a:t>crosstab(..., normalize=True, margins=True)</a:t>
            </a:r>
            <a:endParaRPr sz="1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193650" y="223625"/>
            <a:ext cx="8756700" cy="45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3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Calculate the </a:t>
            </a:r>
            <a:r>
              <a:rPr lang="en" sz="1500" b="1"/>
              <a:t>condition distribution </a:t>
            </a:r>
            <a:r>
              <a:rPr lang="en" sz="1500"/>
              <a:t>of the table,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First method: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Sum up the day/size data frame over the column to get the total size for each day. Use </a:t>
            </a:r>
            <a:r>
              <a:rPr lang="en" sz="1500">
                <a:solidFill>
                  <a:schemeClr val="dk2"/>
                </a:solidFill>
              </a:rPr>
              <a:t>.sum(axis=1)</a:t>
            </a:r>
            <a:r>
              <a:rPr lang="en" sz="1500"/>
              <a:t>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Divide the data frame by the total counts over each row ‘</a:t>
            </a:r>
            <a:r>
              <a:rPr lang="en" sz="1500">
                <a:solidFill>
                  <a:schemeClr val="dk2"/>
                </a:solidFill>
              </a:rPr>
              <a:t>axis=0’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/>
              <a:t>Second method: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>
                <a:solidFill>
                  <a:schemeClr val="dk2"/>
                </a:solidFill>
              </a:rPr>
              <a:t>use pd.crosstab(..., normalize=1).T </a:t>
            </a:r>
            <a:r>
              <a:rPr lang="en" sz="1500" u="sng"/>
              <a:t>to get the same results!</a:t>
            </a:r>
            <a:endParaRPr sz="1500" u="sng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 </a:t>
            </a:r>
            <a:r>
              <a:rPr lang="en" sz="1500" b="1"/>
              <a:t>bar </a:t>
            </a:r>
            <a:r>
              <a:rPr lang="en" sz="1500"/>
              <a:t>plot to show the conditional distribution.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Exercise 4: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Compute which </a:t>
            </a:r>
            <a:r>
              <a:rPr lang="en" sz="1500" b="1"/>
              <a:t>proportion of the parties on Saturday is of size two</a:t>
            </a:r>
            <a:r>
              <a:rPr lang="en" sz="1500"/>
              <a:t>.</a:t>
            </a:r>
            <a:endParaRPr sz="15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P(Saturday parties | Party size of 2) = P(Saturday parties &amp;&amp; Party size of 2) / P(Party size of 2)</a:t>
            </a:r>
            <a:endParaRPr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Compute which </a:t>
            </a:r>
            <a:r>
              <a:rPr lang="en" sz="1500" b="1"/>
              <a:t>proportion of the two-person parties are dined on Saturday.</a:t>
            </a:r>
            <a:endParaRPr sz="15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P(Party size of 2 | Saturday parties) = P(Saturday parties &amp;&amp; Party size of 2) / P(Saturday parties)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203-A1D4-CD4B-94EF-070E0FE3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50" y="1835675"/>
            <a:ext cx="8520600" cy="572700"/>
          </a:xfrm>
        </p:spPr>
        <p:txBody>
          <a:bodyPr>
            <a:noAutofit/>
          </a:bodyPr>
          <a:lstStyle/>
          <a:p>
            <a:r>
              <a:rPr lang="en-US" sz="1600" dirty="0"/>
              <a:t>Recording link: </a:t>
            </a:r>
            <a:r>
              <a:rPr lang="en-US" sz="1600" dirty="0">
                <a:hlinkClick r:id="rId2"/>
              </a:rPr>
              <a:t>https://drive.google.com/file/d/1snuUA_p7J8H0kTF1nEqj74DWyjt65Vge/view?usp=share_link</a:t>
            </a:r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821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588500" y="1152475"/>
            <a:ext cx="824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We’ve learned: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Different ways to </a:t>
            </a:r>
            <a:r>
              <a:rPr lang="en" b="1"/>
              <a:t>summarizes</a:t>
            </a:r>
            <a:r>
              <a:rPr lang="en"/>
              <a:t> variables in a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Different ways to </a:t>
            </a:r>
            <a:r>
              <a:rPr lang="en" b="1"/>
              <a:t>visualize </a:t>
            </a:r>
            <a:r>
              <a:rPr lang="en"/>
              <a:t>a variable in a dataset.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we’re going to learn: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How to </a:t>
            </a:r>
            <a:r>
              <a:rPr lang="en" b="1" u="sng"/>
              <a:t>find the relationship</a:t>
            </a:r>
            <a:r>
              <a:rPr lang="en"/>
              <a:t> between the variables in a dataset?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>
                <a:solidFill>
                  <a:schemeClr val="dk2"/>
                </a:solidFill>
              </a:rPr>
              <a:t>Understanding Relationships Between Variables</a:t>
            </a:r>
            <a:endParaRPr sz="1820" b="1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17700" y="397100"/>
            <a:ext cx="8780400" cy="46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This week, we're diving into understanding </a:t>
            </a:r>
            <a:r>
              <a:rPr lang="en" sz="1360" b="1"/>
              <a:t>how different variables interact with each other using probabilities. </a:t>
            </a:r>
            <a:endParaRPr sz="136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Think of these as </a:t>
            </a:r>
            <a:r>
              <a:rPr lang="en" sz="1360" u="sng"/>
              <a:t>different ways to look at how two events can relate to each other.</a:t>
            </a:r>
            <a:endParaRPr sz="136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solidFill>
                  <a:schemeClr val="dk2"/>
                </a:solidFill>
              </a:rPr>
              <a:t>Joint Probability</a:t>
            </a:r>
            <a:endParaRPr sz="1360" b="1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/>
              <a:t>It's like asking: </a:t>
            </a:r>
            <a:r>
              <a:rPr lang="en" sz="1360" b="1"/>
              <a:t>What's the chance of two things happening at the same time?</a:t>
            </a:r>
            <a:endParaRPr sz="1360" b="1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e.g.,</a:t>
            </a:r>
            <a:r>
              <a:rPr lang="en" sz="1360"/>
              <a:t> imagine you have a bag of colored balls. </a:t>
            </a:r>
            <a:r>
              <a:rPr lang="en" sz="1360" u="sng"/>
              <a:t>What's the chance of picking out a </a:t>
            </a:r>
            <a:r>
              <a:rPr lang="en" sz="1360" b="1" u="sng"/>
              <a:t>red ball AND a blue ball </a:t>
            </a:r>
            <a:r>
              <a:rPr lang="en" sz="1360" u="sng"/>
              <a:t>consecutively?</a:t>
            </a:r>
            <a:endParaRPr sz="1360" u="sng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Symbol:</a:t>
            </a:r>
            <a:r>
              <a:rPr lang="en" sz="1360"/>
              <a:t> </a:t>
            </a:r>
            <a:r>
              <a:rPr lang="en" sz="1360" b="1"/>
              <a:t>P(A and B)</a:t>
            </a:r>
            <a:endParaRPr sz="136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solidFill>
                  <a:schemeClr val="dk2"/>
                </a:solidFill>
              </a:rPr>
              <a:t>Marginal Probability</a:t>
            </a:r>
            <a:endParaRPr sz="1360" b="1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 b="1"/>
              <a:t>It focuses on one event, without worrying about the other.</a:t>
            </a:r>
            <a:endParaRPr sz="1360" b="1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e.g., </a:t>
            </a:r>
            <a:r>
              <a:rPr lang="en" sz="1360"/>
              <a:t>using the same bag of colored balls, </a:t>
            </a:r>
            <a:r>
              <a:rPr lang="en" sz="1360" u="sng"/>
              <a:t>what's the chance of just picking a </a:t>
            </a:r>
            <a:r>
              <a:rPr lang="en" sz="1360" b="1" u="sng"/>
              <a:t>red ball</a:t>
            </a:r>
            <a:r>
              <a:rPr lang="en" sz="1360" u="sng"/>
              <a:t>?</a:t>
            </a:r>
            <a:endParaRPr sz="1360" u="sng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Symbol: </a:t>
            </a:r>
            <a:r>
              <a:rPr lang="en" sz="1360" b="1"/>
              <a:t>P(A)</a:t>
            </a:r>
            <a:endParaRPr sz="136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solidFill>
                  <a:schemeClr val="dk2"/>
                </a:solidFill>
              </a:rPr>
              <a:t>Conditional Probability</a:t>
            </a:r>
            <a:endParaRPr sz="1360" b="1">
              <a:solidFill>
                <a:schemeClr val="dk2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/>
              <a:t>This answers questions like: </a:t>
            </a:r>
            <a:r>
              <a:rPr lang="en" sz="1360" b="1"/>
              <a:t>If one thing has already happened, what's the chance of the next thing happening?</a:t>
            </a:r>
            <a:endParaRPr sz="1360" b="1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e.g.</a:t>
            </a:r>
            <a:r>
              <a:rPr lang="en" sz="1360"/>
              <a:t>, </a:t>
            </a:r>
            <a:r>
              <a:rPr lang="en" sz="1360" u="sng"/>
              <a:t>given you've already</a:t>
            </a:r>
            <a:r>
              <a:rPr lang="en" sz="1360" b="1" u="sng"/>
              <a:t> picked a red ball,</a:t>
            </a:r>
            <a:r>
              <a:rPr lang="en" sz="1360" u="sng"/>
              <a:t> what's the chance the </a:t>
            </a:r>
            <a:r>
              <a:rPr lang="en" sz="1360" b="1" u="sng"/>
              <a:t>next one is blue</a:t>
            </a:r>
            <a:r>
              <a:rPr lang="en" sz="1360" u="sng"/>
              <a:t>?</a:t>
            </a:r>
            <a:endParaRPr sz="1360" u="sng"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ts val="1360"/>
              <a:buChar char="❏"/>
            </a:pPr>
            <a:r>
              <a:rPr lang="en" sz="1360">
                <a:solidFill>
                  <a:schemeClr val="dk2"/>
                </a:solidFill>
              </a:rPr>
              <a:t>Symbol:</a:t>
            </a:r>
            <a:r>
              <a:rPr lang="en" sz="1360"/>
              <a:t> </a:t>
            </a:r>
            <a:r>
              <a:rPr lang="en" sz="1360" b="1"/>
              <a:t>P(A|B)</a:t>
            </a:r>
            <a:endParaRPr sz="136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5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How do we calculate these? 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53000" y="829425"/>
            <a:ext cx="8886300" cy="39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First, we'll set up a </a:t>
            </a:r>
            <a:r>
              <a:rPr lang="en" sz="1400" b="1">
                <a:solidFill>
                  <a:schemeClr val="dk2"/>
                </a:solidFill>
              </a:rPr>
              <a:t>contingency table. 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table helps us see </a:t>
            </a:r>
            <a:r>
              <a:rPr lang="en" sz="1400" b="1"/>
              <a:t>how two variables in a dataset interact with each other.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Example: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Let says we have </a:t>
            </a:r>
            <a:r>
              <a:rPr lang="en" sz="1400" u="sng"/>
              <a:t>a small dataset of students' preferences </a:t>
            </a:r>
            <a:r>
              <a:rPr lang="en" sz="1400"/>
              <a:t>for two subjects: </a:t>
            </a:r>
            <a:r>
              <a:rPr lang="en" sz="1400" b="1"/>
              <a:t>Math and English.</a:t>
            </a:r>
            <a:r>
              <a:rPr lang="en" sz="1400"/>
              <a:t> They can either </a:t>
            </a:r>
            <a:r>
              <a:rPr lang="en" sz="1400" b="1"/>
              <a:t>like or dislike</a:t>
            </a:r>
            <a:r>
              <a:rPr lang="en" sz="1400"/>
              <a:t> each subject.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050" y="1482250"/>
            <a:ext cx="32766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25" y="3259363"/>
            <a:ext cx="39433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7350" y="3126013"/>
            <a:ext cx="1562100" cy="132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>
            <a:off x="5014025" y="3848800"/>
            <a:ext cx="78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76550" y="200100"/>
            <a:ext cx="8874600" cy="47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First, we will </a:t>
            </a:r>
            <a:r>
              <a:rPr lang="en" sz="1629" b="1"/>
              <a:t>create the Contingency Table for this df</a:t>
            </a:r>
            <a:r>
              <a:rPr lang="en" sz="1629"/>
              <a:t>, using </a:t>
            </a:r>
            <a:r>
              <a:rPr lang="en" sz="1629" b="1">
                <a:solidFill>
                  <a:schemeClr val="dk2"/>
                </a:solidFill>
              </a:rPr>
              <a:t>pd.crosstab()</a:t>
            </a:r>
            <a:r>
              <a:rPr lang="en" sz="1629"/>
              <a:t>: </a:t>
            </a:r>
            <a:endParaRPr sz="16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3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3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30"/>
          </a:p>
          <a:p>
            <a:pPr marL="457200" lvl="0" indent="-319405" algn="l" rtl="0">
              <a:spcBef>
                <a:spcPts val="1200"/>
              </a:spcBef>
              <a:spcAft>
                <a:spcPts val="0"/>
              </a:spcAft>
              <a:buSzPts val="1430"/>
              <a:buChar char="●"/>
            </a:pPr>
            <a:r>
              <a:rPr lang="en" sz="1430" b="1">
                <a:solidFill>
                  <a:schemeClr val="dk2"/>
                </a:solidFill>
              </a:rPr>
              <a:t>Rows</a:t>
            </a:r>
            <a:r>
              <a:rPr lang="en" sz="1430"/>
              <a:t> represent the </a:t>
            </a:r>
            <a:r>
              <a:rPr lang="en" sz="1430" b="1"/>
              <a:t>different values of the "Math" variable</a:t>
            </a:r>
            <a:r>
              <a:rPr lang="en" sz="1430"/>
              <a:t>. So, </a:t>
            </a:r>
            <a:r>
              <a:rPr lang="en" sz="1430" b="1"/>
              <a:t>we have two rows</a:t>
            </a:r>
            <a:r>
              <a:rPr lang="en" sz="1430"/>
              <a:t>: </a:t>
            </a:r>
            <a:r>
              <a:rPr lang="en" sz="1430" u="sng"/>
              <a:t>one for students who "dislike" Math </a:t>
            </a:r>
            <a:r>
              <a:rPr lang="en" sz="1430"/>
              <a:t>and </a:t>
            </a:r>
            <a:r>
              <a:rPr lang="en" sz="1430" u="sng"/>
              <a:t>one for students who "like" Math.</a:t>
            </a:r>
            <a:endParaRPr sz="1430" u="sng"/>
          </a:p>
          <a:p>
            <a:pPr marL="457200" lvl="0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 b="1">
                <a:solidFill>
                  <a:schemeClr val="dk2"/>
                </a:solidFill>
              </a:rPr>
              <a:t>Columns</a:t>
            </a:r>
            <a:r>
              <a:rPr lang="en" sz="1430"/>
              <a:t> represent the </a:t>
            </a:r>
            <a:r>
              <a:rPr lang="en" sz="1430" b="1"/>
              <a:t>different values of the "English" variable.</a:t>
            </a:r>
            <a:r>
              <a:rPr lang="en" sz="1430"/>
              <a:t> So, </a:t>
            </a:r>
            <a:r>
              <a:rPr lang="en" sz="1430" b="1"/>
              <a:t>we have two columns:</a:t>
            </a:r>
            <a:r>
              <a:rPr lang="en" sz="1430"/>
              <a:t> </a:t>
            </a:r>
            <a:r>
              <a:rPr lang="en" sz="1430" u="sng"/>
              <a:t>one for "dislike" and one for "like"</a:t>
            </a:r>
            <a:r>
              <a:rPr lang="en" sz="1430"/>
              <a:t>.</a:t>
            </a:r>
            <a:endParaRPr sz="143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30"/>
          </a:p>
          <a:p>
            <a:pPr marL="457200" lvl="0" indent="-31940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0"/>
              <a:buChar char="●"/>
            </a:pPr>
            <a:r>
              <a:rPr lang="en" sz="1430">
                <a:solidFill>
                  <a:schemeClr val="dk2"/>
                </a:solidFill>
              </a:rPr>
              <a:t>The </a:t>
            </a:r>
            <a:r>
              <a:rPr lang="en" sz="1430" b="1">
                <a:solidFill>
                  <a:schemeClr val="dk2"/>
                </a:solidFill>
              </a:rPr>
              <a:t>numbers</a:t>
            </a:r>
            <a:r>
              <a:rPr lang="en" sz="1430">
                <a:solidFill>
                  <a:schemeClr val="dk2"/>
                </a:solidFill>
              </a:rPr>
              <a:t> in the table are </a:t>
            </a:r>
            <a:r>
              <a:rPr lang="en" sz="1430" b="1">
                <a:solidFill>
                  <a:schemeClr val="dk2"/>
                </a:solidFill>
              </a:rPr>
              <a:t>counts of students fitting into each combination of liking/disliking the two subjects:</a:t>
            </a:r>
            <a:endParaRPr sz="1430" b="1">
              <a:solidFill>
                <a:schemeClr val="dk2"/>
              </a:solidFill>
            </a:endParaRPr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dislike, dislike </a:t>
            </a:r>
            <a:r>
              <a:rPr lang="en" sz="1430"/>
              <a:t>(top-left value, 0): This means </a:t>
            </a:r>
            <a:r>
              <a:rPr lang="en" sz="1430" b="1"/>
              <a:t>there are 0 students who </a:t>
            </a:r>
            <a:r>
              <a:rPr lang="en" sz="1430" b="1" u="sng"/>
              <a:t>dislike both </a:t>
            </a:r>
            <a:r>
              <a:rPr lang="en" sz="1430"/>
              <a:t>Math and English.</a:t>
            </a:r>
            <a:endParaRPr sz="1430"/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dislike, like</a:t>
            </a:r>
            <a:r>
              <a:rPr lang="en" sz="1430"/>
              <a:t> (top-right value, 1): This means </a:t>
            </a:r>
            <a:r>
              <a:rPr lang="en" sz="1430" b="1"/>
              <a:t>there is 1 student who dislikes </a:t>
            </a:r>
            <a:r>
              <a:rPr lang="en" sz="1430"/>
              <a:t>Math </a:t>
            </a:r>
            <a:r>
              <a:rPr lang="en" sz="1430" b="1" u="sng"/>
              <a:t>but</a:t>
            </a:r>
            <a:r>
              <a:rPr lang="en" sz="1430" b="1"/>
              <a:t> likes </a:t>
            </a:r>
            <a:r>
              <a:rPr lang="en" sz="1430"/>
              <a:t>English.</a:t>
            </a:r>
            <a:endParaRPr sz="1430"/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like, dislike </a:t>
            </a:r>
            <a:r>
              <a:rPr lang="en" sz="1430"/>
              <a:t>(bottom-left value, 1): This means</a:t>
            </a:r>
            <a:r>
              <a:rPr lang="en" sz="1430" b="1"/>
              <a:t> there is 1 student who likes </a:t>
            </a:r>
            <a:r>
              <a:rPr lang="en" sz="1430"/>
              <a:t>Math </a:t>
            </a:r>
            <a:r>
              <a:rPr lang="en" sz="1430" b="1" u="sng"/>
              <a:t>but </a:t>
            </a:r>
            <a:r>
              <a:rPr lang="en" sz="1430"/>
              <a:t>dislikes English.</a:t>
            </a:r>
            <a:endParaRPr sz="1430"/>
          </a:p>
          <a:p>
            <a:pPr marL="914400" lvl="1" indent="-319405" algn="l" rtl="0">
              <a:spcBef>
                <a:spcPts val="0"/>
              </a:spcBef>
              <a:spcAft>
                <a:spcPts val="0"/>
              </a:spcAft>
              <a:buSzPts val="1430"/>
              <a:buChar char="○"/>
            </a:pPr>
            <a:r>
              <a:rPr lang="en" sz="1430">
                <a:solidFill>
                  <a:schemeClr val="dk2"/>
                </a:solidFill>
              </a:rPr>
              <a:t>like, like </a:t>
            </a:r>
            <a:r>
              <a:rPr lang="en" sz="1430"/>
              <a:t>(bottom-right value, 1): This means </a:t>
            </a:r>
            <a:r>
              <a:rPr lang="en" sz="1430" b="1"/>
              <a:t>there is 1 student who </a:t>
            </a:r>
            <a:r>
              <a:rPr lang="en" sz="1430" b="1" u="sng"/>
              <a:t>likes both</a:t>
            </a:r>
            <a:r>
              <a:rPr lang="en" sz="1430" b="1"/>
              <a:t> </a:t>
            </a:r>
            <a:r>
              <a:rPr lang="en" sz="1430"/>
              <a:t>Math and English.</a:t>
            </a:r>
            <a:endParaRPr sz="143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13" y="842488"/>
            <a:ext cx="50196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800" y="775813"/>
            <a:ext cx="1981200" cy="7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 rot="10800000" flipH="1">
            <a:off x="5531900" y="1165263"/>
            <a:ext cx="6591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5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Apply Joint probability 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117700" y="564950"/>
            <a:ext cx="8933400" cy="44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Joint Probability, </a:t>
            </a:r>
            <a:r>
              <a:rPr lang="en" sz="1400" b="1"/>
              <a:t>to see the chance of two events happening together</a:t>
            </a:r>
            <a:r>
              <a:rPr lang="en" sz="1400"/>
              <a:t>, we use: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★"/>
            </a:pPr>
            <a:r>
              <a:rPr lang="en" sz="1400" b="1"/>
              <a:t>We </a:t>
            </a:r>
            <a:r>
              <a:rPr lang="en" sz="1400" b="1">
                <a:solidFill>
                  <a:schemeClr val="dk2"/>
                </a:solidFill>
              </a:rPr>
              <a:t>normalize</a:t>
            </a:r>
            <a:r>
              <a:rPr lang="en" sz="1400" b="1"/>
              <a:t> the table to </a:t>
            </a:r>
            <a:r>
              <a:rPr lang="en" sz="1400" b="1" u="sng"/>
              <a:t>get the joint probabilities.</a:t>
            </a:r>
            <a:r>
              <a:rPr lang="en" sz="1400" b="1"/>
              <a:t> 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2"/>
                </a:solidFill>
              </a:rPr>
              <a:t>Back to our example .. </a:t>
            </a:r>
            <a:endParaRPr sz="1400" u="sng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Here,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dislikes both</a:t>
            </a:r>
            <a:r>
              <a:rPr lang="en" sz="1400" b="1"/>
              <a:t> Math and English is 0.0 or 0%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likes </a:t>
            </a:r>
            <a:r>
              <a:rPr lang="en" sz="1400" b="1"/>
              <a:t>Math </a:t>
            </a:r>
            <a:r>
              <a:rPr lang="en" sz="1400" b="1" u="sng"/>
              <a:t>and dislikes</a:t>
            </a:r>
            <a:r>
              <a:rPr lang="en" sz="1400" b="1"/>
              <a:t> English is 0.33 or 33%.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dislikes </a:t>
            </a:r>
            <a:r>
              <a:rPr lang="en" sz="1400" b="1"/>
              <a:t>Math </a:t>
            </a:r>
            <a:r>
              <a:rPr lang="en" sz="1400" b="1" u="sng"/>
              <a:t>but likes </a:t>
            </a:r>
            <a:r>
              <a:rPr lang="en" sz="1400" b="1"/>
              <a:t>English is 0.33 or 33%.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chance that a student </a:t>
            </a:r>
            <a:r>
              <a:rPr lang="en" sz="1400" b="1" u="sng"/>
              <a:t>likes both </a:t>
            </a:r>
            <a:r>
              <a:rPr lang="en" sz="1400" b="1"/>
              <a:t>Math and English is 0.33 or 33%.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So, </a:t>
            </a:r>
            <a:r>
              <a:rPr lang="en" sz="1400">
                <a:solidFill>
                  <a:schemeClr val="dk2"/>
                </a:solidFill>
              </a:rPr>
              <a:t>we can </a:t>
            </a:r>
            <a:r>
              <a:rPr lang="en" sz="1400" b="1">
                <a:solidFill>
                  <a:schemeClr val="dk2"/>
                </a:solidFill>
              </a:rPr>
              <a:t>see the likelihood of a student having a certain preference for Math and a certain preference for English </a:t>
            </a:r>
            <a:r>
              <a:rPr lang="en" sz="1400" b="1" u="sng">
                <a:solidFill>
                  <a:schemeClr val="dk2"/>
                </a:solidFill>
              </a:rPr>
              <a:t>at the same time.</a:t>
            </a:r>
            <a:endParaRPr sz="1400" b="1" u="sng">
              <a:solidFill>
                <a:schemeClr val="dk2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675" y="1190300"/>
            <a:ext cx="4731550" cy="38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25350"/>
            <a:ext cx="5336650" cy="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238" y="2346800"/>
            <a:ext cx="23717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4153450" y="2473025"/>
            <a:ext cx="1494900" cy="388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5873250" y="2765900"/>
            <a:ext cx="5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19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Apply Marginal Probability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17700" y="694425"/>
            <a:ext cx="8874600" cy="4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Marginal probabilities </a:t>
            </a:r>
            <a:r>
              <a:rPr lang="en" sz="1200" b="1"/>
              <a:t>represent</a:t>
            </a:r>
            <a:r>
              <a:rPr lang="en" sz="1200"/>
              <a:t> the </a:t>
            </a:r>
            <a:r>
              <a:rPr lang="en" sz="1200" u="sng"/>
              <a:t>probabilities of a single event occurring without consideration for the other event. </a:t>
            </a:r>
            <a:r>
              <a:rPr lang="en" sz="1200"/>
              <a:t>We </a:t>
            </a:r>
            <a:r>
              <a:rPr lang="en" sz="1200" b="1">
                <a:solidFill>
                  <a:schemeClr val="dk2"/>
                </a:solidFill>
              </a:rPr>
              <a:t>add margins</a:t>
            </a:r>
            <a:r>
              <a:rPr lang="en" sz="1200"/>
              <a:t> to see the total probabilities: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The marginal probabilities are found in the</a:t>
            </a:r>
            <a:r>
              <a:rPr lang="en" sz="1200" b="1">
                <a:solidFill>
                  <a:schemeClr val="dk2"/>
                </a:solidFill>
              </a:rPr>
              <a:t> "All" column and row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Row sum:</a:t>
            </a:r>
            <a:endParaRPr sz="1000" b="1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Disliking Math </a:t>
            </a:r>
            <a:r>
              <a:rPr lang="en" sz="1000"/>
              <a:t>(row sum): This is the sum of the probabilities in the "dislike" </a:t>
            </a:r>
            <a:r>
              <a:rPr lang="en" sz="1000" u="sng"/>
              <a:t>row</a:t>
            </a:r>
            <a:r>
              <a:rPr lang="en" sz="1000"/>
              <a:t> for Math.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0.0(dislike,dislike) + 0.33(dislike,like) = 0.33.</a:t>
            </a:r>
            <a:endParaRPr sz="1000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Liking Math </a:t>
            </a:r>
            <a:r>
              <a:rPr lang="en" sz="1000"/>
              <a:t>(row sum): This is the sum of the probabilities in the "like" </a:t>
            </a:r>
            <a:r>
              <a:rPr lang="en" sz="1000" u="sng"/>
              <a:t>row</a:t>
            </a:r>
            <a:r>
              <a:rPr lang="en" sz="1000"/>
              <a:t> for Math.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0.33(like,dislike) + 0.33(like,like) = 0.66.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Column sum:</a:t>
            </a:r>
            <a:endParaRPr sz="1000" b="1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Disliking English </a:t>
            </a:r>
            <a:r>
              <a:rPr lang="en" sz="1000"/>
              <a:t>(column sum): This is the sum of the probabilities in the "dislike" </a:t>
            </a:r>
            <a:r>
              <a:rPr lang="en" sz="1000" u="sng"/>
              <a:t>column</a:t>
            </a:r>
            <a:r>
              <a:rPr lang="en" sz="1000"/>
              <a:t> for English.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0.0(dislike,dislike) + 0.33(like,dislike) = 0.33.</a:t>
            </a:r>
            <a:endParaRPr sz="1000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 b="1"/>
              <a:t>Marginal Probability of Liking English</a:t>
            </a:r>
            <a:r>
              <a:rPr lang="en" sz="1000"/>
              <a:t> (column sum): This is the sum of the probabilities in the "like" </a:t>
            </a:r>
            <a:r>
              <a:rPr lang="en" sz="1000" u="sng"/>
              <a:t>column</a:t>
            </a:r>
            <a:r>
              <a:rPr lang="en" sz="1000"/>
              <a:t> for English.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◆"/>
            </a:pPr>
            <a:r>
              <a:rPr lang="en" sz="1000">
                <a:solidFill>
                  <a:schemeClr val="dk2"/>
                </a:solidFill>
              </a:rPr>
              <a:t>0.33(dislike,like) + 0.33(like,like) = 0.66.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" sz="1100"/>
              <a:t>The value in the bottom-right corner,</a:t>
            </a:r>
            <a:r>
              <a:rPr lang="en" sz="1100">
                <a:solidFill>
                  <a:schemeClr val="dk2"/>
                </a:solidFill>
              </a:rPr>
              <a:t> 1.0,</a:t>
            </a:r>
            <a:r>
              <a:rPr lang="en" sz="1100"/>
              <a:t> is the sum of all individual probabilities in the table, </a:t>
            </a:r>
            <a:r>
              <a:rPr lang="en" sz="1100" b="1"/>
              <a:t>confirming that the total probability is 100% (or 1.0).</a:t>
            </a:r>
            <a:endParaRPr sz="1100"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" sz="1100" b="1"/>
              <a:t>The "All" column and row </a:t>
            </a:r>
            <a:r>
              <a:rPr lang="en" sz="1100">
                <a:solidFill>
                  <a:schemeClr val="dk2"/>
                </a:solidFill>
              </a:rPr>
              <a:t>allow us to see the probability of one event</a:t>
            </a:r>
            <a:r>
              <a:rPr lang="en" sz="1100"/>
              <a:t> (either liking or disliking Math/English) </a:t>
            </a:r>
            <a:r>
              <a:rPr lang="en" sz="1100">
                <a:solidFill>
                  <a:schemeClr val="dk2"/>
                </a:solidFill>
              </a:rPr>
              <a:t>happening without consideration for the other event.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00" y="1334773"/>
            <a:ext cx="5702775" cy="5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4694875" y="1280200"/>
            <a:ext cx="1284300" cy="388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174" y="1164200"/>
            <a:ext cx="30131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8202100" y="1495875"/>
            <a:ext cx="738900" cy="22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589600" y="1519726"/>
            <a:ext cx="1612500" cy="222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427200" y="1427925"/>
            <a:ext cx="738900" cy="45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391200" y="1883325"/>
            <a:ext cx="810900" cy="16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dk2"/>
                </a:solidFill>
              </a:rPr>
              <a:t>Apply Conditional Probability</a:t>
            </a:r>
            <a:endParaRPr sz="2020" b="1">
              <a:solidFill>
                <a:schemeClr val="dk2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141250" y="647350"/>
            <a:ext cx="8874600" cy="4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 all about </a:t>
            </a:r>
            <a:r>
              <a:rPr lang="en" sz="1400" b="1"/>
              <a:t>finding the probability of one event occurring, given that another event has already occurred.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have 2 ways: </a:t>
            </a:r>
            <a:r>
              <a:rPr lang="en" sz="1400" b="1">
                <a:solidFill>
                  <a:schemeClr val="dk2"/>
                </a:solidFill>
              </a:rPr>
              <a:t>Row-wise Conditional Probability</a:t>
            </a:r>
            <a:r>
              <a:rPr lang="en" sz="1400"/>
              <a:t> and </a:t>
            </a:r>
            <a:r>
              <a:rPr lang="en" sz="1400" b="1">
                <a:solidFill>
                  <a:schemeClr val="dk2"/>
                </a:solidFill>
              </a:rPr>
              <a:t>Column-wise Conditional Probability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be calculated by passing</a:t>
            </a:r>
            <a:r>
              <a:rPr lang="en" sz="1400" b="1">
                <a:solidFill>
                  <a:schemeClr val="dk2"/>
                </a:solidFill>
              </a:rPr>
              <a:t> 0 (to divide by row sum) </a:t>
            </a:r>
            <a:r>
              <a:rPr lang="en" sz="1400"/>
              <a:t>or </a:t>
            </a:r>
            <a:r>
              <a:rPr lang="en" sz="1400" b="1">
                <a:solidFill>
                  <a:schemeClr val="dk2"/>
                </a:solidFill>
              </a:rPr>
              <a:t>1 (to divide by column sum) </a:t>
            </a:r>
            <a:r>
              <a:rPr lang="en" sz="1400"/>
              <a:t>into the </a:t>
            </a:r>
            <a:r>
              <a:rPr lang="en" sz="1400" b="1"/>
              <a:t>normalize parameter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Row-wise Conditional Probability: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Row-wise normalization tells us: 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"If we know a student's preference for Math, what's the probability distribution of their preferences for English?"</a:t>
            </a: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table gives us probabilities conditioned </a:t>
            </a:r>
            <a:r>
              <a:rPr lang="en" sz="1400" b="1">
                <a:solidFill>
                  <a:schemeClr val="dk2"/>
                </a:solidFill>
              </a:rPr>
              <a:t>on the row categories (Math preferences).</a:t>
            </a:r>
            <a:endParaRPr sz="1400" b="1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 </a:t>
            </a:r>
            <a:r>
              <a:rPr lang="en" sz="1400" u="sng"/>
              <a:t>dislikes Math</a:t>
            </a:r>
            <a:r>
              <a:rPr lang="en" sz="1400"/>
              <a:t>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0% chance (0.0) they dislike English.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100% chance (1.0) they like English.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Given</a:t>
            </a:r>
            <a:r>
              <a:rPr lang="en" sz="1400"/>
              <a:t> that a student</a:t>
            </a:r>
            <a:r>
              <a:rPr lang="en" sz="1400" u="sng"/>
              <a:t> likes Math:</a:t>
            </a:r>
            <a:endParaRPr sz="1400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dislike English.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b="1"/>
              <a:t>There's a 50% chance (0.5) they like English.</a:t>
            </a:r>
            <a:endParaRPr sz="1400" b="1">
              <a:solidFill>
                <a:schemeClr val="dk2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163" y="1679388"/>
            <a:ext cx="19145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824338"/>
            <a:ext cx="5327521" cy="6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4507900" y="1985988"/>
            <a:ext cx="1259400" cy="341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1550</Words>
  <Application>Microsoft Macintosh PowerPoint</Application>
  <PresentationFormat>On-screen Show (16:9)</PresentationFormat>
  <Paragraphs>142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Proxima Nova</vt:lpstr>
      <vt:lpstr>Arial</vt:lpstr>
      <vt:lpstr>Spearmint</vt:lpstr>
      <vt:lpstr>Lab 3</vt:lpstr>
      <vt:lpstr>Recording link: https://drive.google.com/file/d/1snuUA_p7J8H0kTF1nEqj74DWyjt65Vge/view?usp=share_link  </vt:lpstr>
      <vt:lpstr>PowerPoint Presentation</vt:lpstr>
      <vt:lpstr>Understanding Relationships Between Variables</vt:lpstr>
      <vt:lpstr>How do we calculate these? </vt:lpstr>
      <vt:lpstr>PowerPoint Presentation</vt:lpstr>
      <vt:lpstr>Apply Joint probability </vt:lpstr>
      <vt:lpstr>Apply Marginal Probability</vt:lpstr>
      <vt:lpstr>Apply Conditional Probability</vt:lpstr>
      <vt:lpstr>PowerPoint Presentation</vt:lpstr>
      <vt:lpstr>Go through the Lab3 examples!</vt:lpstr>
      <vt:lpstr>Lab3 assignment tips!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cp:lastModifiedBy>Taghreed Al-anazi</cp:lastModifiedBy>
  <cp:revision>2</cp:revision>
  <dcterms:modified xsi:type="dcterms:W3CDTF">2024-04-16T00:31:41Z</dcterms:modified>
</cp:coreProperties>
</file>