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acbb4f8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acbb4f8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acbb4f8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acbb4f8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cbb4f86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acbb4f86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cbb4f86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acbb4f86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cbb4f86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cbb4f86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37202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37202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acbb4f8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acbb4f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cbb4f8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cbb4f8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cbb4f8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cbb4f8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cbb4f8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cbb4f8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acbb4f8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acbb4f8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acbb4f8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acbb4f8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acbb4f8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acbb4f8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HD0Gi6S5PAll1PeIf7igmrp1taYHwHzX/vie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Taghreed Alanazi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85700" y="7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Tips for Lab7 assignment: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26000" y="651150"/>
            <a:ext cx="8901000" cy="4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Exercise</a:t>
            </a:r>
            <a:r>
              <a:rPr b="1" lang="en">
                <a:solidFill>
                  <a:srgbClr val="B45F06"/>
                </a:solidFill>
              </a:rPr>
              <a:t> 1:</a:t>
            </a:r>
            <a:endParaRPr b="1">
              <a:solidFill>
                <a:srgbClr val="B45F06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 read txt file, you need to use </a:t>
            </a:r>
            <a:r>
              <a:rPr lang="en">
                <a:solidFill>
                  <a:schemeClr val="dk2"/>
                </a:solidFill>
              </a:rPr>
              <a:t>pd.read_table('filename.txt', delimiter='\t')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Then set X and Y values to extract the features and the target variable: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X_train = …</a:t>
            </a:r>
            <a:endParaRPr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y_train = …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Declare</a:t>
            </a:r>
            <a:r>
              <a:rPr lang="en"/>
              <a:t> and train a linear regression model using </a:t>
            </a:r>
            <a:r>
              <a:rPr lang="en">
                <a:solidFill>
                  <a:schemeClr val="dk2"/>
                </a:solidFill>
              </a:rPr>
              <a:t>LinearRegression() </a:t>
            </a:r>
            <a:r>
              <a:rPr lang="en"/>
              <a:t>and </a:t>
            </a:r>
            <a:r>
              <a:rPr lang="en">
                <a:solidFill>
                  <a:schemeClr val="dk2"/>
                </a:solidFill>
              </a:rPr>
              <a:t>model.fit(...)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</a:t>
            </a:r>
            <a:r>
              <a:rPr lang="en">
                <a:solidFill>
                  <a:schemeClr val="dk2"/>
                </a:solidFill>
              </a:rPr>
              <a:t>np.linspace() </a:t>
            </a:r>
            <a:r>
              <a:rPr lang="en"/>
              <a:t>to create a sequence of numbers from 500 to 5000 </a:t>
            </a:r>
            <a:r>
              <a:rPr b="1" lang="en"/>
              <a:t>(as in examples)</a:t>
            </a: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X_new = …</a:t>
            </a:r>
            <a:endParaRPr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X_new["column_name"] = np.linspace(500, 5000, num=5000)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Then, create a Series out of the predicted values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y_new_ = pd.Series(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model.predict(...), # y values in Series.plot.line()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index=... # x values in Series.plot.line()</a:t>
            </a:r>
            <a:endParaRPr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Finally, plot the data, then the model using </a:t>
            </a:r>
            <a:r>
              <a:rPr lang="en">
                <a:solidFill>
                  <a:schemeClr val="dk2"/>
                </a:solidFill>
              </a:rPr>
              <a:t>plot.scatter() </a:t>
            </a:r>
            <a:r>
              <a:rPr lang="en"/>
              <a:t>and </a:t>
            </a:r>
            <a:r>
              <a:rPr lang="en">
                <a:solidFill>
                  <a:schemeClr val="dk2"/>
                </a:solidFill>
              </a:rPr>
              <a:t>plot.line()</a:t>
            </a:r>
            <a:endParaRPr>
              <a:solidFill>
                <a:schemeClr val="dk2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eriod"/>
            </a:pPr>
            <a:r>
              <a:rPr lang="en">
                <a:solidFill>
                  <a:schemeClr val="dk2"/>
                </a:solidFill>
              </a:rPr>
              <a:t>Please make the fitted line in a </a:t>
            </a:r>
            <a:r>
              <a:rPr lang="en">
                <a:solidFill>
                  <a:schemeClr val="dk2"/>
                </a:solidFill>
              </a:rPr>
              <a:t>different</a:t>
            </a:r>
            <a:r>
              <a:rPr lang="en">
                <a:solidFill>
                  <a:schemeClr val="dk2"/>
                </a:solidFill>
              </a:rPr>
              <a:t> color from the data points color.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09300" y="549850"/>
            <a:ext cx="81678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45F06"/>
                </a:solidFill>
              </a:rPr>
              <a:t>Exercise 2: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First method: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Define the coefficient and the intercept:</a:t>
            </a:r>
            <a:endParaRPr sz="15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 = model.coef_</a:t>
            </a:r>
            <a:endParaRPr sz="1500"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 = model.intercept_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Then use np.linspace() : 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x = np.linspace(500, 5000, num=5000)</a:t>
            </a:r>
            <a:endParaRPr sz="15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 = [((c*x_i) + b) for x_i in </a:t>
            </a:r>
            <a:r>
              <a:rPr lang="en" sz="1500">
                <a:solidFill>
                  <a:schemeClr val="dk2"/>
                </a:solidFill>
              </a:rPr>
              <a:t>x]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Finally, you need to plot the results using scatter. 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chemeClr val="dk2"/>
                </a:solidFill>
              </a:rPr>
              <a:t>plt.plot(x, y, c='r')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Second method: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You calculate it directly using: </a:t>
            </a:r>
            <a:endParaRPr sz="15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y_pred = (model.coef_ * X_new["coloumn_name"]) + model.intercept_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then, plot the results.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48925" y="183275"/>
            <a:ext cx="8671800" cy="4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45F06"/>
                </a:solidFill>
              </a:rPr>
              <a:t>Exercise 3: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Multiple linear regression!</a:t>
            </a:r>
            <a:r>
              <a:rPr lang="en" sz="1200"/>
              <a:t> Instead of one feature, you will predict the price based on many features. </a:t>
            </a:r>
            <a:r>
              <a:rPr b="1" lang="en" sz="1200"/>
              <a:t>No need to visualize! But interpret the results correctly!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First, </a:t>
            </a:r>
            <a:r>
              <a:rPr lang="en" sz="1200"/>
              <a:t>define</a:t>
            </a:r>
            <a:r>
              <a:rPr lang="en" sz="1200"/>
              <a:t> the values of </a:t>
            </a:r>
            <a:r>
              <a:rPr lang="en" sz="1200"/>
              <a:t>X_train and y_train: 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X_train =df[["column1_name", "column2_name", "Full Bath", "column3_name"]] # extract features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y_train = df["column_name"] # extract target variable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Define and train the linear regression model using: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model = LinearRegression()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model.fit(X=..., y=...)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coeff = ...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Then, you need define X_test and add the features in the question to do the prediction: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X_test = pd.DataFrame()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X_test["column_name"] = [value] # 1500 square feet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X_test["column_name r"] = [value] #  3 bedrooms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X_test["column_name"] = [value] # 2 full baths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X_test["column_name"] = [value] # 1 half bath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Then evaluate the model to predict the price with the features mentioned in the question by </a:t>
            </a:r>
            <a:r>
              <a:rPr lang="en" sz="1200"/>
              <a:t>accessing</a:t>
            </a:r>
            <a:r>
              <a:rPr lang="en" sz="1200"/>
              <a:t> the coef values for each one </a:t>
            </a:r>
            <a:r>
              <a:rPr b="1" lang="en" sz="1200"/>
              <a:t>using </a:t>
            </a:r>
            <a:r>
              <a:rPr b="1" lang="en" sz="1200">
                <a:solidFill>
                  <a:schemeClr val="dk2"/>
                </a:solidFill>
              </a:rPr>
              <a:t>coeff[] </a:t>
            </a:r>
            <a:r>
              <a:rPr b="1" lang="en" sz="1200"/>
              <a:t>with the proper index.</a:t>
            </a:r>
            <a:r>
              <a:rPr lang="en" sz="1200"/>
              <a:t> </a:t>
            </a:r>
            <a:r>
              <a:rPr lang="en" sz="1200" u="sng"/>
              <a:t>remember that the order of coef for each feature will be the same order that you set in X_train. </a:t>
            </a:r>
            <a:r>
              <a:rPr lang="en" sz="1200">
                <a:solidFill>
                  <a:srgbClr val="B45F06"/>
                </a:solidFill>
              </a:rPr>
              <a:t>for example, if you define these features in this order: [["Gr Liv Area", "Bedroom AbvGr", "Full Bath", "Half Bath"]] , the coef of  "Full Bath" will be coef[2]. </a:t>
            </a:r>
            <a:endParaRPr sz="1200">
              <a:solidFill>
                <a:srgbClr val="B45F0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Print the </a:t>
            </a:r>
            <a:r>
              <a:rPr b="1" lang="en" sz="1200"/>
              <a:t>coef values </a:t>
            </a:r>
            <a:r>
              <a:rPr lang="en" sz="1200"/>
              <a:t>and the</a:t>
            </a:r>
            <a:r>
              <a:rPr b="1" lang="en" sz="1200"/>
              <a:t> </a:t>
            </a:r>
            <a:r>
              <a:rPr b="1" lang="en" sz="1200"/>
              <a:t>prediction</a:t>
            </a:r>
            <a:r>
              <a:rPr b="1" lang="en" sz="1200"/>
              <a:t> price for the home</a:t>
            </a:r>
            <a:r>
              <a:rPr lang="en" sz="1200"/>
              <a:t>, and </a:t>
            </a:r>
            <a:r>
              <a:rPr b="1" lang="en" sz="1200" u="sng"/>
              <a:t>analyze the results. 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2291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45F06"/>
                </a:solidFill>
              </a:rPr>
              <a:t>Exercise 4:</a:t>
            </a:r>
            <a:endParaRPr b="1" sz="13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Wants to </a:t>
            </a:r>
            <a:r>
              <a:rPr b="1" lang="en" sz="1300"/>
              <a:t>fit another linear regression model in a new dataset c</a:t>
            </a:r>
            <a:r>
              <a:rPr lang="en" sz="1300"/>
              <a:t>alled </a:t>
            </a:r>
            <a:r>
              <a:rPr lang="en" sz="1300">
                <a:solidFill>
                  <a:schemeClr val="dk2"/>
                </a:solidFill>
              </a:rPr>
              <a:t>tips.csv</a:t>
            </a:r>
            <a:r>
              <a:rPr lang="en" sz="1300"/>
              <a:t>, which contains information about tips collected by a waiter.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However, </a:t>
            </a:r>
            <a:r>
              <a:rPr b="1" lang="en" sz="1300"/>
              <a:t>all input values need to be numerical</a:t>
            </a:r>
            <a:r>
              <a:rPr lang="en" sz="1300"/>
              <a:t>, so we will </a:t>
            </a:r>
            <a:r>
              <a:rPr b="1" lang="en" sz="1300"/>
              <a:t>need to map any categorical variables to numerical ones.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5F06"/>
                </a:solidFill>
              </a:rPr>
              <a:t>The question is to predict how much a male diner will tip on a Sunday bill of $40.00, so:</a:t>
            </a:r>
            <a:endParaRPr sz="1300">
              <a:solidFill>
                <a:srgbClr val="B45F0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First you need to </a:t>
            </a:r>
            <a:r>
              <a:rPr b="1" lang="en" sz="1300"/>
              <a:t>create a new df</a:t>
            </a:r>
            <a:r>
              <a:rPr lang="en" sz="1300"/>
              <a:t> that contains the information of (male, Sunday and bill) which are these columns: </a:t>
            </a:r>
            <a:endParaRPr sz="13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new_df = tips_df.loc[:,["totbill", "sex", "day"]]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Then, you need to </a:t>
            </a:r>
            <a:r>
              <a:rPr b="1" lang="en" sz="1300"/>
              <a:t>convert the values in these columns to be numerical,</a:t>
            </a:r>
            <a:r>
              <a:rPr lang="en" sz="1300"/>
              <a:t> </a:t>
            </a:r>
            <a:r>
              <a:rPr b="1" lang="en" sz="1300"/>
              <a:t>either</a:t>
            </a:r>
            <a:r>
              <a:rPr lang="en" sz="1300"/>
              <a:t> to use </a:t>
            </a:r>
            <a:r>
              <a:rPr lang="en" sz="1300">
                <a:solidFill>
                  <a:schemeClr val="dk2"/>
                </a:solidFill>
              </a:rPr>
              <a:t>.replace() </a:t>
            </a:r>
            <a:r>
              <a:rPr lang="en" sz="1300"/>
              <a:t>or </a:t>
            </a:r>
            <a:r>
              <a:rPr lang="en" sz="1300">
                <a:solidFill>
                  <a:schemeClr val="dk2"/>
                </a:solidFill>
              </a:rPr>
              <a:t>cat.codes </a:t>
            </a:r>
            <a:r>
              <a:rPr lang="en" sz="1300"/>
              <a:t>method.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example, you can replace </a:t>
            </a:r>
            <a:r>
              <a:rPr b="1" lang="en" sz="1300"/>
              <a:t>day columns values ['Fri', 'Sat', 'Sun', 'Thu'] </a:t>
            </a:r>
            <a:r>
              <a:rPr lang="en" sz="1300"/>
              <a:t>to be</a:t>
            </a:r>
            <a:r>
              <a:rPr b="1" lang="en" sz="1300"/>
              <a:t> [2 1 3 0]</a:t>
            </a:r>
            <a:r>
              <a:rPr lang="en" sz="1300"/>
              <a:t>, and the same for </a:t>
            </a:r>
            <a:r>
              <a:rPr b="1" lang="en" sz="1300"/>
              <a:t>sex columns values ['F', 'M'] to be [0 1].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Then, use </a:t>
            </a:r>
            <a:r>
              <a:rPr lang="en" sz="1300">
                <a:solidFill>
                  <a:schemeClr val="dk2"/>
                </a:solidFill>
              </a:rPr>
              <a:t>LinearRegression()</a:t>
            </a:r>
            <a:r>
              <a:rPr lang="en" sz="1300"/>
              <a:t> and </a:t>
            </a:r>
            <a:r>
              <a:rPr lang="en" sz="1300">
                <a:solidFill>
                  <a:schemeClr val="dk2"/>
                </a:solidFill>
              </a:rPr>
              <a:t>fit()</a:t>
            </a:r>
            <a:r>
              <a:rPr lang="en" sz="1300"/>
              <a:t> as previous exercises to </a:t>
            </a:r>
            <a:r>
              <a:rPr b="1" lang="en" sz="1300"/>
              <a:t>define and train the model.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Finally, </a:t>
            </a:r>
            <a:r>
              <a:rPr b="1" lang="en" sz="1300"/>
              <a:t>evaluate your model </a:t>
            </a:r>
            <a:r>
              <a:rPr lang="en" sz="1300"/>
              <a:t>by getting the prediction using: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X_test = pd.DataFrame()</a:t>
            </a:r>
            <a:endParaRPr sz="13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X_test["totbill"] = [40.0] # since the question asked about this value</a:t>
            </a:r>
            <a:endParaRPr sz="13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X_test["sex"] = [..] # either 0.0 or 1.0 for F or M (use the mapping value)</a:t>
            </a:r>
            <a:endParaRPr sz="13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X_test["day"] = [..] # 2.0 if it is Fri, 1.0 if it is Sat , ... etc. (use the mapping value).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48925" y="206200"/>
            <a:ext cx="8820600" cy="4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B45F06"/>
                </a:solidFill>
              </a:rPr>
              <a:t>Exercise 5:</a:t>
            </a:r>
            <a:endParaRPr b="1" sz="14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Fit a linear regression model, with no intercept, that predicts the tip from the total bill.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LinearRegression()</a:t>
            </a:r>
            <a:r>
              <a:rPr b="1" lang="en" sz="1400"/>
              <a:t> has a parameter, </a:t>
            </a:r>
            <a:r>
              <a:rPr b="1" lang="en" sz="1400">
                <a:solidFill>
                  <a:schemeClr val="dk2"/>
                </a:solidFill>
              </a:rPr>
              <a:t>fit_intercept=</a:t>
            </a:r>
            <a:r>
              <a:rPr b="1" lang="en" sz="1400"/>
              <a:t>, which is </a:t>
            </a:r>
            <a:r>
              <a:rPr b="1" lang="en" sz="1400">
                <a:solidFill>
                  <a:schemeClr val="dk2"/>
                </a:solidFill>
              </a:rPr>
              <a:t>True </a:t>
            </a:r>
            <a:r>
              <a:rPr b="1" lang="en" sz="1400"/>
              <a:t>by default</a:t>
            </a:r>
            <a:r>
              <a:rPr lang="en" sz="1400"/>
              <a:t>, we need to set it to </a:t>
            </a:r>
            <a:r>
              <a:rPr lang="en" sz="1400">
                <a:solidFill>
                  <a:schemeClr val="dk2"/>
                </a:solidFill>
              </a:rPr>
              <a:t>False</a:t>
            </a:r>
            <a:r>
              <a:rPr lang="en" sz="1400"/>
              <a:t> exciplicity.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As previous </a:t>
            </a:r>
            <a:r>
              <a:rPr b="1" lang="en" sz="1400"/>
              <a:t>exercises</a:t>
            </a:r>
            <a:r>
              <a:rPr b="1" lang="en" sz="1400"/>
              <a:t>, we will: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Define </a:t>
            </a:r>
            <a:r>
              <a:rPr lang="en" sz="1400">
                <a:solidFill>
                  <a:schemeClr val="dk2"/>
                </a:solidFill>
              </a:rPr>
              <a:t>X_train</a:t>
            </a:r>
            <a:r>
              <a:rPr lang="en" sz="1400"/>
              <a:t> and </a:t>
            </a:r>
            <a:r>
              <a:rPr lang="en" sz="1400">
                <a:solidFill>
                  <a:schemeClr val="dk2"/>
                </a:solidFill>
              </a:rPr>
              <a:t>y_train</a:t>
            </a:r>
            <a:r>
              <a:rPr lang="en" sz="1400"/>
              <a:t> to extract features and the target variable.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Define and train a linear regression model 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model = LinearRegression(fit_intercept=False)</a:t>
            </a:r>
            <a:endParaRPr sz="1400">
              <a:solidFill>
                <a:schemeClr val="dk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model.fit(X=X_train, y=y_train)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Define </a:t>
            </a:r>
            <a:r>
              <a:rPr lang="en" sz="1400">
                <a:solidFill>
                  <a:schemeClr val="dk2"/>
                </a:solidFill>
              </a:rPr>
              <a:t>X_new</a:t>
            </a:r>
            <a:r>
              <a:rPr lang="en" sz="1400"/>
              <a:t> and </a:t>
            </a:r>
            <a:r>
              <a:rPr b="1" lang="en" sz="1400"/>
              <a:t>create a sequence of 200 evenly spaced numbers from 0 to 60</a:t>
            </a:r>
            <a:r>
              <a:rPr lang="en" sz="1400"/>
              <a:t> using </a:t>
            </a:r>
            <a:r>
              <a:rPr lang="en" sz="1400">
                <a:solidFill>
                  <a:schemeClr val="dk2"/>
                </a:solidFill>
              </a:rPr>
              <a:t>np.linspace(0, 60, num=200) in X_new["totbill"].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Then, </a:t>
            </a:r>
            <a:r>
              <a:rPr b="1" lang="en" sz="1400"/>
              <a:t>create a Series out of the predicted values </a:t>
            </a:r>
            <a:r>
              <a:rPr lang="en" sz="1400">
                <a:solidFill>
                  <a:schemeClr val="dk2"/>
                </a:solidFill>
              </a:rPr>
              <a:t>y_new_ = pd.Series(...)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Finally, </a:t>
            </a:r>
            <a:r>
              <a:rPr b="1" lang="en" sz="1400"/>
              <a:t>plot the data, then the model</a:t>
            </a:r>
            <a:r>
              <a:rPr lang="en" sz="1400"/>
              <a:t> using </a:t>
            </a:r>
            <a:r>
              <a:rPr lang="en" sz="1400">
                <a:solidFill>
                  <a:schemeClr val="dk2"/>
                </a:solidFill>
              </a:rPr>
              <a:t>.scatter() </a:t>
            </a:r>
            <a:r>
              <a:rPr lang="en" sz="1400"/>
              <a:t>and </a:t>
            </a:r>
            <a:r>
              <a:rPr lang="en" sz="1400">
                <a:solidFill>
                  <a:schemeClr val="dk2"/>
                </a:solidFill>
              </a:rPr>
              <a:t>.plot.line()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sng">
                <a:solidFill>
                  <a:srgbClr val="B45F06"/>
                </a:solidFill>
              </a:rPr>
              <a:t>Answer must mention: </a:t>
            </a:r>
            <a:r>
              <a:rPr i="1" lang="en" sz="1400" u="sng">
                <a:solidFill>
                  <a:srgbClr val="B45F06"/>
                </a:solidFill>
              </a:rPr>
              <a:t>No intercept means that when the feature is 0, the target is also 0. You should </a:t>
            </a:r>
            <a:r>
              <a:rPr i="1" lang="en" sz="1400" u="sng">
                <a:solidFill>
                  <a:srgbClr val="B45F06"/>
                </a:solidFill>
              </a:rPr>
              <a:t>interpret</a:t>
            </a:r>
            <a:r>
              <a:rPr i="1" lang="en" sz="1400" u="sng">
                <a:solidFill>
                  <a:srgbClr val="B45F06"/>
                </a:solidFill>
              </a:rPr>
              <a:t> this in the context of the question (and why it makes sense for this question).</a:t>
            </a:r>
            <a:endParaRPr i="1" sz="1400" u="sng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008800"/>
            <a:ext cx="85206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Recording link: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https://drive.google.com/file/d/1HD0Gi6S5PAll1PeIf7igmrp1taYHwHzX/view?usp=share_link</a:t>
            </a:r>
            <a:r>
              <a:rPr lang="en" sz="1500"/>
              <a:t> 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08600" y="12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Machine Learning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60375" y="696975"/>
            <a:ext cx="52041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>
                <a:solidFill>
                  <a:schemeClr val="dk2"/>
                </a:solidFill>
              </a:rPr>
              <a:t>Machine learning </a:t>
            </a:r>
            <a:r>
              <a:rPr lang="en" sz="1295"/>
              <a:t>involves </a:t>
            </a:r>
            <a:r>
              <a:rPr b="1" lang="en" sz="1295" u="sng">
                <a:solidFill>
                  <a:srgbClr val="B45F06"/>
                </a:solidFill>
              </a:rPr>
              <a:t>using algorithms that can analyze and learn from data on their own,</a:t>
            </a:r>
            <a:r>
              <a:rPr lang="en" sz="1295"/>
              <a:t> </a:t>
            </a:r>
            <a:r>
              <a:rPr lang="en" sz="1295" u="sng"/>
              <a:t>without</a:t>
            </a:r>
            <a:r>
              <a:rPr lang="en" sz="1295"/>
              <a:t> needing specific instructions for every task. 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Instead of writing detailed code for each problem, you provide these algorithms with data, and they figure out the patterns and rules from that data themselves.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/>
              <a:t>For example,</a:t>
            </a:r>
            <a:r>
              <a:rPr lang="en" sz="1295"/>
              <a:t> a </a:t>
            </a:r>
            <a:r>
              <a:rPr lang="en" sz="1295">
                <a:solidFill>
                  <a:schemeClr val="dk2"/>
                </a:solidFill>
              </a:rPr>
              <a:t>classification algorithm</a:t>
            </a:r>
            <a:r>
              <a:rPr lang="en" sz="1295"/>
              <a:t>. This type of algorithm </a:t>
            </a:r>
            <a:r>
              <a:rPr lang="en" sz="1295" u="sng"/>
              <a:t>sorts data into categories</a:t>
            </a:r>
            <a:r>
              <a:rPr lang="en" sz="1295"/>
              <a:t>. </a:t>
            </a:r>
            <a:r>
              <a:rPr lang="en" sz="1295">
                <a:solidFill>
                  <a:srgbClr val="B45F06"/>
                </a:solidFill>
              </a:rPr>
              <a:t>The same algorithm that learns to identify handwritten digits can also learn to sort emails into 'spam' and 'non-spam' categories. </a:t>
            </a:r>
            <a:endParaRPr sz="1295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 u="sng">
                <a:solidFill>
                  <a:schemeClr val="dk2"/>
                </a:solidFill>
              </a:rPr>
              <a:t>The algorithm doesn't change;</a:t>
            </a:r>
            <a:r>
              <a:rPr lang="en" sz="1295"/>
              <a:t> </a:t>
            </a:r>
            <a:r>
              <a:rPr b="1" lang="en" sz="1295" u="sng">
                <a:solidFill>
                  <a:schemeClr val="dk2"/>
                </a:solidFill>
              </a:rPr>
              <a:t>what changes is the data you give it to learn from.</a:t>
            </a:r>
            <a:r>
              <a:rPr lang="en" sz="1295"/>
              <a:t> When it gets different data, it develops a new understanding and a different way of sorting that data.</a:t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95">
                <a:solidFill>
                  <a:srgbClr val="B45F06"/>
                </a:solidFill>
              </a:rPr>
              <a:t>ML types: </a:t>
            </a:r>
            <a:r>
              <a:rPr lang="en" sz="1295"/>
              <a:t> supervised, unsupervised learning, and reinforcement learning.</a:t>
            </a:r>
            <a:endParaRPr sz="1295"/>
          </a:p>
          <a:p>
            <a:pPr indent="-3108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★"/>
            </a:pPr>
            <a:r>
              <a:rPr b="1" lang="en" sz="1295">
                <a:solidFill>
                  <a:schemeClr val="dk2"/>
                </a:solidFill>
              </a:rPr>
              <a:t>Linear regression is a type of supervised learning</a:t>
            </a:r>
            <a:r>
              <a:rPr lang="en" sz="1295"/>
              <a:t>.</a:t>
            </a:r>
            <a:endParaRPr sz="1295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600" y="815025"/>
            <a:ext cx="3627000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39875" y="1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What is Linear Regression?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39875" y="767525"/>
            <a:ext cx="5565000" cy="4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Linear regression</a:t>
            </a:r>
            <a:r>
              <a:rPr lang="en"/>
              <a:t> is a </a:t>
            </a:r>
            <a:r>
              <a:rPr b="1" lang="en"/>
              <a:t>statistical method used in machine learning for predicting a continuous outcome</a:t>
            </a:r>
            <a:r>
              <a:rPr lang="en"/>
              <a:t> </a:t>
            </a:r>
            <a:r>
              <a:rPr lang="en">
                <a:solidFill>
                  <a:srgbClr val="B45F06"/>
                </a:solidFill>
              </a:rPr>
              <a:t>(dependent variable)</a:t>
            </a:r>
            <a:r>
              <a:rPr lang="en"/>
              <a:t> </a:t>
            </a:r>
            <a:r>
              <a:rPr b="1" lang="en"/>
              <a:t>based on one or more predictor variables </a:t>
            </a:r>
            <a:r>
              <a:rPr lang="en">
                <a:solidFill>
                  <a:srgbClr val="B45F06"/>
                </a:solidFill>
              </a:rPr>
              <a:t>(independent variables).</a:t>
            </a:r>
            <a:r>
              <a:rPr lang="en"/>
              <a:t> The </a:t>
            </a:r>
            <a:r>
              <a:rPr b="1" lang="en"/>
              <a:t>relationship </a:t>
            </a:r>
            <a:r>
              <a:rPr lang="en"/>
              <a:t>between the predictor(s) and the outcome is </a:t>
            </a:r>
            <a:r>
              <a:rPr b="1" lang="en"/>
              <a:t>assumed to be linear</a:t>
            </a:r>
            <a:r>
              <a:rPr lang="en"/>
              <a:t>, which means it </a:t>
            </a:r>
            <a:r>
              <a:rPr lang="en" u="sng"/>
              <a:t>can be represented by a straight line.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predicting house prices.</a:t>
            </a: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In this scenario, </a:t>
            </a:r>
            <a:r>
              <a:rPr lang="en">
                <a:solidFill>
                  <a:schemeClr val="dk2"/>
                </a:solidFill>
              </a:rPr>
              <a:t>the house price </a:t>
            </a:r>
            <a:r>
              <a:rPr lang="en"/>
              <a:t>is the outcome we want to predict </a:t>
            </a:r>
            <a:r>
              <a:rPr lang="en">
                <a:solidFill>
                  <a:schemeClr val="dk2"/>
                </a:solidFill>
              </a:rPr>
              <a:t>(dependent variable</a:t>
            </a:r>
            <a:r>
              <a:rPr lang="en"/>
              <a:t>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predictors (</a:t>
            </a:r>
            <a:r>
              <a:rPr lang="en">
                <a:solidFill>
                  <a:srgbClr val="B45F06"/>
                </a:solidFill>
              </a:rPr>
              <a:t>independent variables)</a:t>
            </a:r>
            <a:r>
              <a:rPr lang="en"/>
              <a:t> could be various </a:t>
            </a:r>
            <a:r>
              <a:rPr lang="en">
                <a:solidFill>
                  <a:srgbClr val="B45F06"/>
                </a:solidFill>
              </a:rPr>
              <a:t>features like the size of the house in square feet, the number of bedrooms, the age of the house, etc. </a:t>
            </a:r>
            <a:endParaRPr>
              <a:solidFill>
                <a:srgbClr val="B45F06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linear regression model will analyze</a:t>
            </a:r>
            <a:r>
              <a:rPr b="1" lang="en"/>
              <a:t> the historical data </a:t>
            </a:r>
            <a:r>
              <a:rPr lang="en"/>
              <a:t>of house sales and </a:t>
            </a:r>
            <a:r>
              <a:rPr b="1" lang="en"/>
              <a:t>learn to predict prices for new houses based on these features.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200" y="1491350"/>
            <a:ext cx="3126400" cy="245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dk2"/>
                </a:solidFill>
              </a:rPr>
              <a:t>The Linear Equation</a:t>
            </a:r>
            <a:endParaRPr sz="202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37475" y="742800"/>
            <a:ext cx="88437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equation of a straight line:</a:t>
            </a:r>
            <a:r>
              <a:rPr lang="en"/>
              <a:t> 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y</a:t>
            </a:r>
            <a:r>
              <a:rPr b="1" lang="en">
                <a:solidFill>
                  <a:schemeClr val="dk2"/>
                </a:solidFill>
              </a:rPr>
              <a:t> = 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m x + </a:t>
            </a:r>
            <a:r>
              <a:rPr b="1" lang="en">
                <a:solidFill>
                  <a:schemeClr val="dk2"/>
                </a:solidFill>
              </a:rPr>
              <a:t>c </a:t>
            </a:r>
            <a:endParaRPr b="1">
              <a:solidFill>
                <a:schemeClr val="dk2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y:</a:t>
            </a:r>
            <a:r>
              <a:rPr lang="en"/>
              <a:t> The predicted value (Dependent variable)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m:</a:t>
            </a:r>
            <a:r>
              <a:rPr lang="en"/>
              <a:t> The slope of the line, representing the change in y for a one-unit increase in x.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x:</a:t>
            </a:r>
            <a:r>
              <a:rPr lang="en"/>
              <a:t> The independent variable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>
                <a:solidFill>
                  <a:schemeClr val="dk2"/>
                </a:solidFill>
              </a:rPr>
              <a:t>c:</a:t>
            </a:r>
            <a:r>
              <a:rPr lang="en"/>
              <a:t> The y-intercept, which is the value of y when x is 0. It is the point where the line crosses the y-axis.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Simple vs Multiple Linear Regression:</a:t>
            </a:r>
            <a:endParaRPr>
              <a:solidFill>
                <a:schemeClr val="dk2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simple linear regression</a:t>
            </a:r>
            <a:r>
              <a:rPr lang="en"/>
              <a:t>, we predict the value of </a:t>
            </a:r>
            <a:r>
              <a:rPr lang="en">
                <a:solidFill>
                  <a:srgbClr val="B45F06"/>
                </a:solidFill>
              </a:rPr>
              <a:t>one dependent variable</a:t>
            </a:r>
            <a:r>
              <a:rPr lang="en"/>
              <a:t> based on </a:t>
            </a:r>
            <a:r>
              <a:rPr lang="en">
                <a:solidFill>
                  <a:srgbClr val="B45F06"/>
                </a:solidFill>
              </a:rPr>
              <a:t>one independent variable</a:t>
            </a:r>
            <a:r>
              <a:rPr lang="en"/>
              <a:t>.</a:t>
            </a:r>
            <a:endParaRPr/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b="1" lang="en" sz="1529"/>
              <a:t>equation: </a:t>
            </a:r>
            <a:r>
              <a:rPr b="1" lang="en" sz="1529">
                <a:solidFill>
                  <a:schemeClr val="dk2"/>
                </a:solidFill>
              </a:rPr>
              <a:t>y = b0 + b1*x</a:t>
            </a:r>
            <a:r>
              <a:rPr b="1" lang="en" sz="1529"/>
              <a:t> </a:t>
            </a:r>
            <a:endParaRPr b="1" sz="1529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while </a:t>
            </a:r>
            <a:r>
              <a:rPr b="1" lang="en"/>
              <a:t>multiple linear regression,</a:t>
            </a:r>
            <a:r>
              <a:rPr lang="en"/>
              <a:t> we predict the value of </a:t>
            </a:r>
            <a:r>
              <a:rPr lang="en">
                <a:solidFill>
                  <a:srgbClr val="B45F06"/>
                </a:solidFill>
              </a:rPr>
              <a:t>one dependent variable </a:t>
            </a:r>
            <a:r>
              <a:rPr lang="en"/>
              <a:t>based on </a:t>
            </a:r>
            <a:r>
              <a:rPr lang="en">
                <a:solidFill>
                  <a:srgbClr val="B45F06"/>
                </a:solidFill>
              </a:rPr>
              <a:t>two or more independent variables.</a:t>
            </a:r>
            <a:endParaRPr>
              <a:solidFill>
                <a:srgbClr val="B45F06"/>
              </a:solidFill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b="1" lang="en" sz="1529"/>
              <a:t>equation: </a:t>
            </a:r>
            <a:r>
              <a:rPr b="1" lang="en" sz="1529">
                <a:solidFill>
                  <a:schemeClr val="dk2"/>
                </a:solidFill>
              </a:rPr>
              <a:t>y = b0 + b1*x1 + b2*x2 + … + bn*xn</a:t>
            </a:r>
            <a:r>
              <a:rPr b="1" lang="en" sz="1529"/>
              <a:t> </a:t>
            </a:r>
            <a:endParaRPr b="1" sz="15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7">
                <a:solidFill>
                  <a:schemeClr val="dk2"/>
                </a:solidFill>
              </a:rPr>
              <a:t>Note: </a:t>
            </a:r>
            <a:endParaRPr b="1" sz="1787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87"/>
              <a:t>The </a:t>
            </a:r>
            <a:r>
              <a:rPr lang="en" sz="1787">
                <a:solidFill>
                  <a:schemeClr val="dk2"/>
                </a:solidFill>
              </a:rPr>
              <a:t>coefficients</a:t>
            </a:r>
            <a:r>
              <a:rPr lang="en" sz="1787"/>
              <a:t> </a:t>
            </a:r>
            <a:r>
              <a:rPr b="1" lang="en" sz="1787">
                <a:solidFill>
                  <a:srgbClr val="B45F06"/>
                </a:solidFill>
              </a:rPr>
              <a:t>b0, b1, b2, ..., bn</a:t>
            </a:r>
            <a:r>
              <a:rPr lang="en" sz="1787"/>
              <a:t> are learned by the model during the training process.</a:t>
            </a:r>
            <a:endParaRPr sz="1787"/>
          </a:p>
          <a:p>
            <a:pPr indent="-3165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1787"/>
              <a:t>In </a:t>
            </a:r>
            <a:r>
              <a:rPr b="1" lang="en" sz="1787"/>
              <a:t>simple linear regression</a:t>
            </a:r>
            <a:r>
              <a:rPr lang="en" sz="1787"/>
              <a:t>, </a:t>
            </a:r>
            <a:r>
              <a:rPr lang="en" sz="1787">
                <a:solidFill>
                  <a:srgbClr val="B45F06"/>
                </a:solidFill>
              </a:rPr>
              <a:t>b0</a:t>
            </a:r>
            <a:r>
              <a:rPr lang="en" sz="1787"/>
              <a:t> is the</a:t>
            </a:r>
            <a:r>
              <a:rPr b="1" lang="en" sz="1787"/>
              <a:t> y-intercept</a:t>
            </a:r>
            <a:r>
              <a:rPr lang="en" sz="1787"/>
              <a:t> and </a:t>
            </a:r>
            <a:r>
              <a:rPr lang="en" sz="1787">
                <a:solidFill>
                  <a:srgbClr val="B45F06"/>
                </a:solidFill>
              </a:rPr>
              <a:t>b1 </a:t>
            </a:r>
            <a:r>
              <a:rPr lang="en" sz="1787"/>
              <a:t>is the </a:t>
            </a:r>
            <a:r>
              <a:rPr b="1" lang="en" sz="1787"/>
              <a:t>slope </a:t>
            </a:r>
            <a:r>
              <a:rPr lang="en" sz="1787"/>
              <a:t>of the line.</a:t>
            </a:r>
            <a:endParaRPr sz="1787"/>
          </a:p>
          <a:p>
            <a:pPr indent="-3165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1787"/>
              <a:t>In </a:t>
            </a:r>
            <a:r>
              <a:rPr b="1" lang="en" sz="1787"/>
              <a:t>multiple linear regression</a:t>
            </a:r>
            <a:r>
              <a:rPr lang="en" sz="1787"/>
              <a:t>, </a:t>
            </a:r>
            <a:r>
              <a:rPr lang="en" sz="1787">
                <a:solidFill>
                  <a:srgbClr val="B45F06"/>
                </a:solidFill>
              </a:rPr>
              <a:t>b0</a:t>
            </a:r>
            <a:r>
              <a:rPr lang="en" sz="1787"/>
              <a:t> remains the </a:t>
            </a:r>
            <a:r>
              <a:rPr b="1" lang="en" sz="1787"/>
              <a:t>y-intercept</a:t>
            </a:r>
            <a:r>
              <a:rPr lang="en" sz="1787"/>
              <a:t>, but you have </a:t>
            </a:r>
            <a:r>
              <a:rPr b="1" lang="en" sz="1787"/>
              <a:t>multiple slope </a:t>
            </a:r>
            <a:r>
              <a:rPr lang="en" sz="1787"/>
              <a:t>terms </a:t>
            </a:r>
            <a:r>
              <a:rPr lang="en" sz="1787">
                <a:solidFill>
                  <a:srgbClr val="B45F06"/>
                </a:solidFill>
              </a:rPr>
              <a:t>(b1, b2, ..., bn</a:t>
            </a:r>
            <a:r>
              <a:rPr lang="en" sz="1787"/>
              <a:t>), each </a:t>
            </a:r>
            <a:r>
              <a:rPr b="1" lang="en" sz="1787"/>
              <a:t>associated with a different independent variable</a:t>
            </a:r>
            <a:r>
              <a:rPr lang="en" sz="1787"/>
              <a:t> </a:t>
            </a:r>
            <a:r>
              <a:rPr lang="en" sz="1787">
                <a:solidFill>
                  <a:srgbClr val="B45F06"/>
                </a:solidFill>
              </a:rPr>
              <a:t>(x1, x2, ..., xn)</a:t>
            </a:r>
            <a:r>
              <a:rPr lang="en" sz="1787"/>
              <a:t>.</a:t>
            </a:r>
            <a:endParaRPr sz="178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97125" y="1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dk2"/>
                </a:solidFill>
              </a:rPr>
              <a:t>Training &amp; Evaluation</a:t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3100" y="572775"/>
            <a:ext cx="8912400" cy="4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060">
                <a:solidFill>
                  <a:srgbClr val="B45F06"/>
                </a:solidFill>
              </a:rPr>
              <a:t>Training a Linear Regression Model</a:t>
            </a:r>
            <a:endParaRPr b="1" sz="106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60"/>
              <a:t>The linear regression model is trained using historical data to find the 'best fit' line. </a:t>
            </a:r>
            <a:r>
              <a:rPr lang="en" sz="1060"/>
              <a:t>We aim to </a:t>
            </a:r>
            <a:r>
              <a:rPr lang="en" sz="1060"/>
              <a:t>minimizing the difference between the actual and predicted values (loss minimization).</a:t>
            </a:r>
            <a:endParaRPr sz="10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60">
                <a:solidFill>
                  <a:schemeClr val="dk2"/>
                </a:solidFill>
              </a:rPr>
              <a:t>We use </a:t>
            </a:r>
            <a:r>
              <a:rPr b="1" lang="en" sz="1060">
                <a:solidFill>
                  <a:schemeClr val="dk2"/>
                </a:solidFill>
                <a:highlight>
                  <a:srgbClr val="D9D9D9"/>
                </a:highlight>
              </a:rPr>
              <a:t>model.fit()</a:t>
            </a:r>
            <a:r>
              <a:rPr lang="en" sz="1060">
                <a:solidFill>
                  <a:schemeClr val="dk2"/>
                </a:solidFill>
                <a:highlight>
                  <a:srgbClr val="D9D9D9"/>
                </a:highlight>
              </a:rPr>
              <a:t> </a:t>
            </a:r>
            <a:r>
              <a:rPr lang="en" sz="1060">
                <a:solidFill>
                  <a:schemeClr val="dk2"/>
                </a:solidFill>
              </a:rPr>
              <a:t>method for training the model on a given dataset. (e.g., </a:t>
            </a:r>
            <a:r>
              <a:rPr b="1" lang="en" sz="1060">
                <a:solidFill>
                  <a:schemeClr val="dk2"/>
                </a:solidFill>
              </a:rPr>
              <a:t>model.fit(x= x_train, y= y_train)</a:t>
            </a:r>
            <a:r>
              <a:rPr lang="en" sz="1060">
                <a:solidFill>
                  <a:schemeClr val="dk2"/>
                </a:solidFill>
              </a:rPr>
              <a:t> )</a:t>
            </a:r>
            <a:endParaRPr sz="1060">
              <a:solidFill>
                <a:schemeClr val="dk2"/>
              </a:solidFill>
            </a:endParaRPr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➔"/>
            </a:pPr>
            <a:r>
              <a:rPr lang="en" sz="1060"/>
              <a:t>we </a:t>
            </a:r>
            <a:r>
              <a:rPr b="1" lang="en" sz="1060"/>
              <a:t>pass the training data as parameters</a:t>
            </a:r>
            <a:r>
              <a:rPr lang="en" sz="1060"/>
              <a:t>, which consists of the</a:t>
            </a:r>
            <a:r>
              <a:rPr b="1" lang="en" sz="1060"/>
              <a:t> independent variables</a:t>
            </a:r>
            <a:r>
              <a:rPr lang="en" sz="1060"/>
              <a:t> (aka features or predictors) and the </a:t>
            </a:r>
            <a:r>
              <a:rPr b="1" lang="en" sz="1060"/>
              <a:t>dependent variable</a:t>
            </a:r>
            <a:r>
              <a:rPr lang="en" sz="1060"/>
              <a:t> (aka the target or label).</a:t>
            </a:r>
            <a:endParaRPr sz="1060"/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➔"/>
            </a:pPr>
            <a:r>
              <a:rPr lang="en" sz="1060"/>
              <a:t>The method applies a machine learning algorithm </a:t>
            </a:r>
            <a:r>
              <a:rPr b="1" lang="en" sz="1060"/>
              <a:t>to learn the relationship between the independent variables and the dependent variable.</a:t>
            </a:r>
            <a:r>
              <a:rPr lang="en" sz="1060"/>
              <a:t> </a:t>
            </a:r>
            <a:endParaRPr sz="1060"/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➔"/>
            </a:pPr>
            <a:r>
              <a:rPr lang="en" sz="1060" u="sng"/>
              <a:t>In the case of linear regression</a:t>
            </a:r>
            <a:r>
              <a:rPr lang="en" sz="1060"/>
              <a:t>, it </a:t>
            </a:r>
            <a:r>
              <a:rPr b="1" lang="en" sz="1060"/>
              <a:t>calculates the coefficients </a:t>
            </a:r>
            <a:r>
              <a:rPr lang="en" sz="1060"/>
              <a:t>(the slope and intercept terms) </a:t>
            </a:r>
            <a:r>
              <a:rPr b="1" lang="en" sz="1060"/>
              <a:t>that</a:t>
            </a:r>
            <a:r>
              <a:rPr lang="en" sz="1060"/>
              <a:t> </a:t>
            </a:r>
            <a:r>
              <a:rPr b="1" lang="en" sz="1060"/>
              <a:t>minimize the loss function,</a:t>
            </a:r>
            <a:r>
              <a:rPr lang="en" sz="1060"/>
              <a:t> usually the Mean Squared Error (MSE).</a:t>
            </a:r>
            <a:endParaRPr sz="1060"/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➔"/>
            </a:pPr>
            <a:r>
              <a:rPr lang="en" sz="1060"/>
              <a:t>The output is a </a:t>
            </a:r>
            <a:r>
              <a:rPr lang="en" sz="1060" u="sng"/>
              <a:t>trained model with learned parameters </a:t>
            </a:r>
            <a:r>
              <a:rPr lang="en" sz="1060"/>
              <a:t>specific to the provided data.</a:t>
            </a:r>
            <a:endParaRPr sz="10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060">
                <a:solidFill>
                  <a:srgbClr val="B45F06"/>
                </a:solidFill>
              </a:rPr>
              <a:t>Evaluating Model Performance</a:t>
            </a:r>
            <a:endParaRPr b="1" sz="1060">
              <a:solidFill>
                <a:srgbClr val="B45F06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60">
                <a:solidFill>
                  <a:schemeClr val="dk2"/>
                </a:solidFill>
              </a:rPr>
              <a:t>We use </a:t>
            </a:r>
            <a:r>
              <a:rPr b="1" lang="en" sz="1060">
                <a:solidFill>
                  <a:schemeClr val="dk2"/>
                </a:solidFill>
                <a:highlight>
                  <a:srgbClr val="D9D9D9"/>
                </a:highlight>
              </a:rPr>
              <a:t>model.predict()</a:t>
            </a:r>
            <a:r>
              <a:rPr lang="en" sz="1060">
                <a:solidFill>
                  <a:schemeClr val="dk2"/>
                </a:solidFill>
                <a:highlight>
                  <a:srgbClr val="D9D9D9"/>
                </a:highlight>
              </a:rPr>
              <a:t> </a:t>
            </a:r>
            <a:r>
              <a:rPr lang="en" sz="1060">
                <a:solidFill>
                  <a:schemeClr val="dk2"/>
                </a:solidFill>
              </a:rPr>
              <a:t>method after the model has been trained using model.fit().</a:t>
            </a:r>
            <a:r>
              <a:rPr lang="en" sz="1060"/>
              <a:t> It's </a:t>
            </a:r>
            <a:r>
              <a:rPr b="1" lang="en" sz="1060"/>
              <a:t>used to get predictions on new, unseen data. </a:t>
            </a:r>
            <a:r>
              <a:rPr lang="en" sz="1060">
                <a:solidFill>
                  <a:schemeClr val="dk2"/>
                </a:solidFill>
              </a:rPr>
              <a:t>(e.g., </a:t>
            </a:r>
            <a:r>
              <a:rPr b="1" lang="en" sz="1060">
                <a:solidFill>
                  <a:schemeClr val="dk2"/>
                </a:solidFill>
              </a:rPr>
              <a:t>model.predict(x= x_test)</a:t>
            </a:r>
            <a:r>
              <a:rPr lang="en" sz="1060">
                <a:solidFill>
                  <a:schemeClr val="dk2"/>
                </a:solidFill>
              </a:rPr>
              <a:t> )</a:t>
            </a:r>
            <a:endParaRPr b="1" sz="1060"/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➔"/>
            </a:pPr>
            <a:r>
              <a:rPr lang="en" sz="1060"/>
              <a:t>The method </a:t>
            </a:r>
            <a:r>
              <a:rPr b="1" lang="en" sz="1060"/>
              <a:t>uses the learned parameters from model.fit()</a:t>
            </a:r>
            <a:r>
              <a:rPr lang="en" sz="1060"/>
              <a:t> </a:t>
            </a:r>
            <a:r>
              <a:rPr b="1" lang="en" sz="1060"/>
              <a:t>to calculate the dependent variable's predicted values</a:t>
            </a:r>
            <a:r>
              <a:rPr lang="en" sz="1060"/>
              <a:t> f</a:t>
            </a:r>
            <a:r>
              <a:rPr b="1" lang="en" sz="1060"/>
              <a:t>or the new data.</a:t>
            </a:r>
            <a:endParaRPr b="1" sz="1060"/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➔"/>
            </a:pPr>
            <a:r>
              <a:rPr b="1" lang="en" sz="1060" u="sng"/>
              <a:t>The output is the predictions (or target)</a:t>
            </a:r>
            <a:r>
              <a:rPr lang="en" sz="1060"/>
              <a:t>, which are the model's estimates for the dependent variable </a:t>
            </a:r>
            <a:r>
              <a:rPr b="1" lang="en" sz="1060"/>
              <a:t>based on the new input data.</a:t>
            </a:r>
            <a:endParaRPr b="1" sz="10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60">
                <a:solidFill>
                  <a:schemeClr val="dk2"/>
                </a:solidFill>
              </a:rPr>
              <a:t>We will provide simple example for</a:t>
            </a:r>
            <a:r>
              <a:rPr lang="en" sz="1060">
                <a:solidFill>
                  <a:schemeClr val="dk2"/>
                </a:solidFill>
              </a:rPr>
              <a:t>:</a:t>
            </a:r>
            <a:r>
              <a:rPr lang="en" sz="1060">
                <a:solidFill>
                  <a:schemeClr val="dk2"/>
                </a:solidFill>
              </a:rPr>
              <a:t> </a:t>
            </a:r>
            <a:endParaRPr sz="1060">
              <a:solidFill>
                <a:schemeClr val="dk2"/>
              </a:solidFill>
            </a:endParaRPr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❏"/>
            </a:pPr>
            <a:r>
              <a:rPr lang="en" sz="1060"/>
              <a:t>Single Linear regression.</a:t>
            </a:r>
            <a:endParaRPr sz="1060"/>
          </a:p>
          <a:p>
            <a:pPr indent="-2959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60"/>
              <a:buChar char="❏"/>
            </a:pPr>
            <a:r>
              <a:rPr lang="en" sz="1060"/>
              <a:t>Multiple Linear regression.</a:t>
            </a:r>
            <a:endParaRPr sz="106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250" y="3448100"/>
            <a:ext cx="2301650" cy="15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62775" y="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Simple Linear Regression Example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0" y="492600"/>
            <a:ext cx="4409100" cy="4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000">
                <a:solidFill>
                  <a:srgbClr val="B45F06"/>
                </a:solidFill>
              </a:rPr>
              <a:t>Scenario:</a:t>
            </a:r>
            <a:r>
              <a:rPr b="1" lang="en" sz="1000"/>
              <a:t> Predicting the price of a pizza based on its diameter.</a:t>
            </a:r>
            <a:r>
              <a:rPr b="1" lang="en" sz="1000"/>
              <a:t>(as you notice! one feature!)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000">
                <a:solidFill>
                  <a:schemeClr val="dk2"/>
                </a:solidFill>
              </a:rPr>
              <a:t>Steps:</a:t>
            </a:r>
            <a:endParaRPr b="1"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Set X and Y Values: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X (Independent Variable): Diameter of pizzas (e.g., in inches).</a:t>
            </a:r>
            <a:endParaRPr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Y (Dependent Variable): Price of pizzas (e.g., in dollars).</a:t>
            </a:r>
            <a:endParaRPr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Use the Equation: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The linear regression equation is y=mx+c.</a:t>
            </a:r>
            <a:endParaRPr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After training, we will find the values of m (slope) and c (y-intercept).</a:t>
            </a:r>
            <a:endParaRPr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Set the Model: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We will use a linear regression model from a library like sklearn.</a:t>
            </a:r>
            <a:endParaRPr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Train the Model: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Use historical data of pizza diameters and their corresponding prices to train the model.</a:t>
            </a:r>
            <a:endParaRPr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Evaluate the Model:</a:t>
            </a:r>
            <a:endParaRPr b="1" sz="1000"/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Test the model with new pizza diameter data and compare the predicted prices with actual prices.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Char char="★"/>
            </a:pPr>
            <a:r>
              <a:rPr b="1" lang="en" sz="1000"/>
              <a:t>To generate a dense sequence of values, to ensure that the line is smooth and gives a clear visual representation of the model's predictions across the entire range of </a:t>
            </a:r>
            <a:r>
              <a:rPr b="1" lang="en" sz="1000"/>
              <a:t>interest</a:t>
            </a:r>
            <a:r>
              <a:rPr b="1" lang="en" sz="1000"/>
              <a:t>, we can use </a:t>
            </a:r>
            <a:r>
              <a:rPr b="1" lang="en" sz="1000">
                <a:solidFill>
                  <a:schemeClr val="dk2"/>
                </a:solidFill>
              </a:rPr>
              <a:t>np.linspace() </a:t>
            </a:r>
            <a:r>
              <a:rPr b="1" lang="en" sz="1000"/>
              <a:t>to create a sequence of n evenly spaced numbers in a range. </a:t>
            </a:r>
            <a:r>
              <a:rPr b="1" lang="en" sz="1000">
                <a:solidFill>
                  <a:srgbClr val="B45F06"/>
                </a:solidFill>
              </a:rPr>
              <a:t>(we will see it in the lab7 examples and apply it in the exercises).</a:t>
            </a:r>
            <a:endParaRPr b="1" sz="1000">
              <a:solidFill>
                <a:srgbClr val="B45F06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50" y="249100"/>
            <a:ext cx="4787450" cy="3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350" y="3033718"/>
            <a:ext cx="2452549" cy="1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39875" y="12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Multiple Linear Regression Example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0" y="696975"/>
            <a:ext cx="5118300" cy="4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Scenario</a:t>
            </a:r>
            <a:r>
              <a:rPr b="1" lang="en" sz="1000"/>
              <a:t>: Predicting house prices based on size and number of bedrooms. (as you notice! More than one feature!)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Steps:</a:t>
            </a:r>
            <a:endParaRPr b="1"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Set X and Y Values: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X (Independent Variables): Size of the house (e.g., square feet), Number of bedrooms.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Y (Dependent Variable): Price of the house (e.g., in dollars).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Use the Equation: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The equation is y=b0+b1x1+b2x2, where b0 is the intercept, b1 and b2 are coefficients for size and number of bedrooms, respectively.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Set the Model: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Again, we use a multiple linear regression model from a library like sklearn.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Train the Model: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Train the model using a dataset containing house sizes, number of bedrooms, and their corresponding prices.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Evaluate the Model: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Test the model on new data (new houses) and compare the predicted prices with the actual prices.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★"/>
            </a:pPr>
            <a:r>
              <a:rPr lang="en" sz="1000">
                <a:solidFill>
                  <a:schemeClr val="dk2"/>
                </a:solidFill>
              </a:rPr>
              <a:t>While we can't always visualize complex models with many features, the </a:t>
            </a:r>
            <a:r>
              <a:rPr b="1" lang="en" sz="1000">
                <a:solidFill>
                  <a:schemeClr val="dk2"/>
                </a:solidFill>
              </a:rPr>
              <a:t>coefficients and intercept </a:t>
            </a:r>
            <a:r>
              <a:rPr lang="en" sz="1000">
                <a:solidFill>
                  <a:schemeClr val="dk2"/>
                </a:solidFill>
              </a:rPr>
              <a:t>give us valuable insights into how each feature influences the prediction.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338" y="696975"/>
            <a:ext cx="3695549" cy="3110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641913" y="4178875"/>
            <a:ext cx="297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these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attributes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instead of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visualization with many features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odel.coef_</a:t>
            </a:r>
            <a:endParaRPr sz="1200">
              <a:solidFill>
                <a:schemeClr val="lt1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model.intercept_</a:t>
            </a:r>
            <a:endParaRPr sz="1200">
              <a:solidFill>
                <a:schemeClr val="lt1"/>
              </a:solidFill>
              <a:highlight>
                <a:schemeClr val="accen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93365" l="0" r="0" t="0"/>
          <a:stretch/>
        </p:blipFill>
        <p:spPr>
          <a:xfrm>
            <a:off x="5171050" y="3894700"/>
            <a:ext cx="3920150" cy="1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dk2"/>
                </a:solidFill>
              </a:rPr>
              <a:t>Go through the lab7 examples.</a:t>
            </a:r>
            <a:endParaRPr b="1" sz="22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