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a2684c21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a2684c21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a2684c21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a2684c21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a2684c21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a2684c21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a2684c214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a2684c214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daaa09e3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9daaa09e3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a2684c21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a2684c21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daaa09e3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daaa09e3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1f5cbd96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1f5cbd96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daaa09e3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daaa09e3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1f5cbd96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1f5cbd96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daaa09e3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daaa09e3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daaa09e3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daaa09e3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a2684c21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a2684c21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8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Taghreed Alanazi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14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20">
                <a:solidFill>
                  <a:schemeClr val="dk2"/>
                </a:solidFill>
              </a:rPr>
              <a:t>Figure out the web page’s Html structure</a:t>
            </a:r>
            <a:endParaRPr b="1" sz="2020">
              <a:solidFill>
                <a:schemeClr val="dk2"/>
              </a:solidFill>
            </a:endParaRPr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664425"/>
            <a:ext cx="4511100" cy="42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Html tags</a:t>
            </a:r>
            <a:r>
              <a:rPr lang="en" sz="1400"/>
              <a:t> are </a:t>
            </a:r>
            <a:r>
              <a:rPr b="1" lang="en" sz="1400"/>
              <a:t>used to mark page elements</a:t>
            </a:r>
            <a:r>
              <a:rPr lang="en" sz="1400"/>
              <a:t>, and </a:t>
            </a:r>
            <a:r>
              <a:rPr b="1" lang="en" sz="1400"/>
              <a:t>similar elements are usually contained within the same tags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/>
              <a:t>The easiest way </a:t>
            </a:r>
            <a:r>
              <a:rPr lang="en" sz="1400"/>
              <a:t>to find important tags is to </a:t>
            </a:r>
            <a:r>
              <a:rPr lang="en" sz="1400">
                <a:solidFill>
                  <a:schemeClr val="dk2"/>
                </a:solidFill>
              </a:rPr>
              <a:t>use Chrome</a:t>
            </a:r>
            <a:r>
              <a:rPr lang="en" sz="1400"/>
              <a:t>, </a:t>
            </a:r>
            <a:r>
              <a:rPr lang="en" sz="1400" u="sng"/>
              <a:t>select the text you’re interested in scraping, right-click and </a:t>
            </a:r>
            <a:r>
              <a:rPr lang="en" sz="1400" u="sng">
                <a:solidFill>
                  <a:schemeClr val="dk2"/>
                </a:solidFill>
              </a:rPr>
              <a:t>‘Inspect’</a:t>
            </a:r>
            <a:r>
              <a:rPr lang="en" sz="1400" u="sng"/>
              <a:t>.</a:t>
            </a:r>
            <a:endParaRPr sz="14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</a:rPr>
              <a:t>HTML Structure:</a:t>
            </a:r>
            <a:endParaRPr b="1"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It consists of a </a:t>
            </a:r>
            <a:r>
              <a:rPr lang="en" sz="1400">
                <a:solidFill>
                  <a:schemeClr val="dk2"/>
                </a:solidFill>
              </a:rPr>
              <a:t>series of elements</a:t>
            </a:r>
            <a:r>
              <a:rPr lang="en" sz="1400"/>
              <a:t> that structure the content on a web page. </a:t>
            </a:r>
            <a:r>
              <a:rPr lang="en" sz="1400">
                <a:solidFill>
                  <a:schemeClr val="dk2"/>
                </a:solidFill>
              </a:rPr>
              <a:t>These elements are marked by tags like &lt;div&gt;, &lt;span&gt;, &lt;a&gt;, etc.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</a:rPr>
              <a:t>Classes in HTML: </a:t>
            </a:r>
            <a:endParaRPr b="1"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class attribute is used in HTML to specify a class name for an element. They are also very useful in </a:t>
            </a:r>
            <a:r>
              <a:rPr lang="en" sz="1400">
                <a:solidFill>
                  <a:schemeClr val="dk2"/>
                </a:solidFill>
              </a:rPr>
              <a:t>identifying and selecting specific elements for web scraping.</a:t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800" y="585075"/>
            <a:ext cx="4089550" cy="10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7675" y="1957100"/>
            <a:ext cx="2959950" cy="3041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227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20">
                <a:solidFill>
                  <a:schemeClr val="dk2"/>
                </a:solidFill>
              </a:rPr>
              <a:t>BeautifulSoup</a:t>
            </a:r>
            <a:endParaRPr b="1" sz="2020">
              <a:solidFill>
                <a:schemeClr val="dk2"/>
              </a:solidFill>
            </a:endParaRP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252025" y="667150"/>
            <a:ext cx="8729100" cy="40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How Does BeautifulSoup Work?</a:t>
            </a:r>
            <a:endParaRPr b="1" sz="15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It works by </a:t>
            </a:r>
            <a:r>
              <a:rPr lang="en" sz="1500">
                <a:solidFill>
                  <a:schemeClr val="dk2"/>
                </a:solidFill>
              </a:rPr>
              <a:t>creating a parse tree from page sources,</a:t>
            </a:r>
            <a:r>
              <a:rPr lang="en" sz="1500"/>
              <a:t> which can be used to extract data easily. 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You </a:t>
            </a:r>
            <a:r>
              <a:rPr lang="en" sz="1500">
                <a:solidFill>
                  <a:schemeClr val="dk2"/>
                </a:solidFill>
              </a:rPr>
              <a:t>load the HTML content into BeautifulSoup</a:t>
            </a:r>
            <a:r>
              <a:rPr lang="en" sz="1500"/>
              <a:t>, and then you </a:t>
            </a:r>
            <a:r>
              <a:rPr lang="en" sz="1500">
                <a:solidFill>
                  <a:schemeClr val="dk2"/>
                </a:solidFill>
              </a:rPr>
              <a:t>can search, modify, or navigate the parse tree.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For example,</a:t>
            </a:r>
            <a:r>
              <a:rPr lang="en" sz="1500"/>
              <a:t> if you're interested in extracting all the headlines from a news website, </a:t>
            </a:r>
            <a:r>
              <a:rPr lang="en" sz="1500">
                <a:solidFill>
                  <a:schemeClr val="dk2"/>
                </a:solidFill>
              </a:rPr>
              <a:t>BeautifulSoup can be used to find all elements of a specific type (like &lt;h1&gt; tags) </a:t>
            </a:r>
            <a:r>
              <a:rPr lang="en" sz="1500"/>
              <a:t>and return their contents.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BeautifulSoup itself doesn’t fetch the web page.</a:t>
            </a:r>
            <a:r>
              <a:rPr lang="en" sz="1500"/>
              <a:t> You need to use it i</a:t>
            </a:r>
            <a:r>
              <a:rPr b="1" lang="en" sz="1500"/>
              <a:t>n conjunction with requests or other web fetching libraries, </a:t>
            </a:r>
            <a:r>
              <a:rPr lang="en" sz="1500"/>
              <a:t>like: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b="1" lang="en" sz="1500">
                <a:solidFill>
                  <a:schemeClr val="dk2"/>
                </a:solidFill>
              </a:rPr>
              <a:t>requests</a:t>
            </a:r>
            <a:r>
              <a:rPr lang="en" sz="1500"/>
              <a:t> for fetching web content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b="1" lang="en" sz="1500">
                <a:solidFill>
                  <a:schemeClr val="dk2"/>
                </a:solidFill>
              </a:rPr>
              <a:t>pandas</a:t>
            </a:r>
            <a:r>
              <a:rPr lang="en" sz="1500"/>
              <a:t> for organizing scraped data into structured formats like DataFrames.</a:t>
            </a:r>
            <a:endParaRPr sz="1500"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913" y="4081838"/>
            <a:ext cx="254317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 b="47106" l="0" r="0" t="22583"/>
          <a:stretch/>
        </p:blipFill>
        <p:spPr>
          <a:xfrm>
            <a:off x="3300400" y="933023"/>
            <a:ext cx="2543175" cy="2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265875" y="227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00">
                <a:solidFill>
                  <a:schemeClr val="dk2"/>
                </a:solidFill>
              </a:rPr>
              <a:t>Here's how BeautifulSoup works with such structures: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217650" y="847700"/>
            <a:ext cx="8763300" cy="40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295">
                <a:solidFill>
                  <a:schemeClr val="dk2"/>
                </a:solidFill>
              </a:rPr>
              <a:t>Parsing HTML Content:</a:t>
            </a:r>
            <a:endParaRPr b="1" sz="129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295"/>
              <a:t>When you pass HTML content to BeautifulSoup, </a:t>
            </a:r>
            <a:r>
              <a:rPr b="1" lang="en" sz="1295"/>
              <a:t>it parses the entire structure into a navigable tree. This tree represents the hierarchy and relationships of the HTML tags.</a:t>
            </a:r>
            <a:endParaRPr b="1" sz="12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2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295">
                <a:solidFill>
                  <a:schemeClr val="dk2"/>
                </a:solidFill>
              </a:rPr>
              <a:t>Selecting Elements:</a:t>
            </a:r>
            <a:endParaRPr b="1" sz="129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295"/>
              <a:t>You can select elements in the parsed HTML tree using various methods. </a:t>
            </a:r>
            <a:endParaRPr sz="12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295"/>
              <a:t>For example, </a:t>
            </a:r>
            <a:r>
              <a:rPr lang="en" sz="1295">
                <a:solidFill>
                  <a:schemeClr val="dk2"/>
                </a:solidFill>
              </a:rPr>
              <a:t>soup.find_all('div') </a:t>
            </a:r>
            <a:r>
              <a:rPr lang="en" sz="1295"/>
              <a:t>would </a:t>
            </a:r>
            <a:r>
              <a:rPr b="1" lang="en" sz="1295"/>
              <a:t>find all div elements in the HTML.</a:t>
            </a:r>
            <a:endParaRPr b="1" sz="12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2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295">
                <a:solidFill>
                  <a:schemeClr val="dk2"/>
                </a:solidFill>
              </a:rPr>
              <a:t>Using Class Attributes:</a:t>
            </a:r>
            <a:endParaRPr b="1" sz="129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295"/>
              <a:t>To further refine your selection, you can use class attributes. </a:t>
            </a:r>
            <a:endParaRPr sz="12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295"/>
              <a:t>For example, if you want to </a:t>
            </a:r>
            <a:r>
              <a:rPr b="1" lang="en" sz="1295"/>
              <a:t>find all div elements with a class of example</a:t>
            </a:r>
            <a:r>
              <a:rPr lang="en" sz="1295"/>
              <a:t>, you can use </a:t>
            </a:r>
            <a:r>
              <a:rPr lang="en" sz="1295">
                <a:solidFill>
                  <a:schemeClr val="dk2"/>
                </a:solidFill>
              </a:rPr>
              <a:t>soup.find_all('div', class_='example')</a:t>
            </a:r>
            <a:r>
              <a:rPr lang="en" sz="1295"/>
              <a:t>.</a:t>
            </a:r>
            <a:endParaRPr sz="12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2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295">
                <a:solidFill>
                  <a:schemeClr val="dk2"/>
                </a:solidFill>
              </a:rPr>
              <a:t>Navigating and Extracting Data:</a:t>
            </a:r>
            <a:endParaRPr b="1" sz="129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295"/>
              <a:t>Once you have selected the elements, you can navigate through them to extract the needed data. </a:t>
            </a:r>
            <a:endParaRPr sz="12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295"/>
              <a:t>For example, </a:t>
            </a:r>
            <a:r>
              <a:rPr b="1" lang="en" sz="1295"/>
              <a:t>if you are interested in the text inside these div elements, you can loop through your selection and use </a:t>
            </a:r>
            <a:r>
              <a:rPr b="1" lang="en" sz="1295">
                <a:solidFill>
                  <a:schemeClr val="dk2"/>
                </a:solidFill>
              </a:rPr>
              <a:t>.text </a:t>
            </a:r>
            <a:r>
              <a:rPr b="1" lang="en" sz="1295"/>
              <a:t>to get the content.</a:t>
            </a:r>
            <a:endParaRPr b="1" sz="12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295"/>
              <a:t>I</a:t>
            </a:r>
            <a:r>
              <a:rPr b="1" lang="en" sz="1295"/>
              <a:t>f an element contains other nested elements </a:t>
            </a:r>
            <a:r>
              <a:rPr lang="en" sz="1295"/>
              <a:t>(like a div containing a span), you can navigate through this hierarchy as needed.</a:t>
            </a:r>
            <a:endParaRPr sz="129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254425" y="19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chemeClr val="dk2"/>
                </a:solidFill>
              </a:rPr>
              <a:t>Simple example</a:t>
            </a:r>
            <a:endParaRPr sz="2020">
              <a:solidFill>
                <a:schemeClr val="dk2"/>
              </a:solidFill>
            </a:endParaRPr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718325"/>
            <a:ext cx="2025300" cy="18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In this example,</a:t>
            </a:r>
            <a:r>
              <a:rPr lang="en" sz="1400"/>
              <a:t> the script </a:t>
            </a:r>
            <a:r>
              <a:rPr lang="en" sz="1400">
                <a:solidFill>
                  <a:schemeClr val="dk2"/>
                </a:solidFill>
              </a:rPr>
              <a:t>prints the text from all div elements </a:t>
            </a:r>
            <a:r>
              <a:rPr lang="en" sz="1400"/>
              <a:t>that have a </a:t>
            </a:r>
            <a:r>
              <a:rPr lang="en" sz="1400">
                <a:solidFill>
                  <a:schemeClr val="dk2"/>
                </a:solidFill>
              </a:rPr>
              <a:t>class of example.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900" y="619125"/>
            <a:ext cx="5867400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20">
                <a:solidFill>
                  <a:schemeClr val="dk2"/>
                </a:solidFill>
              </a:rPr>
              <a:t>Go through some of Lab8 examples and assignments.</a:t>
            </a:r>
            <a:endParaRPr b="1" sz="202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894000"/>
            <a:ext cx="8520600" cy="3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b="1" lang="en" sz="2000"/>
              <a:t>The good news is that we done with the lab assignments :) </a:t>
            </a:r>
            <a:endParaRPr b="1"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We will learn today about: </a:t>
            </a:r>
            <a:r>
              <a:rPr lang="en" sz="2000">
                <a:solidFill>
                  <a:schemeClr val="dk2"/>
                </a:solidFill>
              </a:rPr>
              <a:t>KNN</a:t>
            </a:r>
            <a:r>
              <a:rPr lang="en" sz="2000"/>
              <a:t>, </a:t>
            </a:r>
            <a:r>
              <a:rPr lang="en" sz="2000">
                <a:solidFill>
                  <a:schemeClr val="dk2"/>
                </a:solidFill>
              </a:rPr>
              <a:t>K-means</a:t>
            </a:r>
            <a:r>
              <a:rPr lang="en" sz="2000"/>
              <a:t>, and </a:t>
            </a:r>
            <a:r>
              <a:rPr lang="en" sz="2000">
                <a:solidFill>
                  <a:schemeClr val="dk2"/>
                </a:solidFill>
              </a:rPr>
              <a:t>BeautifulSoup.</a:t>
            </a:r>
            <a:r>
              <a:rPr lang="en" sz="2000"/>
              <a:t> 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This is a </a:t>
            </a:r>
            <a:r>
              <a:rPr b="1" lang="en" sz="2000"/>
              <a:t>tutorial lab for </a:t>
            </a:r>
            <a:r>
              <a:rPr b="1" lang="en" sz="2000" u="sng"/>
              <a:t>self-practicing </a:t>
            </a:r>
            <a:r>
              <a:rPr b="1" lang="en" sz="2000" u="sng">
                <a:solidFill>
                  <a:srgbClr val="CC0000"/>
                </a:solidFill>
              </a:rPr>
              <a:t>‘NOT GRADED’</a:t>
            </a:r>
            <a:r>
              <a:rPr lang="en" sz="2000"/>
              <a:t> → </a:t>
            </a:r>
            <a:r>
              <a:rPr b="1" lang="en" sz="2000" u="sng"/>
              <a:t>very helpful for your final project!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14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20">
                <a:solidFill>
                  <a:schemeClr val="dk2"/>
                </a:solidFill>
              </a:rPr>
              <a:t>The k-nearest neighbors algorithm (KNN)</a:t>
            </a:r>
            <a:endParaRPr b="1" sz="2020">
              <a:solidFill>
                <a:schemeClr val="dk2"/>
              </a:solidFill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114550" y="641500"/>
            <a:ext cx="6483900" cy="43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It is a non-parametric, </a:t>
            </a:r>
            <a:r>
              <a:rPr b="1" lang="en" sz="1200"/>
              <a:t>supervised learning classifier,</a:t>
            </a:r>
            <a:r>
              <a:rPr lang="en" sz="1200"/>
              <a:t> which uses proximity to make classifications or predictions about the grouping of an individual data point.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It can be used for either </a:t>
            </a:r>
            <a:r>
              <a:rPr lang="en" sz="1200">
                <a:solidFill>
                  <a:schemeClr val="dk2"/>
                </a:solidFill>
              </a:rPr>
              <a:t>regression</a:t>
            </a:r>
            <a:r>
              <a:rPr lang="en" sz="1200"/>
              <a:t> or </a:t>
            </a:r>
            <a:r>
              <a:rPr lang="en" sz="1200">
                <a:solidFill>
                  <a:schemeClr val="dk2"/>
                </a:solidFill>
              </a:rPr>
              <a:t>classification </a:t>
            </a:r>
            <a:r>
              <a:rPr lang="en" sz="1200"/>
              <a:t>problems.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>
                <a:solidFill>
                  <a:schemeClr val="dk2"/>
                </a:solidFill>
              </a:rPr>
              <a:t>Lazy Learning</a:t>
            </a:r>
            <a:r>
              <a:rPr lang="en" sz="1200"/>
              <a:t>: KNN does not learn a discriminative function from the training data but memorizes the training dataset instead.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How Does KNN Work?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b="1" lang="en" sz="1200">
                <a:solidFill>
                  <a:schemeClr val="dk2"/>
                </a:solidFill>
              </a:rPr>
              <a:t>Choosing 'K':</a:t>
            </a:r>
            <a:endParaRPr b="1" sz="1200"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'K' is a user-defined constant and the core of the KNN algorithm. It represents the number of nearest neighbors to include in the majority voting process (for classification) or averaging (for regression).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b="1" lang="en" sz="1200">
                <a:solidFill>
                  <a:schemeClr val="dk2"/>
                </a:solidFill>
              </a:rPr>
              <a:t>Distance Measurement:</a:t>
            </a:r>
            <a:endParaRPr b="1" sz="1200"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The algorithm measures the distance between data points using distance metrics like </a:t>
            </a:r>
            <a:r>
              <a:rPr lang="en" sz="1200">
                <a:solidFill>
                  <a:schemeClr val="dk2"/>
                </a:solidFill>
              </a:rPr>
              <a:t>Euclidean, Manhattan, or Hamming distance.</a:t>
            </a:r>
            <a:r>
              <a:rPr lang="en" sz="1200"/>
              <a:t> The choice of distance metric can significantly affect the algorithm's performance.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b="1" lang="en" sz="1200">
                <a:solidFill>
                  <a:schemeClr val="dk2"/>
                </a:solidFill>
              </a:rPr>
              <a:t>Finding Nearest Neighbors:</a:t>
            </a:r>
            <a:endParaRPr b="1" sz="1200"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For a given data point, the algorithm finds 'K' closest data points (neighbors) in the training set.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b="1" lang="en" sz="1200">
                <a:solidFill>
                  <a:schemeClr val="dk2"/>
                </a:solidFill>
              </a:rPr>
              <a:t>Voting or Averaging:</a:t>
            </a:r>
            <a:endParaRPr b="1" sz="1200"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In </a:t>
            </a:r>
            <a:r>
              <a:rPr b="1" lang="en" sz="1200"/>
              <a:t>classification</a:t>
            </a:r>
            <a:r>
              <a:rPr lang="en" sz="1200"/>
              <a:t>, the </a:t>
            </a:r>
            <a:r>
              <a:rPr lang="en" sz="1200" u="sng"/>
              <a:t>most common label </a:t>
            </a:r>
            <a:r>
              <a:rPr lang="en" sz="1200"/>
              <a:t>among the neighbors is assigned to the data point. In </a:t>
            </a:r>
            <a:r>
              <a:rPr b="1" lang="en" sz="1200"/>
              <a:t>regression</a:t>
            </a:r>
            <a:r>
              <a:rPr lang="en" sz="1200"/>
              <a:t>, it's the </a:t>
            </a:r>
            <a:r>
              <a:rPr lang="en" sz="1200" u="sng"/>
              <a:t>average </a:t>
            </a:r>
            <a:r>
              <a:rPr lang="en" sz="1200"/>
              <a:t>of the neighbors' values.</a:t>
            </a:r>
            <a:endParaRPr b="1" sz="1200"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65470" t="0"/>
          <a:stretch/>
        </p:blipFill>
        <p:spPr>
          <a:xfrm>
            <a:off x="6598450" y="147175"/>
            <a:ext cx="2188025" cy="160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67937" r="0" t="0"/>
          <a:stretch/>
        </p:blipFill>
        <p:spPr>
          <a:xfrm>
            <a:off x="6827450" y="3402125"/>
            <a:ext cx="2004850" cy="160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35512" r="32424" t="0"/>
          <a:stretch/>
        </p:blipFill>
        <p:spPr>
          <a:xfrm>
            <a:off x="6873277" y="1798350"/>
            <a:ext cx="1959025" cy="160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137475" y="160375"/>
            <a:ext cx="8855100" cy="47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330">
                <a:solidFill>
                  <a:schemeClr val="dk2"/>
                </a:solidFill>
              </a:rPr>
              <a:t>Euclidean Distance</a:t>
            </a:r>
            <a:endParaRPr b="1" sz="133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330"/>
              <a:t>The Euclidean distance between two points in Euclidean space is the length of a line segment between the two points. It can be calculated from the Cartesian coordinates of the points using the Pythagorean theorem.</a:t>
            </a:r>
            <a:endParaRPr sz="133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330"/>
              <a:t>It's the most common choice and works well in many cases, especially in lower-dimensional spaces.</a:t>
            </a:r>
            <a:endParaRPr sz="1330"/>
          </a:p>
          <a:p>
            <a:pPr indent="-3130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0"/>
              <a:buChar char="★"/>
            </a:pPr>
            <a:r>
              <a:rPr b="1" lang="en" sz="1330">
                <a:solidFill>
                  <a:schemeClr val="dk2"/>
                </a:solidFill>
              </a:rPr>
              <a:t>KNeighborsClassifier()</a:t>
            </a:r>
            <a:r>
              <a:rPr lang="en" sz="1330">
                <a:solidFill>
                  <a:schemeClr val="dk2"/>
                </a:solidFill>
              </a:rPr>
              <a:t> </a:t>
            </a:r>
            <a:r>
              <a:rPr b="1" lang="en" sz="1330" u="sng">
                <a:solidFill>
                  <a:schemeClr val="dk2"/>
                </a:solidFill>
              </a:rPr>
              <a:t>by default </a:t>
            </a:r>
            <a:r>
              <a:rPr lang="en" sz="1330">
                <a:solidFill>
                  <a:schemeClr val="dk2"/>
                </a:solidFill>
              </a:rPr>
              <a:t>it is using the</a:t>
            </a:r>
            <a:r>
              <a:rPr b="1" lang="en" sz="1330">
                <a:solidFill>
                  <a:schemeClr val="dk2"/>
                </a:solidFill>
              </a:rPr>
              <a:t> Euclidean distance </a:t>
            </a:r>
            <a:r>
              <a:rPr lang="en" sz="1330">
                <a:solidFill>
                  <a:schemeClr val="dk2"/>
                </a:solidFill>
              </a:rPr>
              <a:t>as its metric.</a:t>
            </a:r>
            <a:endParaRPr sz="133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3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3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3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3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330">
                <a:solidFill>
                  <a:schemeClr val="dk2"/>
                </a:solidFill>
              </a:rPr>
              <a:t>Manhattan Distance:</a:t>
            </a:r>
            <a:endParaRPr b="1" sz="133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330"/>
              <a:t>Also known as the "taxicab" or "city block" distance, the Manhattan distance may be more suitable for high-dimensional data or in cases where you want to give incremental importance to smaller distances.</a:t>
            </a:r>
            <a:endParaRPr sz="133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330"/>
              <a:t>It's the sum of the absolute differences of their Cartesian coordinates. It can be more appropriate in grid-like path scenarios (like city blocks) or feature spaces where each dimension represents a distinctly different feature.</a:t>
            </a:r>
            <a:endParaRPr sz="1330"/>
          </a:p>
          <a:p>
            <a:pPr indent="-3130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0"/>
              <a:buChar char="★"/>
            </a:pPr>
            <a:r>
              <a:rPr lang="en" sz="1330">
                <a:solidFill>
                  <a:schemeClr val="dk2"/>
                </a:solidFill>
              </a:rPr>
              <a:t>if you want to use a specific distance metrics, you can simply specify that when initializing the </a:t>
            </a:r>
            <a:r>
              <a:rPr b="1" lang="en" sz="1330">
                <a:solidFill>
                  <a:schemeClr val="dk2"/>
                </a:solidFill>
              </a:rPr>
              <a:t>KNeighborsClassifier()</a:t>
            </a:r>
            <a:r>
              <a:rPr lang="en" sz="1330">
                <a:solidFill>
                  <a:schemeClr val="dk2"/>
                </a:solidFill>
              </a:rPr>
              <a:t>. </a:t>
            </a:r>
            <a:endParaRPr sz="133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3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3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3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3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330">
                <a:solidFill>
                  <a:schemeClr val="dk2"/>
                </a:solidFill>
              </a:rPr>
              <a:t>Other Metrics:</a:t>
            </a:r>
            <a:endParaRPr b="1" sz="133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330">
                <a:solidFill>
                  <a:schemeClr val="dk2"/>
                </a:solidFill>
              </a:rPr>
              <a:t>Minkowski, Hamming, or Chebyshev distances</a:t>
            </a:r>
            <a:r>
              <a:rPr lang="en" sz="1330"/>
              <a:t>. The choice of metric can depend on the specific nature and dimensionality of your dataset.</a:t>
            </a:r>
            <a:endParaRPr sz="133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330">
                <a:solidFill>
                  <a:schemeClr val="dk2"/>
                </a:solidFill>
              </a:rPr>
              <a:t>Minkowski</a:t>
            </a:r>
            <a:r>
              <a:rPr lang="en" sz="1330"/>
              <a:t> distance is a generalization of both Euclidean and Manhattan distances.</a:t>
            </a:r>
            <a:endParaRPr sz="133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488" y="1423738"/>
            <a:ext cx="343852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8463" y="3385475"/>
            <a:ext cx="5076825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17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Evaluate the model</a:t>
            </a:r>
            <a:endParaRPr sz="2020">
              <a:solidFill>
                <a:schemeClr val="dk2"/>
              </a:solidFill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882075"/>
            <a:ext cx="8520600" cy="41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use the </a:t>
            </a:r>
            <a:r>
              <a:rPr b="1" lang="en">
                <a:solidFill>
                  <a:schemeClr val="dk2"/>
                </a:solidFill>
              </a:rPr>
              <a:t>confusion matrix</a:t>
            </a:r>
            <a:r>
              <a:rPr lang="en"/>
              <a:t> and the</a:t>
            </a:r>
            <a:r>
              <a:rPr b="1" lang="en">
                <a:solidFill>
                  <a:schemeClr val="dk2"/>
                </a:solidFill>
              </a:rPr>
              <a:t> classification report </a:t>
            </a:r>
            <a:r>
              <a:rPr lang="en"/>
              <a:t>to evaluate the model.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Confusion Matrix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It is a table used to evaluate the performance of a classification model.</a:t>
            </a:r>
            <a:r>
              <a:rPr lang="en"/>
              <a:t> Each </a:t>
            </a:r>
            <a:r>
              <a:rPr b="1" lang="en"/>
              <a:t>row</a:t>
            </a:r>
            <a:r>
              <a:rPr lang="en"/>
              <a:t> of the matrix represents </a:t>
            </a:r>
            <a:r>
              <a:rPr b="1" lang="en"/>
              <a:t>the instances in an actual class</a:t>
            </a:r>
            <a:r>
              <a:rPr lang="en"/>
              <a:t>, while each </a:t>
            </a:r>
            <a:r>
              <a:rPr b="1" lang="en"/>
              <a:t>column</a:t>
            </a:r>
            <a:r>
              <a:rPr lang="en"/>
              <a:t> represents </a:t>
            </a:r>
            <a:r>
              <a:rPr b="1" lang="en"/>
              <a:t>the instances in a predicted class.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example: </a:t>
            </a:r>
            <a:endParaRPr b="1">
              <a:solidFill>
                <a:schemeClr val="dk2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[[10  0  0]</a:t>
            </a:r>
            <a:endParaRPr>
              <a:solidFill>
                <a:schemeClr val="dk2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[ 0  20  0]</a:t>
            </a:r>
            <a:endParaRPr>
              <a:solidFill>
                <a:schemeClr val="dk2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[ 0  0 15]]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Let say the dataset have only 3 classes</a:t>
            </a:r>
            <a:r>
              <a:rPr lang="en"/>
              <a:t>, the matrix has 3 rows and 3 columns, corresponding to the 3 classes of the dataset.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b="1" lang="en"/>
              <a:t>The first row 10 0 0 </a:t>
            </a:r>
            <a:r>
              <a:rPr lang="en"/>
              <a:t>means that 10 instances of class 0 (first class) were correctly predicted as class 0, and none were misclassified.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b="1" lang="en"/>
              <a:t>The second row 0 20 0</a:t>
            </a:r>
            <a:r>
              <a:rPr lang="en"/>
              <a:t> means all 20 instances of class 1 were correctly predicted as class 1.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b="1" lang="en"/>
              <a:t>The third row 0 0 15 </a:t>
            </a:r>
            <a:r>
              <a:rPr lang="en"/>
              <a:t>indicates that all 15 instances of class 2 were correctly classified.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b="1" lang="en"/>
              <a:t>There are no off-diagonal elements with non-zero values, indicating there were no misclassifications in your model's predictions.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22950" y="-57275"/>
            <a:ext cx="9098100" cy="47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225">
                <a:solidFill>
                  <a:schemeClr val="dk2"/>
                </a:solidFill>
              </a:rPr>
              <a:t>Classification Report</a:t>
            </a:r>
            <a:endParaRPr b="1" sz="122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225"/>
              <a:t>The classification report displays the precision, recall, F1-score, and support for each class.</a:t>
            </a:r>
            <a:endParaRPr b="1" sz="122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25"/>
              <a:t>e.g.:</a:t>
            </a:r>
            <a:endParaRPr sz="122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25">
                <a:solidFill>
                  <a:schemeClr val="dk2"/>
                </a:solidFill>
              </a:rPr>
              <a:t>           		  </a:t>
            </a:r>
            <a:r>
              <a:rPr b="1" lang="en" sz="1225">
                <a:solidFill>
                  <a:schemeClr val="dk2"/>
                </a:solidFill>
              </a:rPr>
              <a:t> precision    	recall  	f1-score   	support</a:t>
            </a:r>
            <a:endParaRPr b="1" sz="122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22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25">
                <a:solidFill>
                  <a:schemeClr val="dk2"/>
                </a:solidFill>
              </a:rPr>
              <a:t>     	      </a:t>
            </a:r>
            <a:r>
              <a:rPr b="1" lang="en" sz="1225">
                <a:solidFill>
                  <a:schemeClr val="dk2"/>
                </a:solidFill>
              </a:rPr>
              <a:t>0</a:t>
            </a:r>
            <a:r>
              <a:rPr lang="en" sz="1225">
                <a:solidFill>
                  <a:schemeClr val="dk2"/>
                </a:solidFill>
              </a:rPr>
              <a:t>       1.00        		   1.00     	   1.00       	    10</a:t>
            </a:r>
            <a:endParaRPr sz="122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25">
                <a:solidFill>
                  <a:schemeClr val="dk2"/>
                </a:solidFill>
              </a:rPr>
              <a:t>       	     </a:t>
            </a:r>
            <a:r>
              <a:rPr b="1" lang="en" sz="1225">
                <a:solidFill>
                  <a:schemeClr val="dk2"/>
                </a:solidFill>
              </a:rPr>
              <a:t> 1 </a:t>
            </a:r>
            <a:r>
              <a:rPr lang="en" sz="1225">
                <a:solidFill>
                  <a:schemeClr val="dk2"/>
                </a:solidFill>
              </a:rPr>
              <a:t>       1.00     		   1.00      	   1.00       	    20</a:t>
            </a:r>
            <a:endParaRPr sz="122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25">
                <a:solidFill>
                  <a:schemeClr val="dk2"/>
                </a:solidFill>
              </a:rPr>
              <a:t>                 </a:t>
            </a:r>
            <a:r>
              <a:rPr b="1" lang="en" sz="1225">
                <a:solidFill>
                  <a:schemeClr val="dk2"/>
                </a:solidFill>
              </a:rPr>
              <a:t>2</a:t>
            </a:r>
            <a:r>
              <a:rPr lang="en" sz="1225">
                <a:solidFill>
                  <a:schemeClr val="dk2"/>
                </a:solidFill>
              </a:rPr>
              <a:t>       1.00      		   1.00      	   1.00     	    15</a:t>
            </a:r>
            <a:endParaRPr sz="122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22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25">
                <a:solidFill>
                  <a:schemeClr val="dk2"/>
                </a:solidFill>
              </a:rPr>
              <a:t>    </a:t>
            </a:r>
            <a:r>
              <a:rPr b="1" lang="en" sz="1225">
                <a:solidFill>
                  <a:schemeClr val="dk2"/>
                </a:solidFill>
              </a:rPr>
              <a:t>accuracy</a:t>
            </a:r>
            <a:r>
              <a:rPr lang="en" sz="1225">
                <a:solidFill>
                  <a:schemeClr val="dk2"/>
                </a:solidFill>
              </a:rPr>
              <a:t>                  				   1.00     	    45</a:t>
            </a:r>
            <a:endParaRPr sz="122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25">
                <a:solidFill>
                  <a:schemeClr val="dk2"/>
                </a:solidFill>
              </a:rPr>
              <a:t>   </a:t>
            </a:r>
            <a:r>
              <a:rPr b="1" lang="en" sz="1225">
                <a:solidFill>
                  <a:schemeClr val="dk2"/>
                </a:solidFill>
              </a:rPr>
              <a:t>macro avg</a:t>
            </a:r>
            <a:r>
              <a:rPr lang="en" sz="1225">
                <a:solidFill>
                  <a:schemeClr val="dk2"/>
                </a:solidFill>
              </a:rPr>
              <a:t>       1.00    	   	   1.00     	   1.00      	    45</a:t>
            </a:r>
            <a:endParaRPr sz="122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225">
                <a:solidFill>
                  <a:schemeClr val="dk2"/>
                </a:solidFill>
              </a:rPr>
              <a:t>weighted avg</a:t>
            </a:r>
            <a:r>
              <a:rPr lang="en" sz="1225">
                <a:solidFill>
                  <a:schemeClr val="dk2"/>
                </a:solidFill>
              </a:rPr>
              <a:t>     1.00     		   1.00      	   1.00      	    45</a:t>
            </a:r>
            <a:endParaRPr sz="122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➔"/>
            </a:pPr>
            <a:r>
              <a:rPr b="1" lang="en" sz="1225">
                <a:solidFill>
                  <a:schemeClr val="dk2"/>
                </a:solidFill>
              </a:rPr>
              <a:t>Precision</a:t>
            </a:r>
            <a:r>
              <a:rPr lang="en" sz="1225"/>
              <a:t> </a:t>
            </a:r>
            <a:r>
              <a:rPr b="1" lang="en" sz="1225"/>
              <a:t>tells us the accuracy of the positive predictions.</a:t>
            </a:r>
            <a:r>
              <a:rPr lang="en" sz="1225"/>
              <a:t> For example, for class 0, the precision is 1.00, meaning 100% of the instances predicted as class 0 are indeed class 0.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➔"/>
            </a:pPr>
            <a:r>
              <a:rPr b="1" lang="en" sz="1225">
                <a:solidFill>
                  <a:schemeClr val="dk2"/>
                </a:solidFill>
              </a:rPr>
              <a:t>Recall</a:t>
            </a:r>
            <a:r>
              <a:rPr lang="en" sz="1225"/>
              <a:t> (also known as sensitivity) </a:t>
            </a:r>
            <a:r>
              <a:rPr b="1" lang="en" sz="1225"/>
              <a:t>tells us what proportion of actual positives was correctly identified. </a:t>
            </a:r>
            <a:r>
              <a:rPr lang="en" sz="1225"/>
              <a:t>For each class in your model, this value is 1.00, meaning the model correctly identified all instances of each class.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➔"/>
            </a:pPr>
            <a:r>
              <a:rPr b="1" lang="en" sz="1225">
                <a:solidFill>
                  <a:schemeClr val="dk2"/>
                </a:solidFill>
              </a:rPr>
              <a:t>F1-score</a:t>
            </a:r>
            <a:r>
              <a:rPr lang="en" sz="1225"/>
              <a:t> </a:t>
            </a:r>
            <a:r>
              <a:rPr b="1" lang="en" sz="1225"/>
              <a:t>is the harmonic mean of precision and recall</a:t>
            </a:r>
            <a:r>
              <a:rPr lang="en" sz="1225"/>
              <a:t>. An F1-score reaches its best value at 1 (perfect precision and recall) and its worst at 0.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➔"/>
            </a:pPr>
            <a:r>
              <a:rPr b="1" lang="en" sz="1225">
                <a:solidFill>
                  <a:schemeClr val="dk2"/>
                </a:solidFill>
              </a:rPr>
              <a:t>Support</a:t>
            </a:r>
            <a:r>
              <a:rPr b="1" lang="en" sz="1225"/>
              <a:t> is the number of actual occurrences of the class in the specified dataset.</a:t>
            </a:r>
            <a:r>
              <a:rPr lang="en" sz="1225"/>
              <a:t> For instance, class 0 appears 10 times.</a:t>
            </a:r>
            <a:endParaRPr sz="122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225"/>
              <a:t>The report also provides overall averages:</a:t>
            </a:r>
            <a:endParaRPr b="1"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➔"/>
            </a:pPr>
            <a:r>
              <a:rPr b="1" lang="en" sz="1225">
                <a:solidFill>
                  <a:schemeClr val="dk2"/>
                </a:solidFill>
              </a:rPr>
              <a:t>Accuracy</a:t>
            </a:r>
            <a:r>
              <a:rPr lang="en" sz="1225"/>
              <a:t> (here 1.00) </a:t>
            </a:r>
            <a:r>
              <a:rPr b="1" lang="en" sz="1225"/>
              <a:t>is the ratio of correctly predicted observations to the total observations.</a:t>
            </a:r>
            <a:endParaRPr b="1"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➔"/>
            </a:pPr>
            <a:r>
              <a:rPr b="1" lang="en" sz="1225">
                <a:solidFill>
                  <a:schemeClr val="dk2"/>
                </a:solidFill>
              </a:rPr>
              <a:t>Macro average </a:t>
            </a:r>
            <a:r>
              <a:rPr b="1" lang="en" sz="1225"/>
              <a:t>calculates metrics for each label and finds their unweighted mean</a:t>
            </a:r>
            <a:r>
              <a:rPr lang="en" sz="1225"/>
              <a:t>. This does not take label imbalance into account.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➔"/>
            </a:pPr>
            <a:r>
              <a:rPr b="1" lang="en" sz="1225">
                <a:solidFill>
                  <a:schemeClr val="dk2"/>
                </a:solidFill>
              </a:rPr>
              <a:t>Weighted average</a:t>
            </a:r>
            <a:r>
              <a:rPr lang="en" sz="1225"/>
              <a:t> </a:t>
            </a:r>
            <a:r>
              <a:rPr b="1" lang="en" sz="1225"/>
              <a:t>calculate</a:t>
            </a:r>
            <a:r>
              <a:rPr b="1" lang="en" sz="1225"/>
              <a:t> metrics for each label, and finds their average weighted by support (the number of true instances for each label).</a:t>
            </a:r>
            <a:endParaRPr b="1" sz="122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114550" y="7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20">
                <a:solidFill>
                  <a:schemeClr val="dk2"/>
                </a:solidFill>
              </a:rPr>
              <a:t>K-means clustering algorithm</a:t>
            </a:r>
            <a:endParaRPr b="1" sz="2020">
              <a:solidFill>
                <a:schemeClr val="dk2"/>
              </a:solidFill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47100" y="1661025"/>
            <a:ext cx="9049800" cy="32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225"/>
              <a:t>K-means is a clustering algorithm that used for unsupervised learning tasks (when the data is unlabeled), where the goal is to discover natural groupings in data. The "K" in K-means represents the number of clusters to be identified in the data.</a:t>
            </a:r>
            <a:endParaRPr b="1" sz="122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22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225">
                <a:solidFill>
                  <a:schemeClr val="dk2"/>
                </a:solidFill>
              </a:rPr>
              <a:t>How K-means Works:</a:t>
            </a:r>
            <a:endParaRPr b="1" sz="1225">
              <a:solidFill>
                <a:schemeClr val="dk2"/>
              </a:solidFill>
            </a:endParaRPr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AutoNum type="arabicPeriod"/>
            </a:pPr>
            <a:r>
              <a:rPr b="1" lang="en" sz="1225">
                <a:solidFill>
                  <a:schemeClr val="dk2"/>
                </a:solidFill>
              </a:rPr>
              <a:t>Initialization:</a:t>
            </a:r>
            <a:r>
              <a:rPr lang="en" sz="1225"/>
              <a:t> The process starts by </a:t>
            </a:r>
            <a:r>
              <a:rPr b="1" lang="en" sz="1225"/>
              <a:t>randomly selecting 'K' centroids,</a:t>
            </a:r>
            <a:r>
              <a:rPr lang="en" sz="1225"/>
              <a:t> where </a:t>
            </a:r>
            <a:r>
              <a:rPr b="1" lang="en" sz="1225"/>
              <a:t>each centroid is the center of a cluster.</a:t>
            </a:r>
            <a:r>
              <a:rPr lang="en" sz="1225"/>
              <a:t> These centroids are usually chosen as 'K' different data points from the dataset. </a:t>
            </a:r>
            <a:r>
              <a:rPr b="1" lang="en" sz="1225"/>
              <a:t>The process of K-means clustering is to minimize the total distance between the data points and their respective cluster centroids.</a:t>
            </a:r>
            <a:endParaRPr b="1" sz="1225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AutoNum type="arabicPeriod"/>
            </a:pPr>
            <a:r>
              <a:rPr b="1" lang="en" sz="1225">
                <a:solidFill>
                  <a:schemeClr val="dk2"/>
                </a:solidFill>
              </a:rPr>
              <a:t>Assignment Step</a:t>
            </a:r>
            <a:r>
              <a:rPr lang="en" sz="1225"/>
              <a:t>: Each data point in the dataset is </a:t>
            </a:r>
            <a:r>
              <a:rPr b="1" lang="en" sz="1225"/>
              <a:t>assigned to the nearest centroid</a:t>
            </a:r>
            <a:r>
              <a:rPr lang="en" sz="1225"/>
              <a:t>, </a:t>
            </a:r>
            <a:r>
              <a:rPr b="1" lang="en" sz="1225"/>
              <a:t>based on the distance</a:t>
            </a:r>
            <a:r>
              <a:rPr lang="en" sz="1225"/>
              <a:t> between the data point and the centroid. The most common distance metric used is </a:t>
            </a:r>
            <a:r>
              <a:rPr b="1" lang="en" sz="1225"/>
              <a:t>the Euclidean distance.</a:t>
            </a:r>
            <a:endParaRPr b="1" sz="1225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AutoNum type="arabicPeriod"/>
            </a:pPr>
            <a:r>
              <a:rPr b="1" lang="en" sz="1225">
                <a:solidFill>
                  <a:schemeClr val="dk2"/>
                </a:solidFill>
              </a:rPr>
              <a:t>Update Step: </a:t>
            </a:r>
            <a:r>
              <a:rPr lang="en" sz="1225"/>
              <a:t>After all data points have been assigned to clusters, the </a:t>
            </a:r>
            <a:r>
              <a:rPr b="1" lang="en" sz="1225"/>
              <a:t>positions of the 'K' centroids are recalculated.</a:t>
            </a:r>
            <a:r>
              <a:rPr lang="en" sz="1225"/>
              <a:t> This is typically done by taking the </a:t>
            </a:r>
            <a:r>
              <a:rPr b="1" lang="en" sz="1225"/>
              <a:t>mean of all data points </a:t>
            </a:r>
            <a:r>
              <a:rPr lang="en" sz="1225"/>
              <a:t>assigned to that centroid's cluster.</a:t>
            </a:r>
            <a:endParaRPr sz="1225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AutoNum type="arabicPeriod"/>
            </a:pPr>
            <a:r>
              <a:rPr b="1" lang="en" sz="1225">
                <a:solidFill>
                  <a:schemeClr val="dk2"/>
                </a:solidFill>
              </a:rPr>
              <a:t>Iterative Process: </a:t>
            </a:r>
            <a:r>
              <a:rPr b="1" lang="en" sz="1225"/>
              <a:t>Steps 2 and 3 are repeated iteratively until the centroids </a:t>
            </a:r>
            <a:r>
              <a:rPr lang="en" sz="1225"/>
              <a:t>no longer move significantly or the assignments of data points to clusters remain constant. This indicates that the algorithm has converged and found a solution.</a:t>
            </a:r>
            <a:endParaRPr sz="122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22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225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4500" y="78450"/>
            <a:ext cx="4585625" cy="16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24150" y="57275"/>
            <a:ext cx="9095700" cy="4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360">
                <a:solidFill>
                  <a:schemeClr val="dk2"/>
                </a:solidFill>
              </a:rPr>
              <a:t>The attributes </a:t>
            </a:r>
            <a:r>
              <a:rPr b="1" lang="en" sz="1360">
                <a:solidFill>
                  <a:schemeClr val="dk2"/>
                </a:solidFill>
              </a:rPr>
              <a:t>silhouette_score,</a:t>
            </a:r>
            <a:r>
              <a:rPr lang="en" sz="1360">
                <a:solidFill>
                  <a:schemeClr val="dk2"/>
                </a:solidFill>
              </a:rPr>
              <a:t> </a:t>
            </a:r>
            <a:r>
              <a:rPr b="1" i="1" lang="en" sz="1360">
                <a:solidFill>
                  <a:schemeClr val="dk2"/>
                </a:solidFill>
              </a:rPr>
              <a:t>cluster_centers_</a:t>
            </a:r>
            <a:r>
              <a:rPr b="1" lang="en" sz="1360">
                <a:solidFill>
                  <a:schemeClr val="dk2"/>
                </a:solidFill>
              </a:rPr>
              <a:t>, and </a:t>
            </a:r>
            <a:r>
              <a:rPr b="1" i="1" lang="en" sz="1360">
                <a:solidFill>
                  <a:schemeClr val="dk2"/>
                </a:solidFill>
              </a:rPr>
              <a:t>labels_ </a:t>
            </a:r>
            <a:r>
              <a:rPr b="1" lang="en" sz="1360">
                <a:solidFill>
                  <a:schemeClr val="dk2"/>
                </a:solidFill>
              </a:rPr>
              <a:t>are crucial to understanding the results of the clustering in the K-Means algorithm:</a:t>
            </a:r>
            <a:endParaRPr b="1" sz="136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1360">
              <a:solidFill>
                <a:schemeClr val="dk2"/>
              </a:solidFill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60"/>
              <a:buChar char="❏"/>
            </a:pPr>
            <a:r>
              <a:rPr lang="en" sz="1360">
                <a:solidFill>
                  <a:schemeClr val="dk2"/>
                </a:solidFill>
              </a:rPr>
              <a:t>silhouette_score</a:t>
            </a:r>
            <a:endParaRPr sz="1360">
              <a:solidFill>
                <a:schemeClr val="dk2"/>
              </a:solidFill>
            </a:endParaRPr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SzPts val="1360"/>
              <a:buChar char="❏"/>
            </a:pPr>
            <a:r>
              <a:rPr b="1" lang="en" sz="1360"/>
              <a:t>It is a measure of how similar an object is to its own cluster (cohesion) compared to other clusters (separation</a:t>
            </a:r>
            <a:r>
              <a:rPr lang="en" sz="1360"/>
              <a:t>). The Silhouette Score ranges from -1 to +1, where a </a:t>
            </a:r>
            <a:r>
              <a:rPr b="1" lang="en" sz="1360"/>
              <a:t>high value indicates that the object is well matched to its own cluster and poorly matched to neighboring clusters</a:t>
            </a:r>
            <a:endParaRPr b="1" sz="136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60"/>
          </a:p>
          <a:p>
            <a:pPr indent="-31496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60"/>
              <a:buChar char="❏"/>
            </a:pPr>
            <a:r>
              <a:rPr lang="en" sz="1360">
                <a:solidFill>
                  <a:schemeClr val="dk2"/>
                </a:solidFill>
              </a:rPr>
              <a:t>c</a:t>
            </a:r>
            <a:r>
              <a:rPr lang="en" sz="1360">
                <a:solidFill>
                  <a:schemeClr val="dk2"/>
                </a:solidFill>
              </a:rPr>
              <a:t>luster_centers_</a:t>
            </a:r>
            <a:endParaRPr sz="1360">
              <a:solidFill>
                <a:schemeClr val="dk2"/>
              </a:solidFill>
            </a:endParaRPr>
          </a:p>
          <a:p>
            <a:pPr indent="-31496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Char char="❏"/>
            </a:pPr>
            <a:r>
              <a:rPr b="1" lang="en" sz="1360"/>
              <a:t>It represents the coordinates of the cluster centers</a:t>
            </a:r>
            <a:r>
              <a:rPr lang="en" sz="1360"/>
              <a:t>. If there are N features in the dataset and you're clustering into K clusters, cluster_centers_ will be an array of shape (K, N).</a:t>
            </a:r>
            <a:endParaRPr sz="1360"/>
          </a:p>
          <a:p>
            <a:pPr indent="-31496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Char char="❏"/>
            </a:pPr>
            <a:r>
              <a:rPr lang="en" sz="1360"/>
              <a:t>After fitting K-Means, you can use cluster_centers_ </a:t>
            </a:r>
            <a:r>
              <a:rPr b="1" lang="en" sz="1360"/>
              <a:t>to understand the positioning of the clusters in the feature space and to interpret what each cluster might represent i</a:t>
            </a:r>
            <a:r>
              <a:rPr lang="en" sz="1360"/>
              <a:t>n the context of the problem.</a:t>
            </a:r>
            <a:endParaRPr sz="136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60"/>
          </a:p>
          <a:p>
            <a:pPr indent="-31496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60"/>
              <a:buChar char="❏"/>
            </a:pPr>
            <a:r>
              <a:rPr lang="en" sz="1360">
                <a:solidFill>
                  <a:schemeClr val="dk2"/>
                </a:solidFill>
              </a:rPr>
              <a:t>l</a:t>
            </a:r>
            <a:r>
              <a:rPr lang="en" sz="1360">
                <a:solidFill>
                  <a:schemeClr val="dk2"/>
                </a:solidFill>
              </a:rPr>
              <a:t>abels_</a:t>
            </a:r>
            <a:endParaRPr sz="1360">
              <a:solidFill>
                <a:schemeClr val="dk2"/>
              </a:solidFill>
            </a:endParaRPr>
          </a:p>
          <a:p>
            <a:pPr indent="-31496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Char char="❏"/>
            </a:pPr>
            <a:r>
              <a:rPr b="1" lang="en" sz="1360"/>
              <a:t>This attribute holds the cluster assignment for each data point in the dataset</a:t>
            </a:r>
            <a:r>
              <a:rPr lang="en" sz="1360"/>
              <a:t>. Each data point is assigned a label, an integer from 0 to K-1, where K is the number of clusters.</a:t>
            </a:r>
            <a:endParaRPr sz="1360"/>
          </a:p>
          <a:p>
            <a:pPr indent="-31496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Char char="❏"/>
            </a:pPr>
            <a:r>
              <a:rPr lang="en" sz="1360"/>
              <a:t>The cluster labels can be </a:t>
            </a:r>
            <a:r>
              <a:rPr b="1" lang="en" sz="1360"/>
              <a:t>used to segment the data into distinct groups after clustering.</a:t>
            </a:r>
            <a:r>
              <a:rPr lang="en" sz="1360"/>
              <a:t> This can be valuable for downstream tasks such as targeted marketing, customer segmentation, or other forms of stratified analysis.</a:t>
            </a:r>
            <a:endParaRPr b="1" sz="136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20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20">
                <a:solidFill>
                  <a:schemeClr val="dk2"/>
                </a:solidFill>
              </a:rPr>
              <a:t>Web scraping</a:t>
            </a:r>
            <a:endParaRPr b="1" sz="2020">
              <a:solidFill>
                <a:schemeClr val="dk2"/>
              </a:solidFill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698775"/>
            <a:ext cx="8520600" cy="41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It is a method used to extract large amounts of data from websites.</a:t>
            </a:r>
            <a:r>
              <a:rPr lang="en"/>
              <a:t> The process involves </a:t>
            </a:r>
            <a:r>
              <a:rPr lang="en">
                <a:solidFill>
                  <a:schemeClr val="dk2"/>
                </a:solidFill>
              </a:rPr>
              <a:t>fetching the web page</a:t>
            </a:r>
            <a:r>
              <a:rPr lang="en"/>
              <a:t> and </a:t>
            </a:r>
            <a:r>
              <a:rPr lang="en">
                <a:solidFill>
                  <a:schemeClr val="dk2"/>
                </a:solidFill>
              </a:rPr>
              <a:t>then extracting useful information </a:t>
            </a:r>
            <a:r>
              <a:rPr lang="en"/>
              <a:t>from it.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❏"/>
            </a:pPr>
            <a:r>
              <a:rPr b="1" lang="en">
                <a:solidFill>
                  <a:schemeClr val="dk2"/>
                </a:solidFill>
              </a:rPr>
              <a:t>Fetching Web Content:</a:t>
            </a:r>
            <a:endParaRPr b="1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first step i</a:t>
            </a:r>
            <a:r>
              <a:rPr lang="en"/>
              <a:t>n web scraping is to </a:t>
            </a:r>
            <a:r>
              <a:rPr b="1" lang="en"/>
              <a:t>retrieve the web page's content.</a:t>
            </a:r>
            <a:r>
              <a:rPr lang="en"/>
              <a:t> This is typically done using</a:t>
            </a:r>
            <a:r>
              <a:rPr b="1" lang="en"/>
              <a:t> HTTP requests</a:t>
            </a:r>
            <a:r>
              <a:rPr lang="en"/>
              <a:t>. </a:t>
            </a:r>
            <a:r>
              <a:rPr b="1" lang="en"/>
              <a:t>In Python, libraries like </a:t>
            </a:r>
            <a:r>
              <a:rPr b="1" lang="en">
                <a:solidFill>
                  <a:schemeClr val="dk2"/>
                </a:solidFill>
              </a:rPr>
              <a:t>‘requests’</a:t>
            </a:r>
            <a:r>
              <a:rPr b="1" lang="en"/>
              <a:t> are commonly used for this purpose.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❏"/>
            </a:pPr>
            <a:r>
              <a:rPr b="1" lang="en">
                <a:solidFill>
                  <a:schemeClr val="dk2"/>
                </a:solidFill>
              </a:rPr>
              <a:t>Parsing the Content:</a:t>
            </a:r>
            <a:endParaRPr b="1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the web page's HTML content is fetched, i</a:t>
            </a:r>
            <a:r>
              <a:rPr b="1" lang="en"/>
              <a:t>t needs to be parsed so that specific data can be extracted from it.</a:t>
            </a:r>
            <a:r>
              <a:rPr lang="en"/>
              <a:t> </a:t>
            </a:r>
            <a:r>
              <a:rPr b="1" lang="en">
                <a:solidFill>
                  <a:schemeClr val="dk2"/>
                </a:solidFill>
              </a:rPr>
              <a:t>This is where tools like </a:t>
            </a:r>
            <a:r>
              <a:rPr b="1" lang="en" u="sng">
                <a:solidFill>
                  <a:schemeClr val="dk2"/>
                </a:solidFill>
              </a:rPr>
              <a:t>BeautifulSoup</a:t>
            </a:r>
            <a:r>
              <a:rPr b="1" lang="en">
                <a:solidFill>
                  <a:schemeClr val="dk2"/>
                </a:solidFill>
              </a:rPr>
              <a:t> come into play. </a:t>
            </a:r>
            <a:endParaRPr b="1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allow you to </a:t>
            </a:r>
            <a:r>
              <a:rPr lang="en" u="sng"/>
              <a:t>navigate the structure of the HTML document</a:t>
            </a:r>
            <a:r>
              <a:rPr lang="en"/>
              <a:t> and </a:t>
            </a:r>
            <a:r>
              <a:rPr lang="en" u="sng"/>
              <a:t>select the elements you're interested in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❏"/>
            </a:pPr>
            <a:r>
              <a:rPr b="1" lang="en">
                <a:solidFill>
                  <a:schemeClr val="dk2"/>
                </a:solidFill>
              </a:rPr>
              <a:t>Data Extraction:</a:t>
            </a:r>
            <a:endParaRPr b="1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After parsing,</a:t>
            </a:r>
            <a:r>
              <a:rPr lang="en"/>
              <a:t> the </a:t>
            </a:r>
            <a:r>
              <a:rPr b="1" lang="en"/>
              <a:t>desired data</a:t>
            </a:r>
            <a:r>
              <a:rPr lang="en"/>
              <a:t> (like text, links, images, etc.) i</a:t>
            </a:r>
            <a:r>
              <a:rPr b="1" lang="en"/>
              <a:t>s extracted from the HTML elements. </a:t>
            </a:r>
            <a:r>
              <a:rPr lang="en"/>
              <a:t>For example, you might extract all the </a:t>
            </a:r>
            <a:r>
              <a:rPr lang="en" u="sng"/>
              <a:t>headlines from a news site </a:t>
            </a:r>
            <a:r>
              <a:rPr lang="en"/>
              <a:t>or </a:t>
            </a:r>
            <a:r>
              <a:rPr lang="en" u="sng"/>
              <a:t>product information from an e-commerce site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❏"/>
            </a:pPr>
            <a:r>
              <a:rPr b="1" lang="en">
                <a:solidFill>
                  <a:schemeClr val="dk2"/>
                </a:solidFill>
              </a:rPr>
              <a:t>Data Manipulation and Storage:</a:t>
            </a:r>
            <a:endParaRPr b="1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extracted data can then be manipulated or processed </a:t>
            </a:r>
            <a:r>
              <a:rPr lang="en">
                <a:solidFill>
                  <a:schemeClr val="dk2"/>
                </a:solidFill>
              </a:rPr>
              <a:t>according to the requirements of the project.</a:t>
            </a:r>
            <a:r>
              <a:rPr lang="en"/>
              <a:t> It might involve </a:t>
            </a:r>
            <a:r>
              <a:rPr b="1" lang="en"/>
              <a:t>cleaning the data, transforming it into a specific format, or storing i</a:t>
            </a:r>
            <a:r>
              <a:rPr lang="en"/>
              <a:t>t in a database for further analysis.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