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5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bold.fntdata"/><Relationship Id="rId16" Type="http://schemas.openxmlformats.org/officeDocument/2006/relationships/slide" Target="slides/slide11.xml"/><Relationship Id="rId38" Type="http://schemas.openxmlformats.org/officeDocument/2006/relationships/font" Target="fonts/Robo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9da960f8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9da960f8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da960f85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9da960f85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9f529092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9f529092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da960f85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da960f85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da960f85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da960f85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da960f85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da960f85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da960f85e_0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da960f85e_0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23b22e1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23b22e1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23b22e16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23b22e16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da960f85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9da960f85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9f52909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9f52909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da960f85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da960f85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9da960f85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9da960f85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23b22e16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23b22e16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9da960f85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9da960f85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da960f85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da960f85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9da960f85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9da960f85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9da960f85e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9da960f85e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da960f85e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9da960f85e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da960f85e_0_1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da960f85e_0_1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da960f85e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9da960f85e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9f529092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9f529092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9da960f85e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9da960f85e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9da960f85e_0_1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9da960f85e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9f0025765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9f0025765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da960f8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da960f8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9f529092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9f529092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9f529092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9f529092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9f529092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9f529092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9f529092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9f529092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da960f85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da960f85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Relationship Id="rId5" Type="http://schemas.openxmlformats.org/officeDocument/2006/relationships/image" Target="../media/image2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and Specification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Graph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598" y="1108275"/>
            <a:ext cx="5278500" cy="156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875" y="2970525"/>
            <a:ext cx="5921861" cy="15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Graph with I/O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324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Graph with Resource Sharing</a:t>
            </a:r>
            <a:endParaRPr/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650" y="1706975"/>
            <a:ext cx="5809725" cy="18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Graph with </a:t>
            </a:r>
            <a:r>
              <a:rPr lang="en"/>
              <a:t>Hierarchy</a:t>
            </a:r>
            <a:r>
              <a:rPr lang="en"/>
              <a:t> </a:t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700" y="1444200"/>
            <a:ext cx="7437275" cy="27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Communication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Synchronization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Synchronous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Asynchronous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on the 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Shared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Message Passing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 State Machine (FSM)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-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(of our concern) -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Timed Automata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StateChart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express -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Hierarchy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Concurrency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 State Machine (FSM)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200" y="1752525"/>
            <a:ext cx="4379500" cy="12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8"/>
          <p:cNvSpPr txBox="1"/>
          <p:nvPr/>
        </p:nvSpPr>
        <p:spPr>
          <a:xfrm>
            <a:off x="6550950" y="1215850"/>
            <a:ext cx="2188500" cy="110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Note 1: x/y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x/ ⇒ on event of x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/y ⇒ output 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6585450" y="2768350"/>
            <a:ext cx="2188500" cy="1105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Note 2: event or output - can be empty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 - Simple Lift/Elevator</a:t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25" y="1119018"/>
            <a:ext cx="8520601" cy="373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Machine - Simple Lift/Elevator</a:t>
            </a:r>
            <a:endParaRPr/>
          </a:p>
        </p:txBody>
      </p:sp>
      <p:grpSp>
        <p:nvGrpSpPr>
          <p:cNvPr id="165" name="Google Shape;165;p30"/>
          <p:cNvGrpSpPr/>
          <p:nvPr/>
        </p:nvGrpSpPr>
        <p:grpSpPr>
          <a:xfrm>
            <a:off x="152400" y="1379200"/>
            <a:ext cx="8839202" cy="2022579"/>
            <a:chOff x="152400" y="1379200"/>
            <a:chExt cx="8839202" cy="2022579"/>
          </a:xfrm>
        </p:grpSpPr>
        <p:pic>
          <p:nvPicPr>
            <p:cNvPr id="166" name="Google Shape;166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379200"/>
              <a:ext cx="8839202" cy="20225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3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53825" y="2857901"/>
              <a:ext cx="220250" cy="161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 - Statechart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289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Important because -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Hierarchy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Concurrency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Type: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Shared Memory (Broadcast)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[compare this with SDL in next slides]</a:t>
            </a: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225" y="1656475"/>
            <a:ext cx="3810950" cy="15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1"/>
          <p:cNvSpPr txBox="1"/>
          <p:nvPr/>
        </p:nvSpPr>
        <p:spPr>
          <a:xfrm>
            <a:off x="4701375" y="3478125"/>
            <a:ext cx="32202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Fig: State Diagram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Simplified Design Information Flow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475" y="1362475"/>
            <a:ext cx="7362825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1689875" y="1497875"/>
            <a:ext cx="2107500" cy="71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 - Statechart Hierarchy</a:t>
            </a:r>
            <a:endParaRPr/>
          </a:p>
        </p:txBody>
      </p:sp>
      <p:sp>
        <p:nvSpPr>
          <p:cNvPr id="181" name="Google Shape;181;p32"/>
          <p:cNvSpPr txBox="1"/>
          <p:nvPr/>
        </p:nvSpPr>
        <p:spPr>
          <a:xfrm>
            <a:off x="2744400" y="3553375"/>
            <a:ext cx="3964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Fig: State Chart with Hierarchy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327" y="1343062"/>
            <a:ext cx="4107398" cy="2003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 - Statechart Concurrency</a:t>
            </a:r>
            <a:endParaRPr/>
          </a:p>
        </p:txBody>
      </p:sp>
      <p:sp>
        <p:nvSpPr>
          <p:cNvPr id="188" name="Google Shape;188;p33"/>
          <p:cNvSpPr txBox="1"/>
          <p:nvPr/>
        </p:nvSpPr>
        <p:spPr>
          <a:xfrm>
            <a:off x="1591500" y="4373500"/>
            <a:ext cx="70152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Fig: State Chart of Answering Machine with Concurrency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900" y="1017725"/>
            <a:ext cx="5547825" cy="30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 - Timed (Answering Machine)</a:t>
            </a:r>
            <a:endParaRPr/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025" y="1322525"/>
            <a:ext cx="782456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 - Timed Automata (Answering Machine)</a:t>
            </a:r>
            <a:endParaRPr/>
          </a:p>
        </p:txBody>
      </p:sp>
      <p:pic>
        <p:nvPicPr>
          <p:cNvPr id="201" name="Google Shape;2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425" y="1507475"/>
            <a:ext cx="7778675" cy="283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 - Specification and Description Language</a:t>
            </a:r>
            <a:endParaRPr/>
          </a:p>
        </p:txBody>
      </p:sp>
      <p:sp>
        <p:nvSpPr>
          <p:cNvPr id="207" name="Google Shape;20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express 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Hierarchy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Concurrency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Type: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Message Passing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Asynchronous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11700" y="1152475"/>
            <a:ext cx="284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Hierarchy: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whole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Processes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FSM</a:t>
            </a:r>
            <a:endParaRPr/>
          </a:p>
        </p:txBody>
      </p:sp>
      <p:sp>
        <p:nvSpPr>
          <p:cNvPr id="213" name="Google Shape;21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 - Hierarchy</a:t>
            </a:r>
            <a:endParaRPr/>
          </a:p>
        </p:txBody>
      </p:sp>
      <p:grpSp>
        <p:nvGrpSpPr>
          <p:cNvPr id="214" name="Google Shape;214;p37"/>
          <p:cNvGrpSpPr/>
          <p:nvPr/>
        </p:nvGrpSpPr>
        <p:grpSpPr>
          <a:xfrm>
            <a:off x="5164800" y="850875"/>
            <a:ext cx="3221100" cy="3220500"/>
            <a:chOff x="2961500" y="961400"/>
            <a:chExt cx="3221100" cy="3220500"/>
          </a:xfrm>
        </p:grpSpPr>
        <p:sp>
          <p:nvSpPr>
            <p:cNvPr id="215" name="Google Shape;215;p37"/>
            <p:cNvSpPr/>
            <p:nvPr/>
          </p:nvSpPr>
          <p:spPr>
            <a:xfrm>
              <a:off x="2961500" y="961400"/>
              <a:ext cx="3221100" cy="3220500"/>
            </a:xfrm>
            <a:prstGeom prst="ellipse">
              <a:avLst/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37"/>
            <p:cNvSpPr txBox="1"/>
            <p:nvPr/>
          </p:nvSpPr>
          <p:spPr>
            <a:xfrm>
              <a:off x="3782900" y="1200950"/>
              <a:ext cx="15780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System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7" name="Google Shape;217;p37"/>
          <p:cNvGrpSpPr/>
          <p:nvPr/>
        </p:nvGrpSpPr>
        <p:grpSpPr>
          <a:xfrm>
            <a:off x="5604986" y="1730967"/>
            <a:ext cx="2340600" cy="2340600"/>
            <a:chOff x="3401686" y="1841492"/>
            <a:chExt cx="2340600" cy="2340600"/>
          </a:xfrm>
        </p:grpSpPr>
        <p:sp>
          <p:nvSpPr>
            <p:cNvPr id="218" name="Google Shape;218;p37"/>
            <p:cNvSpPr/>
            <p:nvPr/>
          </p:nvSpPr>
          <p:spPr>
            <a:xfrm>
              <a:off x="3401686" y="1841492"/>
              <a:ext cx="2340600" cy="2340600"/>
            </a:xfrm>
            <a:prstGeom prst="ellipse">
              <a:avLst/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7"/>
            <p:cNvSpPr txBox="1"/>
            <p:nvPr/>
          </p:nvSpPr>
          <p:spPr>
            <a:xfrm>
              <a:off x="3833274" y="2126800"/>
              <a:ext cx="1477200" cy="5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Blocks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" name="Google Shape;220;p37"/>
          <p:cNvGrpSpPr/>
          <p:nvPr/>
        </p:nvGrpSpPr>
        <p:grpSpPr>
          <a:xfrm>
            <a:off x="6036920" y="2594390"/>
            <a:ext cx="1476900" cy="1477200"/>
            <a:chOff x="3833620" y="2704915"/>
            <a:chExt cx="1476900" cy="1477200"/>
          </a:xfrm>
        </p:grpSpPr>
        <p:sp>
          <p:nvSpPr>
            <p:cNvPr id="221" name="Google Shape;221;p37"/>
            <p:cNvSpPr/>
            <p:nvPr/>
          </p:nvSpPr>
          <p:spPr>
            <a:xfrm>
              <a:off x="3833620" y="2704915"/>
              <a:ext cx="1476900" cy="1477200"/>
            </a:xfrm>
            <a:prstGeom prst="ellipse">
              <a:avLst/>
            </a:prstGeom>
            <a:solidFill>
              <a:srgbClr val="D8382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7"/>
            <p:cNvSpPr txBox="1"/>
            <p:nvPr/>
          </p:nvSpPr>
          <p:spPr>
            <a:xfrm>
              <a:off x="4185550" y="2903349"/>
              <a:ext cx="8106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Processes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3" name="Google Shape;223;p37"/>
          <p:cNvGrpSpPr/>
          <p:nvPr/>
        </p:nvGrpSpPr>
        <p:grpSpPr>
          <a:xfrm>
            <a:off x="6337025" y="3176942"/>
            <a:ext cx="876688" cy="894445"/>
            <a:chOff x="3833550" y="3061190"/>
            <a:chExt cx="1476900" cy="1477200"/>
          </a:xfrm>
        </p:grpSpPr>
        <p:sp>
          <p:nvSpPr>
            <p:cNvPr id="224" name="Google Shape;224;p37"/>
            <p:cNvSpPr/>
            <p:nvPr/>
          </p:nvSpPr>
          <p:spPr>
            <a:xfrm>
              <a:off x="3833550" y="3061190"/>
              <a:ext cx="1476900" cy="1477200"/>
            </a:xfrm>
            <a:prstGeom prst="ellipse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7"/>
            <p:cNvSpPr txBox="1"/>
            <p:nvPr/>
          </p:nvSpPr>
          <p:spPr>
            <a:xfrm>
              <a:off x="3957000" y="3499463"/>
              <a:ext cx="1230000" cy="64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FSM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 Symbols</a:t>
            </a:r>
            <a:endParaRPr/>
          </a:p>
        </p:txBody>
      </p:sp>
      <p:pic>
        <p:nvPicPr>
          <p:cNvPr id="231" name="Google Shape;2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4650" y="2024925"/>
            <a:ext cx="4727575" cy="10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FSM &amp; SDL</a:t>
            </a:r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75" y="2046276"/>
            <a:ext cx="3521500" cy="10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325" y="1507575"/>
            <a:ext cx="4618850" cy="20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9"/>
          <p:cNvSpPr txBox="1"/>
          <p:nvPr/>
        </p:nvSpPr>
        <p:spPr>
          <a:xfrm>
            <a:off x="1075875" y="3352850"/>
            <a:ext cx="2232900" cy="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FSM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0" name="Google Shape;240;p39"/>
          <p:cNvSpPr txBox="1"/>
          <p:nvPr/>
        </p:nvSpPr>
        <p:spPr>
          <a:xfrm>
            <a:off x="4450825" y="3691850"/>
            <a:ext cx="31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SDL Representation of FSM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 - Declarations &amp; Assignment of Variables</a:t>
            </a:r>
            <a:endParaRPr/>
          </a:p>
        </p:txBody>
      </p:sp>
      <p:pic>
        <p:nvPicPr>
          <p:cNvPr id="246" name="Google Shape;2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2550" y="1619625"/>
            <a:ext cx="4023775" cy="18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 - Process Interaction</a:t>
            </a:r>
            <a:endParaRPr/>
          </a:p>
        </p:txBody>
      </p:sp>
      <p:pic>
        <p:nvPicPr>
          <p:cNvPr id="252" name="Google Shape;2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675" y="1177475"/>
            <a:ext cx="47148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5750" y="3057750"/>
            <a:ext cx="3067050" cy="111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1"/>
          <p:cNvSpPr txBox="1"/>
          <p:nvPr/>
        </p:nvSpPr>
        <p:spPr>
          <a:xfrm>
            <a:off x="2682275" y="2313850"/>
            <a:ext cx="3677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Fig: Block View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5" name="Google Shape;255;p41"/>
          <p:cNvSpPr txBox="1"/>
          <p:nvPr/>
        </p:nvSpPr>
        <p:spPr>
          <a:xfrm>
            <a:off x="2510425" y="4315850"/>
            <a:ext cx="36771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Fig: Alternative View with corresponding Queues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Describes what is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Descriptions can be as simple as using Natural Languages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Problems with using Natural Language: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Incompleteness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Incomprehensible / Lost in translation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Ambiguity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 Automated Design Environment, </a:t>
            </a:r>
            <a:r>
              <a:rPr lang="en"/>
              <a:t>would</a:t>
            </a:r>
            <a:r>
              <a:rPr lang="en"/>
              <a:t> face difficulties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Require Formal Approaches (Languages/Models)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 - Hierarchy</a:t>
            </a:r>
            <a:endParaRPr/>
          </a:p>
        </p:txBody>
      </p:sp>
      <p:pic>
        <p:nvPicPr>
          <p:cNvPr id="261" name="Google Shape;2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1050" y="271125"/>
            <a:ext cx="1822475" cy="168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2"/>
          <p:cNvSpPr txBox="1"/>
          <p:nvPr/>
        </p:nvSpPr>
        <p:spPr>
          <a:xfrm>
            <a:off x="3197625" y="1915900"/>
            <a:ext cx="3043500" cy="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 1 : </a:t>
            </a:r>
            <a:r>
              <a:rPr lang="en" sz="1800">
                <a:solidFill>
                  <a:schemeClr val="dk2"/>
                </a:solidFill>
              </a:rPr>
              <a:t>Hierarchy</a:t>
            </a:r>
            <a:r>
              <a:rPr lang="en" sz="1800">
                <a:solidFill>
                  <a:schemeClr val="dk2"/>
                </a:solidFill>
              </a:rPr>
              <a:t> Tree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63" name="Google Shape;26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50" y="2768450"/>
            <a:ext cx="3043500" cy="1090588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2"/>
          <p:cNvSpPr txBox="1"/>
          <p:nvPr/>
        </p:nvSpPr>
        <p:spPr>
          <a:xfrm>
            <a:off x="4964825" y="4028425"/>
            <a:ext cx="39696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 3: View of Block B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(with corresponding Components inside)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65" name="Google Shape;26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86400" y="2937925"/>
            <a:ext cx="324802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2"/>
          <p:cNvSpPr txBox="1"/>
          <p:nvPr/>
        </p:nvSpPr>
        <p:spPr>
          <a:xfrm>
            <a:off x="253750" y="3981875"/>
            <a:ext cx="39696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Fig 2: System View showing  interaction among the Blocks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 - Timer</a:t>
            </a:r>
            <a:endParaRPr/>
          </a:p>
        </p:txBody>
      </p:sp>
      <p:pic>
        <p:nvPicPr>
          <p:cNvPr id="272" name="Google Shape;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250" y="1258550"/>
            <a:ext cx="6334451" cy="33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78" name="Google Shape;27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Embedded System Design by </a:t>
            </a:r>
            <a:r>
              <a:rPr lang="en"/>
              <a:t>Marwedel Book, Chapter 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&amp; System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system is an organized group of related objects or components and interaction among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Models are </a:t>
            </a:r>
            <a:r>
              <a:rPr lang="en" u="sng"/>
              <a:t>representation</a:t>
            </a:r>
            <a:r>
              <a:rPr lang="en" u="sng"/>
              <a:t> of the actual systems</a:t>
            </a:r>
            <a:r>
              <a:rPr lang="en"/>
              <a:t> for understanding, studying and predicting the behavior of systems.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Models can describe: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Structural (i.e. processors, circuit boards)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/ Behavioral (i.e. states, procedures)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Hierarchy &amp; Concurrency: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Technique for Modeling &amp; Specifications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6162" y="1728712"/>
            <a:ext cx="5169149" cy="30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Hierarchy &amp; Concurrency: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Technique for Modeling &amp; Specifications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52680" l="0" r="0" t="0"/>
          <a:stretch/>
        </p:blipFill>
        <p:spPr>
          <a:xfrm>
            <a:off x="635200" y="2141525"/>
            <a:ext cx="3168975" cy="195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43971"/>
          <a:stretch/>
        </p:blipFill>
        <p:spPr>
          <a:xfrm>
            <a:off x="4316705" y="1873004"/>
            <a:ext cx="2929976" cy="214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 rotWithShape="1">
          <a:blip r:embed="rId3">
            <a:alphaModFix/>
          </a:blip>
          <a:srcRect b="0" l="0" r="46395" t="19328"/>
          <a:stretch/>
        </p:blipFill>
        <p:spPr>
          <a:xfrm>
            <a:off x="55350" y="1187876"/>
            <a:ext cx="4294051" cy="322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/>
          <p:cNvPicPr preferRelativeResize="0"/>
          <p:nvPr/>
        </p:nvPicPr>
        <p:blipFill rotWithShape="1">
          <a:blip r:embed="rId4">
            <a:alphaModFix/>
          </a:blip>
          <a:srcRect b="0" l="0" r="36175" t="18738"/>
          <a:stretch/>
        </p:blipFill>
        <p:spPr>
          <a:xfrm>
            <a:off x="4274125" y="1187875"/>
            <a:ext cx="4813024" cy="31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84515" l="0" r="0" t="0"/>
          <a:stretch/>
        </p:blipFill>
        <p:spPr>
          <a:xfrm>
            <a:off x="642938" y="95750"/>
            <a:ext cx="7858125" cy="6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States (i.e. FSM, Reactive System)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75" y="1253750"/>
            <a:ext cx="8370450" cy="248671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5771225" y="126300"/>
            <a:ext cx="3119700" cy="72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FYI: Opposite of Reactive is Transformational/Batch System - they are deterministic, non-event driven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803350" y="4082175"/>
            <a:ext cx="72426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States: A, B, C, D, E, Z (an exception handling state)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Events: f, g, h, i, j, m, k (an exception event)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Exceptions: (k, Z) ⇒ this is (trigger, State) pair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 Model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Computation Model (or Model of Computation) is an abstract mathematical framework used to define and analyze how computations are performed. It describes the rules, operations, and structure of how a system processes inputs to produce outputs.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Aspects of a Computation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Formal Representation – Defines how computations are expressed (e.g., using algorithms, state transitions, or mathematical functions).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Execution Rules – Specifies how the system processes input data step by step.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Communication Protocol - </a:t>
            </a:r>
            <a:r>
              <a:rPr lang="en"/>
              <a:t>Specifies h</a:t>
            </a:r>
            <a:r>
              <a:rPr lang="en"/>
              <a:t>ow the components interact with each 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Complexity Considerations – Helps analyze efficiency, feasibility, and resource usage.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