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4F5705-7145-4659-BA40-143F64AC8F98}">
  <a:tblStyle styleId="{E84F5705-7145-4659-BA40-143F64AC8F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270a92e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270a92e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270a92e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270a92e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70a92e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70a92e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270a92e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270a92e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70a92e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270a92e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270a92e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270a92e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270a92ee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270a92e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337135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337135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337135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337135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2337135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2337135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337135f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337135f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3d9a107abcf53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3d9a107abcf53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70a92e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70a92e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70a92e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70a92e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70a92e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70a92e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Verification, Validation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FSM are defined: &lt;I, O, Q, Q</a:t>
            </a:r>
            <a:r>
              <a:rPr baseline="-25000" lang="en"/>
              <a:t>0</a:t>
            </a:r>
            <a:r>
              <a:rPr lang="en"/>
              <a:t>, F, H&gt;: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= set of all Inputs, O = set of all Outputs, Q=set of all states, Q</a:t>
            </a:r>
            <a:r>
              <a:rPr baseline="-25000" lang="en"/>
              <a:t>0</a:t>
            </a:r>
            <a:r>
              <a:rPr lang="en"/>
              <a:t> = set of all initial </a:t>
            </a:r>
            <a:r>
              <a:rPr lang="en"/>
              <a:t>states, F = state transition functions (given by delta ẟ(source state, destination state)), H = set of final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2 models, determine if they are equivalent: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M1:   &lt;I, O</a:t>
            </a:r>
            <a:r>
              <a:rPr baseline="-25000" lang="en"/>
              <a:t>1</a:t>
            </a:r>
            <a:r>
              <a:rPr lang="en"/>
              <a:t>, Q</a:t>
            </a:r>
            <a:r>
              <a:rPr baseline="-25000" lang="en"/>
              <a:t>1</a:t>
            </a:r>
            <a:r>
              <a:rPr lang="en"/>
              <a:t>, Q</a:t>
            </a:r>
            <a:r>
              <a:rPr baseline="-25000" lang="en"/>
              <a:t>01</a:t>
            </a:r>
            <a:r>
              <a:rPr lang="en"/>
              <a:t>, F</a:t>
            </a:r>
            <a:r>
              <a:rPr baseline="-25000" lang="en"/>
              <a:t>1</a:t>
            </a:r>
            <a:r>
              <a:rPr lang="en"/>
              <a:t>, H</a:t>
            </a:r>
            <a:r>
              <a:rPr baseline="-25000" lang="en"/>
              <a:t>1</a:t>
            </a:r>
            <a:r>
              <a:rPr lang="en"/>
              <a:t>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M2: &lt;I, O</a:t>
            </a:r>
            <a:r>
              <a:rPr baseline="-25000" lang="en"/>
              <a:t>2</a:t>
            </a:r>
            <a:r>
              <a:rPr lang="en"/>
              <a:t>, Q</a:t>
            </a:r>
            <a:r>
              <a:rPr baseline="-25000" lang="en"/>
              <a:t>2</a:t>
            </a:r>
            <a:r>
              <a:rPr lang="en"/>
              <a:t>, Q</a:t>
            </a:r>
            <a:r>
              <a:rPr baseline="-25000" lang="en"/>
              <a:t>02</a:t>
            </a:r>
            <a:r>
              <a:rPr lang="en"/>
              <a:t>, F</a:t>
            </a:r>
            <a:r>
              <a:rPr baseline="-25000" lang="en"/>
              <a:t>2</a:t>
            </a:r>
            <a:r>
              <a:rPr lang="en"/>
              <a:t>, H</a:t>
            </a:r>
            <a:r>
              <a:rPr baseline="-25000" lang="en"/>
              <a:t>2</a:t>
            </a:r>
            <a:r>
              <a:rPr lang="en"/>
              <a:t>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that, the inputs I will be the same for both of the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Equivalence Checking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couple of given FSMs (M1, M2):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all the state pairs (Q</a:t>
            </a:r>
            <a:r>
              <a:rPr baseline="-25000" lang="en"/>
              <a:t>1 </a:t>
            </a:r>
            <a:r>
              <a:rPr lang="en"/>
              <a:t>x Q</a:t>
            </a:r>
            <a:r>
              <a:rPr baseline="-25000" lang="en"/>
              <a:t>2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every state pairs, and for each input, find the transitioned (destination) state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if 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outputs match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transitioned (destination) </a:t>
            </a:r>
            <a:r>
              <a:rPr lang="en"/>
              <a:t>states in a pair are either both final states or both non-final states.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not, then these 2 models are not equal</a:t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Equivalence Checking - Algorithm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Equivalence Checking - Algorithm Example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1021475" y="1299175"/>
            <a:ext cx="701100" cy="6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1021475" y="3209850"/>
            <a:ext cx="701100" cy="6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2644525" y="1299175"/>
            <a:ext cx="701100" cy="6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2644525" y="2571750"/>
            <a:ext cx="701100" cy="6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2690250" y="3844325"/>
            <a:ext cx="701100" cy="6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165" name="Google Shape;165;p24"/>
          <p:cNvCxnSpPr>
            <a:stCxn id="164" idx="2"/>
            <a:endCxn id="163" idx="2"/>
          </p:cNvCxnSpPr>
          <p:nvPr/>
        </p:nvCxnSpPr>
        <p:spPr>
          <a:xfrm rot="10800000">
            <a:off x="2644650" y="2884175"/>
            <a:ext cx="45600" cy="1272600"/>
          </a:xfrm>
          <a:prstGeom prst="curvedConnector3">
            <a:avLst>
              <a:gd fmla="val 6224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24"/>
          <p:cNvCxnSpPr>
            <a:stCxn id="163" idx="6"/>
            <a:endCxn id="164" idx="6"/>
          </p:cNvCxnSpPr>
          <p:nvPr/>
        </p:nvCxnSpPr>
        <p:spPr>
          <a:xfrm>
            <a:off x="3345625" y="2884200"/>
            <a:ext cx="45600" cy="1272600"/>
          </a:xfrm>
          <a:prstGeom prst="curvedConnector3">
            <a:avLst>
              <a:gd fmla="val 6224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24"/>
          <p:cNvCxnSpPr>
            <a:stCxn id="161" idx="3"/>
            <a:endCxn id="161" idx="2"/>
          </p:cNvCxnSpPr>
          <p:nvPr/>
        </p:nvCxnSpPr>
        <p:spPr>
          <a:xfrm flipH="1" rot="5400000">
            <a:off x="962449" y="3581536"/>
            <a:ext cx="220800" cy="102600"/>
          </a:xfrm>
          <a:prstGeom prst="curvedConnector4">
            <a:avLst>
              <a:gd fmla="val -149293" name="adj1"/>
              <a:gd fmla="val 33216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24"/>
          <p:cNvCxnSpPr>
            <a:stCxn id="160" idx="4"/>
            <a:endCxn id="161" idx="0"/>
          </p:cNvCxnSpPr>
          <p:nvPr/>
        </p:nvCxnSpPr>
        <p:spPr>
          <a:xfrm>
            <a:off x="1372025" y="1924075"/>
            <a:ext cx="0" cy="12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4"/>
          <p:cNvCxnSpPr>
            <a:stCxn id="162" idx="4"/>
            <a:endCxn id="163" idx="0"/>
          </p:cNvCxnSpPr>
          <p:nvPr/>
        </p:nvCxnSpPr>
        <p:spPr>
          <a:xfrm>
            <a:off x="2995075" y="1924075"/>
            <a:ext cx="0" cy="6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4"/>
          <p:cNvSpPr txBox="1"/>
          <p:nvPr/>
        </p:nvSpPr>
        <p:spPr>
          <a:xfrm>
            <a:off x="890688" y="2213975"/>
            <a:ext cx="57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a/x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530863" y="2000275"/>
            <a:ext cx="57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a/x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11688" y="3715025"/>
            <a:ext cx="57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</a:t>
            </a:r>
            <a:r>
              <a:rPr lang="en" sz="1500">
                <a:solidFill>
                  <a:schemeClr val="dk2"/>
                </a:solidFill>
              </a:rPr>
              <a:t>/y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983375" y="3164150"/>
            <a:ext cx="767400" cy="73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2611375" y="2518500"/>
            <a:ext cx="767400" cy="73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2657100" y="3791075"/>
            <a:ext cx="767400" cy="731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2069313" y="2945100"/>
            <a:ext cx="57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b/y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565438" y="3164150"/>
            <a:ext cx="57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b/y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890703" y="4667350"/>
            <a:ext cx="86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FSM 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2608503" y="4697850"/>
            <a:ext cx="864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FSM 2</a:t>
            </a:r>
            <a:endParaRPr sz="1500">
              <a:solidFill>
                <a:schemeClr val="dk2"/>
              </a:solidFill>
            </a:endParaRPr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5443025" y="20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{E84F5705-7145-4659-BA40-143F64AC8F98}</a:tableStyleId>
              </a:tblPr>
              <a:tblGrid>
                <a:gridCol w="1086650"/>
                <a:gridCol w="1086650"/>
                <a:gridCol w="1086650"/>
              </a:tblGrid>
              <a:tr h="3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 r}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{q,s}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{p, s}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{p, t}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{q, r}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{q, s}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{q, t}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{q, t}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{q,s}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" name="Google Shape;181;p24"/>
          <p:cNvSpPr/>
          <p:nvPr/>
        </p:nvSpPr>
        <p:spPr>
          <a:xfrm rot="5400000">
            <a:off x="7422725" y="822125"/>
            <a:ext cx="284100" cy="213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6698700" y="1298700"/>
            <a:ext cx="2133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 all the inputs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5106250" y="2605225"/>
            <a:ext cx="284100" cy="213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 rot="-5400000">
            <a:off x="3488463" y="3390575"/>
            <a:ext cx="27417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 State Pairs (Q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x Q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Checking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Checking - the one with properties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Ways to write properties: if P is a property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For all,</a:t>
            </a:r>
            <a:r>
              <a:rPr lang="en"/>
              <a:t> (there exists) </a:t>
            </a:r>
            <a:r>
              <a:rPr lang="en"/>
              <a:t> P:  (∀ P) ⇒ for every path, there will be 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For some</a:t>
            </a:r>
            <a:r>
              <a:rPr lang="en"/>
              <a:t>, (there exists) P: (∃ P) ⇒ for some path </a:t>
            </a:r>
            <a:r>
              <a:rPr lang="en"/>
              <a:t>(at least one)</a:t>
            </a:r>
            <a:r>
              <a:rPr lang="en"/>
              <a:t>, there will be P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Always P</a:t>
            </a:r>
            <a:r>
              <a:rPr lang="en"/>
              <a:t>: (G  P) or ( ◻</a:t>
            </a:r>
            <a:r>
              <a:rPr lang="en"/>
              <a:t> P) ⇒ this property will always be satisfied no matter where we are on whatever path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E.g.: Always state-3 will follow state-2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b="1" lang="en"/>
              <a:t>Eventually P:</a:t>
            </a:r>
            <a:r>
              <a:rPr lang="en"/>
              <a:t> (F  P) or (♢ P) ⇒ whatever path we take, we will eventually reach 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Checking - Example</a:t>
            </a: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50" y="1135550"/>
            <a:ext cx="7495877" cy="39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Checking - Example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50726" r="0" t="0"/>
          <a:stretch/>
        </p:blipFill>
        <p:spPr>
          <a:xfrm>
            <a:off x="244250" y="1082225"/>
            <a:ext cx="3693497" cy="3913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5037225" y="1063900"/>
            <a:ext cx="39699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For all path, there will be S2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False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For some path, there will be S2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True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Always S3 will follow/succeed S2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True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Eventually we will reach s4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False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and Software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Ultimately, we need to test if our design-development is correct, if it gives us the expected output for the given inputs</a:t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1252775" y="2332300"/>
            <a:ext cx="7800" cy="57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Simulation based methods</a:t>
            </a:r>
            <a:endParaRPr sz="1700" u="sng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run a model, given some inputs (test vectors) and </a:t>
            </a:r>
            <a:r>
              <a:rPr lang="en" sz="1300"/>
              <a:t>outputs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check if the outputs are the expected ones.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Need to check ALL possible of inputs and outputs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Semi-Formal Methods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i/o specified as symbolic expression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/>
              <a:t>Formal Methods</a:t>
            </a:r>
            <a:endParaRPr sz="1700" u="sng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Requires logic to proof certain matters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Equivalence Checking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Specification</a:t>
            </a:r>
            <a:r>
              <a:rPr lang="en" sz="1300"/>
              <a:t> → Design Process → Implementation [does implementation = specification?]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Model Checking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Theorem Proving</a:t>
            </a:r>
            <a:endParaRPr sz="13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Validating a Design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805875" y="961750"/>
            <a:ext cx="1567500" cy="137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>
            <a:endCxn id="69" idx="0"/>
          </p:cNvCxnSpPr>
          <p:nvPr/>
        </p:nvCxnSpPr>
        <p:spPr>
          <a:xfrm>
            <a:off x="7585725" y="497050"/>
            <a:ext cx="39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stCxn id="69" idx="2"/>
          </p:cNvCxnSpPr>
          <p:nvPr/>
        </p:nvCxnSpPr>
        <p:spPr>
          <a:xfrm>
            <a:off x="7589625" y="2332450"/>
            <a:ext cx="3900" cy="37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6679850" y="181950"/>
            <a:ext cx="1843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Input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666075" y="2736750"/>
            <a:ext cx="18432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Out</a:t>
            </a:r>
            <a:r>
              <a:rPr lang="en">
                <a:solidFill>
                  <a:schemeClr val="dk2"/>
                </a:solidFill>
              </a:rPr>
              <a:t>put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7123257" y="969625"/>
            <a:ext cx="513225" cy="1323300"/>
          </a:xfrm>
          <a:custGeom>
            <a:rect b="b" l="l" r="r" t="t"/>
            <a:pathLst>
              <a:path extrusionOk="0" h="52932" w="20529">
                <a:moveTo>
                  <a:pt x="17866" y="0"/>
                </a:moveTo>
                <a:cubicBezTo>
                  <a:pt x="18761" y="5375"/>
                  <a:pt x="5397" y="2503"/>
                  <a:pt x="3373" y="7562"/>
                </a:cubicBezTo>
                <a:cubicBezTo>
                  <a:pt x="2168" y="10574"/>
                  <a:pt x="10429" y="9387"/>
                  <a:pt x="11880" y="12288"/>
                </a:cubicBezTo>
                <a:cubicBezTo>
                  <a:pt x="12702" y="13931"/>
                  <a:pt x="10221" y="15603"/>
                  <a:pt x="9044" y="17014"/>
                </a:cubicBezTo>
                <a:cubicBezTo>
                  <a:pt x="7630" y="18710"/>
                  <a:pt x="11345" y="20858"/>
                  <a:pt x="11880" y="23000"/>
                </a:cubicBezTo>
                <a:cubicBezTo>
                  <a:pt x="13196" y="28264"/>
                  <a:pt x="12770" y="36615"/>
                  <a:pt x="7784" y="38754"/>
                </a:cubicBezTo>
                <a:cubicBezTo>
                  <a:pt x="5436" y="39761"/>
                  <a:pt x="1031" y="37590"/>
                  <a:pt x="223" y="40014"/>
                </a:cubicBezTo>
                <a:cubicBezTo>
                  <a:pt x="-1240" y="44402"/>
                  <a:pt x="6447" y="47714"/>
                  <a:pt x="10935" y="48836"/>
                </a:cubicBezTo>
                <a:cubicBezTo>
                  <a:pt x="13993" y="49601"/>
                  <a:pt x="19216" y="45594"/>
                  <a:pt x="20387" y="48521"/>
                </a:cubicBezTo>
                <a:cubicBezTo>
                  <a:pt x="20955" y="49941"/>
                  <a:pt x="19127" y="51403"/>
                  <a:pt x="19127" y="5293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5"/>
          <p:cNvSpPr/>
          <p:nvPr/>
        </p:nvSpPr>
        <p:spPr>
          <a:xfrm>
            <a:off x="7632925" y="1048400"/>
            <a:ext cx="165875" cy="1244525"/>
          </a:xfrm>
          <a:custGeom>
            <a:rect b="b" l="l" r="r" t="t"/>
            <a:pathLst>
              <a:path extrusionOk="0" h="49781" w="6635">
                <a:moveTo>
                  <a:pt x="0" y="0"/>
                </a:moveTo>
                <a:cubicBezTo>
                  <a:pt x="0" y="2918"/>
                  <a:pt x="3610" y="4755"/>
                  <a:pt x="4411" y="7561"/>
                </a:cubicBezTo>
                <a:cubicBezTo>
                  <a:pt x="5198" y="10317"/>
                  <a:pt x="3846" y="13287"/>
                  <a:pt x="3151" y="16068"/>
                </a:cubicBezTo>
                <a:cubicBezTo>
                  <a:pt x="2632" y="18146"/>
                  <a:pt x="4624" y="20238"/>
                  <a:pt x="4411" y="22370"/>
                </a:cubicBezTo>
                <a:cubicBezTo>
                  <a:pt x="3758" y="28903"/>
                  <a:pt x="1890" y="35339"/>
                  <a:pt x="1890" y="41904"/>
                </a:cubicBezTo>
                <a:cubicBezTo>
                  <a:pt x="1890" y="43408"/>
                  <a:pt x="5629" y="41504"/>
                  <a:pt x="6301" y="42849"/>
                </a:cubicBezTo>
                <a:cubicBezTo>
                  <a:pt x="7636" y="45519"/>
                  <a:pt x="3462" y="48837"/>
                  <a:pt x="630" y="4978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6" name="Google Shape;76;p15"/>
          <p:cNvSpPr txBox="1"/>
          <p:nvPr/>
        </p:nvSpPr>
        <p:spPr>
          <a:xfrm>
            <a:off x="5199025" y="87425"/>
            <a:ext cx="1480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Stimulating different paths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6372650" y="788475"/>
            <a:ext cx="7404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Based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57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DUT = Design Under Test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 = Stimulus Generator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 = (Output) Monitor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Challenges / Drawbacks: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Generate ALL possible stimulus (input-output)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may limit our focus to only Critical Paths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But still large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Consuming </a:t>
            </a:r>
            <a:endParaRPr sz="13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Advantages :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Easier to perform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setup the simulation</a:t>
            </a:r>
            <a:endParaRPr sz="1300"/>
          </a:p>
        </p:txBody>
      </p:sp>
      <p:sp>
        <p:nvSpPr>
          <p:cNvPr id="84" name="Google Shape;84;p16"/>
          <p:cNvSpPr/>
          <p:nvPr/>
        </p:nvSpPr>
        <p:spPr>
          <a:xfrm>
            <a:off x="6230850" y="1347700"/>
            <a:ext cx="1953300" cy="21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(Hardware (i.e. HDL), Software (i.e. C), or Both )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453650" y="1347700"/>
            <a:ext cx="475200" cy="21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486150" y="1347700"/>
            <a:ext cx="475200" cy="21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453650" y="688800"/>
            <a:ext cx="3573300" cy="32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cxnSp>
        <p:nvCxnSpPr>
          <p:cNvPr id="88" name="Google Shape;88;p16"/>
          <p:cNvCxnSpPr>
            <a:endCxn id="85" idx="0"/>
          </p:cNvCxnSpPr>
          <p:nvPr/>
        </p:nvCxnSpPr>
        <p:spPr>
          <a:xfrm>
            <a:off x="5671450" y="1009000"/>
            <a:ext cx="198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>
            <a:off x="8713850" y="1009000"/>
            <a:ext cx="198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5" idx="3"/>
            <a:endCxn id="84" idx="1"/>
          </p:cNvCxnSpPr>
          <p:nvPr/>
        </p:nvCxnSpPr>
        <p:spPr>
          <a:xfrm>
            <a:off x="5928850" y="2403250"/>
            <a:ext cx="3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4" idx="3"/>
            <a:endCxn id="86" idx="1"/>
          </p:cNvCxnSpPr>
          <p:nvPr/>
        </p:nvCxnSpPr>
        <p:spPr>
          <a:xfrm>
            <a:off x="8184150" y="2403250"/>
            <a:ext cx="3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&amp; Testbench Authoring Language (TAL)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50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TAL : Jeda, Vera, testBuilder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Testbench: Set of i/p to get the desired o/p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Testbench Coverage: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of i/p that covers the whole o/p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next slide for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Testbench Coverage -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" y="1476125"/>
            <a:ext cx="2567949" cy="287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26000" y="1079525"/>
            <a:ext cx="23481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System includes 3 Gates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07925" y="4196975"/>
            <a:ext cx="2804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input Channels: combinations: 00, 01, 10, 11</a:t>
            </a:r>
            <a:endParaRPr sz="1500">
              <a:solidFill>
                <a:schemeClr val="dk2"/>
              </a:solidFill>
            </a:endParaRPr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3753350" y="1618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{E84F5705-7145-4659-BA40-143F64AC8F98}</a:tableStyleId>
              </a:tblPr>
              <a:tblGrid>
                <a:gridCol w="1015800"/>
                <a:gridCol w="1015800"/>
                <a:gridCol w="1015800"/>
                <a:gridCol w="977700"/>
                <a:gridCol w="1053900"/>
              </a:tblGrid>
              <a:tr h="6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Inputs→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18"/>
          <p:cNvSpPr/>
          <p:nvPr/>
        </p:nvSpPr>
        <p:spPr>
          <a:xfrm>
            <a:off x="6927025" y="1377575"/>
            <a:ext cx="701100" cy="316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7955725" y="1377575"/>
            <a:ext cx="701100" cy="316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168750" y="4602000"/>
            <a:ext cx="43434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 &amp; 11 covers all parts getting output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Methods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Equivalence 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Model/Specification vs Synthesized/Optimized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some properties, does the model satisfy the properties?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Theorem Proving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Prove that the implementation is equivalent to the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Checking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Equivalence Checking - A Concept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04275" y="1573475"/>
            <a:ext cx="739200" cy="28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227488" y="1573475"/>
            <a:ext cx="739200" cy="28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1311050" y="1573475"/>
            <a:ext cx="1714500" cy="28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1"/>
          <p:cNvCxnSpPr/>
          <p:nvPr/>
        </p:nvCxnSpPr>
        <p:spPr>
          <a:xfrm>
            <a:off x="1311050" y="1809700"/>
            <a:ext cx="16992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1"/>
          <p:cNvCxnSpPr>
            <a:stCxn id="128" idx="1"/>
          </p:cNvCxnSpPr>
          <p:nvPr/>
        </p:nvCxnSpPr>
        <p:spPr>
          <a:xfrm flipH="1" rot="10800000">
            <a:off x="1311050" y="2579225"/>
            <a:ext cx="17070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1311050" y="2586875"/>
            <a:ext cx="1699200" cy="3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1"/>
          <p:cNvCxnSpPr>
            <a:endCxn id="128" idx="3"/>
          </p:cNvCxnSpPr>
          <p:nvPr/>
        </p:nvCxnSpPr>
        <p:spPr>
          <a:xfrm flipH="1" rot="10800000">
            <a:off x="1311050" y="2990825"/>
            <a:ext cx="1714500" cy="79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3" name="Google Shape;133;p21"/>
          <p:cNvSpPr/>
          <p:nvPr/>
        </p:nvSpPr>
        <p:spPr>
          <a:xfrm>
            <a:off x="5300100" y="1489675"/>
            <a:ext cx="739200" cy="28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8096650" y="1489675"/>
            <a:ext cx="739200" cy="28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210725" y="1489675"/>
            <a:ext cx="1714500" cy="28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6210725" y="1725900"/>
            <a:ext cx="1699200" cy="3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>
            <a:stCxn id="135" idx="1"/>
          </p:cNvCxnSpPr>
          <p:nvPr/>
        </p:nvCxnSpPr>
        <p:spPr>
          <a:xfrm flipH="1" rot="10800000">
            <a:off x="6210725" y="2137225"/>
            <a:ext cx="172200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>
            <a:off x="6210725" y="2503075"/>
            <a:ext cx="1699200" cy="39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 flipH="1" rot="10800000">
            <a:off x="6225950" y="3257425"/>
            <a:ext cx="1699200" cy="66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 txBox="1"/>
          <p:nvPr/>
        </p:nvSpPr>
        <p:spPr>
          <a:xfrm>
            <a:off x="465225" y="4613850"/>
            <a:ext cx="12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System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553600" y="4613850"/>
            <a:ext cx="12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System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558650" y="4674825"/>
            <a:ext cx="2202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Are they Equal?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