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a6d09801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9a6d09801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a6d09801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9a6d09801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a6d09801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a6d09801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a6d09801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a6d09801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19a4f8df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619a4f8df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9b104057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39b104057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19a4f8df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619a4f8df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39b104057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39b104057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39b104057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39b104057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39b10405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39b10405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a6d09801a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a6d09801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39b104057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39b104057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19a4f8df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619a4f8df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39b104057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39b104057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619a4f8df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619a4f8df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19a4f8d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19a4f8d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19a4f8df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19a4f8d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19a4f8df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19a4f8df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a6d09801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a6d09801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a6d09801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a6d09801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a6d09801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a6d09801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a6d09801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9a6d09801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ESD Priority Inversion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00" y="98300"/>
            <a:ext cx="8918076" cy="478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661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62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/>
        </p:nvSpPr>
        <p:spPr>
          <a:xfrm>
            <a:off x="472975" y="300100"/>
            <a:ext cx="76089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Solutions: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Priority Inheritance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Priority Ceiling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/>
        </p:nvSpPr>
        <p:spPr>
          <a:xfrm>
            <a:off x="520225" y="229225"/>
            <a:ext cx="60414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Priority Inheritance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825" y="978788"/>
            <a:ext cx="8131800" cy="31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425" y="1223625"/>
            <a:ext cx="6067425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/>
          <p:nvPr/>
        </p:nvSpPr>
        <p:spPr>
          <a:xfrm>
            <a:off x="520225" y="229225"/>
            <a:ext cx="60414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Priority Inheritance - Example 1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650" y="1373300"/>
            <a:ext cx="7096125" cy="29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/>
        </p:nvSpPr>
        <p:spPr>
          <a:xfrm>
            <a:off x="520225" y="229225"/>
            <a:ext cx="60414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Priority Inheritance - Example 2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/>
        </p:nvSpPr>
        <p:spPr>
          <a:xfrm>
            <a:off x="304125" y="198975"/>
            <a:ext cx="56973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Priority Inheritance Deadlock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25" y="1106350"/>
            <a:ext cx="848677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1650" y="2193125"/>
            <a:ext cx="601027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/>
        </p:nvSpPr>
        <p:spPr>
          <a:xfrm>
            <a:off x="213675" y="187650"/>
            <a:ext cx="50079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Priority Ceiling Protocol (PCP)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3" name="Google Shape;183;p30"/>
          <p:cNvSpPr txBox="1"/>
          <p:nvPr/>
        </p:nvSpPr>
        <p:spPr>
          <a:xfrm>
            <a:off x="304125" y="911150"/>
            <a:ext cx="7992900" cy="3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requires jobs to be known at design time.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PCP assigns priority to the RESOURCES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It is the priority of the highest-priority job that can lock that resource S at any point .</a:t>
            </a:r>
            <a:endParaRPr sz="18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With PCP, a job is not allowed to enter a critical section if there are already locked </a:t>
            </a:r>
            <a:r>
              <a:rPr lang="en" sz="1800">
                <a:solidFill>
                  <a:schemeClr val="dk2"/>
                </a:solidFill>
              </a:rPr>
              <a:t>Resources</a:t>
            </a:r>
            <a:r>
              <a:rPr lang="en" sz="1800">
                <a:solidFill>
                  <a:schemeClr val="dk2"/>
                </a:solidFill>
              </a:rPr>
              <a:t>/semaphores which could block it eventually. Hence, once a job enters a critical section, it cannot be blocked by lower priority jobs until its completion.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1"/>
          <p:cNvPicPr preferRelativeResize="0"/>
          <p:nvPr/>
        </p:nvPicPr>
        <p:blipFill rotWithShape="1">
          <a:blip r:embed="rId3">
            <a:alphaModFix/>
          </a:blip>
          <a:srcRect b="0" l="2334" r="0" t="4168"/>
          <a:stretch/>
        </p:blipFill>
        <p:spPr>
          <a:xfrm>
            <a:off x="518975" y="3413125"/>
            <a:ext cx="8325574" cy="151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1"/>
          <p:cNvSpPr txBox="1"/>
          <p:nvPr/>
        </p:nvSpPr>
        <p:spPr>
          <a:xfrm>
            <a:off x="213675" y="187650"/>
            <a:ext cx="50079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Priority Ceiling Protocol (PCP) Works: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0" name="Google Shape;190;p31"/>
          <p:cNvSpPr txBox="1"/>
          <p:nvPr/>
        </p:nvSpPr>
        <p:spPr>
          <a:xfrm>
            <a:off x="104950" y="2943550"/>
            <a:ext cx="539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#2: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1" name="Google Shape;191;p31"/>
          <p:cNvSpPr txBox="1"/>
          <p:nvPr/>
        </p:nvSpPr>
        <p:spPr>
          <a:xfrm>
            <a:off x="213675" y="733675"/>
            <a:ext cx="539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#1: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813" y="1027500"/>
            <a:ext cx="82581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Critical Section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825" y="1351300"/>
            <a:ext cx="161925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1825" y="1708488"/>
            <a:ext cx="3800475" cy="21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662700" y="1292575"/>
            <a:ext cx="1701300" cy="669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Semaphore/ Mutex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64" name="Google Shape;64;p14"/>
          <p:cNvCxnSpPr/>
          <p:nvPr/>
        </p:nvCxnSpPr>
        <p:spPr>
          <a:xfrm flipH="1">
            <a:off x="2316125" y="2048750"/>
            <a:ext cx="614400" cy="425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4"/>
          <p:cNvCxnSpPr/>
          <p:nvPr/>
        </p:nvCxnSpPr>
        <p:spPr>
          <a:xfrm>
            <a:off x="4553125" y="607300"/>
            <a:ext cx="23700" cy="370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6" name="Google Shape;66;p14"/>
          <p:cNvSpPr/>
          <p:nvPr/>
        </p:nvSpPr>
        <p:spPr>
          <a:xfrm>
            <a:off x="5009975" y="2741900"/>
            <a:ext cx="1528200" cy="669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7218200" y="2741900"/>
            <a:ext cx="1528200" cy="669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6115450" y="4052175"/>
            <a:ext cx="1102800" cy="669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Critical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69" name="Google Shape;69;p14"/>
          <p:cNvCxnSpPr>
            <a:stCxn id="68" idx="0"/>
          </p:cNvCxnSpPr>
          <p:nvPr/>
        </p:nvCxnSpPr>
        <p:spPr>
          <a:xfrm rot="10800000">
            <a:off x="6412150" y="3301275"/>
            <a:ext cx="254700" cy="750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4"/>
          <p:cNvCxnSpPr>
            <a:stCxn id="68" idx="0"/>
          </p:cNvCxnSpPr>
          <p:nvPr/>
        </p:nvCxnSpPr>
        <p:spPr>
          <a:xfrm flipH="1" rot="10800000">
            <a:off x="6666850" y="3324675"/>
            <a:ext cx="548700" cy="727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25" y="1106350"/>
            <a:ext cx="848677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1650" y="2193125"/>
            <a:ext cx="6010275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2"/>
          <p:cNvSpPr/>
          <p:nvPr/>
        </p:nvSpPr>
        <p:spPr>
          <a:xfrm>
            <a:off x="4605475" y="2537750"/>
            <a:ext cx="630600" cy="6438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200" name="Google Shape;200;p32"/>
          <p:cNvSpPr txBox="1"/>
          <p:nvPr/>
        </p:nvSpPr>
        <p:spPr>
          <a:xfrm>
            <a:off x="304125" y="198975"/>
            <a:ext cx="56973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PCP solving Deadlock (Example from previous)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400" y="829100"/>
            <a:ext cx="8195674" cy="400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3"/>
          <p:cNvSpPr txBox="1"/>
          <p:nvPr/>
        </p:nvSpPr>
        <p:spPr>
          <a:xfrm>
            <a:off x="520225" y="229225"/>
            <a:ext cx="60414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Priority Ceiling - Example 1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/>
        </p:nvSpPr>
        <p:spPr>
          <a:xfrm>
            <a:off x="520225" y="229225"/>
            <a:ext cx="60414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Priority Ceiling - Example 2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12" name="Google Shape;2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450" y="943900"/>
            <a:ext cx="6124575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Study:</a:t>
            </a:r>
            <a:endParaRPr/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Embedded System by Peter Marwedel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Chapter 4 (4.1 - 4.2.3)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Few Points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Assume:</a:t>
            </a:r>
            <a:endParaRPr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</a:t>
            </a:r>
            <a:r>
              <a:rPr lang="en"/>
              <a:t>, b, c … can denote resources (e.g. memory, some sensor, etc)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P(a) means - locking/acquiring resource ‘a’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V(a) means - unlocking/releasing resource ‘a’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 job J1 acquires a resource, no other job (not even higher priority ones) can get the same resource before J1 releases it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2899025" y="3466550"/>
            <a:ext cx="3796500" cy="3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3946625" y="3462650"/>
            <a:ext cx="1480800" cy="36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1441825" y="3413000"/>
            <a:ext cx="59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J1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655150" y="2951300"/>
            <a:ext cx="68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P(a)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154475" y="2951300"/>
            <a:ext cx="68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</a:t>
            </a:r>
            <a:r>
              <a:rPr lang="en" sz="1800">
                <a:solidFill>
                  <a:schemeClr val="dk2"/>
                </a:solidFill>
              </a:rPr>
              <a:t>(a)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812350" y="3874700"/>
            <a:ext cx="116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Non C.S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5529425" y="3940450"/>
            <a:ext cx="116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Non C.S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4328538" y="3874700"/>
            <a:ext cx="85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C.S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Few Points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152475"/>
            <a:ext cx="8520600" cy="3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Tasks/Jobs/Process DO NOT have any critical section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the other hand, Some Have.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Only 1 critical section (shown in prev page)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Multiple critical sections, </a:t>
            </a:r>
            <a:r>
              <a:rPr lang="en" u="sng"/>
              <a:t>maybe even nested, or one after another.</a:t>
            </a:r>
            <a:endParaRPr/>
          </a:p>
        </p:txBody>
      </p:sp>
      <p:grpSp>
        <p:nvGrpSpPr>
          <p:cNvPr id="91" name="Google Shape;91;p16"/>
          <p:cNvGrpSpPr/>
          <p:nvPr/>
        </p:nvGrpSpPr>
        <p:grpSpPr>
          <a:xfrm>
            <a:off x="1457600" y="1648350"/>
            <a:ext cx="5253700" cy="923400"/>
            <a:chOff x="1441825" y="3413000"/>
            <a:chExt cx="5253700" cy="923400"/>
          </a:xfrm>
        </p:grpSpPr>
        <p:sp>
          <p:nvSpPr>
            <p:cNvPr id="92" name="Google Shape;92;p16"/>
            <p:cNvSpPr/>
            <p:nvPr/>
          </p:nvSpPr>
          <p:spPr>
            <a:xfrm>
              <a:off x="2899025" y="3466550"/>
              <a:ext cx="3796500" cy="354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6"/>
            <p:cNvSpPr txBox="1"/>
            <p:nvPr/>
          </p:nvSpPr>
          <p:spPr>
            <a:xfrm>
              <a:off x="1441825" y="3413000"/>
              <a:ext cx="590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J1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94" name="Google Shape;94;p16"/>
            <p:cNvSpPr txBox="1"/>
            <p:nvPr/>
          </p:nvSpPr>
          <p:spPr>
            <a:xfrm>
              <a:off x="4308925" y="3874700"/>
              <a:ext cx="1166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Non C.S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grpSp>
        <p:nvGrpSpPr>
          <p:cNvPr id="95" name="Google Shape;95;p16"/>
          <p:cNvGrpSpPr/>
          <p:nvPr/>
        </p:nvGrpSpPr>
        <p:grpSpPr>
          <a:xfrm>
            <a:off x="467875" y="3383075"/>
            <a:ext cx="5253750" cy="1728050"/>
            <a:chOff x="1441825" y="2951300"/>
            <a:chExt cx="5253750" cy="1728050"/>
          </a:xfrm>
        </p:grpSpPr>
        <p:sp>
          <p:nvSpPr>
            <p:cNvPr id="96" name="Google Shape;96;p16"/>
            <p:cNvSpPr/>
            <p:nvPr/>
          </p:nvSpPr>
          <p:spPr>
            <a:xfrm>
              <a:off x="2899025" y="3466550"/>
              <a:ext cx="3796500" cy="354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3691775" y="3462650"/>
              <a:ext cx="2079600" cy="36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6"/>
            <p:cNvSpPr txBox="1"/>
            <p:nvPr/>
          </p:nvSpPr>
          <p:spPr>
            <a:xfrm>
              <a:off x="1441825" y="3413000"/>
              <a:ext cx="590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J1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99" name="Google Shape;99;p16"/>
            <p:cNvSpPr txBox="1"/>
            <p:nvPr/>
          </p:nvSpPr>
          <p:spPr>
            <a:xfrm>
              <a:off x="3481875" y="2951300"/>
              <a:ext cx="687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P(a)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00" name="Google Shape;100;p16"/>
            <p:cNvSpPr txBox="1"/>
            <p:nvPr/>
          </p:nvSpPr>
          <p:spPr>
            <a:xfrm>
              <a:off x="5469550" y="2951300"/>
              <a:ext cx="687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V(a)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2725775" y="3874700"/>
              <a:ext cx="9660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Non C.S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02" name="Google Shape;102;p16"/>
            <p:cNvSpPr txBox="1"/>
            <p:nvPr/>
          </p:nvSpPr>
          <p:spPr>
            <a:xfrm>
              <a:off x="5897275" y="3940450"/>
              <a:ext cx="7983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Non C.S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03" name="Google Shape;103;p16"/>
            <p:cNvSpPr txBox="1"/>
            <p:nvPr/>
          </p:nvSpPr>
          <p:spPr>
            <a:xfrm>
              <a:off x="4328538" y="3874700"/>
              <a:ext cx="850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C.S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sp>
        <p:nvSpPr>
          <p:cNvPr id="104" name="Google Shape;104;p16"/>
          <p:cNvSpPr/>
          <p:nvPr/>
        </p:nvSpPr>
        <p:spPr>
          <a:xfrm>
            <a:off x="3300700" y="3889300"/>
            <a:ext cx="858600" cy="362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3093550" y="3427600"/>
            <a:ext cx="68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P(b)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3781450" y="3427600"/>
            <a:ext cx="68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V(b)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Few Points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</a:t>
            </a:r>
            <a:r>
              <a:rPr lang="en"/>
              <a:t> higher priority job can interrupt/preempt lower priority job, </a:t>
            </a:r>
            <a:r>
              <a:rPr lang="en" u="sng"/>
              <a:t>AT ANY POINT (even if the lower priority job is in critical section)</a:t>
            </a:r>
            <a:endParaRPr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higher priority job MAY or MAY NOT have critical section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(And Again) If a job J1 acquires a resource, no other job </a:t>
            </a:r>
            <a:r>
              <a:rPr lang="en" u="sng"/>
              <a:t>(not even higher priority ones)</a:t>
            </a:r>
            <a:r>
              <a:rPr lang="en"/>
              <a:t> can get the same resource before J1 releases it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01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2100"/>
            <a:ext cx="8780176" cy="476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759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578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