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9144000"/>
  <p:notesSz cx="6797675" cy="9872650"/>
  <p:embeddedFontLst>
    <p:embeddedFont>
      <p:font typeface="Arim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4" roundtripDataSignature="AMtx7mhRYHmqie6DGS7vmLLSpTuE6lVE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regular.fntdata"/><Relationship Id="rId20" Type="http://schemas.openxmlformats.org/officeDocument/2006/relationships/slide" Target="slides/slide13.xml"/><Relationship Id="rId42" Type="http://schemas.openxmlformats.org/officeDocument/2006/relationships/font" Target="fonts/Arimo-italic.fntdata"/><Relationship Id="rId41" Type="http://schemas.openxmlformats.org/officeDocument/2006/relationships/font" Target="fonts/Arimo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Arim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8687" y="739775"/>
            <a:ext cx="4940300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930275" y="739775"/>
            <a:ext cx="4937125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930275" y="739775"/>
            <a:ext cx="4937125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930275" y="739775"/>
            <a:ext cx="4937125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930275" y="739775"/>
            <a:ext cx="4937125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093787" y="858837"/>
            <a:ext cx="4614862" cy="3460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906462" y="4705350"/>
            <a:ext cx="4984750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1093787" y="858837"/>
            <a:ext cx="4614862" cy="3460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906462" y="4705350"/>
            <a:ext cx="4984750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928687" y="739775"/>
            <a:ext cx="4940300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928687" y="739775"/>
            <a:ext cx="4940300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8:notes"/>
          <p:cNvSpPr/>
          <p:nvPr>
            <p:ph idx="2" type="sldImg"/>
          </p:nvPr>
        </p:nvSpPr>
        <p:spPr>
          <a:xfrm>
            <a:off x="928687" y="739775"/>
            <a:ext cx="4940300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29:notes"/>
          <p:cNvSpPr/>
          <p:nvPr>
            <p:ph idx="2" type="sldImg"/>
          </p:nvPr>
        </p:nvSpPr>
        <p:spPr>
          <a:xfrm>
            <a:off x="928687" y="739775"/>
            <a:ext cx="4940300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931862" y="741362"/>
            <a:ext cx="4937125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06462" y="4689475"/>
            <a:ext cx="4984750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928687" y="739775"/>
            <a:ext cx="4940300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928687" y="739775"/>
            <a:ext cx="4940300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928687" y="739775"/>
            <a:ext cx="4940300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:notes"/>
          <p:cNvSpPr/>
          <p:nvPr>
            <p:ph idx="2" type="sldImg"/>
          </p:nvPr>
        </p:nvSpPr>
        <p:spPr>
          <a:xfrm>
            <a:off x="928687" y="739775"/>
            <a:ext cx="4940300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e0ac295e_1_0:notes"/>
          <p:cNvSpPr txBox="1"/>
          <p:nvPr/>
        </p:nvSpPr>
        <p:spPr>
          <a:xfrm>
            <a:off x="3851275" y="9378950"/>
            <a:ext cx="2944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90e0ac295e_1_0:notes"/>
          <p:cNvSpPr/>
          <p:nvPr>
            <p:ph idx="2" type="sldImg"/>
          </p:nvPr>
        </p:nvSpPr>
        <p:spPr>
          <a:xfrm>
            <a:off x="1092200" y="858838"/>
            <a:ext cx="4614863" cy="3460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190e0ac295e_1_0:notes"/>
          <p:cNvSpPr txBox="1"/>
          <p:nvPr>
            <p:ph idx="1" type="body"/>
          </p:nvPr>
        </p:nvSpPr>
        <p:spPr>
          <a:xfrm>
            <a:off x="904875" y="4705350"/>
            <a:ext cx="49878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90e0ac295e_1_61:notes"/>
          <p:cNvSpPr txBox="1"/>
          <p:nvPr/>
        </p:nvSpPr>
        <p:spPr>
          <a:xfrm>
            <a:off x="3851275" y="9378950"/>
            <a:ext cx="2944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90e0ac295e_1_61:notes"/>
          <p:cNvSpPr/>
          <p:nvPr>
            <p:ph idx="2" type="sldImg"/>
          </p:nvPr>
        </p:nvSpPr>
        <p:spPr>
          <a:xfrm>
            <a:off x="1092200" y="858838"/>
            <a:ext cx="4614863" cy="3460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190e0ac295e_1_61:notes"/>
          <p:cNvSpPr txBox="1"/>
          <p:nvPr>
            <p:ph idx="1" type="body"/>
          </p:nvPr>
        </p:nvSpPr>
        <p:spPr>
          <a:xfrm>
            <a:off x="904875" y="4705350"/>
            <a:ext cx="49878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90e0ac295e_1_71:notes"/>
          <p:cNvSpPr txBox="1"/>
          <p:nvPr>
            <p:ph idx="1" type="body"/>
          </p:nvPr>
        </p:nvSpPr>
        <p:spPr>
          <a:xfrm>
            <a:off x="679450" y="4689475"/>
            <a:ext cx="54387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190e0ac295e_1_71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90e0ac295e_1_123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90e0ac295e_1_123:notes"/>
          <p:cNvSpPr/>
          <p:nvPr>
            <p:ph idx="2" type="sldImg"/>
          </p:nvPr>
        </p:nvSpPr>
        <p:spPr>
          <a:xfrm>
            <a:off x="1092200" y="858838"/>
            <a:ext cx="4614863" cy="3460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g190e0ac295e_1_123:notes"/>
          <p:cNvSpPr txBox="1"/>
          <p:nvPr>
            <p:ph idx="1" type="body"/>
          </p:nvPr>
        </p:nvSpPr>
        <p:spPr>
          <a:xfrm>
            <a:off x="395287" y="4706605"/>
            <a:ext cx="59595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0e0ac295e_1_558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90e0ac295e_1_558:notes"/>
          <p:cNvSpPr/>
          <p:nvPr>
            <p:ph idx="2" type="sldImg"/>
          </p:nvPr>
        </p:nvSpPr>
        <p:spPr>
          <a:xfrm>
            <a:off x="1096963" y="860425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3" name="Google Shape;463;g190e0ac295e_1_558:notes"/>
          <p:cNvSpPr txBox="1"/>
          <p:nvPr>
            <p:ph idx="1" type="body"/>
          </p:nvPr>
        </p:nvSpPr>
        <p:spPr>
          <a:xfrm>
            <a:off x="501650" y="4706605"/>
            <a:ext cx="5726100" cy="4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90e0ac295e_1_334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90e0ac295e_1_334:notes"/>
          <p:cNvSpPr/>
          <p:nvPr>
            <p:ph idx="2" type="sldImg"/>
          </p:nvPr>
        </p:nvSpPr>
        <p:spPr>
          <a:xfrm>
            <a:off x="1084262" y="860483"/>
            <a:ext cx="4635600" cy="345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8" name="Google Shape;478;g190e0ac295e_1_334:notes"/>
          <p:cNvSpPr txBox="1"/>
          <p:nvPr>
            <p:ph idx="1" type="body"/>
          </p:nvPr>
        </p:nvSpPr>
        <p:spPr>
          <a:xfrm>
            <a:off x="452437" y="4499774"/>
            <a:ext cx="58929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/>
        </p:nvSpPr>
        <p:spPr>
          <a:xfrm>
            <a:off x="3851275" y="9378950"/>
            <a:ext cx="2944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79450" y="4689475"/>
            <a:ext cx="54387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90e0ac295e_1_381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90e0ac295e_1_381:notes"/>
          <p:cNvSpPr/>
          <p:nvPr>
            <p:ph idx="2" type="sldImg"/>
          </p:nvPr>
        </p:nvSpPr>
        <p:spPr>
          <a:xfrm>
            <a:off x="915987" y="738910"/>
            <a:ext cx="4967400" cy="370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g190e0ac295e_1_381:notes"/>
          <p:cNvSpPr txBox="1"/>
          <p:nvPr>
            <p:ph idx="1" type="body"/>
          </p:nvPr>
        </p:nvSpPr>
        <p:spPr>
          <a:xfrm>
            <a:off x="679450" y="4689238"/>
            <a:ext cx="54387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0e0ac295e_1_422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90e0ac295e_1_422:notes"/>
          <p:cNvSpPr/>
          <p:nvPr>
            <p:ph idx="2" type="sldImg"/>
          </p:nvPr>
        </p:nvSpPr>
        <p:spPr>
          <a:xfrm>
            <a:off x="915987" y="738910"/>
            <a:ext cx="4967400" cy="370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g190e0ac295e_1_422:notes"/>
          <p:cNvSpPr txBox="1"/>
          <p:nvPr>
            <p:ph idx="1" type="body"/>
          </p:nvPr>
        </p:nvSpPr>
        <p:spPr>
          <a:xfrm>
            <a:off x="679450" y="4689238"/>
            <a:ext cx="54387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90e0ac295e_1_474:notes"/>
          <p:cNvSpPr txBox="1"/>
          <p:nvPr/>
        </p:nvSpPr>
        <p:spPr>
          <a:xfrm>
            <a:off x="3851275" y="9380055"/>
            <a:ext cx="2944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90e0ac295e_1_474:notes"/>
          <p:cNvSpPr/>
          <p:nvPr>
            <p:ph idx="2" type="sldImg"/>
          </p:nvPr>
        </p:nvSpPr>
        <p:spPr>
          <a:xfrm>
            <a:off x="915987" y="738910"/>
            <a:ext cx="4967400" cy="370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g190e0ac295e_1_474:notes"/>
          <p:cNvSpPr txBox="1"/>
          <p:nvPr>
            <p:ph idx="1" type="body"/>
          </p:nvPr>
        </p:nvSpPr>
        <p:spPr>
          <a:xfrm>
            <a:off x="679450" y="4689238"/>
            <a:ext cx="54387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930275" y="739775"/>
            <a:ext cx="4937125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930275" y="739775"/>
            <a:ext cx="4937125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930275" y="739775"/>
            <a:ext cx="4937125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/>
        </p:nvSpPr>
        <p:spPr>
          <a:xfrm>
            <a:off x="3851275" y="9378950"/>
            <a:ext cx="294481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930275" y="739775"/>
            <a:ext cx="4937125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79450" y="4689475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" type="subTitle"/>
          </p:nvPr>
        </p:nvSpPr>
        <p:spPr>
          <a:xfrm>
            <a:off x="1371600" y="3886200"/>
            <a:ext cx="6400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7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7"/>
          <p:cNvSpPr txBox="1"/>
          <p:nvPr>
            <p:ph idx="1" type="body"/>
          </p:nvPr>
        </p:nvSpPr>
        <p:spPr>
          <a:xfrm>
            <a:off x="250825" y="1295400"/>
            <a:ext cx="421005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3" name="Google Shape;63;p67"/>
          <p:cNvSpPr txBox="1"/>
          <p:nvPr>
            <p:ph idx="2" type="body"/>
          </p:nvPr>
        </p:nvSpPr>
        <p:spPr>
          <a:xfrm>
            <a:off x="4613275" y="1295400"/>
            <a:ext cx="421005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-level optimizations">
  <p:cSld name="High-level optimizatio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1"/>
          <p:cNvSpPr txBox="1"/>
          <p:nvPr>
            <p:ph type="title"/>
          </p:nvPr>
        </p:nvSpPr>
        <p:spPr>
          <a:xfrm rot="5400000">
            <a:off x="6104732" y="686594"/>
            <a:ext cx="3386137" cy="215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1" type="body"/>
          </p:nvPr>
        </p:nvSpPr>
        <p:spPr>
          <a:xfrm rot="5400000">
            <a:off x="1716088" y="-1393825"/>
            <a:ext cx="3386137" cy="631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2"/>
          <p:cNvSpPr txBox="1"/>
          <p:nvPr>
            <p:ph idx="1" type="body"/>
          </p:nvPr>
        </p:nvSpPr>
        <p:spPr>
          <a:xfrm rot="5400000">
            <a:off x="3455988" y="-1909762"/>
            <a:ext cx="2162175" cy="8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2" name="Google Shape;52;p6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6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8" name="Google Shape;58;p6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6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/>
        </p:nvSpPr>
        <p:spPr>
          <a:xfrm>
            <a:off x="4911725" y="377825"/>
            <a:ext cx="38862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4"/>
          <p:cNvGrpSpPr/>
          <p:nvPr/>
        </p:nvGrpSpPr>
        <p:grpSpPr>
          <a:xfrm>
            <a:off x="503237" y="330200"/>
            <a:ext cx="3184525" cy="588962"/>
            <a:chOff x="317" y="208"/>
            <a:chExt cx="2006" cy="371"/>
          </a:xfrm>
        </p:grpSpPr>
        <p:pic>
          <p:nvPicPr>
            <p:cNvPr descr="tud_logo_rgb" id="12" name="Google Shape;12;p54"/>
            <p:cNvPicPr preferRelativeResize="0"/>
            <p:nvPr/>
          </p:nvPicPr>
          <p:blipFill rotWithShape="1">
            <a:blip r:embed="rId1">
              <a:alphaModFix/>
            </a:blip>
            <a:srcRect b="0" l="0" r="75550" t="0"/>
            <a:stretch/>
          </p:blipFill>
          <p:spPr>
            <a:xfrm>
              <a:off x="317" y="208"/>
              <a:ext cx="498" cy="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54"/>
            <p:cNvSpPr txBox="1"/>
            <p:nvPr/>
          </p:nvSpPr>
          <p:spPr>
            <a:xfrm>
              <a:off x="745" y="249"/>
              <a:ext cx="1578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62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technische universität dortmund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54"/>
          <p:cNvPicPr preferRelativeResize="0"/>
          <p:nvPr/>
        </p:nvPicPr>
        <p:blipFill rotWithShape="1">
          <a:blip r:embed="rId2">
            <a:alphaModFix/>
          </a:blip>
          <a:srcRect b="44701" l="0" r="71879" t="460"/>
          <a:stretch/>
        </p:blipFill>
        <p:spPr>
          <a:xfrm>
            <a:off x="6172200" y="323850"/>
            <a:ext cx="685800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4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4"/>
          <p:cNvSpPr txBox="1"/>
          <p:nvPr>
            <p:ph idx="1" type="body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6"/>
          <p:cNvSpPr txBox="1"/>
          <p:nvPr/>
        </p:nvSpPr>
        <p:spPr>
          <a:xfrm>
            <a:off x="7848600" y="6507162"/>
            <a:ext cx="1127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56"/>
          <p:cNvGrpSpPr/>
          <p:nvPr/>
        </p:nvGrpSpPr>
        <p:grpSpPr>
          <a:xfrm>
            <a:off x="395287" y="6437312"/>
            <a:ext cx="2039937" cy="457200"/>
            <a:chOff x="385" y="4055"/>
            <a:chExt cx="1285" cy="288"/>
          </a:xfrm>
        </p:grpSpPr>
        <p:pic>
          <p:nvPicPr>
            <p:cNvPr descr="tud_logo_rgb" id="25" name="Google Shape;25;p56"/>
            <p:cNvPicPr preferRelativeResize="0"/>
            <p:nvPr/>
          </p:nvPicPr>
          <p:blipFill rotWithShape="1">
            <a:blip r:embed="rId1">
              <a:alphaModFix/>
            </a:blip>
            <a:srcRect b="0" l="0" r="75550" t="0"/>
            <a:stretch/>
          </p:blipFill>
          <p:spPr>
            <a:xfrm>
              <a:off x="385" y="4089"/>
              <a:ext cx="306" cy="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56"/>
            <p:cNvSpPr txBox="1"/>
            <p:nvPr/>
          </p:nvSpPr>
          <p:spPr>
            <a:xfrm>
              <a:off x="634" y="4055"/>
              <a:ext cx="10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technische universität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dortmund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" name="Google Shape;27;p56"/>
          <p:cNvCxnSpPr/>
          <p:nvPr/>
        </p:nvCxnSpPr>
        <p:spPr>
          <a:xfrm>
            <a:off x="250825" y="6453187"/>
            <a:ext cx="8642350" cy="0"/>
          </a:xfrm>
          <a:prstGeom prst="straightConnector1">
            <a:avLst/>
          </a:prstGeom>
          <a:noFill/>
          <a:ln cap="flat" cmpd="sng" w="38100">
            <a:solidFill>
              <a:srgbClr val="84B81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56"/>
          <p:cNvCxnSpPr/>
          <p:nvPr/>
        </p:nvCxnSpPr>
        <p:spPr>
          <a:xfrm>
            <a:off x="250825" y="1125537"/>
            <a:ext cx="8642350" cy="0"/>
          </a:xfrm>
          <a:prstGeom prst="straightConnector1">
            <a:avLst/>
          </a:prstGeom>
          <a:noFill/>
          <a:ln cap="flat" cmpd="sng" w="38100">
            <a:solidFill>
              <a:srgbClr val="84B81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56"/>
          <p:cNvCxnSpPr/>
          <p:nvPr/>
        </p:nvCxnSpPr>
        <p:spPr>
          <a:xfrm>
            <a:off x="0" y="-63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84B81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0" name="Google Shape;30;p56"/>
          <p:cNvGrpSpPr/>
          <p:nvPr/>
        </p:nvGrpSpPr>
        <p:grpSpPr>
          <a:xfrm>
            <a:off x="2770187" y="6437312"/>
            <a:ext cx="1819275" cy="457200"/>
            <a:chOff x="1746" y="4055"/>
            <a:chExt cx="1146" cy="288"/>
          </a:xfrm>
        </p:grpSpPr>
        <p:pic>
          <p:nvPicPr>
            <p:cNvPr id="31" name="Google Shape;31;p56"/>
            <p:cNvPicPr preferRelativeResize="0"/>
            <p:nvPr/>
          </p:nvPicPr>
          <p:blipFill rotWithShape="1">
            <a:blip r:embed="rId2">
              <a:alphaModFix/>
            </a:blip>
            <a:srcRect b="44701" l="0" r="71879" t="460"/>
            <a:stretch/>
          </p:blipFill>
          <p:spPr>
            <a:xfrm>
              <a:off x="1746" y="4110"/>
              <a:ext cx="255" cy="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32;p56"/>
            <p:cNvSpPr txBox="1"/>
            <p:nvPr/>
          </p:nvSpPr>
          <p:spPr>
            <a:xfrm>
              <a:off x="1972" y="4055"/>
              <a:ext cx="9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fakultät für informatik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56"/>
          <p:cNvSpPr txBox="1"/>
          <p:nvPr/>
        </p:nvSpPr>
        <p:spPr>
          <a:xfrm>
            <a:off x="4572000" y="6437312"/>
            <a:ext cx="2735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p. marwedel,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12,  2014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/>
        </p:nvSpPr>
        <p:spPr>
          <a:xfrm>
            <a:off x="7848600" y="6507162"/>
            <a:ext cx="1127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fld id="{00000000-1234-1234-1234-123412341234}" type="slidenum"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58"/>
          <p:cNvGrpSpPr/>
          <p:nvPr/>
        </p:nvGrpSpPr>
        <p:grpSpPr>
          <a:xfrm>
            <a:off x="395287" y="6437312"/>
            <a:ext cx="2039937" cy="457200"/>
            <a:chOff x="385" y="4055"/>
            <a:chExt cx="1285" cy="288"/>
          </a:xfrm>
        </p:grpSpPr>
        <p:pic>
          <p:nvPicPr>
            <p:cNvPr descr="tud_logo_rgb" id="70" name="Google Shape;70;p58"/>
            <p:cNvPicPr preferRelativeResize="0"/>
            <p:nvPr/>
          </p:nvPicPr>
          <p:blipFill rotWithShape="1">
            <a:blip r:embed="rId1">
              <a:alphaModFix/>
            </a:blip>
            <a:srcRect b="0" l="0" r="75550" t="0"/>
            <a:stretch/>
          </p:blipFill>
          <p:spPr>
            <a:xfrm>
              <a:off x="385" y="4089"/>
              <a:ext cx="306" cy="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58"/>
            <p:cNvSpPr txBox="1"/>
            <p:nvPr/>
          </p:nvSpPr>
          <p:spPr>
            <a:xfrm>
              <a:off x="634" y="4055"/>
              <a:ext cx="10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technische universität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dortmund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2" name="Google Shape;72;p58"/>
          <p:cNvCxnSpPr/>
          <p:nvPr/>
        </p:nvCxnSpPr>
        <p:spPr>
          <a:xfrm>
            <a:off x="250825" y="6453187"/>
            <a:ext cx="8642350" cy="0"/>
          </a:xfrm>
          <a:prstGeom prst="straightConnector1">
            <a:avLst/>
          </a:prstGeom>
          <a:noFill/>
          <a:ln cap="flat" cmpd="sng" w="38100">
            <a:solidFill>
              <a:srgbClr val="84B81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58"/>
          <p:cNvCxnSpPr/>
          <p:nvPr/>
        </p:nvCxnSpPr>
        <p:spPr>
          <a:xfrm>
            <a:off x="250825" y="1125537"/>
            <a:ext cx="8642350" cy="0"/>
          </a:xfrm>
          <a:prstGeom prst="straightConnector1">
            <a:avLst/>
          </a:prstGeom>
          <a:noFill/>
          <a:ln cap="flat" cmpd="sng" w="38100">
            <a:solidFill>
              <a:srgbClr val="84B81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58"/>
          <p:cNvCxnSpPr/>
          <p:nvPr/>
        </p:nvCxnSpPr>
        <p:spPr>
          <a:xfrm>
            <a:off x="0" y="-63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84B81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5" name="Google Shape;75;p58"/>
          <p:cNvGrpSpPr/>
          <p:nvPr/>
        </p:nvGrpSpPr>
        <p:grpSpPr>
          <a:xfrm>
            <a:off x="2770187" y="6437312"/>
            <a:ext cx="1819275" cy="457200"/>
            <a:chOff x="1746" y="4055"/>
            <a:chExt cx="1146" cy="288"/>
          </a:xfrm>
        </p:grpSpPr>
        <p:pic>
          <p:nvPicPr>
            <p:cNvPr id="76" name="Google Shape;76;p58"/>
            <p:cNvPicPr preferRelativeResize="0"/>
            <p:nvPr/>
          </p:nvPicPr>
          <p:blipFill rotWithShape="1">
            <a:blip r:embed="rId2">
              <a:alphaModFix/>
            </a:blip>
            <a:srcRect b="44701" l="0" r="71879" t="460"/>
            <a:stretch/>
          </p:blipFill>
          <p:spPr>
            <a:xfrm>
              <a:off x="1746" y="4110"/>
              <a:ext cx="255" cy="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58"/>
            <p:cNvSpPr txBox="1"/>
            <p:nvPr/>
          </p:nvSpPr>
          <p:spPr>
            <a:xfrm>
              <a:off x="1972" y="4055"/>
              <a:ext cx="9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fakultät für informatik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58"/>
          <p:cNvSpPr txBox="1"/>
          <p:nvPr/>
        </p:nvSpPr>
        <p:spPr>
          <a:xfrm>
            <a:off x="4572000" y="6437312"/>
            <a:ext cx="2735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p. marwedel,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12,  2014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8"/>
          <p:cNvSpPr txBox="1"/>
          <p:nvPr/>
        </p:nvSpPr>
        <p:spPr>
          <a:xfrm>
            <a:off x="250825" y="4762"/>
            <a:ext cx="8620125" cy="111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optimizations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8"/>
          <p:cNvSpPr txBox="1"/>
          <p:nvPr/>
        </p:nvSpPr>
        <p:spPr>
          <a:xfrm>
            <a:off x="6410325" y="1271587"/>
            <a:ext cx="2460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section 7.2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8"/>
          <p:cNvSpPr txBox="1"/>
          <p:nvPr/>
        </p:nvSpPr>
        <p:spPr>
          <a:xfrm>
            <a:off x="679450" y="1860550"/>
            <a:ext cx="5907087" cy="292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5112" lvl="1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Floating-point to fixed point conversion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112" lvl="1" marL="4445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loop transformations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112" lvl="1" marL="4445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tiling/blocking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112" lvl="1" marL="4445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(nest) splitting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112" lvl="1" marL="4445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folding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8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250825" y="1295400"/>
            <a:ext cx="85725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250825" y="1958975"/>
            <a:ext cx="863123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Optimizations</a:t>
            </a:r>
            <a:b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Compilation for Embedded Processors -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250825" y="3886200"/>
            <a:ext cx="432117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Marwedel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Dortmund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Germany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914400" y="5949950"/>
            <a:ext cx="2994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2014 年 01 月 17 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356100" y="6092825"/>
            <a:ext cx="4537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slides use Microsoft clip arts. Microsoft copyright restrictions apply.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46457" l="1519" r="0" t="11274"/>
          <a:stretch/>
        </p:blipFill>
        <p:spPr>
          <a:xfrm>
            <a:off x="5003800" y="4149725"/>
            <a:ext cx="3240087" cy="17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 rot="-5400000">
            <a:off x="7869237" y="4956175"/>
            <a:ext cx="11398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rPr>
              <a:t>© Springer, 2010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Result, as published by Cortadella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8120" l="2952" r="2066" t="12550"/>
          <a:stretch/>
        </p:blipFill>
        <p:spPr>
          <a:xfrm>
            <a:off x="1258887" y="1773237"/>
            <a:ext cx="6192837" cy="4138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0"/>
          <p:cNvGrpSpPr/>
          <p:nvPr/>
        </p:nvGrpSpPr>
        <p:grpSpPr>
          <a:xfrm>
            <a:off x="468312" y="1268412"/>
            <a:ext cx="8135937" cy="3889375"/>
            <a:chOff x="295" y="799"/>
            <a:chExt cx="5125" cy="2450"/>
          </a:xfrm>
        </p:grpSpPr>
        <p:sp>
          <p:nvSpPr>
            <p:cNvPr id="186" name="Google Shape;186;p10"/>
            <p:cNvSpPr txBox="1"/>
            <p:nvPr/>
          </p:nvSpPr>
          <p:spPr>
            <a:xfrm>
              <a:off x="295" y="799"/>
              <a:ext cx="512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Reads only at the beginning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10"/>
            <p:cNvCxnSpPr/>
            <p:nvPr/>
          </p:nvCxnSpPr>
          <p:spPr>
            <a:xfrm flipH="1">
              <a:off x="1519" y="1117"/>
              <a:ext cx="998" cy="213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8" name="Google Shape;188;p10"/>
            <p:cNvCxnSpPr/>
            <p:nvPr/>
          </p:nvCxnSpPr>
          <p:spPr>
            <a:xfrm>
              <a:off x="2562" y="1117"/>
              <a:ext cx="363" cy="63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89" name="Google Shape;189;p10"/>
          <p:cNvGrpSpPr/>
          <p:nvPr/>
        </p:nvGrpSpPr>
        <p:grpSpPr>
          <a:xfrm>
            <a:off x="179387" y="1844675"/>
            <a:ext cx="2447925" cy="1008062"/>
            <a:chOff x="113" y="1162"/>
            <a:chExt cx="1542" cy="635"/>
          </a:xfrm>
        </p:grpSpPr>
        <p:sp>
          <p:nvSpPr>
            <p:cNvPr id="190" name="Google Shape;190;p10"/>
            <p:cNvSpPr txBox="1"/>
            <p:nvPr/>
          </p:nvSpPr>
          <p:spPr>
            <a:xfrm>
              <a:off x="113" y="1162"/>
              <a:ext cx="154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Initialization task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" name="Google Shape;191;p10"/>
            <p:cNvCxnSpPr/>
            <p:nvPr/>
          </p:nvCxnSpPr>
          <p:spPr>
            <a:xfrm>
              <a:off x="385" y="1389"/>
              <a:ext cx="454" cy="40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92" name="Google Shape;192;p10"/>
          <p:cNvCxnSpPr/>
          <p:nvPr/>
        </p:nvCxnSpPr>
        <p:spPr>
          <a:xfrm rot="10800000">
            <a:off x="6588125" y="2133600"/>
            <a:ext cx="0" cy="2159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3" name="Google Shape;193;p10"/>
          <p:cNvCxnSpPr/>
          <p:nvPr/>
        </p:nvCxnSpPr>
        <p:spPr>
          <a:xfrm rot="10800000">
            <a:off x="6588125" y="2060575"/>
            <a:ext cx="0" cy="360362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4" name="Google Shape;194;p10"/>
          <p:cNvCxnSpPr/>
          <p:nvPr/>
        </p:nvCxnSpPr>
        <p:spPr>
          <a:xfrm flipH="1" rot="10800000">
            <a:off x="6588125" y="2133600"/>
            <a:ext cx="71437" cy="28733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95" name="Google Shape;195;p10"/>
          <p:cNvSpPr txBox="1"/>
          <p:nvPr/>
        </p:nvSpPr>
        <p:spPr>
          <a:xfrm>
            <a:off x="6516687" y="2205037"/>
            <a:ext cx="2159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0"/>
          <p:cNvCxnSpPr/>
          <p:nvPr/>
        </p:nvCxnSpPr>
        <p:spPr>
          <a:xfrm rot="10800000">
            <a:off x="6659562" y="2133600"/>
            <a:ext cx="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97" name="Google Shape;197;p10"/>
          <p:cNvGrpSpPr/>
          <p:nvPr/>
        </p:nvGrpSpPr>
        <p:grpSpPr>
          <a:xfrm>
            <a:off x="4140200" y="5013325"/>
            <a:ext cx="3529012" cy="1393825"/>
            <a:chOff x="2608" y="3158"/>
            <a:chExt cx="2223" cy="878"/>
          </a:xfrm>
        </p:grpSpPr>
        <p:sp>
          <p:nvSpPr>
            <p:cNvPr id="198" name="Google Shape;198;p10"/>
            <p:cNvSpPr txBox="1"/>
            <p:nvPr/>
          </p:nvSpPr>
          <p:spPr>
            <a:xfrm>
              <a:off x="3334" y="3748"/>
              <a:ext cx="149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Always 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10"/>
            <p:cNvCxnSpPr/>
            <p:nvPr/>
          </p:nvCxnSpPr>
          <p:spPr>
            <a:xfrm rot="10800000">
              <a:off x="2608" y="3158"/>
              <a:ext cx="680" cy="68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00" name="Google Shape;200;p10"/>
          <p:cNvGrpSpPr/>
          <p:nvPr/>
        </p:nvGrpSpPr>
        <p:grpSpPr>
          <a:xfrm>
            <a:off x="4067175" y="2492375"/>
            <a:ext cx="4681537" cy="1152525"/>
            <a:chOff x="2562" y="1570"/>
            <a:chExt cx="2949" cy="726"/>
          </a:xfrm>
        </p:grpSpPr>
        <p:sp>
          <p:nvSpPr>
            <p:cNvPr id="201" name="Google Shape;201;p10"/>
            <p:cNvSpPr txBox="1"/>
            <p:nvPr/>
          </p:nvSpPr>
          <p:spPr>
            <a:xfrm>
              <a:off x="4785" y="1570"/>
              <a:ext cx="726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Never</a:t>
              </a:r>
              <a:b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10"/>
            <p:cNvCxnSpPr/>
            <p:nvPr/>
          </p:nvCxnSpPr>
          <p:spPr>
            <a:xfrm flipH="1">
              <a:off x="2562" y="1842"/>
              <a:ext cx="2178" cy="454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version of Tin</a:t>
            </a:r>
            <a:endParaRPr/>
          </a:p>
        </p:txBody>
      </p:sp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5364162" y="2133600"/>
            <a:ext cx="3603625" cy="31400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 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(IN, sample, 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+= sample; i++;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sample; d = DATA;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N)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= sum/N; d = DATA;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d*c; WRITE(OUT,d,1);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= 0; i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b="8120" l="35427" r="2064" t="12550"/>
          <a:stretch/>
        </p:blipFill>
        <p:spPr>
          <a:xfrm>
            <a:off x="179387" y="1700212"/>
            <a:ext cx="4075112" cy="4138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1"/>
          <p:cNvGrpSpPr/>
          <p:nvPr/>
        </p:nvGrpSpPr>
        <p:grpSpPr>
          <a:xfrm>
            <a:off x="323850" y="4868862"/>
            <a:ext cx="2376487" cy="1608137"/>
            <a:chOff x="204" y="2750"/>
            <a:chExt cx="1497" cy="1013"/>
          </a:xfrm>
        </p:grpSpPr>
        <p:sp>
          <p:nvSpPr>
            <p:cNvPr id="212" name="Google Shape;212;p11"/>
            <p:cNvSpPr txBox="1"/>
            <p:nvPr/>
          </p:nvSpPr>
          <p:spPr>
            <a:xfrm>
              <a:off x="204" y="3475"/>
              <a:ext cx="149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Always 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11"/>
            <p:cNvCxnSpPr/>
            <p:nvPr/>
          </p:nvCxnSpPr>
          <p:spPr>
            <a:xfrm rot="10800000">
              <a:off x="567" y="2750"/>
              <a:ext cx="181" cy="68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14" name="Google Shape;214;p11"/>
          <p:cNvSpPr txBox="1"/>
          <p:nvPr/>
        </p:nvSpPr>
        <p:spPr>
          <a:xfrm>
            <a:off x="3348037" y="2854325"/>
            <a:ext cx="1366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j==i-1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1"/>
          <p:cNvCxnSpPr/>
          <p:nvPr/>
        </p:nvCxnSpPr>
        <p:spPr>
          <a:xfrm flipH="1">
            <a:off x="2771775" y="3284537"/>
            <a:ext cx="647700" cy="714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11"/>
          <p:cNvSpPr txBox="1"/>
          <p:nvPr/>
        </p:nvSpPr>
        <p:spPr>
          <a:xfrm>
            <a:off x="4427537" y="3070225"/>
            <a:ext cx="776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 ☞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1"/>
          <p:cNvGrpSpPr/>
          <p:nvPr/>
        </p:nvGrpSpPr>
        <p:grpSpPr>
          <a:xfrm>
            <a:off x="395287" y="1041400"/>
            <a:ext cx="2376487" cy="2519362"/>
            <a:chOff x="249" y="346"/>
            <a:chExt cx="1497" cy="1587"/>
          </a:xfrm>
        </p:grpSpPr>
        <p:sp>
          <p:nvSpPr>
            <p:cNvPr id="218" name="Google Shape;218;p11"/>
            <p:cNvSpPr txBox="1"/>
            <p:nvPr/>
          </p:nvSpPr>
          <p:spPr>
            <a:xfrm>
              <a:off x="249" y="346"/>
              <a:ext cx="149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Never true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11"/>
            <p:cNvCxnSpPr/>
            <p:nvPr/>
          </p:nvCxnSpPr>
          <p:spPr>
            <a:xfrm>
              <a:off x="521" y="618"/>
              <a:ext cx="46" cy="131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0" name="Google Shape;220;p11"/>
          <p:cNvSpPr/>
          <p:nvPr/>
        </p:nvSpPr>
        <p:spPr>
          <a:xfrm>
            <a:off x="4572000" y="4005262"/>
            <a:ext cx="576262" cy="5762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ctrTitle"/>
          </p:nvPr>
        </p:nvSpPr>
        <p:spPr>
          <a:xfrm>
            <a:off x="250825" y="2130425"/>
            <a:ext cx="865028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High-level software transformations</a:t>
            </a:r>
            <a:endParaRPr/>
          </a:p>
        </p:txBody>
      </p:sp>
      <p:sp>
        <p:nvSpPr>
          <p:cNvPr id="227" name="Google Shape;227;p12"/>
          <p:cNvSpPr txBox="1"/>
          <p:nvPr>
            <p:ph idx="1" type="subTitle"/>
          </p:nvPr>
        </p:nvSpPr>
        <p:spPr>
          <a:xfrm>
            <a:off x="250825" y="3886200"/>
            <a:ext cx="36004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Marwedel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Dortmund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Informatik 12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Germany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4356100" y="6092825"/>
            <a:ext cx="4537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slides use Microsoft clip arts. Microsoft copyright restrictions apply.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46457" l="1519" r="0" t="11274"/>
          <a:stretch/>
        </p:blipFill>
        <p:spPr>
          <a:xfrm>
            <a:off x="5003800" y="4149725"/>
            <a:ext cx="3240087" cy="17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"/>
          <p:cNvSpPr txBox="1"/>
          <p:nvPr/>
        </p:nvSpPr>
        <p:spPr>
          <a:xfrm rot="-5400000">
            <a:off x="7869237" y="4956175"/>
            <a:ext cx="11398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rPr>
              <a:t>© Springer, 2010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/>
          <p:nvPr/>
        </p:nvSpPr>
        <p:spPr>
          <a:xfrm>
            <a:off x="433387" y="2452687"/>
            <a:ext cx="320675" cy="344487"/>
          </a:xfrm>
          <a:prstGeom prst="rightArrow">
            <a:avLst>
              <a:gd fmla="val 10800" name="adj1"/>
              <a:gd fmla="val 50000" name="adj2"/>
            </a:avLst>
          </a:prstGeom>
          <a:solidFill>
            <a:srgbClr val="99CC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609600" y="1884218"/>
            <a:ext cx="6059055" cy="4341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754062" y="2994891"/>
            <a:ext cx="6059055" cy="83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memory allocation on efficiency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2946400" y="1303337"/>
            <a:ext cx="2212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p[j][k]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250825" y="1700212"/>
            <a:ext cx="2979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major order (C)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5795962" y="1484312"/>
            <a:ext cx="30019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major order (FORTRAN)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24"/>
          <p:cNvGrpSpPr/>
          <p:nvPr/>
        </p:nvGrpSpPr>
        <p:grpSpPr>
          <a:xfrm>
            <a:off x="1042987" y="2205037"/>
            <a:ext cx="1724025" cy="4046537"/>
            <a:chOff x="657" y="1389"/>
            <a:chExt cx="1086" cy="2549"/>
          </a:xfrm>
        </p:grpSpPr>
        <p:pic>
          <p:nvPicPr>
            <p:cNvPr id="248" name="Google Shape;248;p24"/>
            <p:cNvPicPr preferRelativeResize="0"/>
            <p:nvPr/>
          </p:nvPicPr>
          <p:blipFill rotWithShape="1">
            <a:blip r:embed="rId3">
              <a:alphaModFix/>
            </a:blip>
            <a:srcRect b="8489" l="47532" r="36018" t="14027"/>
            <a:stretch/>
          </p:blipFill>
          <p:spPr>
            <a:xfrm>
              <a:off x="1066" y="1389"/>
              <a:ext cx="677" cy="2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4"/>
            <p:cNvSpPr/>
            <p:nvPr/>
          </p:nvSpPr>
          <p:spPr>
            <a:xfrm>
              <a:off x="1066" y="1979"/>
              <a:ext cx="45" cy="58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657" y="2115"/>
              <a:ext cx="421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baseline="-25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1066" y="2614"/>
              <a:ext cx="46" cy="58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1066" y="3249"/>
              <a:ext cx="46" cy="58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>
              <a:off x="657" y="2750"/>
              <a:ext cx="421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baseline="-25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 txBox="1"/>
            <p:nvPr/>
          </p:nvSpPr>
          <p:spPr>
            <a:xfrm>
              <a:off x="657" y="3385"/>
              <a:ext cx="421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baseline="-25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24"/>
          <p:cNvSpPr txBox="1"/>
          <p:nvPr/>
        </p:nvSpPr>
        <p:spPr>
          <a:xfrm>
            <a:off x="6275387" y="2525712"/>
            <a:ext cx="890587" cy="38528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4"/>
          <p:cNvCxnSpPr/>
          <p:nvPr/>
        </p:nvCxnSpPr>
        <p:spPr>
          <a:xfrm>
            <a:off x="6275387" y="3132137"/>
            <a:ext cx="8794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6262687" y="4124325"/>
            <a:ext cx="8794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24"/>
          <p:cNvCxnSpPr/>
          <p:nvPr/>
        </p:nvCxnSpPr>
        <p:spPr>
          <a:xfrm>
            <a:off x="6284912" y="5119687"/>
            <a:ext cx="8794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24"/>
          <p:cNvCxnSpPr/>
          <p:nvPr/>
        </p:nvCxnSpPr>
        <p:spPr>
          <a:xfrm>
            <a:off x="6286500" y="6089650"/>
            <a:ext cx="8794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24"/>
          <p:cNvSpPr txBox="1"/>
          <p:nvPr/>
        </p:nvSpPr>
        <p:spPr>
          <a:xfrm>
            <a:off x="6378575" y="2743200"/>
            <a:ext cx="59372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6343650" y="5945187"/>
            <a:ext cx="59372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6057900" y="4160837"/>
            <a:ext cx="73025" cy="9350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6069012" y="3176587"/>
            <a:ext cx="73025" cy="9350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6056312" y="5156200"/>
            <a:ext cx="73025" cy="9350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5418137" y="3402012"/>
            <a:ext cx="66833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5414962" y="4392612"/>
            <a:ext cx="66833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5427662" y="5354637"/>
            <a:ext cx="66833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6264275" y="3068637"/>
            <a:ext cx="927100" cy="68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6264275" y="4076700"/>
            <a:ext cx="935037" cy="68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6300787" y="5049837"/>
            <a:ext cx="977900" cy="68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performance of innermost loop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rightmost array index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468312" y="1341437"/>
            <a:ext cx="836612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loops, assuming row major order (C):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(k=0; k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=m; k++) 	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(k=0; k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=m; k++)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p[j][k] = ... 			   p[j][k] = ...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25"/>
          <p:cNvCxnSpPr/>
          <p:nvPr/>
        </p:nvCxnSpPr>
        <p:spPr>
          <a:xfrm>
            <a:off x="3851275" y="1844675"/>
            <a:ext cx="0" cy="12239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25"/>
          <p:cNvSpPr txBox="1"/>
          <p:nvPr/>
        </p:nvSpPr>
        <p:spPr>
          <a:xfrm>
            <a:off x="2411412" y="4581525"/>
            <a:ext cx="2952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row major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36018" l="8489" r="14026" t="47532"/>
          <a:stretch/>
        </p:blipFill>
        <p:spPr>
          <a:xfrm>
            <a:off x="5724525" y="4357687"/>
            <a:ext cx="3121025" cy="86201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5"/>
          <p:cNvSpPr/>
          <p:nvPr/>
        </p:nvSpPr>
        <p:spPr>
          <a:xfrm rot="5400000">
            <a:off x="7900987" y="4049712"/>
            <a:ext cx="57150" cy="72072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 rot="5400000">
            <a:off x="7556500" y="3830637"/>
            <a:ext cx="75247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5"/>
          <p:cNvSpPr/>
          <p:nvPr/>
        </p:nvSpPr>
        <p:spPr>
          <a:xfrm rot="5400000">
            <a:off x="7122318" y="4050506"/>
            <a:ext cx="58737" cy="72072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/>
          <p:nvPr/>
        </p:nvSpPr>
        <p:spPr>
          <a:xfrm rot="5400000">
            <a:off x="6344443" y="4050506"/>
            <a:ext cx="58737" cy="72072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 rot="5400000">
            <a:off x="6850856" y="3902868"/>
            <a:ext cx="6080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 rot="5400000">
            <a:off x="6072187" y="3903662"/>
            <a:ext cx="6080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25"/>
          <p:cNvGrpSpPr/>
          <p:nvPr/>
        </p:nvGrpSpPr>
        <p:grpSpPr>
          <a:xfrm>
            <a:off x="395287" y="5300662"/>
            <a:ext cx="7272337" cy="457200"/>
            <a:chOff x="340" y="2565"/>
            <a:chExt cx="4581" cy="288"/>
          </a:xfrm>
        </p:grpSpPr>
        <p:sp>
          <p:nvSpPr>
            <p:cNvPr id="288" name="Google Shape;288;p25"/>
            <p:cNvSpPr txBox="1"/>
            <p:nvPr/>
          </p:nvSpPr>
          <p:spPr>
            <a:xfrm>
              <a:off x="2699" y="2565"/>
              <a:ext cx="222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Good cache behavior ↑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 txBox="1"/>
            <p:nvPr/>
          </p:nvSpPr>
          <p:spPr>
            <a:xfrm>
              <a:off x="340" y="2565"/>
              <a:ext cx="21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↑ Poor cache behavior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25"/>
          <p:cNvSpPr txBox="1"/>
          <p:nvPr/>
        </p:nvSpPr>
        <p:spPr>
          <a:xfrm>
            <a:off x="395287" y="3357562"/>
            <a:ext cx="7704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behavior for homogeneous memory access, but: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395287" y="5949950"/>
            <a:ext cx="6572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memory architecture dependent optimization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492125" y="71437"/>
            <a:ext cx="814705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Program transformation “Loop interchange”</a:t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250825" y="6092825"/>
            <a:ext cx="8496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(SUIF interchanges array indexes instead of loops)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4932362" y="1341437"/>
            <a:ext cx="3960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☞ Improved locality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ld2" id="299" name="Google Shape;2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75" y="1196975"/>
            <a:ext cx="8975725" cy="497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255587" y="71437"/>
            <a:ext cx="8620125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influence of the memory architecture</a:t>
            </a:r>
            <a:endParaRPr/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250825" y="1196975"/>
            <a:ext cx="3024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structure: i j k</a:t>
            </a:r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32483" l="31590" r="27454" t="20303"/>
          <a:stretch/>
        </p:blipFill>
        <p:spPr>
          <a:xfrm>
            <a:off x="442912" y="2563812"/>
            <a:ext cx="3743325" cy="345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 rot="-5400000">
            <a:off x="-348456" y="4374356"/>
            <a:ext cx="1060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[s]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27"/>
          <p:cNvPicPr preferRelativeResize="0"/>
          <p:nvPr/>
        </p:nvPicPr>
        <p:blipFill rotWithShape="1">
          <a:blip r:embed="rId4">
            <a:alphaModFix/>
          </a:blip>
          <a:srcRect b="15504" l="13580" r="7971" t="19564"/>
          <a:stretch/>
        </p:blipFill>
        <p:spPr>
          <a:xfrm>
            <a:off x="4330700" y="2492375"/>
            <a:ext cx="4689475" cy="353218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 txBox="1"/>
          <p:nvPr/>
        </p:nvSpPr>
        <p:spPr>
          <a:xfrm>
            <a:off x="4787900" y="6162675"/>
            <a:ext cx="4173537" cy="244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[Till Buchwald, Diploma thesis, Univ. Dortmund, Informatik 12, 12/2004]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7"/>
          <p:cNvGrpSpPr/>
          <p:nvPr/>
        </p:nvGrpSpPr>
        <p:grpSpPr>
          <a:xfrm>
            <a:off x="107950" y="1768475"/>
            <a:ext cx="8832850" cy="701675"/>
            <a:chOff x="68" y="1114"/>
            <a:chExt cx="5564" cy="442"/>
          </a:xfrm>
        </p:grpSpPr>
        <p:sp>
          <p:nvSpPr>
            <p:cNvPr id="311" name="Google Shape;311;p27"/>
            <p:cNvSpPr txBox="1"/>
            <p:nvPr/>
          </p:nvSpPr>
          <p:spPr>
            <a:xfrm>
              <a:off x="1655" y="1114"/>
              <a:ext cx="685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 C6xx</a:t>
              </a:r>
              <a:b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57%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7"/>
            <p:cNvSpPr txBox="1"/>
            <p:nvPr/>
          </p:nvSpPr>
          <p:spPr>
            <a:xfrm>
              <a:off x="4513" y="1114"/>
              <a:ext cx="1119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Intel Pentium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3.2 %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2971" y="1114"/>
              <a:ext cx="1025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Sun SPARC</a:t>
              </a:r>
              <a:b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68" y="1114"/>
              <a:ext cx="133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Processor</a:t>
              </a:r>
              <a:b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reduction to [%]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4332" y="1162"/>
              <a:ext cx="181" cy="136"/>
            </a:xfrm>
            <a:prstGeom prst="rect">
              <a:avLst/>
            </a:prstGeom>
            <a:solidFill>
              <a:srgbClr val="ABAB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2789" y="1162"/>
              <a:ext cx="181" cy="136"/>
            </a:xfrm>
            <a:prstGeom prst="rect">
              <a:avLst/>
            </a:prstGeom>
            <a:solidFill>
              <a:srgbClr val="9933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7"/>
          <p:cNvGrpSpPr/>
          <p:nvPr/>
        </p:nvGrpSpPr>
        <p:grpSpPr>
          <a:xfrm>
            <a:off x="107950" y="1773237"/>
            <a:ext cx="8856662" cy="719137"/>
            <a:chOff x="68" y="845"/>
            <a:chExt cx="5579" cy="453"/>
          </a:xfrm>
        </p:grpSpPr>
        <p:sp>
          <p:nvSpPr>
            <p:cNvPr id="318" name="Google Shape;318;p27"/>
            <p:cNvSpPr txBox="1"/>
            <p:nvPr/>
          </p:nvSpPr>
          <p:spPr>
            <a:xfrm>
              <a:off x="68" y="845"/>
              <a:ext cx="5579" cy="45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27"/>
            <p:cNvCxnSpPr/>
            <p:nvPr/>
          </p:nvCxnSpPr>
          <p:spPr>
            <a:xfrm>
              <a:off x="68" y="1071"/>
              <a:ext cx="557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0" name="Google Shape;320;p27"/>
          <p:cNvSpPr/>
          <p:nvPr/>
        </p:nvSpPr>
        <p:spPr>
          <a:xfrm>
            <a:off x="7019925" y="2133600"/>
            <a:ext cx="1081087" cy="35877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4716462" y="11969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Dramatic impact of locality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33362" y="5967412"/>
            <a:ext cx="424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Not always the same impact 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title"/>
          </p:nvPr>
        </p:nvSpPr>
        <p:spPr>
          <a:xfrm>
            <a:off x="492125" y="71437"/>
            <a:ext cx="814705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Transformations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“Loop fusion” (merging), “loop fission”</a:t>
            </a:r>
            <a:endParaRPr/>
          </a:p>
        </p:txBody>
      </p:sp>
      <p:sp>
        <p:nvSpPr>
          <p:cNvPr id="328" name="Google Shape;328;p28"/>
          <p:cNvSpPr txBox="1"/>
          <p:nvPr>
            <p:ph idx="1" type="body"/>
          </p:nvPr>
        </p:nvSpPr>
        <p:spPr>
          <a:xfrm>
            <a:off x="198437" y="1341437"/>
            <a:ext cx="8658225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			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p[j]= ... ; 		  		  {p[j]= ...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		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p[j]= p[j] + ...}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p[j]= p[j] + 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 small enough to		</a:t>
            </a:r>
            <a:r>
              <a:rPr b="0" i="0" lang="en-US" sz="2400" u="non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Better locality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zero overhead			access to 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					Better chances for 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parallel execution.</a:t>
            </a:r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3995737" y="2060575"/>
            <a:ext cx="576262" cy="50482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250825" y="5516562"/>
            <a:ext cx="76581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of the two versions is best?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Architecture-aware compiler should select best version.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simple loops </a:t>
            </a:r>
            <a:endParaRPr/>
          </a:p>
        </p:txBody>
      </p:sp>
      <p:sp>
        <p:nvSpPr>
          <p:cNvPr id="336" name="Google Shape;336;p29"/>
          <p:cNvSpPr txBox="1"/>
          <p:nvPr>
            <p:ph idx="1" type="body"/>
          </p:nvPr>
        </p:nvSpPr>
        <p:spPr>
          <a:xfrm>
            <a:off x="468312" y="3429000"/>
            <a:ext cx="381635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ss1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{int i,j;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(i=0;i&lt;size;i++){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a[i][j]+= 17;}}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(i=0;i&lt;size;i++){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b[i][j]-=13;}}}</a:t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4787900" y="1557337"/>
            <a:ext cx="3744912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(i=0;i&lt; size;i++){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a[i][j]+=17;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(j=0;j&lt;size;j++){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b[i][j]-=13; }}}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4787900" y="4149725"/>
            <a:ext cx="38163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mm1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(i=0;i&lt;size;i++){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(j=0;j&lt;size;j++){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a[i][j] += 17;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b[i][j] -= 13;}}}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468312" y="1557337"/>
            <a:ext cx="3816350" cy="1320800"/>
          </a:xfrm>
          <a:prstGeom prst="rect">
            <a:avLst/>
          </a:prstGeom>
          <a:solidFill>
            <a:srgbClr val="E3E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size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iter 40000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a[size][size];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b[size][size];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250825" y="0"/>
            <a:ext cx="86487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this course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811212" y="2060575"/>
            <a:ext cx="2336800" cy="77787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2: Specification &amp;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27087" y="2997200"/>
            <a:ext cx="2305050" cy="77787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ES-hardware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11212" y="4005262"/>
            <a:ext cx="2320925" cy="111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 system software (RTOS, middleware,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812087" y="3076575"/>
            <a:ext cx="1087437" cy="650875"/>
          </a:xfrm>
          <a:prstGeom prst="flowChartProcess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284662" y="3716337"/>
            <a:ext cx="2735262" cy="1728787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5: Evaluation &amp; validation &amp; (energy, cost, performance, …)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427537" y="3860800"/>
            <a:ext cx="2449512" cy="647700"/>
          </a:xfrm>
          <a:prstGeom prst="flowChartProcess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 Optimization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572000" y="3429000"/>
            <a:ext cx="2159000" cy="6508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 Application mapping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>
            <a:off x="-830262" y="3325812"/>
            <a:ext cx="2540000" cy="40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Application Knowledge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572000" y="2060575"/>
            <a:ext cx="2160587" cy="77787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repository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812087" y="2235200"/>
            <a:ext cx="1079500" cy="44132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>
            <a:off x="3148012" y="2449512"/>
            <a:ext cx="14239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2"/>
          <p:cNvCxnSpPr/>
          <p:nvPr/>
        </p:nvCxnSpPr>
        <p:spPr>
          <a:xfrm flipH="1" rot="10800000">
            <a:off x="3132137" y="2449512"/>
            <a:ext cx="1439862" cy="936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2"/>
          <p:cNvCxnSpPr/>
          <p:nvPr/>
        </p:nvCxnSpPr>
        <p:spPr>
          <a:xfrm flipH="1" rot="10800000">
            <a:off x="3132137" y="2449512"/>
            <a:ext cx="1439862" cy="2114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6732587" y="2449512"/>
            <a:ext cx="1079500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2"/>
          <p:cNvCxnSpPr/>
          <p:nvPr/>
        </p:nvCxnSpPr>
        <p:spPr>
          <a:xfrm>
            <a:off x="8351837" y="2676525"/>
            <a:ext cx="4762" cy="400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/>
          <p:nvPr/>
        </p:nvCxnSpPr>
        <p:spPr>
          <a:xfrm>
            <a:off x="5076825" y="2852737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6156325" y="2852737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2"/>
          <p:cNvSpPr txBox="1"/>
          <p:nvPr/>
        </p:nvSpPr>
        <p:spPr>
          <a:xfrm>
            <a:off x="611187" y="5876925"/>
            <a:ext cx="4556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denote sequence of chapters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simple loops</a:t>
            </a:r>
            <a:endParaRPr/>
          </a:p>
        </p:txBody>
      </p:sp>
      <p:graphicFrame>
        <p:nvGraphicFramePr>
          <p:cNvPr id="345" name="Google Shape;345;p30"/>
          <p:cNvGraphicFramePr/>
          <p:nvPr/>
        </p:nvGraphicFramePr>
        <p:xfrm>
          <a:off x="219075" y="1339850"/>
          <a:ext cx="7096125" cy="4635500"/>
        </p:xfrm>
        <a:graphic>
          <a:graphicData uri="http://schemas.openxmlformats.org/presentationml/2006/ole">
            <mc:AlternateContent>
              <mc:Choice Requires="v">
                <p:oleObj r:id="rId4" imgH="4635500" imgW="7096125" progId="Excel.Chart.8" spid="_x0000_s1">
                  <p:embed/>
                </p:oleObj>
              </mc:Choice>
              <mc:Fallback>
                <p:oleObj r:id="rId5" imgH="4635500" imgW="7096125" progId="Excel.Chart.8">
                  <p:embed/>
                  <p:pic>
                    <p:nvPicPr>
                      <p:cNvPr id="345" name="Google Shape;345;p3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9075" y="1339850"/>
                        <a:ext cx="7096125" cy="463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" name="Google Shape;346;p30"/>
          <p:cNvSpPr txBox="1"/>
          <p:nvPr/>
        </p:nvSpPr>
        <p:spPr>
          <a:xfrm>
            <a:off x="7380287" y="1520825"/>
            <a:ext cx="1511300" cy="2657475"/>
          </a:xfrm>
          <a:prstGeom prst="rect">
            <a:avLst/>
          </a:prstGeom>
          <a:solidFill>
            <a:srgbClr val="E6E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Merged loops superior; except  Sparc with –o3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1258887" y="1449387"/>
            <a:ext cx="579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30"/>
          <p:cNvCxnSpPr/>
          <p:nvPr/>
        </p:nvCxnSpPr>
        <p:spPr>
          <a:xfrm>
            <a:off x="1476375" y="1808162"/>
            <a:ext cx="0" cy="865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triangle"/>
          </a:ln>
        </p:spPr>
      </p:cxnSp>
      <p:sp>
        <p:nvSpPr>
          <p:cNvPr id="349" name="Google Shape;349;p30"/>
          <p:cNvSpPr txBox="1"/>
          <p:nvPr/>
        </p:nvSpPr>
        <p:spPr>
          <a:xfrm>
            <a:off x="1584325" y="1808162"/>
            <a:ext cx="663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2016125" y="2312987"/>
            <a:ext cx="747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30"/>
          <p:cNvCxnSpPr/>
          <p:nvPr/>
        </p:nvCxnSpPr>
        <p:spPr>
          <a:xfrm>
            <a:off x="1871662" y="2168525"/>
            <a:ext cx="0" cy="539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triangle"/>
          </a:ln>
        </p:spPr>
      </p:cxnSp>
      <p:cxnSp>
        <p:nvCxnSpPr>
          <p:cNvPr id="352" name="Google Shape;352;p30"/>
          <p:cNvCxnSpPr/>
          <p:nvPr/>
        </p:nvCxnSpPr>
        <p:spPr>
          <a:xfrm>
            <a:off x="2232025" y="2636837"/>
            <a:ext cx="0" cy="64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triangle"/>
          </a:ln>
        </p:spPr>
      </p:cxnSp>
      <p:sp>
        <p:nvSpPr>
          <p:cNvPr id="353" name="Google Shape;353;p30"/>
          <p:cNvSpPr txBox="1"/>
          <p:nvPr/>
        </p:nvSpPr>
        <p:spPr>
          <a:xfrm>
            <a:off x="4176712" y="1452562"/>
            <a:ext cx="1612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(100%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≙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unrolling</a:t>
            </a:r>
            <a:endParaRPr/>
          </a:p>
        </p:txBody>
      </p:sp>
      <p:sp>
        <p:nvSpPr>
          <p:cNvPr id="359" name="Google Shape;359;p31"/>
          <p:cNvSpPr txBox="1"/>
          <p:nvPr>
            <p:ph idx="1" type="body"/>
          </p:nvPr>
        </p:nvSpPr>
        <p:spPr>
          <a:xfrm>
            <a:off x="261937" y="1503362"/>
            <a:ext cx="33162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j++)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p[j]= ... ;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3887787" y="1700212"/>
            <a:ext cx="360362" cy="4333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4427537" y="1484312"/>
            <a:ext cx="4318000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(j=0; j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=n; j+=2)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{p[j]= ... ; p[j+1]= ...}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E0000"/>
                </a:solidFill>
                <a:latin typeface="Arial"/>
                <a:ea typeface="Arial"/>
                <a:cs typeface="Arial"/>
                <a:sym typeface="Arial"/>
              </a:rPr>
              <a:t>Better locality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access to 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branches per execution of the loop. More opportunities for optimizations.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Tradeoff between code size and improvement.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case: completely unrolled loop (no branch).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Folding</a:t>
            </a:r>
            <a:endParaRPr/>
          </a:p>
        </p:txBody>
      </p:sp>
      <p:pic>
        <p:nvPicPr>
          <p:cNvPr id="367" name="Google Shape;3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7" y="2187387"/>
            <a:ext cx="8549738" cy="2929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Folding</a:t>
            </a:r>
            <a:endParaRPr/>
          </a:p>
        </p:txBody>
      </p:sp>
      <p:pic>
        <p:nvPicPr>
          <p:cNvPr id="373" name="Google Shape;373;p33"/>
          <p:cNvPicPr preferRelativeResize="0"/>
          <p:nvPr/>
        </p:nvPicPr>
        <p:blipFill rotWithShape="1">
          <a:blip r:embed="rId3">
            <a:alphaModFix/>
          </a:blip>
          <a:srcRect b="0" l="5834" r="2880" t="5160"/>
          <a:stretch/>
        </p:blipFill>
        <p:spPr>
          <a:xfrm>
            <a:off x="693161" y="1671783"/>
            <a:ext cx="8349239" cy="371664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3"/>
          <p:cNvSpPr txBox="1"/>
          <p:nvPr/>
        </p:nvSpPr>
        <p:spPr>
          <a:xfrm>
            <a:off x="101600" y="1874982"/>
            <a:ext cx="36945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375" name="Google Shape;375;p33"/>
          <p:cNvSpPr txBox="1"/>
          <p:nvPr/>
        </p:nvSpPr>
        <p:spPr>
          <a:xfrm>
            <a:off x="1" y="1339933"/>
            <a:ext cx="868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Index</a:t>
            </a:r>
            <a:endParaRPr/>
          </a:p>
        </p:txBody>
      </p:sp>
      <p:sp>
        <p:nvSpPr>
          <p:cNvPr id="376" name="Google Shape;376;p33"/>
          <p:cNvSpPr txBox="1"/>
          <p:nvPr/>
        </p:nvSpPr>
        <p:spPr>
          <a:xfrm>
            <a:off x="541913" y="4103519"/>
            <a:ext cx="151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411807" y="3472320"/>
            <a:ext cx="151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541913" y="2957110"/>
            <a:ext cx="15124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397831" y="2441900"/>
            <a:ext cx="15124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0" name="Google Shape;380;p33"/>
          <p:cNvSpPr txBox="1"/>
          <p:nvPr/>
        </p:nvSpPr>
        <p:spPr>
          <a:xfrm>
            <a:off x="572473" y="1921073"/>
            <a:ext cx="1158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90e0ac295e_1_0"/>
          <p:cNvSpPr txBox="1"/>
          <p:nvPr>
            <p:ph type="title"/>
          </p:nvPr>
        </p:nvSpPr>
        <p:spPr>
          <a:xfrm>
            <a:off x="1587" y="0"/>
            <a:ext cx="91425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compilation (1): Optimization for low-energy the same as for high performance? </a:t>
            </a:r>
            <a:endParaRPr/>
          </a:p>
        </p:txBody>
      </p:sp>
      <p:sp>
        <p:nvSpPr>
          <p:cNvPr id="387" name="Google Shape;387;g190e0ac295e_1_0"/>
          <p:cNvSpPr txBox="1"/>
          <p:nvPr/>
        </p:nvSpPr>
        <p:spPr>
          <a:xfrm>
            <a:off x="3109912" y="2997200"/>
            <a:ext cx="2895600" cy="2121000"/>
          </a:xfrm>
          <a:prstGeom prst="rect">
            <a:avLst/>
          </a:prstGeom>
          <a:solidFill>
            <a:srgbClr val="E3E3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411"/>
              </a:scheme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a[1000];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 = 1; i &lt; 100; i++) {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 += *c;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b += *(c+7);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c +=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90e0ac295e_1_0"/>
          <p:cNvSpPr txBox="1"/>
          <p:nvPr/>
        </p:nvSpPr>
        <p:spPr>
          <a:xfrm>
            <a:off x="3581400" y="2438400"/>
            <a:ext cx="33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90e0ac295e_1_0"/>
          <p:cNvSpPr txBox="1"/>
          <p:nvPr/>
        </p:nvSpPr>
        <p:spPr>
          <a:xfrm>
            <a:off x="360362" y="2987675"/>
            <a:ext cx="2209800" cy="2835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LDR r3, [r2, #0]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ADD r3,r0,r3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MOV r0,#28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LDR r0, [r2, r0]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r0,r3,r0	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r2,r2,#4	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r1,r1,#1	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CMP r1,#100</a:t>
            </a:r>
            <a:r>
              <a:rPr b="0" i="0" lang="en-US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BLT LL3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90e0ac295e_1_0"/>
          <p:cNvSpPr txBox="1"/>
          <p:nvPr/>
        </p:nvSpPr>
        <p:spPr>
          <a:xfrm>
            <a:off x="7164387" y="2565400"/>
            <a:ext cx="2193900" cy="3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ADD r3,r0,r2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MOV r0,#28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 r2,r12	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 r12,r11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 r11,rr10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 r0,r9	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 r9,r8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 r8,r1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LDR r1, [r4, r0]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r0,r3,r1	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r4,r4,#4	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r5,r5,#1	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CMP r5,#100</a:t>
            </a:r>
            <a:r>
              <a:rPr b="0" i="0" lang="en-US" sz="1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BLT LL3</a:t>
            </a:r>
            <a:r>
              <a:rPr b="0" i="0" lang="en-US" sz="2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90e0ac295e_1_0"/>
          <p:cNvSpPr txBox="1"/>
          <p:nvPr/>
        </p:nvSpPr>
        <p:spPr>
          <a:xfrm>
            <a:off x="5289550" y="5441950"/>
            <a:ext cx="188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2231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16.47 µJ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90e0ac295e_1_0"/>
          <p:cNvSpPr txBox="1"/>
          <p:nvPr/>
        </p:nvSpPr>
        <p:spPr>
          <a:xfrm>
            <a:off x="2193925" y="5446712"/>
            <a:ext cx="188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2096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19.92 µJ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90e0ac295e_1_0"/>
          <p:cNvSpPr/>
          <p:nvPr/>
        </p:nvSpPr>
        <p:spPr>
          <a:xfrm flipH="1" rot="-5400000">
            <a:off x="6515100" y="4305300"/>
            <a:ext cx="38100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3300"/>
          </a:solidFill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90e0ac295e_1_0"/>
          <p:cNvSpPr/>
          <p:nvPr/>
        </p:nvSpPr>
        <p:spPr>
          <a:xfrm rot="5400000">
            <a:off x="2433637" y="4235450"/>
            <a:ext cx="38100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3300"/>
          </a:solidFill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90e0ac295e_1_0"/>
          <p:cNvSpPr txBox="1"/>
          <p:nvPr/>
        </p:nvSpPr>
        <p:spPr>
          <a:xfrm>
            <a:off x="184150" y="1125537"/>
            <a:ext cx="8464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High-performance if available memory bandwidth fully used;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low-energy consumption if memories are at stand-by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Reduced energy if more values are kept in 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90e0ac295e_1_61"/>
          <p:cNvSpPr txBox="1"/>
          <p:nvPr>
            <p:ph type="title"/>
          </p:nvPr>
        </p:nvSpPr>
        <p:spPr>
          <a:xfrm>
            <a:off x="184150" y="0"/>
            <a:ext cx="88407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compilation (2)</a:t>
            </a:r>
            <a:endParaRPr/>
          </a:p>
        </p:txBody>
      </p:sp>
      <p:sp>
        <p:nvSpPr>
          <p:cNvPr id="402" name="Google Shape;402;g190e0ac295e_1_61"/>
          <p:cNvSpPr txBox="1"/>
          <p:nvPr>
            <p:ph idx="1" type="body"/>
          </p:nvPr>
        </p:nvSpPr>
        <p:spPr>
          <a:xfrm>
            <a:off x="250825" y="1341437"/>
            <a:ext cx="8566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5112" lvl="1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 strength reduction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e.g. replace * by + and &lt;&lt;</a:t>
            </a:r>
            <a:endParaRPr/>
          </a:p>
          <a:p>
            <a:pPr indent="-265112" lvl="1" marL="444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the bitwidth of loads and stores</a:t>
            </a:r>
            <a:endParaRPr/>
          </a:p>
          <a:p>
            <a:pPr indent="-265112" lvl="1" marL="444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compiler optimizations with energy as a cost function</a:t>
            </a:r>
            <a:endParaRPr/>
          </a:p>
        </p:txBody>
      </p:sp>
      <p:sp>
        <p:nvSpPr>
          <p:cNvPr id="403" name="Google Shape;403;g190e0ac295e_1_61"/>
          <p:cNvSpPr txBox="1"/>
          <p:nvPr/>
        </p:nvSpPr>
        <p:spPr>
          <a:xfrm>
            <a:off x="784225" y="3716337"/>
            <a:ext cx="3522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Register pipelining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 0 to 10 do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C:= 2 * a[i] + a[i-1];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90e0ac295e_1_61"/>
          <p:cNvSpPr/>
          <p:nvPr/>
        </p:nvSpPr>
        <p:spPr>
          <a:xfrm>
            <a:off x="4837112" y="4365625"/>
            <a:ext cx="4224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4B81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90e0ac295e_1_61"/>
          <p:cNvSpPr txBox="1"/>
          <p:nvPr/>
        </p:nvSpPr>
        <p:spPr>
          <a:xfrm>
            <a:off x="5835650" y="3500437"/>
            <a:ext cx="2954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:=a[0];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 1 to 10 do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:= a[i];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C:= 2 * R1 + R2;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R2 := R1;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90e0ac295e_1_61"/>
          <p:cNvSpPr txBox="1"/>
          <p:nvPr/>
        </p:nvSpPr>
        <p:spPr>
          <a:xfrm>
            <a:off x="384175" y="5805487"/>
            <a:ext cx="844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 of the memory hierarchy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e0ac295e_1_71"/>
          <p:cNvSpPr txBox="1"/>
          <p:nvPr>
            <p:ph type="title"/>
          </p:nvPr>
        </p:nvSpPr>
        <p:spPr>
          <a:xfrm>
            <a:off x="0" y="0"/>
            <a:ext cx="91440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compilation (3)</a:t>
            </a:r>
            <a:endParaRPr/>
          </a:p>
        </p:txBody>
      </p:sp>
      <p:sp>
        <p:nvSpPr>
          <p:cNvPr id="412" name="Google Shape;412;g190e0ac295e_1_71"/>
          <p:cNvSpPr txBox="1"/>
          <p:nvPr>
            <p:ph idx="1" type="body"/>
          </p:nvPr>
        </p:nvSpPr>
        <p:spPr>
          <a:xfrm>
            <a:off x="250825" y="1484312"/>
            <a:ext cx="85725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5112" lvl="1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the instructions can be changed as long as the meaning does not change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reduction of the number of signal transitions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(can be done as a post-pass optimization with no change to the compiler).</a:t>
            </a:r>
            <a:endParaRPr/>
          </a:p>
          <a:p>
            <a:pPr indent="-265112" lvl="1" marL="444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Energy-aware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selection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among valid instruction sequences,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those minimizing energy consumption</a:t>
            </a:r>
            <a:endParaRPr u="sng"/>
          </a:p>
          <a:p>
            <a:pPr indent="-265112" lvl="1" marL="444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 of the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hierarchy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huge difference between the energy consumption of small and large memories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90e0ac295e_1_123"/>
          <p:cNvSpPr txBox="1"/>
          <p:nvPr/>
        </p:nvSpPr>
        <p:spPr>
          <a:xfrm>
            <a:off x="1195387" y="1143000"/>
            <a:ext cx="63897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generation unit (AGU)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90e0ac295e_1_123"/>
          <p:cNvSpPr txBox="1"/>
          <p:nvPr>
            <p:ph type="title"/>
          </p:nvPr>
        </p:nvSpPr>
        <p:spPr>
          <a:xfrm>
            <a:off x="179387" y="358775"/>
            <a:ext cx="8713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 of parallel address computations</a:t>
            </a:r>
            <a:endParaRPr/>
          </a:p>
        </p:txBody>
      </p:sp>
      <p:sp>
        <p:nvSpPr>
          <p:cNvPr id="420" name="Google Shape;420;g190e0ac295e_1_123"/>
          <p:cNvSpPr txBox="1"/>
          <p:nvPr/>
        </p:nvSpPr>
        <p:spPr>
          <a:xfrm>
            <a:off x="4886325" y="1690687"/>
            <a:ext cx="1949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90e0ac295e_1_123"/>
          <p:cNvSpPr txBox="1"/>
          <p:nvPr/>
        </p:nvSpPr>
        <p:spPr>
          <a:xfrm>
            <a:off x="4905375" y="2074862"/>
            <a:ext cx="3540000" cy="70850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	# address registers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	# modify registers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90e0ac295e_1_123"/>
          <p:cNvSpPr txBox="1"/>
          <p:nvPr/>
        </p:nvSpPr>
        <p:spPr>
          <a:xfrm>
            <a:off x="4972124" y="3199481"/>
            <a:ext cx="3114600" cy="64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metric for AGU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90e0ac295e_1_123"/>
          <p:cNvSpPr txBox="1"/>
          <p:nvPr/>
        </p:nvSpPr>
        <p:spPr>
          <a:xfrm>
            <a:off x="219075" y="1676624"/>
            <a:ext cx="4457775" cy="37955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90e0ac295e_1_123"/>
          <p:cNvSpPr/>
          <p:nvPr/>
        </p:nvSpPr>
        <p:spPr>
          <a:xfrm>
            <a:off x="1019175" y="2906712"/>
            <a:ext cx="855684" cy="317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3794" y="21600"/>
                </a:lnTo>
                <a:lnTo>
                  <a:pt x="1780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53881">
              <a:schemeClr val="folHlink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90e0ac295e_1_123"/>
          <p:cNvSpPr/>
          <p:nvPr/>
        </p:nvSpPr>
        <p:spPr>
          <a:xfrm>
            <a:off x="2193925" y="4756150"/>
            <a:ext cx="1065211" cy="334962"/>
          </a:xfrm>
          <a:custGeom>
            <a:rect b="b" l="l" r="r" t="t"/>
            <a:pathLst>
              <a:path extrusionOk="0" h="211" w="727">
                <a:moveTo>
                  <a:pt x="364" y="67"/>
                </a:moveTo>
                <a:lnTo>
                  <a:pt x="400" y="0"/>
                </a:lnTo>
                <a:lnTo>
                  <a:pt x="726" y="0"/>
                </a:lnTo>
                <a:lnTo>
                  <a:pt x="617" y="210"/>
                </a:lnTo>
                <a:lnTo>
                  <a:pt x="109" y="210"/>
                </a:lnTo>
                <a:lnTo>
                  <a:pt x="0" y="0"/>
                </a:lnTo>
                <a:lnTo>
                  <a:pt x="329" y="0"/>
                </a:lnTo>
                <a:lnTo>
                  <a:pt x="364" y="67"/>
                </a:lnTo>
              </a:path>
            </a:pathLst>
          </a:custGeom>
          <a:solidFill>
            <a:schemeClr val="hlink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5388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90e0ac295e_1_123"/>
          <p:cNvSpPr txBox="1"/>
          <p:nvPr/>
        </p:nvSpPr>
        <p:spPr>
          <a:xfrm>
            <a:off x="2532756" y="4732337"/>
            <a:ext cx="499306" cy="423809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1"/>
            </a:outerShdw>
          </a:effectLst>
        </p:spPr>
        <p:txBody>
          <a:bodyPr anchorCtr="0" anchor="t" bIns="26975" lIns="55550" spcFirstLastPara="1" rIns="55550" wrap="square" tIns="26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+/-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90e0ac295e_1_123"/>
          <p:cNvSpPr/>
          <p:nvPr/>
        </p:nvSpPr>
        <p:spPr>
          <a:xfrm>
            <a:off x="2636837" y="2906712"/>
            <a:ext cx="855684" cy="317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3794" y="21600"/>
                </a:lnTo>
                <a:lnTo>
                  <a:pt x="1780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53881">
              <a:schemeClr val="folHlink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g190e0ac295e_1_123"/>
          <p:cNvGrpSpPr/>
          <p:nvPr/>
        </p:nvGrpSpPr>
        <p:grpSpPr>
          <a:xfrm>
            <a:off x="1165225" y="3503612"/>
            <a:ext cx="439043" cy="609600"/>
            <a:chOff x="712" y="2244"/>
            <a:chExt cx="300" cy="384"/>
          </a:xfrm>
        </p:grpSpPr>
        <p:sp>
          <p:nvSpPr>
            <p:cNvPr id="429" name="Google Shape;429;g190e0ac295e_1_123"/>
            <p:cNvSpPr txBox="1"/>
            <p:nvPr/>
          </p:nvSpPr>
          <p:spPr>
            <a:xfrm>
              <a:off x="712" y="2244"/>
              <a:ext cx="300" cy="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190e0ac295e_1_123"/>
            <p:cNvSpPr txBox="1"/>
            <p:nvPr/>
          </p:nvSpPr>
          <p:spPr>
            <a:xfrm>
              <a:off x="712" y="2372"/>
              <a:ext cx="300" cy="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190e0ac295e_1_123"/>
            <p:cNvSpPr txBox="1"/>
            <p:nvPr/>
          </p:nvSpPr>
          <p:spPr>
            <a:xfrm>
              <a:off x="712" y="2500"/>
              <a:ext cx="300" cy="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190e0ac295e_1_123"/>
            <p:cNvSpPr txBox="1"/>
            <p:nvPr/>
          </p:nvSpPr>
          <p:spPr>
            <a:xfrm>
              <a:off x="712" y="2628"/>
              <a:ext cx="300" cy="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g190e0ac295e_1_123"/>
          <p:cNvGrpSpPr/>
          <p:nvPr/>
        </p:nvGrpSpPr>
        <p:grpSpPr>
          <a:xfrm>
            <a:off x="3937000" y="3516312"/>
            <a:ext cx="441523" cy="609600"/>
            <a:chOff x="2604" y="2252"/>
            <a:chExt cx="300" cy="384"/>
          </a:xfrm>
        </p:grpSpPr>
        <p:sp>
          <p:nvSpPr>
            <p:cNvPr id="434" name="Google Shape;434;g190e0ac295e_1_123"/>
            <p:cNvSpPr txBox="1"/>
            <p:nvPr/>
          </p:nvSpPr>
          <p:spPr>
            <a:xfrm>
              <a:off x="2604" y="2252"/>
              <a:ext cx="300" cy="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190e0ac295e_1_123"/>
            <p:cNvSpPr txBox="1"/>
            <p:nvPr/>
          </p:nvSpPr>
          <p:spPr>
            <a:xfrm>
              <a:off x="2604" y="2380"/>
              <a:ext cx="300" cy="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190e0ac295e_1_123"/>
            <p:cNvSpPr txBox="1"/>
            <p:nvPr/>
          </p:nvSpPr>
          <p:spPr>
            <a:xfrm>
              <a:off x="2604" y="2508"/>
              <a:ext cx="300" cy="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190e0ac295e_1_123"/>
            <p:cNvSpPr txBox="1"/>
            <p:nvPr/>
          </p:nvSpPr>
          <p:spPr>
            <a:xfrm>
              <a:off x="2604" y="2636"/>
              <a:ext cx="300" cy="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g190e0ac295e_1_123"/>
          <p:cNvSpPr txBox="1"/>
          <p:nvPr/>
        </p:nvSpPr>
        <p:spPr>
          <a:xfrm>
            <a:off x="757388" y="5942012"/>
            <a:ext cx="1292137" cy="330300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chemeClr val="folHlink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90e0ac295e_1_123"/>
          <p:cNvSpPr/>
          <p:nvPr/>
        </p:nvSpPr>
        <p:spPr>
          <a:xfrm>
            <a:off x="906462" y="1935162"/>
            <a:ext cx="3332161" cy="1576387"/>
          </a:xfrm>
          <a:custGeom>
            <a:rect b="b" l="l" r="r" t="t"/>
            <a:pathLst>
              <a:path extrusionOk="0" h="993" w="2273">
                <a:moveTo>
                  <a:pt x="200" y="0"/>
                </a:moveTo>
                <a:lnTo>
                  <a:pt x="0" y="0"/>
                </a:lnTo>
                <a:lnTo>
                  <a:pt x="0" y="248"/>
                </a:lnTo>
                <a:lnTo>
                  <a:pt x="2272" y="248"/>
                </a:lnTo>
                <a:lnTo>
                  <a:pt x="2272" y="992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g190e0ac295e_1_123"/>
          <p:cNvCxnSpPr/>
          <p:nvPr/>
        </p:nvCxnSpPr>
        <p:spPr>
          <a:xfrm>
            <a:off x="1282700" y="2328862"/>
            <a:ext cx="0" cy="57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41" name="Google Shape;441;g190e0ac295e_1_123"/>
          <p:cNvCxnSpPr/>
          <p:nvPr/>
        </p:nvCxnSpPr>
        <p:spPr>
          <a:xfrm>
            <a:off x="1446212" y="4322762"/>
            <a:ext cx="0" cy="1155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42" name="Google Shape;442;g190e0ac295e_1_123"/>
          <p:cNvCxnSpPr/>
          <p:nvPr/>
        </p:nvCxnSpPr>
        <p:spPr>
          <a:xfrm>
            <a:off x="1446212" y="5389562"/>
            <a:ext cx="0" cy="54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43" name="Google Shape;443;g190e0ac295e_1_123"/>
          <p:cNvSpPr/>
          <p:nvPr/>
        </p:nvSpPr>
        <p:spPr>
          <a:xfrm>
            <a:off x="1446212" y="4424362"/>
            <a:ext cx="985837" cy="331787"/>
          </a:xfrm>
          <a:custGeom>
            <a:rect b="b" l="l" r="r" t="t"/>
            <a:pathLst>
              <a:path extrusionOk="0" h="209" w="673">
                <a:moveTo>
                  <a:pt x="0" y="0"/>
                </a:moveTo>
                <a:lnTo>
                  <a:pt x="672" y="0"/>
                </a:lnTo>
                <a:lnTo>
                  <a:pt x="672" y="208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g190e0ac295e_1_123"/>
          <p:cNvCxnSpPr/>
          <p:nvPr/>
        </p:nvCxnSpPr>
        <p:spPr>
          <a:xfrm>
            <a:off x="3063875" y="3230562"/>
            <a:ext cx="0" cy="151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45" name="Google Shape;445;g190e0ac295e_1_123"/>
          <p:cNvSpPr/>
          <p:nvPr/>
        </p:nvSpPr>
        <p:spPr>
          <a:xfrm>
            <a:off x="3359150" y="2633662"/>
            <a:ext cx="879475" cy="1944687"/>
          </a:xfrm>
          <a:custGeom>
            <a:rect b="b" l="l" r="r" t="t"/>
            <a:pathLst>
              <a:path extrusionOk="0" h="1225" w="601">
                <a:moveTo>
                  <a:pt x="600" y="1064"/>
                </a:moveTo>
                <a:lnTo>
                  <a:pt x="600" y="1224"/>
                </a:lnTo>
                <a:lnTo>
                  <a:pt x="288" y="1224"/>
                </a:lnTo>
                <a:lnTo>
                  <a:pt x="288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g190e0ac295e_1_123"/>
          <p:cNvCxnSpPr/>
          <p:nvPr/>
        </p:nvCxnSpPr>
        <p:spPr>
          <a:xfrm>
            <a:off x="2749550" y="2328862"/>
            <a:ext cx="0" cy="57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pSp>
        <p:nvGrpSpPr>
          <p:cNvPr id="447" name="Google Shape;447;g190e0ac295e_1_123"/>
          <p:cNvGrpSpPr/>
          <p:nvPr/>
        </p:nvGrpSpPr>
        <p:grpSpPr>
          <a:xfrm>
            <a:off x="2932112" y="2376487"/>
            <a:ext cx="448787" cy="485775"/>
            <a:chOff x="1918" y="1534"/>
            <a:chExt cx="306" cy="306"/>
          </a:xfrm>
        </p:grpSpPr>
        <p:sp>
          <p:nvSpPr>
            <p:cNvPr id="448" name="Google Shape;448;g190e0ac295e_1_123"/>
            <p:cNvSpPr/>
            <p:nvPr/>
          </p:nvSpPr>
          <p:spPr>
            <a:xfrm>
              <a:off x="1924" y="1540"/>
              <a:ext cx="300" cy="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190e0ac295e_1_123"/>
            <p:cNvSpPr txBox="1"/>
            <p:nvPr/>
          </p:nvSpPr>
          <p:spPr>
            <a:xfrm>
              <a:off x="1918" y="15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0" name="Google Shape;450;g190e0ac295e_1_123"/>
          <p:cNvCxnSpPr/>
          <p:nvPr/>
        </p:nvCxnSpPr>
        <p:spPr>
          <a:xfrm>
            <a:off x="3063875" y="2646362"/>
            <a:ext cx="0" cy="254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1" name="Google Shape;451;g190e0ac295e_1_123"/>
          <p:cNvSpPr/>
          <p:nvPr/>
        </p:nvSpPr>
        <p:spPr>
          <a:xfrm>
            <a:off x="1704975" y="2646362"/>
            <a:ext cx="1020762" cy="2655887"/>
          </a:xfrm>
          <a:custGeom>
            <a:rect b="b" l="l" r="r" t="t"/>
            <a:pathLst>
              <a:path extrusionOk="0" h="1673" w="697">
                <a:moveTo>
                  <a:pt x="696" y="1528"/>
                </a:moveTo>
                <a:lnTo>
                  <a:pt x="696" y="1672"/>
                </a:lnTo>
                <a:lnTo>
                  <a:pt x="248" y="1672"/>
                </a:lnTo>
                <a:lnTo>
                  <a:pt x="248" y="0"/>
                </a:lnTo>
                <a:lnTo>
                  <a:pt x="0" y="0"/>
                </a:lnTo>
                <a:lnTo>
                  <a:pt x="0" y="160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g190e0ac295e_1_123"/>
          <p:cNvCxnSpPr/>
          <p:nvPr/>
        </p:nvCxnSpPr>
        <p:spPr>
          <a:xfrm>
            <a:off x="906462" y="2011362"/>
            <a:ext cx="0" cy="190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3" name="Google Shape;453;g190e0ac295e_1_123"/>
          <p:cNvSpPr txBox="1"/>
          <p:nvPr/>
        </p:nvSpPr>
        <p:spPr>
          <a:xfrm>
            <a:off x="822325" y="1576387"/>
            <a:ext cx="23367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90e0ac295e_1_123"/>
          <p:cNvSpPr txBox="1"/>
          <p:nvPr/>
        </p:nvSpPr>
        <p:spPr>
          <a:xfrm>
            <a:off x="3525837" y="4513262"/>
            <a:ext cx="1130400" cy="10782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1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90e0ac295e_1_123"/>
          <p:cNvSpPr txBox="1"/>
          <p:nvPr/>
        </p:nvSpPr>
        <p:spPr>
          <a:xfrm>
            <a:off x="219075" y="4208462"/>
            <a:ext cx="1130400" cy="10782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1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g190e0ac295e_1_123"/>
          <p:cNvCxnSpPr/>
          <p:nvPr/>
        </p:nvCxnSpPr>
        <p:spPr>
          <a:xfrm>
            <a:off x="1446212" y="3230562"/>
            <a:ext cx="0" cy="266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pSp>
        <p:nvGrpSpPr>
          <p:cNvPr id="457" name="Google Shape;457;g190e0ac295e_1_123"/>
          <p:cNvGrpSpPr/>
          <p:nvPr/>
        </p:nvGrpSpPr>
        <p:grpSpPr>
          <a:xfrm>
            <a:off x="5032350" y="3955976"/>
            <a:ext cx="3922829" cy="1896641"/>
            <a:chOff x="3343" y="2881"/>
            <a:chExt cx="2717" cy="1389"/>
          </a:xfrm>
        </p:grpSpPr>
        <p:sp>
          <p:nvSpPr>
            <p:cNvPr id="458" name="Google Shape;458;g190e0ac295e_1_123"/>
            <p:cNvSpPr txBox="1"/>
            <p:nvPr/>
          </p:nvSpPr>
          <p:spPr>
            <a:xfrm>
              <a:off x="3343" y="3002"/>
              <a:ext cx="2700" cy="126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Operation                   cost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94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immediate AR load       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immediate AR modify   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auto-increment/              0</a:t>
              </a:r>
              <a:br>
                <a:rPr b="1" i="0" lang="en-US" sz="1400" u="none" cap="none" strike="noStrik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400" u="none" cap="none" strike="noStrik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decrement</a:t>
              </a:r>
              <a:endParaRPr b="1" i="0" sz="1400" u="none" cap="none" strike="noStrik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rgbClr val="474747"/>
                </a:buClr>
                <a:buSzPts val="20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AR += MR                       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9" name="Google Shape;459;g190e0ac295e_1_123"/>
            <p:cNvCxnSpPr/>
            <p:nvPr/>
          </p:nvCxnSpPr>
          <p:spPr>
            <a:xfrm>
              <a:off x="3360" y="2881"/>
              <a:ext cx="27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90e0ac295e_1_558"/>
          <p:cNvSpPr txBox="1"/>
          <p:nvPr>
            <p:ph type="title"/>
          </p:nvPr>
        </p:nvSpPr>
        <p:spPr>
          <a:xfrm>
            <a:off x="915987" y="109537"/>
            <a:ext cx="70977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SOA example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Effect of optimised memory layout -</a:t>
            </a:r>
            <a:endParaRPr/>
          </a:p>
        </p:txBody>
      </p:sp>
      <p:sp>
        <p:nvSpPr>
          <p:cNvPr id="466" name="Google Shape;466;g190e0ac295e_1_558"/>
          <p:cNvSpPr txBox="1"/>
          <p:nvPr/>
        </p:nvSpPr>
        <p:spPr>
          <a:xfrm>
            <a:off x="317500" y="1557337"/>
            <a:ext cx="4302000" cy="9547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in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block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90e0ac295e_1_558"/>
          <p:cNvSpPr txBox="1"/>
          <p:nvPr/>
        </p:nvSpPr>
        <p:spPr>
          <a:xfrm>
            <a:off x="4749800" y="1557337"/>
            <a:ext cx="3073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sequence: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90e0ac295e_1_558"/>
          <p:cNvSpPr txBox="1"/>
          <p:nvPr/>
        </p:nvSpPr>
        <p:spPr>
          <a:xfrm>
            <a:off x="1505427" y="2067381"/>
            <a:ext cx="27528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= {a, b, c, d}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90e0ac295e_1_558"/>
          <p:cNvSpPr txBox="1"/>
          <p:nvPr/>
        </p:nvSpPr>
        <p:spPr>
          <a:xfrm>
            <a:off x="5070502" y="2047141"/>
            <a:ext cx="3157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(b, d, a, c, d, 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g190e0ac295e_1_558"/>
          <p:cNvGrpSpPr/>
          <p:nvPr/>
        </p:nvGrpSpPr>
        <p:grpSpPr>
          <a:xfrm>
            <a:off x="500062" y="2816225"/>
            <a:ext cx="7519573" cy="0"/>
            <a:chOff x="220" y="2024"/>
            <a:chExt cx="5883" cy="0"/>
          </a:xfrm>
        </p:grpSpPr>
        <p:sp>
          <p:nvSpPr>
            <p:cNvPr id="471" name="Google Shape;471;g190e0ac295e_1_558"/>
            <p:cNvSpPr/>
            <p:nvPr/>
          </p:nvSpPr>
          <p:spPr>
            <a:xfrm>
              <a:off x="220" y="2024"/>
              <a:ext cx="600" cy="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190e0ac295e_1_558"/>
            <p:cNvSpPr/>
            <p:nvPr/>
          </p:nvSpPr>
          <p:spPr>
            <a:xfrm>
              <a:off x="5503" y="2024"/>
              <a:ext cx="600" cy="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190e0ac295e_1_558"/>
            <p:cNvSpPr txBox="1"/>
            <p:nvPr/>
          </p:nvSpPr>
          <p:spPr>
            <a:xfrm>
              <a:off x="520" y="2024"/>
              <a:ext cx="5400" cy="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50000">
                  <a:srgbClr val="0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4" name="Google Shape;474;g190e0ac295e_1_5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05437"/>
            <a:ext cx="8839200" cy="364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90e0ac295e_1_334"/>
          <p:cNvSpPr txBox="1"/>
          <p:nvPr>
            <p:ph type="title"/>
          </p:nvPr>
        </p:nvSpPr>
        <p:spPr>
          <a:xfrm>
            <a:off x="141287" y="112712"/>
            <a:ext cx="88614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 example: Access sequence, access graph and Hamiltonian paths</a:t>
            </a:r>
            <a:endParaRPr/>
          </a:p>
        </p:txBody>
      </p:sp>
      <p:sp>
        <p:nvSpPr>
          <p:cNvPr id="481" name="Google Shape;481;g190e0ac295e_1_334"/>
          <p:cNvSpPr/>
          <p:nvPr/>
        </p:nvSpPr>
        <p:spPr>
          <a:xfrm>
            <a:off x="352425" y="1371600"/>
            <a:ext cx="4491000" cy="457200"/>
          </a:xfrm>
          <a:prstGeom prst="homePlate">
            <a:avLst>
              <a:gd fmla="val 17838" name="adj"/>
            </a:avLst>
          </a:prstGeom>
          <a:solidFill>
            <a:schemeClr val="hlink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sequence: b d a c d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90e0ac295e_1_334"/>
          <p:cNvSpPr txBox="1"/>
          <p:nvPr/>
        </p:nvSpPr>
        <p:spPr>
          <a:xfrm>
            <a:off x="6743700" y="6189662"/>
            <a:ext cx="2252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[Bartley, 1992; Liao, 1995]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g190e0ac295e_1_334"/>
          <p:cNvGrpSpPr/>
          <p:nvPr/>
        </p:nvGrpSpPr>
        <p:grpSpPr>
          <a:xfrm>
            <a:off x="274637" y="2152650"/>
            <a:ext cx="2278136" cy="2212975"/>
            <a:chOff x="187" y="1356"/>
            <a:chExt cx="1556" cy="1394"/>
          </a:xfrm>
        </p:grpSpPr>
        <p:sp>
          <p:nvSpPr>
            <p:cNvPr id="484" name="Google Shape;484;g190e0ac295e_1_334"/>
            <p:cNvSpPr/>
            <p:nvPr/>
          </p:nvSpPr>
          <p:spPr>
            <a:xfrm>
              <a:off x="269" y="1356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190e0ac295e_1_334"/>
            <p:cNvSpPr/>
            <p:nvPr/>
          </p:nvSpPr>
          <p:spPr>
            <a:xfrm>
              <a:off x="1333" y="1356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190e0ac295e_1_334"/>
            <p:cNvSpPr/>
            <p:nvPr/>
          </p:nvSpPr>
          <p:spPr>
            <a:xfrm>
              <a:off x="269" y="2148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190e0ac295e_1_334"/>
            <p:cNvSpPr/>
            <p:nvPr/>
          </p:nvSpPr>
          <p:spPr>
            <a:xfrm>
              <a:off x="1333" y="2148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g190e0ac295e_1_334"/>
            <p:cNvCxnSpPr/>
            <p:nvPr/>
          </p:nvCxnSpPr>
          <p:spPr>
            <a:xfrm>
              <a:off x="509" y="2267"/>
              <a:ext cx="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g190e0ac295e_1_334"/>
            <p:cNvCxnSpPr/>
            <p:nvPr/>
          </p:nvCxnSpPr>
          <p:spPr>
            <a:xfrm>
              <a:off x="389" y="1588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g190e0ac295e_1_334"/>
            <p:cNvCxnSpPr/>
            <p:nvPr/>
          </p:nvCxnSpPr>
          <p:spPr>
            <a:xfrm>
              <a:off x="1453" y="1588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g190e0ac295e_1_334"/>
            <p:cNvCxnSpPr/>
            <p:nvPr/>
          </p:nvCxnSpPr>
          <p:spPr>
            <a:xfrm rot="10800000">
              <a:off x="473" y="1588"/>
              <a:ext cx="900" cy="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2" name="Google Shape;492;g190e0ac295e_1_334"/>
            <p:cNvSpPr txBox="1"/>
            <p:nvPr/>
          </p:nvSpPr>
          <p:spPr>
            <a:xfrm>
              <a:off x="1443" y="16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190e0ac295e_1_334"/>
            <p:cNvSpPr txBox="1"/>
            <p:nvPr/>
          </p:nvSpPr>
          <p:spPr>
            <a:xfrm>
              <a:off x="373" y="16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190e0ac295e_1_334"/>
            <p:cNvSpPr txBox="1"/>
            <p:nvPr/>
          </p:nvSpPr>
          <p:spPr>
            <a:xfrm>
              <a:off x="667" y="146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190e0ac295e_1_334"/>
            <p:cNvSpPr txBox="1"/>
            <p:nvPr/>
          </p:nvSpPr>
          <p:spPr>
            <a:xfrm>
              <a:off x="722" y="19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190e0ac295e_1_334"/>
            <p:cNvSpPr txBox="1"/>
            <p:nvPr/>
          </p:nvSpPr>
          <p:spPr>
            <a:xfrm>
              <a:off x="187" y="245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graph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g190e0ac295e_1_334"/>
          <p:cNvGrpSpPr/>
          <p:nvPr/>
        </p:nvGrpSpPr>
        <p:grpSpPr>
          <a:xfrm>
            <a:off x="2603500" y="2141537"/>
            <a:ext cx="3078527" cy="3165475"/>
            <a:chOff x="1777" y="1349"/>
            <a:chExt cx="2100" cy="1994"/>
          </a:xfrm>
        </p:grpSpPr>
        <p:sp>
          <p:nvSpPr>
            <p:cNvPr id="498" name="Google Shape;498;g190e0ac295e_1_334"/>
            <p:cNvSpPr/>
            <p:nvPr/>
          </p:nvSpPr>
          <p:spPr>
            <a:xfrm>
              <a:off x="2169" y="1349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190e0ac295e_1_334"/>
            <p:cNvSpPr/>
            <p:nvPr/>
          </p:nvSpPr>
          <p:spPr>
            <a:xfrm>
              <a:off x="3234" y="1349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190e0ac295e_1_334"/>
            <p:cNvSpPr/>
            <p:nvPr/>
          </p:nvSpPr>
          <p:spPr>
            <a:xfrm>
              <a:off x="2169" y="2141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190e0ac295e_1_334"/>
            <p:cNvSpPr/>
            <p:nvPr/>
          </p:nvSpPr>
          <p:spPr>
            <a:xfrm>
              <a:off x="3234" y="2141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2" name="Google Shape;502;g190e0ac295e_1_334"/>
            <p:cNvCxnSpPr/>
            <p:nvPr/>
          </p:nvCxnSpPr>
          <p:spPr>
            <a:xfrm>
              <a:off x="2289" y="1581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g190e0ac295e_1_334"/>
            <p:cNvCxnSpPr/>
            <p:nvPr/>
          </p:nvCxnSpPr>
          <p:spPr>
            <a:xfrm>
              <a:off x="3353" y="1581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4" name="Google Shape;504;g190e0ac295e_1_334"/>
            <p:cNvSpPr txBox="1"/>
            <p:nvPr/>
          </p:nvSpPr>
          <p:spPr>
            <a:xfrm>
              <a:off x="3327" y="172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190e0ac295e_1_334"/>
            <p:cNvSpPr txBox="1"/>
            <p:nvPr/>
          </p:nvSpPr>
          <p:spPr>
            <a:xfrm>
              <a:off x="2274" y="176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190e0ac295e_1_334"/>
            <p:cNvSpPr txBox="1"/>
            <p:nvPr/>
          </p:nvSpPr>
          <p:spPr>
            <a:xfrm>
              <a:off x="1777" y="2443"/>
              <a:ext cx="21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weighted path=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max. weighted Hamilton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 covering (MWHC)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g190e0ac295e_1_334"/>
            <p:cNvCxnSpPr/>
            <p:nvPr/>
          </p:nvCxnSpPr>
          <p:spPr>
            <a:xfrm>
              <a:off x="2400" y="2274"/>
              <a:ext cx="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8" name="Google Shape;508;g190e0ac295e_1_334"/>
            <p:cNvSpPr txBox="1"/>
            <p:nvPr/>
          </p:nvSpPr>
          <p:spPr>
            <a:xfrm>
              <a:off x="2715" y="195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g190e0ac295e_1_334"/>
          <p:cNvGrpSpPr/>
          <p:nvPr/>
        </p:nvGrpSpPr>
        <p:grpSpPr>
          <a:xfrm>
            <a:off x="5849937" y="2057400"/>
            <a:ext cx="2199060" cy="2317750"/>
            <a:chOff x="3992" y="1296"/>
            <a:chExt cx="1500" cy="1460"/>
          </a:xfrm>
        </p:grpSpPr>
        <p:sp>
          <p:nvSpPr>
            <p:cNvPr id="510" name="Google Shape;510;g190e0ac295e_1_334"/>
            <p:cNvSpPr txBox="1"/>
            <p:nvPr/>
          </p:nvSpPr>
          <p:spPr>
            <a:xfrm>
              <a:off x="4455" y="1349"/>
              <a:ext cx="900" cy="30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65075" lIns="128575" spcFirstLastPara="1" rIns="128575" wrap="square" tIns="65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90e0ac295e_1_334"/>
            <p:cNvSpPr txBox="1"/>
            <p:nvPr/>
          </p:nvSpPr>
          <p:spPr>
            <a:xfrm>
              <a:off x="4455" y="1573"/>
              <a:ext cx="900" cy="30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65075" lIns="128575" spcFirstLastPara="1" rIns="128575" wrap="square" tIns="65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190e0ac295e_1_334"/>
            <p:cNvSpPr txBox="1"/>
            <p:nvPr/>
          </p:nvSpPr>
          <p:spPr>
            <a:xfrm>
              <a:off x="4455" y="1803"/>
              <a:ext cx="900" cy="30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65075" lIns="128575" spcFirstLastPara="1" rIns="128575" wrap="square" tIns="65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190e0ac295e_1_334"/>
            <p:cNvSpPr txBox="1"/>
            <p:nvPr/>
          </p:nvSpPr>
          <p:spPr>
            <a:xfrm>
              <a:off x="4455" y="2037"/>
              <a:ext cx="900" cy="30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65075" lIns="128575" spcFirstLastPara="1" rIns="128575" wrap="square" tIns="65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190e0ac295e_1_334"/>
            <p:cNvSpPr txBox="1"/>
            <p:nvPr/>
          </p:nvSpPr>
          <p:spPr>
            <a:xfrm>
              <a:off x="417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075" lIns="128575" spcFirstLastPara="1" rIns="128575" wrap="square" tIns="65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190e0ac295e_1_334"/>
            <p:cNvSpPr txBox="1"/>
            <p:nvPr/>
          </p:nvSpPr>
          <p:spPr>
            <a:xfrm>
              <a:off x="4172" y="157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075" lIns="128575" spcFirstLastPara="1" rIns="128575" wrap="square" tIns="65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190e0ac295e_1_334"/>
            <p:cNvSpPr txBox="1"/>
            <p:nvPr/>
          </p:nvSpPr>
          <p:spPr>
            <a:xfrm>
              <a:off x="4172" y="18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075" lIns="128575" spcFirstLastPara="1" rIns="128575" wrap="square" tIns="65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190e0ac295e_1_334"/>
            <p:cNvSpPr txBox="1"/>
            <p:nvPr/>
          </p:nvSpPr>
          <p:spPr>
            <a:xfrm>
              <a:off x="4172" y="204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075" lIns="128575" spcFirstLastPara="1" rIns="128575" wrap="square" tIns="65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190e0ac295e_1_334"/>
            <p:cNvSpPr txBox="1"/>
            <p:nvPr/>
          </p:nvSpPr>
          <p:spPr>
            <a:xfrm>
              <a:off x="3992" y="245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layout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g190e0ac295e_1_334"/>
          <p:cNvSpPr txBox="1"/>
          <p:nvPr/>
        </p:nvSpPr>
        <p:spPr>
          <a:xfrm>
            <a:off x="317500" y="5013325"/>
            <a:ext cx="85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 used as a building block for more complex situations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g190e0ac295e_1_334"/>
          <p:cNvGrpSpPr/>
          <p:nvPr/>
        </p:nvGrpSpPr>
        <p:grpSpPr>
          <a:xfrm>
            <a:off x="460375" y="5586412"/>
            <a:ext cx="6658456" cy="549275"/>
            <a:chOff x="314" y="3519"/>
            <a:chExt cx="4544" cy="346"/>
          </a:xfrm>
        </p:grpSpPr>
        <p:sp>
          <p:nvSpPr>
            <p:cNvPr id="521" name="Google Shape;521;g190e0ac295e_1_334"/>
            <p:cNvSpPr txBox="1"/>
            <p:nvPr/>
          </p:nvSpPr>
          <p:spPr>
            <a:xfrm>
              <a:off x="658" y="3519"/>
              <a:ext cx="4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significant interest in good SOA algorithms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190e0ac295e_1_334"/>
            <p:cNvSpPr/>
            <p:nvPr/>
          </p:nvSpPr>
          <p:spPr>
            <a:xfrm>
              <a:off x="314" y="3565"/>
              <a:ext cx="300" cy="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4B81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71437"/>
            <a:ext cx="84186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Task-level concurrency management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68312" y="2060575"/>
            <a:ext cx="83661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Granularity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size of tasks (e.g. in instructions)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Readable specifications and efficient implementations can possibly require different task structures.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Granularity changes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6424612" y="1360487"/>
            <a:ext cx="246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section 7.1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90e0ac295e_1_381"/>
          <p:cNvSpPr txBox="1"/>
          <p:nvPr>
            <p:ph type="title"/>
          </p:nvPr>
        </p:nvSpPr>
        <p:spPr>
          <a:xfrm>
            <a:off x="255587" y="71437"/>
            <a:ext cx="8620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Naïve SOA</a:t>
            </a:r>
            <a:endParaRPr/>
          </a:p>
        </p:txBody>
      </p:sp>
      <p:sp>
        <p:nvSpPr>
          <p:cNvPr id="529" name="Google Shape;529;g190e0ac295e_1_381"/>
          <p:cNvSpPr/>
          <p:nvPr/>
        </p:nvSpPr>
        <p:spPr>
          <a:xfrm>
            <a:off x="492125" y="4800600"/>
            <a:ext cx="3525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blurRad="63500" dir="2700000" dist="53881">
              <a:schemeClr val="folHlink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g190e0ac295e_1_381"/>
          <p:cNvGrpSpPr/>
          <p:nvPr/>
        </p:nvGrpSpPr>
        <p:grpSpPr>
          <a:xfrm>
            <a:off x="844550" y="4800600"/>
            <a:ext cx="792635" cy="476250"/>
            <a:chOff x="480" y="2352"/>
            <a:chExt cx="541" cy="300"/>
          </a:xfrm>
        </p:grpSpPr>
        <p:sp>
          <p:nvSpPr>
            <p:cNvPr id="531" name="Google Shape;531;g190e0ac295e_1_381"/>
            <p:cNvSpPr/>
            <p:nvPr/>
          </p:nvSpPr>
          <p:spPr>
            <a:xfrm>
              <a:off x="721" y="2352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2" name="Google Shape;532;g190e0ac295e_1_381"/>
            <p:cNvCxnSpPr/>
            <p:nvPr/>
          </p:nvCxnSpPr>
          <p:spPr>
            <a:xfrm>
              <a:off x="480" y="2496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triangle"/>
            </a:ln>
          </p:spPr>
        </p:cxnSp>
      </p:grpSp>
      <p:grpSp>
        <p:nvGrpSpPr>
          <p:cNvPr id="533" name="Google Shape;533;g190e0ac295e_1_381"/>
          <p:cNvGrpSpPr/>
          <p:nvPr/>
        </p:nvGrpSpPr>
        <p:grpSpPr>
          <a:xfrm>
            <a:off x="2251075" y="4800600"/>
            <a:ext cx="792635" cy="476250"/>
            <a:chOff x="1440" y="2352"/>
            <a:chExt cx="541" cy="300"/>
          </a:xfrm>
        </p:grpSpPr>
        <p:sp>
          <p:nvSpPr>
            <p:cNvPr id="534" name="Google Shape;534;g190e0ac295e_1_381"/>
            <p:cNvSpPr/>
            <p:nvPr/>
          </p:nvSpPr>
          <p:spPr>
            <a:xfrm>
              <a:off x="1681" y="2352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5" name="Google Shape;535;g190e0ac295e_1_381"/>
            <p:cNvCxnSpPr/>
            <p:nvPr/>
          </p:nvCxnSpPr>
          <p:spPr>
            <a:xfrm>
              <a:off x="1440" y="2496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triangle"/>
            </a:ln>
          </p:spPr>
        </p:cxnSp>
      </p:grpSp>
      <p:grpSp>
        <p:nvGrpSpPr>
          <p:cNvPr id="536" name="Google Shape;536;g190e0ac295e_1_381"/>
          <p:cNvGrpSpPr/>
          <p:nvPr/>
        </p:nvGrpSpPr>
        <p:grpSpPr>
          <a:xfrm>
            <a:off x="1547812" y="4800600"/>
            <a:ext cx="792635" cy="476250"/>
            <a:chOff x="960" y="2352"/>
            <a:chExt cx="541" cy="300"/>
          </a:xfrm>
        </p:grpSpPr>
        <p:sp>
          <p:nvSpPr>
            <p:cNvPr id="537" name="Google Shape;537;g190e0ac295e_1_381"/>
            <p:cNvSpPr/>
            <p:nvPr/>
          </p:nvSpPr>
          <p:spPr>
            <a:xfrm>
              <a:off x="1201" y="2352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8" name="Google Shape;538;g190e0ac295e_1_381"/>
            <p:cNvCxnSpPr/>
            <p:nvPr/>
          </p:nvCxnSpPr>
          <p:spPr>
            <a:xfrm>
              <a:off x="960" y="2496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triangle"/>
            </a:ln>
          </p:spPr>
        </p:cxnSp>
      </p:grpSp>
      <p:sp>
        <p:nvSpPr>
          <p:cNvPr id="539" name="Google Shape;539;g190e0ac295e_1_381"/>
          <p:cNvSpPr txBox="1"/>
          <p:nvPr/>
        </p:nvSpPr>
        <p:spPr>
          <a:xfrm>
            <a:off x="561975" y="5257800"/>
            <a:ext cx="28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0        1         2         3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g190e0ac295e_1_381"/>
          <p:cNvGrpSpPr/>
          <p:nvPr/>
        </p:nvGrpSpPr>
        <p:grpSpPr>
          <a:xfrm>
            <a:off x="3995737" y="4191000"/>
            <a:ext cx="2199060" cy="2317750"/>
            <a:chOff x="2727" y="2640"/>
            <a:chExt cx="1500" cy="1460"/>
          </a:xfrm>
        </p:grpSpPr>
        <p:sp>
          <p:nvSpPr>
            <p:cNvPr id="541" name="Google Shape;541;g190e0ac295e_1_381"/>
            <p:cNvSpPr txBox="1"/>
            <p:nvPr/>
          </p:nvSpPr>
          <p:spPr>
            <a:xfrm>
              <a:off x="3190" y="2693"/>
              <a:ext cx="900" cy="30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65075" lIns="128575" spcFirstLastPara="1" rIns="128575" wrap="square" tIns="65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190e0ac295e_1_381"/>
            <p:cNvSpPr txBox="1"/>
            <p:nvPr/>
          </p:nvSpPr>
          <p:spPr>
            <a:xfrm>
              <a:off x="3190" y="2917"/>
              <a:ext cx="900" cy="30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65075" lIns="128575" spcFirstLastPara="1" rIns="128575" wrap="square" tIns="65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190e0ac295e_1_381"/>
            <p:cNvSpPr txBox="1"/>
            <p:nvPr/>
          </p:nvSpPr>
          <p:spPr>
            <a:xfrm>
              <a:off x="3190" y="3147"/>
              <a:ext cx="900" cy="30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65075" lIns="128575" spcFirstLastPara="1" rIns="128575" wrap="square" tIns="65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190e0ac295e_1_381"/>
            <p:cNvSpPr txBox="1"/>
            <p:nvPr/>
          </p:nvSpPr>
          <p:spPr>
            <a:xfrm>
              <a:off x="3190" y="3381"/>
              <a:ext cx="900" cy="300"/>
            </a:xfrm>
            <a:prstGeom prst="rect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53881">
                <a:schemeClr val="folHlink"/>
              </a:outerShdw>
            </a:effectLst>
          </p:spPr>
          <p:txBody>
            <a:bodyPr anchorCtr="0" anchor="ctr" bIns="65075" lIns="128575" spcFirstLastPara="1" rIns="128575" wrap="square" tIns="65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190e0ac295e_1_381"/>
            <p:cNvSpPr txBox="1"/>
            <p:nvPr/>
          </p:nvSpPr>
          <p:spPr>
            <a:xfrm>
              <a:off x="2907" y="26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075" lIns="128575" spcFirstLastPara="1" rIns="128575" wrap="square" tIns="65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190e0ac295e_1_381"/>
            <p:cNvSpPr txBox="1"/>
            <p:nvPr/>
          </p:nvSpPr>
          <p:spPr>
            <a:xfrm>
              <a:off x="2907" y="292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075" lIns="128575" spcFirstLastPara="1" rIns="128575" wrap="square" tIns="65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190e0ac295e_1_381"/>
            <p:cNvSpPr txBox="1"/>
            <p:nvPr/>
          </p:nvSpPr>
          <p:spPr>
            <a:xfrm>
              <a:off x="2907" y="31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075" lIns="128575" spcFirstLastPara="1" rIns="128575" wrap="square" tIns="65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190e0ac295e_1_381"/>
            <p:cNvSpPr txBox="1"/>
            <p:nvPr/>
          </p:nvSpPr>
          <p:spPr>
            <a:xfrm>
              <a:off x="2907" y="33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5075" lIns="128575" spcFirstLastPara="1" rIns="128575" wrap="square" tIns="65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190e0ac295e_1_381"/>
            <p:cNvSpPr txBox="1"/>
            <p:nvPr/>
          </p:nvSpPr>
          <p:spPr>
            <a:xfrm>
              <a:off x="2727" y="380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layout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g190e0ac295e_1_381"/>
          <p:cNvGrpSpPr/>
          <p:nvPr/>
        </p:nvGrpSpPr>
        <p:grpSpPr>
          <a:xfrm>
            <a:off x="252412" y="1557337"/>
            <a:ext cx="8352812" cy="2355850"/>
            <a:chOff x="172" y="981"/>
            <a:chExt cx="5700" cy="1484"/>
          </a:xfrm>
        </p:grpSpPr>
        <p:sp>
          <p:nvSpPr>
            <p:cNvPr id="551" name="Google Shape;551;g190e0ac295e_1_381"/>
            <p:cNvSpPr txBox="1"/>
            <p:nvPr/>
          </p:nvSpPr>
          <p:spPr>
            <a:xfrm>
              <a:off x="172" y="981"/>
              <a:ext cx="5700" cy="1200"/>
            </a:xfrm>
            <a:prstGeom prst="rect">
              <a:avLst/>
            </a:prstGeom>
            <a:solidFill>
              <a:srgbClr val="E3E3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Nodes are added in the order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which they are used in the program.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sequence: 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   =    (b, d, a,  c, d, c)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2" name="Google Shape;552;g190e0ac295e_1_381"/>
            <p:cNvGrpSpPr/>
            <p:nvPr/>
          </p:nvGrpSpPr>
          <p:grpSpPr>
            <a:xfrm>
              <a:off x="2031" y="2069"/>
              <a:ext cx="1500" cy="396"/>
              <a:chOff x="1968" y="2064"/>
              <a:chExt cx="1500" cy="396"/>
            </a:xfrm>
          </p:grpSpPr>
          <p:sp>
            <p:nvSpPr>
              <p:cNvPr id="553" name="Google Shape;553;g190e0ac295e_1_381"/>
              <p:cNvSpPr/>
              <p:nvPr/>
            </p:nvSpPr>
            <p:spPr>
              <a:xfrm>
                <a:off x="2352" y="2064"/>
                <a:ext cx="147" cy="144"/>
              </a:xfrm>
              <a:custGeom>
                <a:rect b="b" l="l" r="r" t="t"/>
                <a:pathLst>
                  <a:path extrusionOk="0" h="144" w="24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190e0ac295e_1_381"/>
              <p:cNvSpPr/>
              <p:nvPr/>
            </p:nvSpPr>
            <p:spPr>
              <a:xfrm>
                <a:off x="2544" y="2064"/>
                <a:ext cx="147" cy="144"/>
              </a:xfrm>
              <a:custGeom>
                <a:rect b="b" l="l" r="r" t="t"/>
                <a:pathLst>
                  <a:path extrusionOk="0" h="144" w="24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g190e0ac295e_1_381"/>
              <p:cNvSpPr/>
              <p:nvPr/>
            </p:nvSpPr>
            <p:spPr>
              <a:xfrm>
                <a:off x="2784" y="2064"/>
                <a:ext cx="147" cy="144"/>
              </a:xfrm>
              <a:custGeom>
                <a:rect b="b" l="l" r="r" t="t"/>
                <a:pathLst>
                  <a:path extrusionOk="0" h="144" w="24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g190e0ac295e_1_381"/>
              <p:cNvSpPr/>
              <p:nvPr/>
            </p:nvSpPr>
            <p:spPr>
              <a:xfrm>
                <a:off x="3024" y="2064"/>
                <a:ext cx="147" cy="144"/>
              </a:xfrm>
              <a:custGeom>
                <a:rect b="b" l="l" r="r" t="t"/>
                <a:pathLst>
                  <a:path extrusionOk="0" h="144" w="24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190e0ac295e_1_381"/>
              <p:cNvSpPr/>
              <p:nvPr/>
            </p:nvSpPr>
            <p:spPr>
              <a:xfrm>
                <a:off x="3216" y="2064"/>
                <a:ext cx="147" cy="144"/>
              </a:xfrm>
              <a:custGeom>
                <a:rect b="b" l="l" r="r" t="t"/>
                <a:pathLst>
                  <a:path extrusionOk="0" h="144" w="240">
                    <a:moveTo>
                      <a:pt x="0" y="0"/>
                    </a:moveTo>
                    <a:cubicBezTo>
                      <a:pt x="28" y="72"/>
                      <a:pt x="56" y="144"/>
                      <a:pt x="96" y="144"/>
                    </a:cubicBezTo>
                    <a:cubicBezTo>
                      <a:pt x="136" y="144"/>
                      <a:pt x="188" y="72"/>
                      <a:pt x="240" y="0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8" name="Google Shape;558;g190e0ac295e_1_381"/>
              <p:cNvCxnSpPr/>
              <p:nvPr/>
            </p:nvCxnSpPr>
            <p:spPr>
              <a:xfrm>
                <a:off x="2112" y="220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triangle"/>
              </a:ln>
            </p:spPr>
          </p:cxnSp>
          <p:sp>
            <p:nvSpPr>
              <p:cNvPr id="559" name="Google Shape;559;g190e0ac295e_1_381"/>
              <p:cNvSpPr txBox="1"/>
              <p:nvPr/>
            </p:nvSpPr>
            <p:spPr>
              <a:xfrm>
                <a:off x="1968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g190e0ac295e_1_381"/>
              <p:cNvSpPr txBox="1"/>
              <p:nvPr/>
            </p:nvSpPr>
            <p:spPr>
              <a:xfrm>
                <a:off x="2304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g190e0ac295e_1_381"/>
              <p:cNvSpPr txBox="1"/>
              <p:nvPr/>
            </p:nvSpPr>
            <p:spPr>
              <a:xfrm>
                <a:off x="2736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g190e0ac295e_1_381"/>
              <p:cNvSpPr txBox="1"/>
              <p:nvPr/>
            </p:nvSpPr>
            <p:spPr>
              <a:xfrm>
                <a:off x="2976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190e0ac295e_1_381"/>
              <p:cNvSpPr txBox="1"/>
              <p:nvPr/>
            </p:nvSpPr>
            <p:spPr>
              <a:xfrm>
                <a:off x="2496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g190e0ac295e_1_381"/>
              <p:cNvSpPr txBox="1"/>
              <p:nvPr/>
            </p:nvSpPr>
            <p:spPr>
              <a:xfrm>
                <a:off x="3168" y="2160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0" name="Google Shape;570;g190e0ac295e_1_422"/>
          <p:cNvCxnSpPr/>
          <p:nvPr/>
        </p:nvCxnSpPr>
        <p:spPr>
          <a:xfrm>
            <a:off x="2390775" y="5029200"/>
            <a:ext cx="1336800" cy="106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1" name="Google Shape;571;g190e0ac295e_1_422"/>
          <p:cNvCxnSpPr/>
          <p:nvPr/>
        </p:nvCxnSpPr>
        <p:spPr>
          <a:xfrm>
            <a:off x="3798887" y="5105400"/>
            <a:ext cx="0" cy="888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2" name="Google Shape;572;g190e0ac295e_1_422"/>
          <p:cNvCxnSpPr/>
          <p:nvPr/>
        </p:nvCxnSpPr>
        <p:spPr>
          <a:xfrm>
            <a:off x="2251075" y="5105400"/>
            <a:ext cx="0" cy="888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3" name="Google Shape;573;g190e0ac295e_1_422"/>
          <p:cNvCxnSpPr/>
          <p:nvPr/>
        </p:nvCxnSpPr>
        <p:spPr>
          <a:xfrm>
            <a:off x="2244725" y="5084762"/>
            <a:ext cx="6300" cy="985800"/>
          </a:xfrm>
          <a:prstGeom prst="straightConnector1">
            <a:avLst/>
          </a:prstGeom>
          <a:noFill/>
          <a:ln cap="flat" cmpd="sng" w="28575">
            <a:solidFill>
              <a:srgbClr val="EE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4" name="Google Shape;574;g190e0ac295e_1_422"/>
          <p:cNvSpPr txBox="1"/>
          <p:nvPr>
            <p:ph type="title"/>
          </p:nvPr>
        </p:nvSpPr>
        <p:spPr>
          <a:xfrm>
            <a:off x="255587" y="71437"/>
            <a:ext cx="8620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Liao’s algorithm</a:t>
            </a:r>
            <a:endParaRPr/>
          </a:p>
        </p:txBody>
      </p:sp>
      <p:sp>
        <p:nvSpPr>
          <p:cNvPr id="575" name="Google Shape;575;g190e0ac295e_1_422"/>
          <p:cNvSpPr txBox="1"/>
          <p:nvPr/>
        </p:nvSpPr>
        <p:spPr>
          <a:xfrm>
            <a:off x="179387" y="1219200"/>
            <a:ext cx="8785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Kruskal’s spanning tree algorithms: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Sort edges of access graph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according to their weight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a new graph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’=(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V’,E’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starting with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Select an edge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highest weight; If this edge does not cause a cycle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and does not cause any node in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have a degree &gt; 2 then add this node 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 discard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Goto 3 as long as not all edges from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been selected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and as long as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has less than the maximum number of edges (|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|-1).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Example: Access sequence: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S=(b, d, a, c, d, c)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90e0ac295e_1_422"/>
          <p:cNvSpPr/>
          <p:nvPr/>
        </p:nvSpPr>
        <p:spPr>
          <a:xfrm>
            <a:off x="4329112" y="4038600"/>
            <a:ext cx="176212" cy="228600"/>
          </a:xfrm>
          <a:custGeom>
            <a:rect b="b" l="l" r="r" t="t"/>
            <a:pathLst>
              <a:path extrusionOk="0" h="144" w="24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190e0ac295e_1_422"/>
          <p:cNvSpPr/>
          <p:nvPr/>
        </p:nvSpPr>
        <p:spPr>
          <a:xfrm>
            <a:off x="4559300" y="4038600"/>
            <a:ext cx="176212" cy="228600"/>
          </a:xfrm>
          <a:custGeom>
            <a:rect b="b" l="l" r="r" t="t"/>
            <a:pathLst>
              <a:path extrusionOk="0" h="144" w="24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90e0ac295e_1_422"/>
          <p:cNvSpPr/>
          <p:nvPr/>
        </p:nvSpPr>
        <p:spPr>
          <a:xfrm>
            <a:off x="4848225" y="4038600"/>
            <a:ext cx="174625" cy="228600"/>
          </a:xfrm>
          <a:custGeom>
            <a:rect b="b" l="l" r="r" t="t"/>
            <a:pathLst>
              <a:path extrusionOk="0" h="144" w="24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90e0ac295e_1_422"/>
          <p:cNvSpPr/>
          <p:nvPr/>
        </p:nvSpPr>
        <p:spPr>
          <a:xfrm>
            <a:off x="5133975" y="4038600"/>
            <a:ext cx="176212" cy="228600"/>
          </a:xfrm>
          <a:custGeom>
            <a:rect b="b" l="l" r="r" t="t"/>
            <a:pathLst>
              <a:path extrusionOk="0" h="144" w="24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190e0ac295e_1_422"/>
          <p:cNvSpPr/>
          <p:nvPr/>
        </p:nvSpPr>
        <p:spPr>
          <a:xfrm>
            <a:off x="5364162" y="4038600"/>
            <a:ext cx="176212" cy="228600"/>
          </a:xfrm>
          <a:custGeom>
            <a:rect b="b" l="l" r="r" t="t"/>
            <a:pathLst>
              <a:path extrusionOk="0" h="144" w="240">
                <a:moveTo>
                  <a:pt x="0" y="0"/>
                </a:moveTo>
                <a:cubicBezTo>
                  <a:pt x="28" y="72"/>
                  <a:pt x="56" y="144"/>
                  <a:pt x="96" y="144"/>
                </a:cubicBezTo>
                <a:cubicBezTo>
                  <a:pt x="136" y="144"/>
                  <a:pt x="188" y="72"/>
                  <a:pt x="240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g190e0ac295e_1_422"/>
          <p:cNvCxnSpPr/>
          <p:nvPr/>
        </p:nvCxnSpPr>
        <p:spPr>
          <a:xfrm flipH="1" rot="10800000">
            <a:off x="4041775" y="4038600"/>
            <a:ext cx="1731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triangle"/>
          </a:ln>
        </p:spPr>
      </p:cxnSp>
      <p:sp>
        <p:nvSpPr>
          <p:cNvPr id="582" name="Google Shape;582;g190e0ac295e_1_422"/>
          <p:cNvSpPr txBox="1"/>
          <p:nvPr/>
        </p:nvSpPr>
        <p:spPr>
          <a:xfrm>
            <a:off x="3868737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190e0ac295e_1_422"/>
          <p:cNvSpPr txBox="1"/>
          <p:nvPr/>
        </p:nvSpPr>
        <p:spPr>
          <a:xfrm>
            <a:off x="4271962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90e0ac295e_1_422"/>
          <p:cNvSpPr txBox="1"/>
          <p:nvPr/>
        </p:nvSpPr>
        <p:spPr>
          <a:xfrm>
            <a:off x="4789487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190e0ac295e_1_422"/>
          <p:cNvSpPr txBox="1"/>
          <p:nvPr/>
        </p:nvSpPr>
        <p:spPr>
          <a:xfrm>
            <a:off x="5076825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190e0ac295e_1_422"/>
          <p:cNvSpPr txBox="1"/>
          <p:nvPr/>
        </p:nvSpPr>
        <p:spPr>
          <a:xfrm>
            <a:off x="4502150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190e0ac295e_1_422"/>
          <p:cNvSpPr txBox="1"/>
          <p:nvPr/>
        </p:nvSpPr>
        <p:spPr>
          <a:xfrm>
            <a:off x="5307012" y="4191000"/>
            <a:ext cx="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g190e0ac295e_1_422"/>
          <p:cNvGrpSpPr/>
          <p:nvPr/>
        </p:nvGrpSpPr>
        <p:grpSpPr>
          <a:xfrm>
            <a:off x="7948612" y="5029200"/>
            <a:ext cx="438077" cy="952500"/>
            <a:chOff x="2566" y="3209"/>
            <a:chExt cx="300" cy="600"/>
          </a:xfrm>
        </p:grpSpPr>
        <p:cxnSp>
          <p:nvCxnSpPr>
            <p:cNvPr id="589" name="Google Shape;589;g190e0ac295e_1_422"/>
            <p:cNvCxnSpPr/>
            <p:nvPr/>
          </p:nvCxnSpPr>
          <p:spPr>
            <a:xfrm>
              <a:off x="2576" y="3209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0" name="Google Shape;590;g190e0ac295e_1_422"/>
            <p:cNvSpPr txBox="1"/>
            <p:nvPr/>
          </p:nvSpPr>
          <p:spPr>
            <a:xfrm>
              <a:off x="2566" y="329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g190e0ac295e_1_422"/>
          <p:cNvGrpSpPr/>
          <p:nvPr/>
        </p:nvGrpSpPr>
        <p:grpSpPr>
          <a:xfrm>
            <a:off x="6380162" y="5029200"/>
            <a:ext cx="441447" cy="952500"/>
            <a:chOff x="1496" y="3209"/>
            <a:chExt cx="300" cy="600"/>
          </a:xfrm>
        </p:grpSpPr>
        <p:cxnSp>
          <p:nvCxnSpPr>
            <p:cNvPr id="592" name="Google Shape;592;g190e0ac295e_1_422"/>
            <p:cNvCxnSpPr/>
            <p:nvPr/>
          </p:nvCxnSpPr>
          <p:spPr>
            <a:xfrm>
              <a:off x="1512" y="3209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3" name="Google Shape;593;g190e0ac295e_1_422"/>
            <p:cNvSpPr txBox="1"/>
            <p:nvPr/>
          </p:nvSpPr>
          <p:spPr>
            <a:xfrm>
              <a:off x="1496" y="329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g190e0ac295e_1_422"/>
          <p:cNvGrpSpPr/>
          <p:nvPr/>
        </p:nvGrpSpPr>
        <p:grpSpPr>
          <a:xfrm>
            <a:off x="6580187" y="5638800"/>
            <a:ext cx="1318846" cy="476250"/>
            <a:chOff x="1632" y="3593"/>
            <a:chExt cx="900" cy="300"/>
          </a:xfrm>
        </p:grpSpPr>
        <p:cxnSp>
          <p:nvCxnSpPr>
            <p:cNvPr id="595" name="Google Shape;595;g190e0ac295e_1_422"/>
            <p:cNvCxnSpPr/>
            <p:nvPr/>
          </p:nvCxnSpPr>
          <p:spPr>
            <a:xfrm>
              <a:off x="1632" y="3888"/>
              <a:ext cx="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6" name="Google Shape;596;g190e0ac295e_1_422"/>
            <p:cNvSpPr txBox="1"/>
            <p:nvPr/>
          </p:nvSpPr>
          <p:spPr>
            <a:xfrm>
              <a:off x="1845" y="359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g190e0ac295e_1_422"/>
          <p:cNvSpPr txBox="1"/>
          <p:nvPr/>
        </p:nvSpPr>
        <p:spPr>
          <a:xfrm>
            <a:off x="4502150" y="4724400"/>
            <a:ext cx="126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(c,d)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(a,c)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(a,d)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(b,d)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90e0ac295e_1_422"/>
          <p:cNvSpPr/>
          <p:nvPr/>
        </p:nvSpPr>
        <p:spPr>
          <a:xfrm>
            <a:off x="2039937" y="4725987"/>
            <a:ext cx="3507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90e0ac295e_1_422"/>
          <p:cNvSpPr/>
          <p:nvPr/>
        </p:nvSpPr>
        <p:spPr>
          <a:xfrm>
            <a:off x="3598862" y="4725987"/>
            <a:ext cx="3525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90e0ac295e_1_422"/>
          <p:cNvSpPr/>
          <p:nvPr/>
        </p:nvSpPr>
        <p:spPr>
          <a:xfrm>
            <a:off x="2039937" y="5983287"/>
            <a:ext cx="3507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90e0ac295e_1_422"/>
          <p:cNvSpPr/>
          <p:nvPr/>
        </p:nvSpPr>
        <p:spPr>
          <a:xfrm>
            <a:off x="3598862" y="5983287"/>
            <a:ext cx="352500" cy="381000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g190e0ac295e_1_422"/>
          <p:cNvCxnSpPr/>
          <p:nvPr/>
        </p:nvCxnSpPr>
        <p:spPr>
          <a:xfrm>
            <a:off x="2390775" y="61722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3" name="Google Shape;603;g190e0ac295e_1_422"/>
          <p:cNvCxnSpPr/>
          <p:nvPr/>
        </p:nvCxnSpPr>
        <p:spPr>
          <a:xfrm rot="10800000">
            <a:off x="2390812" y="5029100"/>
            <a:ext cx="1290600" cy="1016100"/>
          </a:xfrm>
          <a:prstGeom prst="straightConnector1">
            <a:avLst/>
          </a:prstGeom>
          <a:noFill/>
          <a:ln cap="flat" cmpd="sng" w="28575">
            <a:solidFill>
              <a:srgbClr val="EE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4" name="Google Shape;604;g190e0ac295e_1_422"/>
          <p:cNvSpPr txBox="1"/>
          <p:nvPr/>
        </p:nvSpPr>
        <p:spPr>
          <a:xfrm>
            <a:off x="3727450" y="5257800"/>
            <a:ext cx="382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190e0ac295e_1_422"/>
          <p:cNvSpPr txBox="1"/>
          <p:nvPr/>
        </p:nvSpPr>
        <p:spPr>
          <a:xfrm>
            <a:off x="2192337" y="5235575"/>
            <a:ext cx="382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90e0ac295e_1_422"/>
          <p:cNvSpPr txBox="1"/>
          <p:nvPr/>
        </p:nvSpPr>
        <p:spPr>
          <a:xfrm>
            <a:off x="2622550" y="4892675"/>
            <a:ext cx="382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190e0ac295e_1_422"/>
          <p:cNvSpPr txBox="1"/>
          <p:nvPr/>
        </p:nvSpPr>
        <p:spPr>
          <a:xfrm>
            <a:off x="2703512" y="5703887"/>
            <a:ext cx="382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190e0ac295e_1_422"/>
          <p:cNvSpPr txBox="1"/>
          <p:nvPr/>
        </p:nvSpPr>
        <p:spPr>
          <a:xfrm>
            <a:off x="1758950" y="4343400"/>
            <a:ext cx="7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g190e0ac295e_1_422"/>
          <p:cNvGrpSpPr/>
          <p:nvPr/>
        </p:nvGrpSpPr>
        <p:grpSpPr>
          <a:xfrm>
            <a:off x="5746750" y="4419600"/>
            <a:ext cx="2480317" cy="1974850"/>
            <a:chOff x="3922" y="2784"/>
            <a:chExt cx="1692" cy="1244"/>
          </a:xfrm>
        </p:grpSpPr>
        <p:sp>
          <p:nvSpPr>
            <p:cNvPr id="610" name="Google Shape;610;g190e0ac295e_1_422"/>
            <p:cNvSpPr/>
            <p:nvPr/>
          </p:nvSpPr>
          <p:spPr>
            <a:xfrm>
              <a:off x="4250" y="2936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190e0ac295e_1_422"/>
            <p:cNvSpPr/>
            <p:nvPr/>
          </p:nvSpPr>
          <p:spPr>
            <a:xfrm>
              <a:off x="5314" y="2936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190e0ac295e_1_422"/>
            <p:cNvSpPr/>
            <p:nvPr/>
          </p:nvSpPr>
          <p:spPr>
            <a:xfrm>
              <a:off x="4250" y="3728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190e0ac295e_1_422"/>
            <p:cNvSpPr/>
            <p:nvPr/>
          </p:nvSpPr>
          <p:spPr>
            <a:xfrm>
              <a:off x="5314" y="3728"/>
              <a:ext cx="300" cy="3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190e0ac295e_1_422"/>
            <p:cNvSpPr txBox="1"/>
            <p:nvPr/>
          </p:nvSpPr>
          <p:spPr>
            <a:xfrm>
              <a:off x="3922" y="278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5" name="Google Shape;615;g190e0ac295e_1_422"/>
          <p:cNvCxnSpPr/>
          <p:nvPr/>
        </p:nvCxnSpPr>
        <p:spPr>
          <a:xfrm>
            <a:off x="2390775" y="6172200"/>
            <a:ext cx="1219200" cy="0"/>
          </a:xfrm>
          <a:prstGeom prst="straightConnector1">
            <a:avLst/>
          </a:prstGeom>
          <a:noFill/>
          <a:ln cap="flat" cmpd="sng" w="28575">
            <a:solidFill>
              <a:srgbClr val="EE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6" name="Google Shape;616;g190e0ac295e_1_422"/>
          <p:cNvCxnSpPr/>
          <p:nvPr/>
        </p:nvCxnSpPr>
        <p:spPr>
          <a:xfrm>
            <a:off x="3775075" y="5084762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EE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7" name="Google Shape;617;g190e0ac295e_1_422"/>
          <p:cNvSpPr txBox="1"/>
          <p:nvPr/>
        </p:nvSpPr>
        <p:spPr>
          <a:xfrm>
            <a:off x="0" y="5229225"/>
            <a:ext cx="19797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edges of weight 0 for all unconnected nodes.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90e0ac295e_1_474"/>
          <p:cNvSpPr txBox="1"/>
          <p:nvPr>
            <p:ph type="title"/>
          </p:nvPr>
        </p:nvSpPr>
        <p:spPr>
          <a:xfrm>
            <a:off x="255587" y="71437"/>
            <a:ext cx="8620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Liao’s algorithm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more complex graph</a:t>
            </a:r>
            <a:endParaRPr/>
          </a:p>
        </p:txBody>
      </p:sp>
      <p:sp>
        <p:nvSpPr>
          <p:cNvPr id="624" name="Google Shape;624;g190e0ac295e_1_474"/>
          <p:cNvSpPr txBox="1"/>
          <p:nvPr/>
        </p:nvSpPr>
        <p:spPr>
          <a:xfrm>
            <a:off x="492125" y="1447800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 c d e f a d a d a c d f a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190e0ac295e_1_474"/>
          <p:cNvSpPr/>
          <p:nvPr/>
        </p:nvSpPr>
        <p:spPr>
          <a:xfrm>
            <a:off x="1876425" y="2895600"/>
            <a:ext cx="3507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190e0ac295e_1_474"/>
          <p:cNvSpPr/>
          <p:nvPr/>
        </p:nvSpPr>
        <p:spPr>
          <a:xfrm>
            <a:off x="2719387" y="3886200"/>
            <a:ext cx="3525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190e0ac295e_1_474"/>
          <p:cNvSpPr/>
          <p:nvPr/>
        </p:nvSpPr>
        <p:spPr>
          <a:xfrm>
            <a:off x="1735137" y="4876800"/>
            <a:ext cx="3507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90e0ac295e_1_474"/>
          <p:cNvSpPr/>
          <p:nvPr/>
        </p:nvSpPr>
        <p:spPr>
          <a:xfrm>
            <a:off x="2719387" y="4953000"/>
            <a:ext cx="3525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90e0ac295e_1_474"/>
          <p:cNvSpPr/>
          <p:nvPr/>
        </p:nvSpPr>
        <p:spPr>
          <a:xfrm>
            <a:off x="2790825" y="2895600"/>
            <a:ext cx="3507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g190e0ac295e_1_474"/>
          <p:cNvCxnSpPr/>
          <p:nvPr/>
        </p:nvCxnSpPr>
        <p:spPr>
          <a:xfrm>
            <a:off x="2085975" y="5105400"/>
            <a:ext cx="633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1" name="Google Shape;631;g190e0ac295e_1_474"/>
          <p:cNvCxnSpPr/>
          <p:nvPr/>
        </p:nvCxnSpPr>
        <p:spPr>
          <a:xfrm>
            <a:off x="1946275" y="42672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2" name="Google Shape;632;g190e0ac295e_1_474"/>
          <p:cNvCxnSpPr/>
          <p:nvPr/>
        </p:nvCxnSpPr>
        <p:spPr>
          <a:xfrm>
            <a:off x="2016125" y="32766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3" name="Google Shape;633;g190e0ac295e_1_474"/>
          <p:cNvCxnSpPr/>
          <p:nvPr/>
        </p:nvCxnSpPr>
        <p:spPr>
          <a:xfrm>
            <a:off x="2860675" y="426720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4" name="Google Shape;634;g190e0ac295e_1_474"/>
          <p:cNvSpPr/>
          <p:nvPr/>
        </p:nvSpPr>
        <p:spPr>
          <a:xfrm>
            <a:off x="1804987" y="3886200"/>
            <a:ext cx="3525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g190e0ac295e_1_474"/>
          <p:cNvCxnSpPr/>
          <p:nvPr/>
        </p:nvCxnSpPr>
        <p:spPr>
          <a:xfrm>
            <a:off x="2930525" y="32766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6" name="Google Shape;636;g190e0ac295e_1_474"/>
          <p:cNvCxnSpPr/>
          <p:nvPr/>
        </p:nvCxnSpPr>
        <p:spPr>
          <a:xfrm>
            <a:off x="2227262" y="3048000"/>
            <a:ext cx="563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7" name="Google Shape;637;g190e0ac295e_1_474"/>
          <p:cNvCxnSpPr/>
          <p:nvPr/>
        </p:nvCxnSpPr>
        <p:spPr>
          <a:xfrm>
            <a:off x="2157412" y="3200400"/>
            <a:ext cx="6333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8" name="Google Shape;638;g190e0ac295e_1_474"/>
          <p:cNvSpPr/>
          <p:nvPr/>
        </p:nvSpPr>
        <p:spPr>
          <a:xfrm>
            <a:off x="1289050" y="3124200"/>
            <a:ext cx="587375" cy="1905000"/>
          </a:xfrm>
          <a:custGeom>
            <a:rect b="b" l="l" r="r" t="t"/>
            <a:pathLst>
              <a:path extrusionOk="0" h="1200" w="400">
                <a:moveTo>
                  <a:pt x="400" y="0"/>
                </a:moveTo>
                <a:cubicBezTo>
                  <a:pt x="216" y="188"/>
                  <a:pt x="32" y="376"/>
                  <a:pt x="16" y="576"/>
                </a:cubicBezTo>
                <a:cubicBezTo>
                  <a:pt x="0" y="776"/>
                  <a:pt x="152" y="988"/>
                  <a:pt x="304" y="120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190e0ac295e_1_474"/>
          <p:cNvSpPr/>
          <p:nvPr/>
        </p:nvSpPr>
        <p:spPr>
          <a:xfrm>
            <a:off x="3071812" y="3124200"/>
            <a:ext cx="574675" cy="2057400"/>
          </a:xfrm>
          <a:custGeom>
            <a:rect b="b" l="l" r="r" t="t"/>
            <a:pathLst>
              <a:path extrusionOk="0" h="1296" w="392">
                <a:moveTo>
                  <a:pt x="48" y="0"/>
                </a:moveTo>
                <a:cubicBezTo>
                  <a:pt x="220" y="228"/>
                  <a:pt x="392" y="456"/>
                  <a:pt x="384" y="672"/>
                </a:cubicBezTo>
                <a:cubicBezTo>
                  <a:pt x="376" y="888"/>
                  <a:pt x="188" y="1092"/>
                  <a:pt x="0" y="1296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90e0ac295e_1_474"/>
          <p:cNvSpPr txBox="1"/>
          <p:nvPr/>
        </p:nvSpPr>
        <p:spPr>
          <a:xfrm>
            <a:off x="2297112" y="2667000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90e0ac295e_1_474"/>
          <p:cNvSpPr txBox="1"/>
          <p:nvPr/>
        </p:nvSpPr>
        <p:spPr>
          <a:xfrm>
            <a:off x="3633787" y="40386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190e0ac295e_1_474"/>
          <p:cNvSpPr txBox="1"/>
          <p:nvPr/>
        </p:nvSpPr>
        <p:spPr>
          <a:xfrm>
            <a:off x="2157412" y="5181600"/>
            <a:ext cx="3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90e0ac295e_1_474"/>
          <p:cNvSpPr txBox="1"/>
          <p:nvPr/>
        </p:nvSpPr>
        <p:spPr>
          <a:xfrm>
            <a:off x="1382712" y="3962400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90e0ac295e_1_474"/>
          <p:cNvSpPr txBox="1"/>
          <p:nvPr/>
        </p:nvSpPr>
        <p:spPr>
          <a:xfrm>
            <a:off x="2368550" y="36576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190e0ac295e_1_474"/>
          <p:cNvSpPr txBox="1"/>
          <p:nvPr/>
        </p:nvSpPr>
        <p:spPr>
          <a:xfrm>
            <a:off x="2930525" y="3505200"/>
            <a:ext cx="2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90e0ac295e_1_474"/>
          <p:cNvSpPr txBox="1"/>
          <p:nvPr/>
        </p:nvSpPr>
        <p:spPr>
          <a:xfrm>
            <a:off x="2930525" y="44196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190e0ac295e_1_474"/>
          <p:cNvSpPr txBox="1"/>
          <p:nvPr/>
        </p:nvSpPr>
        <p:spPr>
          <a:xfrm>
            <a:off x="1946275" y="4419600"/>
            <a:ext cx="2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190e0ac295e_1_474"/>
          <p:cNvSpPr txBox="1"/>
          <p:nvPr/>
        </p:nvSpPr>
        <p:spPr>
          <a:xfrm>
            <a:off x="1804987" y="3352800"/>
            <a:ext cx="2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190e0ac295e_1_474"/>
          <p:cNvSpPr txBox="1"/>
          <p:nvPr/>
        </p:nvSpPr>
        <p:spPr>
          <a:xfrm>
            <a:off x="1382712" y="2286000"/>
            <a:ext cx="4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190e0ac295e_1_474"/>
          <p:cNvSpPr/>
          <p:nvPr/>
        </p:nvSpPr>
        <p:spPr>
          <a:xfrm>
            <a:off x="6189662" y="2971800"/>
            <a:ext cx="3525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190e0ac295e_1_474"/>
          <p:cNvSpPr/>
          <p:nvPr/>
        </p:nvSpPr>
        <p:spPr>
          <a:xfrm>
            <a:off x="7034212" y="3962400"/>
            <a:ext cx="3507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90e0ac295e_1_474"/>
          <p:cNvSpPr/>
          <p:nvPr/>
        </p:nvSpPr>
        <p:spPr>
          <a:xfrm>
            <a:off x="6048375" y="4953000"/>
            <a:ext cx="3525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190e0ac295e_1_474"/>
          <p:cNvSpPr/>
          <p:nvPr/>
        </p:nvSpPr>
        <p:spPr>
          <a:xfrm>
            <a:off x="7034212" y="5029200"/>
            <a:ext cx="3507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90e0ac295e_1_474"/>
          <p:cNvSpPr/>
          <p:nvPr/>
        </p:nvSpPr>
        <p:spPr>
          <a:xfrm>
            <a:off x="7104062" y="2971800"/>
            <a:ext cx="3525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90e0ac295e_1_474"/>
          <p:cNvSpPr/>
          <p:nvPr/>
        </p:nvSpPr>
        <p:spPr>
          <a:xfrm>
            <a:off x="6119812" y="3962400"/>
            <a:ext cx="350700" cy="3810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g190e0ac295e_1_474"/>
          <p:cNvGrpSpPr/>
          <p:nvPr/>
        </p:nvGrpSpPr>
        <p:grpSpPr>
          <a:xfrm>
            <a:off x="6542087" y="2743200"/>
            <a:ext cx="509290" cy="476250"/>
            <a:chOff x="4464" y="1728"/>
            <a:chExt cx="348" cy="300"/>
          </a:xfrm>
        </p:grpSpPr>
        <p:cxnSp>
          <p:nvCxnSpPr>
            <p:cNvPr id="657" name="Google Shape;657;g190e0ac295e_1_474"/>
            <p:cNvCxnSpPr/>
            <p:nvPr/>
          </p:nvCxnSpPr>
          <p:spPr>
            <a:xfrm>
              <a:off x="4464" y="1968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8" name="Google Shape;658;g190e0ac295e_1_474"/>
            <p:cNvSpPr txBox="1"/>
            <p:nvPr/>
          </p:nvSpPr>
          <p:spPr>
            <a:xfrm>
              <a:off x="4512" y="172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g190e0ac295e_1_474"/>
          <p:cNvGrpSpPr/>
          <p:nvPr/>
        </p:nvGrpSpPr>
        <p:grpSpPr>
          <a:xfrm>
            <a:off x="6400800" y="5181600"/>
            <a:ext cx="510249" cy="552450"/>
            <a:chOff x="4368" y="3264"/>
            <a:chExt cx="348" cy="348"/>
          </a:xfrm>
        </p:grpSpPr>
        <p:cxnSp>
          <p:nvCxnSpPr>
            <p:cNvPr id="660" name="Google Shape;660;g190e0ac295e_1_474"/>
            <p:cNvCxnSpPr/>
            <p:nvPr/>
          </p:nvCxnSpPr>
          <p:spPr>
            <a:xfrm>
              <a:off x="4368" y="3264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1" name="Google Shape;661;g190e0ac295e_1_474"/>
            <p:cNvSpPr txBox="1"/>
            <p:nvPr/>
          </p:nvSpPr>
          <p:spPr>
            <a:xfrm>
              <a:off x="4416" y="331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g190e0ac295e_1_474"/>
          <p:cNvGrpSpPr/>
          <p:nvPr/>
        </p:nvGrpSpPr>
        <p:grpSpPr>
          <a:xfrm>
            <a:off x="6470650" y="3276600"/>
            <a:ext cx="651007" cy="1905000"/>
            <a:chOff x="4416" y="2064"/>
            <a:chExt cx="444" cy="1200"/>
          </a:xfrm>
        </p:grpSpPr>
        <p:cxnSp>
          <p:nvCxnSpPr>
            <p:cNvPr id="663" name="Google Shape;663;g190e0ac295e_1_474"/>
            <p:cNvCxnSpPr/>
            <p:nvPr/>
          </p:nvCxnSpPr>
          <p:spPr>
            <a:xfrm>
              <a:off x="4416" y="2064"/>
              <a:ext cx="30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4" name="Google Shape;664;g190e0ac295e_1_474"/>
            <p:cNvSpPr txBox="1"/>
            <p:nvPr/>
          </p:nvSpPr>
          <p:spPr>
            <a:xfrm>
              <a:off x="4560" y="235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g190e0ac295e_1_474"/>
          <p:cNvGrpSpPr/>
          <p:nvPr/>
        </p:nvGrpSpPr>
        <p:grpSpPr>
          <a:xfrm>
            <a:off x="7245350" y="3352800"/>
            <a:ext cx="0" cy="2133600"/>
            <a:chOff x="4944" y="2112"/>
            <a:chExt cx="0" cy="1344"/>
          </a:xfrm>
        </p:grpSpPr>
        <p:cxnSp>
          <p:nvCxnSpPr>
            <p:cNvPr id="666" name="Google Shape;666;g190e0ac295e_1_474"/>
            <p:cNvCxnSpPr/>
            <p:nvPr/>
          </p:nvCxnSpPr>
          <p:spPr>
            <a:xfrm>
              <a:off x="4944" y="2112"/>
              <a:ext cx="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7" name="Google Shape;667;g190e0ac295e_1_474"/>
            <p:cNvSpPr txBox="1"/>
            <p:nvPr/>
          </p:nvSpPr>
          <p:spPr>
            <a:xfrm>
              <a:off x="4944" y="2256"/>
              <a:ext cx="0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g190e0ac295e_1_474"/>
          <p:cNvGrpSpPr/>
          <p:nvPr/>
        </p:nvGrpSpPr>
        <p:grpSpPr>
          <a:xfrm>
            <a:off x="6259512" y="4343400"/>
            <a:ext cx="0" cy="2057400"/>
            <a:chOff x="4272" y="2736"/>
            <a:chExt cx="0" cy="1296"/>
          </a:xfrm>
        </p:grpSpPr>
        <p:cxnSp>
          <p:nvCxnSpPr>
            <p:cNvPr id="669" name="Google Shape;669;g190e0ac295e_1_474"/>
            <p:cNvCxnSpPr/>
            <p:nvPr/>
          </p:nvCxnSpPr>
          <p:spPr>
            <a:xfrm>
              <a:off x="4272" y="2736"/>
              <a:ext cx="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70" name="Google Shape;670;g190e0ac295e_1_474"/>
            <p:cNvSpPr txBox="1"/>
            <p:nvPr/>
          </p:nvSpPr>
          <p:spPr>
            <a:xfrm>
              <a:off x="4272" y="2832"/>
              <a:ext cx="0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1" name="Google Shape;671;g190e0ac295e_1_474"/>
          <p:cNvSpPr txBox="1"/>
          <p:nvPr/>
        </p:nvSpPr>
        <p:spPr>
          <a:xfrm>
            <a:off x="5697537" y="2362200"/>
            <a:ext cx="6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of tasks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457200" y="4343400"/>
            <a:ext cx="8366125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overhead of context switches,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global optimization of machine code,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overhead for inter-process/task communication.</a:t>
            </a:r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484312"/>
            <a:ext cx="8642350" cy="214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of tasks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457200" y="4419600"/>
            <a:ext cx="836612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blocking of resources while waiting for input,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flexibility for scheduling, possibly improved result.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484312"/>
            <a:ext cx="86423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and splitting of tasks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457200" y="1997075"/>
            <a:ext cx="8366125" cy="16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appropriate task graph granularity depends upon the context ☞ merging and splitting may be required.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Merging and splitting of tasks should be done automatically, depending upon the context.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rewriting of the task system - Example -</a:t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23624" l="3247" r="2362" t="11444"/>
          <a:stretch/>
        </p:blipFill>
        <p:spPr>
          <a:xfrm>
            <a:off x="179387" y="1557337"/>
            <a:ext cx="8785225" cy="48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a system that needs rewriting</a:t>
            </a:r>
            <a:endParaRPr/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23624" l="3247" r="2362" t="11444"/>
          <a:stretch/>
        </p:blipFill>
        <p:spPr>
          <a:xfrm>
            <a:off x="1116012" y="1773237"/>
            <a:ext cx="6696075" cy="3686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>
            <a:off x="468312" y="1268412"/>
            <a:ext cx="8135937" cy="3529012"/>
            <a:chOff x="295" y="799"/>
            <a:chExt cx="5125" cy="2223"/>
          </a:xfrm>
        </p:grpSpPr>
        <p:sp>
          <p:nvSpPr>
            <p:cNvPr id="166" name="Google Shape;166;p8"/>
            <p:cNvSpPr txBox="1"/>
            <p:nvPr/>
          </p:nvSpPr>
          <p:spPr>
            <a:xfrm>
              <a:off x="295" y="799"/>
              <a:ext cx="512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Tasks blocking after they have already started running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8"/>
            <p:cNvCxnSpPr/>
            <p:nvPr/>
          </p:nvCxnSpPr>
          <p:spPr>
            <a:xfrm flipH="1">
              <a:off x="1791" y="1117"/>
              <a:ext cx="726" cy="131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2608" y="1117"/>
              <a:ext cx="862" cy="131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2562" y="1162"/>
              <a:ext cx="1044" cy="186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255587" y="71437"/>
            <a:ext cx="8620125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by Cortadella et al.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468312" y="1341437"/>
            <a:ext cx="836612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each of the tasks into a Petri net,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one global Petri net from the nets of the tasks,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global net into “sequences of transitions”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one task from each such sequence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3348037" y="3429000"/>
            <a:ext cx="5545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Mature, commercial approach not yet available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marwedel</dc:creator>
</cp:coreProperties>
</file>