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Lst>
  <p:sldSz cx="12192000" cy="6858000"/>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gRaKQVJncqPYo9LYRYg7PYuSuUH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EADED9-FF63-47BB-92EF-95A4C4DACD08}">
  <a:tblStyle styleId="{86EADED9-FF63-47BB-92EF-95A4C4DACD0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633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3" y="0"/>
            <a:ext cx="2945659" cy="496332"/>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3"/>
            <a:ext cx="2945659" cy="496332"/>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5: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6: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7: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8: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9:notes"/>
          <p:cNvSpPr>
            <a:spLocks noGrp="1" noRot="1" noChangeAspect="1"/>
          </p:cNvSpPr>
          <p:nvPr>
            <p:ph type="sldImg" idx="2"/>
          </p:nvPr>
        </p:nvSpPr>
        <p:spPr>
          <a:xfrm>
            <a:off x="90488" y="744538"/>
            <a:ext cx="6616800" cy="3722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12879"/>
            <a:ext cx="12192000" cy="6858000"/>
          </a:xfrm>
          <a:prstGeom prst="rect">
            <a:avLst/>
          </a:prstGeom>
          <a:noFill/>
          <a:ln>
            <a:noFill/>
          </a:ln>
        </p:spPr>
      </p:pic>
      <p:sp>
        <p:nvSpPr>
          <p:cNvPr id="89" name="Google Shape;89;p1"/>
          <p:cNvSpPr/>
          <p:nvPr/>
        </p:nvSpPr>
        <p:spPr>
          <a:xfrm>
            <a:off x="3952690" y="6292334"/>
            <a:ext cx="548951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02124"/>
                </a:solidFill>
                <a:latin typeface="Arial"/>
                <a:ea typeface="Arial"/>
                <a:cs typeface="Arial"/>
                <a:sym typeface="Arial"/>
              </a:rPr>
              <a:t>Creating Global Citizens Rooted with Islamic Values</a:t>
            </a:r>
            <a:endParaRPr sz="1800" b="0" i="0" u="none" strike="noStrike" cap="none">
              <a:solidFill>
                <a:schemeClr val="dk1"/>
              </a:solidFill>
              <a:latin typeface="Calibri"/>
              <a:ea typeface="Calibri"/>
              <a:cs typeface="Calibri"/>
              <a:sym typeface="Calibri"/>
            </a:endParaRPr>
          </a:p>
        </p:txBody>
      </p:sp>
      <p:sp>
        <p:nvSpPr>
          <p:cNvPr id="90" name="Google Shape;90;p1"/>
          <p:cNvSpPr/>
          <p:nvPr/>
        </p:nvSpPr>
        <p:spPr>
          <a:xfrm>
            <a:off x="485800" y="736675"/>
            <a:ext cx="7238100" cy="1071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SWE-4739: Embedded Software Development</a:t>
            </a: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Credit: 3.00</a:t>
            </a:r>
            <a:endParaRPr sz="2900" b="0" i="0" u="none" strike="noStrike" cap="none">
              <a:solidFill>
                <a:srgbClr val="000000"/>
              </a:solidFill>
              <a:latin typeface="Times New Roman"/>
              <a:ea typeface="Times New Roman"/>
              <a:cs typeface="Times New Roman"/>
              <a:sym typeface="Times New Roman"/>
            </a:endParaRPr>
          </a:p>
        </p:txBody>
      </p:sp>
      <p:sp>
        <p:nvSpPr>
          <p:cNvPr id="91" name="Google Shape;91;p1"/>
          <p:cNvSpPr/>
          <p:nvPr/>
        </p:nvSpPr>
        <p:spPr>
          <a:xfrm>
            <a:off x="485800" y="2314800"/>
            <a:ext cx="7238100" cy="13554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dirty="0">
                <a:solidFill>
                  <a:srgbClr val="000000"/>
                </a:solidFill>
                <a:latin typeface="Times New Roman"/>
                <a:ea typeface="Times New Roman"/>
                <a:cs typeface="Times New Roman"/>
                <a:sym typeface="Times New Roman"/>
              </a:rPr>
              <a:t>Lec-1: Introduction to Embedded Software</a:t>
            </a:r>
            <a:endParaRPr sz="29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r>
              <a:rPr lang="en-US" sz="2900" dirty="0">
                <a:latin typeface="Times New Roman"/>
                <a:ea typeface="Times New Roman"/>
                <a:cs typeface="Times New Roman"/>
                <a:sym typeface="Times New Roman"/>
              </a:rPr>
              <a:t>Thanks to</a:t>
            </a:r>
            <a:r>
              <a:rPr lang="en-US" sz="2900" b="0" i="0" u="none" strike="noStrike" cap="none" dirty="0">
                <a:solidFill>
                  <a:srgbClr val="000000"/>
                </a:solidFill>
                <a:latin typeface="Times New Roman"/>
                <a:ea typeface="Times New Roman"/>
                <a:cs typeface="Times New Roman"/>
                <a:sym typeface="Times New Roman"/>
              </a:rPr>
              <a:t>: Md. Nazmul Haque</a:t>
            </a:r>
            <a:endParaRPr sz="29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A3DB-CA0C-4726-BB70-32BE4501AED9}"/>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F3E37DA0-5A3E-494E-BDBB-B3FBF7282951}"/>
              </a:ext>
            </a:extLst>
          </p:cNvPr>
          <p:cNvSpPr>
            <a:spLocks noGrp="1"/>
          </p:cNvSpPr>
          <p:nvPr>
            <p:ph type="body" idx="1"/>
          </p:nvPr>
        </p:nvSpPr>
        <p:spPr/>
        <p:txBody>
          <a:bodyPr/>
          <a:lstStyle/>
          <a:p>
            <a:pPr marL="114300" indent="0">
              <a:buNone/>
            </a:pPr>
            <a:r>
              <a:rPr lang="en-US" dirty="0"/>
              <a:t>1. Security:</a:t>
            </a:r>
          </a:p>
          <a:p>
            <a:pPr lvl="1"/>
            <a:r>
              <a:rPr lang="en-US" dirty="0"/>
              <a:t>This preservation can be compromised by thefts or damages, resulting from</a:t>
            </a:r>
            <a:br>
              <a:rPr lang="en-US" dirty="0"/>
            </a:br>
            <a:r>
              <a:rPr lang="en-US" dirty="0"/>
              <a:t>attacks from the </a:t>
            </a:r>
            <a:r>
              <a:rPr lang="en-US" b="1" dirty="0"/>
              <a:t>outside</a:t>
            </a:r>
            <a:r>
              <a:rPr lang="en-US" dirty="0"/>
              <a:t>. </a:t>
            </a:r>
          </a:p>
          <a:p>
            <a:pPr lvl="1"/>
            <a:r>
              <a:rPr lang="en-US" dirty="0"/>
              <a:t>Connecting more components enables more attacks and more damages. </a:t>
            </a:r>
          </a:p>
          <a:p>
            <a:pPr lvl="1"/>
            <a:br>
              <a:rPr lang="en-US" dirty="0"/>
            </a:br>
            <a:endParaRPr lang="en-US" dirty="0"/>
          </a:p>
        </p:txBody>
      </p:sp>
      <p:sp>
        <p:nvSpPr>
          <p:cNvPr id="4" name="Slide Number Placeholder 3">
            <a:extLst>
              <a:ext uri="{FF2B5EF4-FFF2-40B4-BE49-F238E27FC236}">
                <a16:creationId xmlns:a16="http://schemas.microsoft.com/office/drawing/2014/main" id="{94029E63-BE6B-4A67-B103-6764408F49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Picture 4">
            <a:extLst>
              <a:ext uri="{FF2B5EF4-FFF2-40B4-BE49-F238E27FC236}">
                <a16:creationId xmlns:a16="http://schemas.microsoft.com/office/drawing/2014/main" id="{9800A740-E4EE-4965-AF3E-43DA9EE730FC}"/>
              </a:ext>
            </a:extLst>
          </p:cNvPr>
          <p:cNvPicPr>
            <a:picLocks noChangeAspect="1"/>
          </p:cNvPicPr>
          <p:nvPr/>
        </p:nvPicPr>
        <p:blipFill>
          <a:blip r:embed="rId2"/>
          <a:stretch>
            <a:fillRect/>
          </a:stretch>
        </p:blipFill>
        <p:spPr>
          <a:xfrm>
            <a:off x="1802981" y="3670383"/>
            <a:ext cx="8068801" cy="2953162"/>
          </a:xfrm>
          <a:prstGeom prst="rect">
            <a:avLst/>
          </a:prstGeom>
        </p:spPr>
      </p:pic>
    </p:spTree>
    <p:extLst>
      <p:ext uri="{BB962C8B-B14F-4D97-AF65-F5344CB8AC3E}">
        <p14:creationId xmlns:p14="http://schemas.microsoft.com/office/powerpoint/2010/main" val="389031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D58D-8D36-434F-AA4B-DDA3B51D576F}"/>
              </a:ext>
            </a:extLst>
          </p:cNvPr>
          <p:cNvSpPr>
            <a:spLocks noGrp="1"/>
          </p:cNvSpPr>
          <p:nvPr>
            <p:ph type="title"/>
          </p:nvPr>
        </p:nvSpPr>
        <p:spPr/>
        <p:txBody>
          <a:bodyPr/>
          <a:lstStyle/>
          <a:p>
            <a:r>
              <a:rPr lang="en-US" dirty="0"/>
              <a:t>Challenges</a:t>
            </a:r>
          </a:p>
        </p:txBody>
      </p:sp>
      <p:pic>
        <p:nvPicPr>
          <p:cNvPr id="6" name="Picture 5">
            <a:extLst>
              <a:ext uri="{FF2B5EF4-FFF2-40B4-BE49-F238E27FC236}">
                <a16:creationId xmlns:a16="http://schemas.microsoft.com/office/drawing/2014/main" id="{FFD2FF09-FE40-4B5D-B086-2CB5C8305BB6}"/>
              </a:ext>
            </a:extLst>
          </p:cNvPr>
          <p:cNvPicPr>
            <a:picLocks noChangeAspect="1"/>
          </p:cNvPicPr>
          <p:nvPr/>
        </p:nvPicPr>
        <p:blipFill>
          <a:blip r:embed="rId2"/>
          <a:stretch>
            <a:fillRect/>
          </a:stretch>
        </p:blipFill>
        <p:spPr>
          <a:xfrm>
            <a:off x="930870" y="1690688"/>
            <a:ext cx="8021169" cy="2162477"/>
          </a:xfrm>
          <a:prstGeom prst="rect">
            <a:avLst/>
          </a:prstGeom>
        </p:spPr>
      </p:pic>
      <p:sp>
        <p:nvSpPr>
          <p:cNvPr id="4" name="Slide Number Placeholder 3">
            <a:extLst>
              <a:ext uri="{FF2B5EF4-FFF2-40B4-BE49-F238E27FC236}">
                <a16:creationId xmlns:a16="http://schemas.microsoft.com/office/drawing/2014/main" id="{572EA910-916D-4160-B6CF-0579BAA4A9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7" name="Picture 6">
            <a:extLst>
              <a:ext uri="{FF2B5EF4-FFF2-40B4-BE49-F238E27FC236}">
                <a16:creationId xmlns:a16="http://schemas.microsoft.com/office/drawing/2014/main" id="{825FCBE6-2E36-492C-984A-E687DC94B2F9}"/>
              </a:ext>
            </a:extLst>
          </p:cNvPr>
          <p:cNvPicPr>
            <a:picLocks noChangeAspect="1"/>
          </p:cNvPicPr>
          <p:nvPr/>
        </p:nvPicPr>
        <p:blipFill>
          <a:blip r:embed="rId3"/>
          <a:stretch>
            <a:fillRect/>
          </a:stretch>
        </p:blipFill>
        <p:spPr>
          <a:xfrm>
            <a:off x="988028" y="4385962"/>
            <a:ext cx="7964011" cy="2152950"/>
          </a:xfrm>
          <a:prstGeom prst="rect">
            <a:avLst/>
          </a:prstGeom>
        </p:spPr>
      </p:pic>
      <p:sp>
        <p:nvSpPr>
          <p:cNvPr id="8" name="TextBox 7">
            <a:extLst>
              <a:ext uri="{FF2B5EF4-FFF2-40B4-BE49-F238E27FC236}">
                <a16:creationId xmlns:a16="http://schemas.microsoft.com/office/drawing/2014/main" id="{8E4FC804-CB47-4EF9-BB69-CB3DE8214A99}"/>
              </a:ext>
            </a:extLst>
          </p:cNvPr>
          <p:cNvSpPr txBox="1"/>
          <p:nvPr/>
        </p:nvSpPr>
        <p:spPr>
          <a:xfrm>
            <a:off x="452582" y="1690688"/>
            <a:ext cx="385618" cy="307777"/>
          </a:xfrm>
          <a:prstGeom prst="rect">
            <a:avLst/>
          </a:prstGeom>
          <a:noFill/>
        </p:spPr>
        <p:txBody>
          <a:bodyPr wrap="square" rtlCol="0">
            <a:spAutoFit/>
          </a:bodyPr>
          <a:lstStyle/>
          <a:p>
            <a:r>
              <a:rPr lang="en-US" dirty="0"/>
              <a:t>2.</a:t>
            </a:r>
          </a:p>
        </p:txBody>
      </p:sp>
      <p:sp>
        <p:nvSpPr>
          <p:cNvPr id="9" name="TextBox 8">
            <a:extLst>
              <a:ext uri="{FF2B5EF4-FFF2-40B4-BE49-F238E27FC236}">
                <a16:creationId xmlns:a16="http://schemas.microsoft.com/office/drawing/2014/main" id="{C1A4BE25-737F-4FDE-B61A-B68F1571FEA4}"/>
              </a:ext>
            </a:extLst>
          </p:cNvPr>
          <p:cNvSpPr txBox="1"/>
          <p:nvPr/>
        </p:nvSpPr>
        <p:spPr>
          <a:xfrm>
            <a:off x="452582" y="4385962"/>
            <a:ext cx="385618" cy="307777"/>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8180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45DB-752C-40C0-8AF6-B1098D757CD8}"/>
              </a:ext>
            </a:extLst>
          </p:cNvPr>
          <p:cNvSpPr>
            <a:spLocks noGrp="1"/>
          </p:cNvSpPr>
          <p:nvPr>
            <p:ph type="title"/>
          </p:nvPr>
        </p:nvSpPr>
        <p:spPr/>
        <p:txBody>
          <a:bodyPr/>
          <a:lstStyle/>
          <a:p>
            <a:r>
              <a:rPr lang="en-US" dirty="0"/>
              <a:t>Challenges</a:t>
            </a:r>
          </a:p>
        </p:txBody>
      </p:sp>
      <p:pic>
        <p:nvPicPr>
          <p:cNvPr id="5" name="Picture 4">
            <a:extLst>
              <a:ext uri="{FF2B5EF4-FFF2-40B4-BE49-F238E27FC236}">
                <a16:creationId xmlns:a16="http://schemas.microsoft.com/office/drawing/2014/main" id="{84E260E6-21EB-4B95-B9FC-F59588375FCA}"/>
              </a:ext>
            </a:extLst>
          </p:cNvPr>
          <p:cNvPicPr>
            <a:picLocks noChangeAspect="1"/>
          </p:cNvPicPr>
          <p:nvPr/>
        </p:nvPicPr>
        <p:blipFill>
          <a:blip r:embed="rId2"/>
          <a:stretch>
            <a:fillRect/>
          </a:stretch>
        </p:blipFill>
        <p:spPr>
          <a:xfrm>
            <a:off x="1238237" y="1899401"/>
            <a:ext cx="8459381" cy="3705742"/>
          </a:xfrm>
          <a:prstGeom prst="rect">
            <a:avLst/>
          </a:prstGeom>
        </p:spPr>
      </p:pic>
      <p:sp>
        <p:nvSpPr>
          <p:cNvPr id="4" name="Slide Number Placeholder 3">
            <a:extLst>
              <a:ext uri="{FF2B5EF4-FFF2-40B4-BE49-F238E27FC236}">
                <a16:creationId xmlns:a16="http://schemas.microsoft.com/office/drawing/2014/main" id="{FACAFBBE-E9FE-4C24-B76B-C35BF03A60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846203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D54C-EB52-43B7-B897-3E4648FBDF79}"/>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EC8879DE-80F1-443A-BDC0-C72D829170DC}"/>
              </a:ext>
            </a:extLst>
          </p:cNvPr>
          <p:cNvSpPr>
            <a:spLocks noGrp="1"/>
          </p:cNvSpPr>
          <p:nvPr>
            <p:ph type="body" idx="1"/>
          </p:nvPr>
        </p:nvSpPr>
        <p:spPr/>
        <p:txBody>
          <a:bodyPr/>
          <a:lstStyle/>
          <a:p>
            <a:pPr marL="114300" indent="0">
              <a:buNone/>
            </a:pPr>
            <a:r>
              <a:rPr lang="en-US" dirty="0"/>
              <a:t>7. Real Time Constraints:</a:t>
            </a:r>
          </a:p>
          <a:p>
            <a:pPr marL="114300" indent="0">
              <a:buNone/>
            </a:pPr>
            <a:r>
              <a:rPr lang="en-US" dirty="0"/>
              <a:t>	</a:t>
            </a:r>
            <a:r>
              <a:rPr lang="en-US" dirty="0">
                <a:solidFill>
                  <a:srgbClr val="000000"/>
                </a:solidFill>
                <a:latin typeface="Times-Roman"/>
              </a:rPr>
              <a:t>Many cyber-physical systems must meet </a:t>
            </a:r>
            <a:r>
              <a:rPr lang="en-US" b="1" dirty="0">
                <a:solidFill>
                  <a:srgbClr val="000000"/>
                </a:solidFill>
                <a:latin typeface="Times-Bold"/>
              </a:rPr>
              <a:t>real-time constraints</a:t>
            </a:r>
            <a:r>
              <a:rPr lang="en-US" dirty="0">
                <a:solidFill>
                  <a:srgbClr val="000000"/>
                </a:solidFill>
                <a:latin typeface="Times-Roman"/>
              </a:rPr>
              <a:t>. Not completing computations within a given time frame can result in a serious loss of the quality provided by the system (e.g., if the audio or video quality is affected) or may cause harm to the user (e.g., if cars, trains, or airplanes do not operate in the predicted way)</a:t>
            </a:r>
            <a:r>
              <a:rPr lang="en-US" dirty="0"/>
              <a:t> </a:t>
            </a:r>
            <a:br>
              <a:rPr lang="en-US" dirty="0"/>
            </a:br>
            <a:endParaRPr lang="en-US" dirty="0"/>
          </a:p>
        </p:txBody>
      </p:sp>
      <p:sp>
        <p:nvSpPr>
          <p:cNvPr id="4" name="Slide Number Placeholder 3">
            <a:extLst>
              <a:ext uri="{FF2B5EF4-FFF2-40B4-BE49-F238E27FC236}">
                <a16:creationId xmlns:a16="http://schemas.microsoft.com/office/drawing/2014/main" id="{6DE1D16D-54E1-4199-BF9C-B055FC40FE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88925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338E-AD9A-4F7C-BDD1-EC914EF49103}"/>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B92F4E08-7961-4595-9A8B-738238613DB4}"/>
              </a:ext>
            </a:extLst>
          </p:cNvPr>
          <p:cNvSpPr>
            <a:spLocks noGrp="1"/>
          </p:cNvSpPr>
          <p:nvPr>
            <p:ph type="body" idx="1"/>
          </p:nvPr>
        </p:nvSpPr>
        <p:spPr/>
        <p:txBody>
          <a:bodyPr/>
          <a:lstStyle/>
          <a:p>
            <a:pPr marL="114300" indent="0">
              <a:buNone/>
            </a:pPr>
            <a:r>
              <a:rPr lang="en-US" dirty="0"/>
              <a:t>8. Hardware-Software Co-Design</a:t>
            </a:r>
          </a:p>
          <a:p>
            <a:pPr marL="114300" indent="0">
              <a:buNone/>
            </a:pPr>
            <a:r>
              <a:rPr lang="en-US" dirty="0"/>
              <a:t>Designing only hardware or software is not enough, no matter how good they are. It is necessary to keep both in mind, together, when designing due to the requirement of effective and efficient system. </a:t>
            </a:r>
          </a:p>
        </p:txBody>
      </p:sp>
      <p:sp>
        <p:nvSpPr>
          <p:cNvPr id="4" name="Slide Number Placeholder 3">
            <a:extLst>
              <a:ext uri="{FF2B5EF4-FFF2-40B4-BE49-F238E27FC236}">
                <a16:creationId xmlns:a16="http://schemas.microsoft.com/office/drawing/2014/main" id="{285774E5-39FD-4E11-8583-CCFA0BD179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22211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BA21-3311-46A6-B737-C145EC776086}"/>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DD574966-2ED1-46BA-8F68-FF6B7FB039EA}"/>
              </a:ext>
            </a:extLst>
          </p:cNvPr>
          <p:cNvSpPr>
            <a:spLocks noGrp="1"/>
          </p:cNvSpPr>
          <p:nvPr>
            <p:ph type="body" idx="1"/>
          </p:nvPr>
        </p:nvSpPr>
        <p:spPr/>
        <p:txBody>
          <a:bodyPr/>
          <a:lstStyle/>
          <a:p>
            <a:pPr marL="114300" indent="0">
              <a:buNone/>
            </a:pPr>
            <a:r>
              <a:rPr lang="en-US" dirty="0"/>
              <a:t>9. Efficient Resource Utilization:</a:t>
            </a:r>
          </a:p>
          <a:p>
            <a:pPr lvl="1"/>
            <a:r>
              <a:rPr lang="en-US" dirty="0"/>
              <a:t>Energy</a:t>
            </a:r>
          </a:p>
          <a:p>
            <a:pPr lvl="1"/>
            <a:r>
              <a:rPr lang="en-US" dirty="0"/>
              <a:t>Run-time</a:t>
            </a:r>
          </a:p>
          <a:p>
            <a:pPr lvl="1"/>
            <a:r>
              <a:rPr lang="en-US" dirty="0"/>
              <a:t>Code</a:t>
            </a:r>
          </a:p>
          <a:p>
            <a:pPr lvl="1"/>
            <a:r>
              <a:rPr lang="en-US" dirty="0"/>
              <a:t>Weight</a:t>
            </a:r>
          </a:p>
          <a:p>
            <a:pPr lvl="1"/>
            <a:r>
              <a:rPr lang="en-US" dirty="0"/>
              <a:t>Cost</a:t>
            </a:r>
          </a:p>
        </p:txBody>
      </p:sp>
      <p:sp>
        <p:nvSpPr>
          <p:cNvPr id="4" name="Slide Number Placeholder 3">
            <a:extLst>
              <a:ext uri="{FF2B5EF4-FFF2-40B4-BE49-F238E27FC236}">
                <a16:creationId xmlns:a16="http://schemas.microsoft.com/office/drawing/2014/main" id="{96D86478-03A0-45FD-AE17-24503F72D3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223360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C914-55E9-4D87-A55D-0E9DCB1168DE}"/>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A3E094DD-576B-4BE0-A069-35EC6F1BF419}"/>
              </a:ext>
            </a:extLst>
          </p:cNvPr>
          <p:cNvSpPr>
            <a:spLocks noGrp="1"/>
          </p:cNvSpPr>
          <p:nvPr>
            <p:ph type="body" idx="1"/>
          </p:nvPr>
        </p:nvSpPr>
        <p:spPr/>
        <p:txBody>
          <a:bodyPr>
            <a:normAutofit/>
          </a:bodyPr>
          <a:lstStyle/>
          <a:p>
            <a:pPr marL="114300" indent="0">
              <a:buNone/>
            </a:pPr>
            <a:r>
              <a:rPr lang="en-US" dirty="0"/>
              <a:t>10. </a:t>
            </a:r>
            <a:r>
              <a:rPr lang="en-US" b="1" dirty="0"/>
              <a:t>Impact beyond technical issues</a:t>
            </a:r>
            <a:r>
              <a:rPr lang="en-US" dirty="0"/>
              <a:t>: Due to the major impact on society, legal, economic, social, human, and environmental impacts must be considered as well.</a:t>
            </a:r>
          </a:p>
          <a:p>
            <a:pPr marL="114300" indent="0">
              <a:buNone/>
            </a:pPr>
            <a:endParaRPr lang="en-US" dirty="0"/>
          </a:p>
          <a:p>
            <a:pPr marL="114300" indent="0">
              <a:buNone/>
            </a:pPr>
            <a:r>
              <a:rPr lang="en-US" dirty="0"/>
              <a:t>Furthermore, real embedded systems consist of many components and we are interested in </a:t>
            </a:r>
            <a:r>
              <a:rPr lang="en-US" b="1" dirty="0"/>
              <a:t>compositional design</a:t>
            </a:r>
            <a:r>
              <a:rPr lang="en-US" dirty="0"/>
              <a:t>. This means, we would like to study the </a:t>
            </a:r>
            <a:r>
              <a:rPr lang="en-US" b="1" dirty="0"/>
              <a:t>impact of combining components</a:t>
            </a:r>
            <a:r>
              <a:rPr lang="en-US" dirty="0"/>
              <a:t>. For example, we would like to know whether we could add a GPS system to the sources of information in a car without overloading the communication bus. </a:t>
            </a:r>
            <a:br>
              <a:rPr lang="en-US" dirty="0"/>
            </a:br>
            <a:endParaRPr lang="en-US" dirty="0"/>
          </a:p>
        </p:txBody>
      </p:sp>
      <p:sp>
        <p:nvSpPr>
          <p:cNvPr id="4" name="Slide Number Placeholder 3">
            <a:extLst>
              <a:ext uri="{FF2B5EF4-FFF2-40B4-BE49-F238E27FC236}">
                <a16:creationId xmlns:a16="http://schemas.microsoft.com/office/drawing/2014/main" id="{B56BECD6-7071-4AE8-B836-4CA923C011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544279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2"/>
          <p:cNvGrpSpPr/>
          <p:nvPr/>
        </p:nvGrpSpPr>
        <p:grpSpPr>
          <a:xfrm>
            <a:off x="0" y="0"/>
            <a:ext cx="12191997" cy="6858146"/>
            <a:chOff x="0" y="13266"/>
            <a:chExt cx="12191997" cy="6858146"/>
          </a:xfrm>
        </p:grpSpPr>
        <p:pic>
          <p:nvPicPr>
            <p:cNvPr id="97" name="Google Shape;97;p2"/>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98" name="Google Shape;98;p2"/>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99" name="Google Shape;99;p2"/>
          <p:cNvSpPr/>
          <p:nvPr/>
        </p:nvSpPr>
        <p:spPr>
          <a:xfrm>
            <a:off x="261225" y="380050"/>
            <a:ext cx="59922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Definition</a:t>
            </a:r>
            <a:endParaRPr sz="2900" b="0" i="0" u="none" strike="noStrike" cap="none">
              <a:solidFill>
                <a:srgbClr val="000000"/>
              </a:solidFill>
              <a:latin typeface="Times New Roman"/>
              <a:ea typeface="Times New Roman"/>
              <a:cs typeface="Times New Roman"/>
              <a:sym typeface="Times New Roman"/>
            </a:endParaRPr>
          </a:p>
        </p:txBody>
      </p:sp>
      <p:sp>
        <p:nvSpPr>
          <p:cNvPr id="100" name="Google Shape;100;p2"/>
          <p:cNvSpPr/>
          <p:nvPr/>
        </p:nvSpPr>
        <p:spPr>
          <a:xfrm>
            <a:off x="261225" y="1966250"/>
            <a:ext cx="11778300" cy="30927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900"/>
              <a:buFont typeface="Arial"/>
              <a:buNone/>
            </a:pPr>
            <a:r>
              <a:rPr lang="en-US" sz="2900" b="1" i="0" u="none" strike="noStrike" cap="none">
                <a:solidFill>
                  <a:srgbClr val="000000"/>
                </a:solidFill>
                <a:latin typeface="Times New Roman"/>
                <a:ea typeface="Times New Roman"/>
                <a:cs typeface="Times New Roman"/>
                <a:sym typeface="Times New Roman"/>
              </a:rPr>
              <a:t>System</a:t>
            </a:r>
            <a:r>
              <a:rPr lang="en-US" sz="2900" b="0" i="0" u="none" strike="noStrike" cap="none">
                <a:solidFill>
                  <a:srgbClr val="000000"/>
                </a:solidFill>
                <a:latin typeface="Times New Roman"/>
                <a:ea typeface="Times New Roman"/>
                <a:cs typeface="Times New Roman"/>
                <a:sym typeface="Times New Roman"/>
              </a:rPr>
              <a:t>: It is an arrangement in which all its units are assembled, work together according to a set of rules. E.g.- </a:t>
            </a:r>
            <a:r>
              <a:rPr lang="en-US" sz="2900" b="1" i="0" u="none" strike="noStrike" cap="none">
                <a:solidFill>
                  <a:srgbClr val="000000"/>
                </a:solidFill>
                <a:latin typeface="Times New Roman"/>
                <a:ea typeface="Times New Roman"/>
                <a:cs typeface="Times New Roman"/>
                <a:sym typeface="Times New Roman"/>
              </a:rPr>
              <a:t>Watch </a:t>
            </a:r>
            <a:r>
              <a:rPr lang="en-US" sz="2900" b="0" i="0" u="none" strike="noStrike" cap="none">
                <a:solidFill>
                  <a:srgbClr val="000000"/>
                </a:solidFill>
                <a:latin typeface="Times New Roman"/>
                <a:ea typeface="Times New Roman"/>
                <a:cs typeface="Times New Roman"/>
                <a:sym typeface="Times New Roman"/>
              </a:rPr>
              <a:t>is a time displaying system.</a:t>
            </a:r>
            <a:endParaRPr sz="2900" b="0" i="0" u="none" strike="noStrike" cap="none">
              <a:solidFill>
                <a:srgbClr val="000000"/>
              </a:solidFill>
              <a:latin typeface="Times New Roman"/>
              <a:ea typeface="Times New Roman"/>
              <a:cs typeface="Times New Roman"/>
              <a:sym typeface="Times New Roman"/>
            </a:endParaRPr>
          </a:p>
        </p:txBody>
      </p:sp>
      <p:sp>
        <p:nvSpPr>
          <p:cNvPr id="101" name="Google Shape;101;p2"/>
          <p:cNvSpPr/>
          <p:nvPr/>
        </p:nvSpPr>
        <p:spPr>
          <a:xfrm>
            <a:off x="10554750" y="6529774"/>
            <a:ext cx="1635908" cy="328189"/>
          </a:xfrm>
          <a:custGeom>
            <a:avLst/>
            <a:gdLst/>
            <a:ahLst/>
            <a:cxnLst/>
            <a:rect l="l" t="t" r="r" b="b"/>
            <a:pathLst>
              <a:path w="1536064" h="109854" extrusionOk="0">
                <a:moveTo>
                  <a:pt x="0" y="109651"/>
                </a:moveTo>
                <a:lnTo>
                  <a:pt x="1535976" y="109651"/>
                </a:lnTo>
                <a:lnTo>
                  <a:pt x="1535976" y="0"/>
                </a:lnTo>
                <a:lnTo>
                  <a:pt x="0" y="0"/>
                </a:lnTo>
                <a:lnTo>
                  <a:pt x="0" y="109651"/>
                </a:lnTo>
                <a:close/>
              </a:path>
            </a:pathLst>
          </a:custGeom>
          <a:solidFill>
            <a:srgbClr val="ADADE0"/>
          </a:solidFill>
          <a:ln>
            <a:noFill/>
          </a:ln>
        </p:spPr>
        <p:txBody>
          <a:bodyPr spcFirstLastPara="1" wrap="square" lIns="0" tIns="0" rIns="91425" bIns="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FFFFFF"/>
                </a:solidFill>
                <a:latin typeface="Arial"/>
                <a:ea typeface="Arial"/>
                <a:cs typeface="Arial"/>
                <a:sym typeface="Arial"/>
              </a:rPr>
              <a:t>        </a:t>
            </a:r>
            <a:fld id="{00000000-1234-1234-1234-123412341234}" type="slidenum">
              <a:rPr lang="en-US" sz="1500" b="0" i="0" u="none" strike="noStrike" cap="none">
                <a:solidFill>
                  <a:srgbClr val="FFFFFF"/>
                </a:solidFill>
                <a:latin typeface="Arial"/>
                <a:ea typeface="Arial"/>
                <a:cs typeface="Arial"/>
                <a:sym typeface="Arial"/>
              </a:rPr>
              <a:t>2</a:t>
            </a:fld>
            <a:r>
              <a:rPr lang="en-US" sz="1500" b="0" i="0" u="none" strike="noStrike" cap="none">
                <a:solidFill>
                  <a:srgbClr val="FFFFFF"/>
                </a:solidFill>
                <a:latin typeface="Arial"/>
                <a:ea typeface="Arial"/>
                <a:cs typeface="Arial"/>
                <a:sym typeface="Arial"/>
              </a:rPr>
              <a:t> </a:t>
            </a:r>
            <a:endParaRPr sz="1500" b="0" i="0" u="none" strike="noStrike" cap="non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06" name="Google Shape;106;p3"/>
          <p:cNvGrpSpPr/>
          <p:nvPr/>
        </p:nvGrpSpPr>
        <p:grpSpPr>
          <a:xfrm>
            <a:off x="0" y="0"/>
            <a:ext cx="12191997" cy="6858146"/>
            <a:chOff x="0" y="13266"/>
            <a:chExt cx="12191997" cy="6858146"/>
          </a:xfrm>
        </p:grpSpPr>
        <p:pic>
          <p:nvPicPr>
            <p:cNvPr id="107" name="Google Shape;107;p3"/>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108" name="Google Shape;108;p3"/>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109" name="Google Shape;109;p3"/>
          <p:cNvSpPr/>
          <p:nvPr/>
        </p:nvSpPr>
        <p:spPr>
          <a:xfrm>
            <a:off x="261225" y="380050"/>
            <a:ext cx="59922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Definitions</a:t>
            </a:r>
            <a:endParaRPr sz="2900" b="0" i="0" u="none" strike="noStrike" cap="none">
              <a:solidFill>
                <a:srgbClr val="000000"/>
              </a:solidFill>
              <a:latin typeface="Times New Roman"/>
              <a:ea typeface="Times New Roman"/>
              <a:cs typeface="Times New Roman"/>
              <a:sym typeface="Times New Roman"/>
            </a:endParaRPr>
          </a:p>
        </p:txBody>
      </p:sp>
      <p:sp>
        <p:nvSpPr>
          <p:cNvPr id="110" name="Google Shape;110;p3"/>
          <p:cNvSpPr/>
          <p:nvPr/>
        </p:nvSpPr>
        <p:spPr>
          <a:xfrm>
            <a:off x="261225" y="1966250"/>
            <a:ext cx="11503500" cy="4287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Embedded system can be defined as either of the following</a:t>
            </a:r>
            <a:endParaRPr sz="2900" b="0" i="0" u="none" strike="noStrike" cap="none">
              <a:solidFill>
                <a:srgbClr val="000000"/>
              </a:solidFill>
              <a:latin typeface="Times New Roman"/>
              <a:ea typeface="Times New Roman"/>
              <a:cs typeface="Times New Roman"/>
              <a:sym typeface="Times New Roman"/>
            </a:endParaRPr>
          </a:p>
          <a:p>
            <a:pPr marL="457200" marR="0" lvl="0" indent="-412750" algn="l" rtl="0">
              <a:lnSpc>
                <a:spcPct val="115000"/>
              </a:lnSpc>
              <a:spcBef>
                <a:spcPts val="0"/>
              </a:spcBef>
              <a:spcAft>
                <a:spcPts val="0"/>
              </a:spcAft>
              <a:buClr>
                <a:srgbClr val="000000"/>
              </a:buClr>
              <a:buSzPts val="2900"/>
              <a:buFont typeface="Times New Roman"/>
              <a:buChar char="●"/>
            </a:pPr>
            <a:r>
              <a:rPr lang="en-US" sz="2900" b="0" i="0" u="none" strike="noStrike" cap="none">
                <a:solidFill>
                  <a:srgbClr val="000000"/>
                </a:solidFill>
                <a:latin typeface="Times New Roman"/>
                <a:ea typeface="Times New Roman"/>
                <a:cs typeface="Times New Roman"/>
                <a:sym typeface="Times New Roman"/>
              </a:rPr>
              <a:t>Has computer </a:t>
            </a:r>
            <a:r>
              <a:rPr lang="en-US" sz="2900" b="1" i="0" u="none" strike="noStrike" cap="none">
                <a:solidFill>
                  <a:srgbClr val="000000"/>
                </a:solidFill>
                <a:latin typeface="Times New Roman"/>
                <a:ea typeface="Times New Roman"/>
                <a:cs typeface="Times New Roman"/>
                <a:sym typeface="Times New Roman"/>
              </a:rPr>
              <a:t>hardware </a:t>
            </a:r>
            <a:r>
              <a:rPr lang="en-US" sz="2900" b="0" i="0" u="none" strike="noStrike" cap="none">
                <a:solidFill>
                  <a:srgbClr val="000000"/>
                </a:solidFill>
                <a:latin typeface="Times New Roman"/>
                <a:ea typeface="Times New Roman"/>
                <a:cs typeface="Times New Roman"/>
                <a:sym typeface="Times New Roman"/>
              </a:rPr>
              <a:t>with </a:t>
            </a:r>
            <a:r>
              <a:rPr lang="en-US" sz="2900" b="1" i="0" u="none" strike="noStrike" cap="none">
                <a:solidFill>
                  <a:srgbClr val="000000"/>
                </a:solidFill>
                <a:latin typeface="Times New Roman"/>
                <a:ea typeface="Times New Roman"/>
                <a:cs typeface="Times New Roman"/>
                <a:sym typeface="Times New Roman"/>
              </a:rPr>
              <a:t>software </a:t>
            </a:r>
            <a:r>
              <a:rPr lang="en-US" sz="2900" b="0" i="0" u="none" strike="noStrike" cap="none">
                <a:solidFill>
                  <a:srgbClr val="000000"/>
                </a:solidFill>
                <a:latin typeface="Times New Roman"/>
                <a:ea typeface="Times New Roman"/>
                <a:cs typeface="Times New Roman"/>
                <a:sym typeface="Times New Roman"/>
              </a:rPr>
              <a:t>embedded in it as one of its components</a:t>
            </a:r>
            <a:endParaRPr sz="2900" b="0" i="0" u="none" strike="noStrike" cap="none">
              <a:solidFill>
                <a:srgbClr val="000000"/>
              </a:solidFill>
              <a:latin typeface="Times New Roman"/>
              <a:ea typeface="Times New Roman"/>
              <a:cs typeface="Times New Roman"/>
              <a:sym typeface="Times New Roman"/>
            </a:endParaRPr>
          </a:p>
          <a:p>
            <a:pPr marL="457200" marR="0" lvl="0" indent="-412750" algn="l" rtl="0">
              <a:lnSpc>
                <a:spcPct val="115000"/>
              </a:lnSpc>
              <a:spcBef>
                <a:spcPts val="0"/>
              </a:spcBef>
              <a:spcAft>
                <a:spcPts val="0"/>
              </a:spcAft>
              <a:buClr>
                <a:srgbClr val="000000"/>
              </a:buClr>
              <a:buSzPts val="2900"/>
              <a:buFont typeface="Times New Roman"/>
              <a:buChar char="●"/>
            </a:pPr>
            <a:r>
              <a:rPr lang="en-US" sz="2900" b="0" i="0" u="none" strike="noStrike" cap="none">
                <a:solidFill>
                  <a:srgbClr val="000000"/>
                </a:solidFill>
                <a:latin typeface="Times New Roman"/>
                <a:ea typeface="Times New Roman"/>
                <a:cs typeface="Times New Roman"/>
                <a:sym typeface="Times New Roman"/>
              </a:rPr>
              <a:t>A </a:t>
            </a:r>
            <a:r>
              <a:rPr lang="en-US" sz="2900" b="1" i="0" u="none" strike="noStrike" cap="none">
                <a:solidFill>
                  <a:srgbClr val="000000"/>
                </a:solidFill>
                <a:latin typeface="Times New Roman"/>
                <a:ea typeface="Times New Roman"/>
                <a:cs typeface="Times New Roman"/>
                <a:sym typeface="Times New Roman"/>
              </a:rPr>
              <a:t>microprocessor </a:t>
            </a:r>
            <a:r>
              <a:rPr lang="en-US" sz="2900" b="0" i="0" u="none" strike="noStrike" cap="none">
                <a:solidFill>
                  <a:srgbClr val="000000"/>
                </a:solidFill>
                <a:latin typeface="Times New Roman"/>
                <a:ea typeface="Times New Roman"/>
                <a:cs typeface="Times New Roman"/>
                <a:sym typeface="Times New Roman"/>
              </a:rPr>
              <a:t>based system that </a:t>
            </a:r>
            <a:r>
              <a:rPr lang="en-US" sz="2900" b="1" i="0" u="none" strike="noStrike" cap="none">
                <a:solidFill>
                  <a:srgbClr val="000000"/>
                </a:solidFill>
                <a:latin typeface="Times New Roman"/>
                <a:ea typeface="Times New Roman"/>
                <a:cs typeface="Times New Roman"/>
                <a:sym typeface="Times New Roman"/>
              </a:rPr>
              <a:t>does not </a:t>
            </a:r>
            <a:r>
              <a:rPr lang="en-US" sz="2900" b="0" i="0" u="none" strike="noStrike" cap="none">
                <a:solidFill>
                  <a:srgbClr val="000000"/>
                </a:solidFill>
                <a:latin typeface="Times New Roman"/>
                <a:ea typeface="Times New Roman"/>
                <a:cs typeface="Times New Roman"/>
                <a:sym typeface="Times New Roman"/>
              </a:rPr>
              <a:t>look like a computer</a:t>
            </a:r>
            <a:endParaRPr sz="2900" b="0" i="0" u="none" strike="noStrike" cap="none">
              <a:solidFill>
                <a:srgbClr val="000000"/>
              </a:solidFill>
              <a:latin typeface="Times New Roman"/>
              <a:ea typeface="Times New Roman"/>
              <a:cs typeface="Times New Roman"/>
              <a:sym typeface="Times New Roman"/>
            </a:endParaRPr>
          </a:p>
          <a:p>
            <a:pPr marL="457200" marR="0" lvl="0" indent="-412750" algn="l" rtl="0">
              <a:lnSpc>
                <a:spcPct val="115000"/>
              </a:lnSpc>
              <a:spcBef>
                <a:spcPts val="0"/>
              </a:spcBef>
              <a:spcAft>
                <a:spcPts val="0"/>
              </a:spcAft>
              <a:buClr>
                <a:srgbClr val="000000"/>
              </a:buClr>
              <a:buSzPts val="2900"/>
              <a:buFont typeface="Times New Roman"/>
              <a:buChar char="●"/>
            </a:pPr>
            <a:r>
              <a:rPr lang="en-US" sz="2900" b="0" i="0" u="none" strike="noStrike" cap="none">
                <a:solidFill>
                  <a:srgbClr val="000000"/>
                </a:solidFill>
                <a:latin typeface="Times New Roman"/>
                <a:ea typeface="Times New Roman"/>
                <a:cs typeface="Times New Roman"/>
                <a:sym typeface="Times New Roman"/>
              </a:rPr>
              <a:t>A combination of computer </a:t>
            </a:r>
            <a:r>
              <a:rPr lang="en-US" sz="2900" b="1" i="0" u="none" strike="noStrike" cap="none">
                <a:solidFill>
                  <a:srgbClr val="000000"/>
                </a:solidFill>
                <a:latin typeface="Times New Roman"/>
                <a:ea typeface="Times New Roman"/>
                <a:cs typeface="Times New Roman"/>
                <a:sym typeface="Times New Roman"/>
              </a:rPr>
              <a:t>hardware </a:t>
            </a:r>
            <a:r>
              <a:rPr lang="en-US" sz="2900" b="0" i="0" u="none" strike="noStrike" cap="none">
                <a:solidFill>
                  <a:srgbClr val="000000"/>
                </a:solidFill>
                <a:latin typeface="Times New Roman"/>
                <a:ea typeface="Times New Roman"/>
                <a:cs typeface="Times New Roman"/>
                <a:sym typeface="Times New Roman"/>
              </a:rPr>
              <a:t>and </a:t>
            </a:r>
            <a:r>
              <a:rPr lang="en-US" sz="2900" b="1" i="0" u="none" strike="noStrike" cap="none">
                <a:solidFill>
                  <a:srgbClr val="000000"/>
                </a:solidFill>
                <a:latin typeface="Times New Roman"/>
                <a:ea typeface="Times New Roman"/>
                <a:cs typeface="Times New Roman"/>
                <a:sym typeface="Times New Roman"/>
              </a:rPr>
              <a:t>software</a:t>
            </a:r>
            <a:r>
              <a:rPr lang="en-US" sz="2900" b="0" i="0" u="none" strike="noStrike" cap="none">
                <a:solidFill>
                  <a:srgbClr val="000000"/>
                </a:solidFill>
                <a:latin typeface="Times New Roman"/>
                <a:ea typeface="Times New Roman"/>
                <a:cs typeface="Times New Roman"/>
                <a:sym typeface="Times New Roman"/>
              </a:rPr>
              <a:t>, and perhaps additional mechanical or other parts, designed to perform a </a:t>
            </a:r>
            <a:r>
              <a:rPr lang="en-US" sz="2900" b="1" i="0" u="none" strike="noStrike" cap="none">
                <a:solidFill>
                  <a:srgbClr val="000000"/>
                </a:solidFill>
                <a:latin typeface="Times New Roman"/>
                <a:ea typeface="Times New Roman"/>
                <a:cs typeface="Times New Roman"/>
                <a:sym typeface="Times New Roman"/>
              </a:rPr>
              <a:t>specific function</a:t>
            </a:r>
            <a:r>
              <a:rPr lang="en-US" sz="2900" b="0" i="0" u="none" strike="noStrike" cap="none">
                <a:solidFill>
                  <a:srgbClr val="000000"/>
                </a:solidFill>
                <a:latin typeface="Times New Roman"/>
                <a:ea typeface="Times New Roman"/>
                <a:cs typeface="Times New Roman"/>
                <a:sym typeface="Times New Roman"/>
              </a:rPr>
              <a:t>. </a:t>
            </a:r>
            <a:endParaRPr sz="29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4"/>
          <p:cNvGrpSpPr/>
          <p:nvPr/>
        </p:nvGrpSpPr>
        <p:grpSpPr>
          <a:xfrm>
            <a:off x="0" y="0"/>
            <a:ext cx="12191997" cy="6858146"/>
            <a:chOff x="0" y="13266"/>
            <a:chExt cx="12191997" cy="6858146"/>
          </a:xfrm>
        </p:grpSpPr>
        <p:pic>
          <p:nvPicPr>
            <p:cNvPr id="116" name="Google Shape;116;p4"/>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117" name="Google Shape;117;p4"/>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118" name="Google Shape;118;p4"/>
          <p:cNvSpPr/>
          <p:nvPr/>
        </p:nvSpPr>
        <p:spPr>
          <a:xfrm>
            <a:off x="261225" y="380050"/>
            <a:ext cx="59922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Definition</a:t>
            </a:r>
            <a:endParaRPr sz="2900" b="0" i="0" u="none" strike="noStrike" cap="none">
              <a:solidFill>
                <a:srgbClr val="000000"/>
              </a:solidFill>
              <a:latin typeface="Times New Roman"/>
              <a:ea typeface="Times New Roman"/>
              <a:cs typeface="Times New Roman"/>
              <a:sym typeface="Times New Roman"/>
            </a:endParaRPr>
          </a:p>
        </p:txBody>
      </p:sp>
      <p:sp>
        <p:nvSpPr>
          <p:cNvPr id="119" name="Google Shape;119;p4"/>
          <p:cNvSpPr txBox="1"/>
          <p:nvPr/>
        </p:nvSpPr>
        <p:spPr>
          <a:xfrm>
            <a:off x="261225" y="1347425"/>
            <a:ext cx="11931000" cy="5131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Embedded System is a </a:t>
            </a:r>
            <a:endParaRPr sz="2900" b="0" i="0" u="none" strike="noStrike" cap="none">
              <a:solidFill>
                <a:srgbClr val="000000"/>
              </a:solidFill>
              <a:latin typeface="Times New Roman"/>
              <a:ea typeface="Times New Roman"/>
              <a:cs typeface="Times New Roman"/>
              <a:sym typeface="Times New Roman"/>
            </a:endParaRPr>
          </a:p>
          <a:p>
            <a:pPr marL="914400" marR="0" lvl="0" indent="-412750" algn="l" rtl="0">
              <a:lnSpc>
                <a:spcPct val="115000"/>
              </a:lnSpc>
              <a:spcBef>
                <a:spcPts val="0"/>
              </a:spcBef>
              <a:spcAft>
                <a:spcPts val="0"/>
              </a:spcAft>
              <a:buClr>
                <a:srgbClr val="000000"/>
              </a:buClr>
              <a:buSzPts val="2900"/>
              <a:buFont typeface="Times New Roman"/>
              <a:buAutoNum type="romanLcPeriod"/>
            </a:pPr>
            <a:r>
              <a:rPr lang="en-US" sz="2900" b="0" i="0" u="none" strike="noStrike" cap="none">
                <a:solidFill>
                  <a:srgbClr val="000000"/>
                </a:solidFill>
                <a:latin typeface="Times New Roman"/>
                <a:ea typeface="Times New Roman"/>
                <a:cs typeface="Times New Roman"/>
                <a:sym typeface="Times New Roman"/>
              </a:rPr>
              <a:t>Combination of hardware and software</a:t>
            </a:r>
            <a:endParaRPr sz="2900" b="0" i="0" u="none" strike="noStrike" cap="none">
              <a:solidFill>
                <a:srgbClr val="000000"/>
              </a:solidFill>
              <a:latin typeface="Times New Roman"/>
              <a:ea typeface="Times New Roman"/>
              <a:cs typeface="Times New Roman"/>
              <a:sym typeface="Times New Roman"/>
            </a:endParaRPr>
          </a:p>
          <a:p>
            <a:pPr marL="914400" marR="0" lvl="0" indent="-412750" algn="l" rtl="0">
              <a:lnSpc>
                <a:spcPct val="115000"/>
              </a:lnSpc>
              <a:spcBef>
                <a:spcPts val="0"/>
              </a:spcBef>
              <a:spcAft>
                <a:spcPts val="0"/>
              </a:spcAft>
              <a:buClr>
                <a:srgbClr val="000000"/>
              </a:buClr>
              <a:buSzPts val="2900"/>
              <a:buFont typeface="Times New Roman"/>
              <a:buAutoNum type="romanLcPeriod"/>
            </a:pPr>
            <a:r>
              <a:rPr lang="en-US" sz="2900" b="0" i="0" u="none" strike="noStrike" cap="none">
                <a:solidFill>
                  <a:srgbClr val="000000"/>
                </a:solidFill>
                <a:latin typeface="Times New Roman"/>
                <a:ea typeface="Times New Roman"/>
                <a:cs typeface="Times New Roman"/>
                <a:sym typeface="Times New Roman"/>
              </a:rPr>
              <a:t>Designed to perform a specific task</a:t>
            </a:r>
            <a:endParaRPr sz="2900" b="0" i="0" u="none" strike="noStrike" cap="none">
              <a:solidFill>
                <a:srgbClr val="000000"/>
              </a:solidFill>
              <a:latin typeface="Times New Roman"/>
              <a:ea typeface="Times New Roman"/>
              <a:cs typeface="Times New Roman"/>
              <a:sym typeface="Times New Roman"/>
            </a:endParaRPr>
          </a:p>
          <a:p>
            <a:pPr marL="914400" marR="0" lvl="0" indent="-412750" algn="l" rtl="0">
              <a:lnSpc>
                <a:spcPct val="115000"/>
              </a:lnSpc>
              <a:spcBef>
                <a:spcPts val="0"/>
              </a:spcBef>
              <a:spcAft>
                <a:spcPts val="0"/>
              </a:spcAft>
              <a:buClr>
                <a:srgbClr val="000000"/>
              </a:buClr>
              <a:buSzPts val="2900"/>
              <a:buFont typeface="Times New Roman"/>
              <a:buAutoNum type="romanLcPeriod"/>
            </a:pPr>
            <a:r>
              <a:rPr lang="en-US" sz="2900" b="0" i="0" u="none" strike="noStrike" cap="none">
                <a:solidFill>
                  <a:srgbClr val="000000"/>
                </a:solidFill>
                <a:latin typeface="Times New Roman"/>
                <a:ea typeface="Times New Roman"/>
                <a:cs typeface="Times New Roman"/>
                <a:sym typeface="Times New Roman"/>
              </a:rPr>
              <a:t>Need to be completed in a given time</a:t>
            </a: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Example: Washing Machine, Micro oven and so on.</a:t>
            </a: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5"/>
          <p:cNvGrpSpPr/>
          <p:nvPr/>
        </p:nvGrpSpPr>
        <p:grpSpPr>
          <a:xfrm>
            <a:off x="0" y="0"/>
            <a:ext cx="12191997" cy="6858146"/>
            <a:chOff x="0" y="13266"/>
            <a:chExt cx="12191997" cy="6858146"/>
          </a:xfrm>
        </p:grpSpPr>
        <p:pic>
          <p:nvPicPr>
            <p:cNvPr id="125" name="Google Shape;125;p5"/>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126" name="Google Shape;126;p5"/>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127" name="Google Shape;127;p5"/>
          <p:cNvSpPr/>
          <p:nvPr/>
        </p:nvSpPr>
        <p:spPr>
          <a:xfrm>
            <a:off x="261225" y="380050"/>
            <a:ext cx="59922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Building blocks of Embedded System</a:t>
            </a:r>
            <a:endParaRPr sz="2900" b="0" i="0" u="none" strike="noStrike" cap="none">
              <a:solidFill>
                <a:srgbClr val="000000"/>
              </a:solidFill>
              <a:latin typeface="Times New Roman"/>
              <a:ea typeface="Times New Roman"/>
              <a:cs typeface="Times New Roman"/>
              <a:sym typeface="Times New Roman"/>
            </a:endParaRPr>
          </a:p>
        </p:txBody>
      </p:sp>
      <p:sp>
        <p:nvSpPr>
          <p:cNvPr id="128" name="Google Shape;128;p5"/>
          <p:cNvSpPr txBox="1"/>
          <p:nvPr/>
        </p:nvSpPr>
        <p:spPr>
          <a:xfrm>
            <a:off x="397325" y="1347425"/>
            <a:ext cx="11794800" cy="529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900"/>
              <a:buFont typeface="Arial"/>
              <a:buNone/>
            </a:pPr>
            <a:r>
              <a:rPr lang="en-US" sz="2900" b="1" i="0" u="none" strike="noStrike" cap="none">
                <a:solidFill>
                  <a:srgbClr val="000000"/>
                </a:solidFill>
                <a:latin typeface="Times New Roman"/>
                <a:ea typeface="Times New Roman"/>
                <a:cs typeface="Times New Roman"/>
                <a:sym typeface="Times New Roman"/>
              </a:rPr>
              <a:t>Input</a:t>
            </a:r>
            <a:r>
              <a:rPr lang="en-US" sz="2900" b="0" i="0" u="none" strike="noStrike" cap="none">
                <a:solidFill>
                  <a:srgbClr val="000000"/>
                </a:solidFill>
                <a:latin typeface="Times New Roman"/>
                <a:ea typeface="Times New Roman"/>
                <a:cs typeface="Times New Roman"/>
                <a:sym typeface="Times New Roman"/>
              </a:rPr>
              <a:t>: sensors, buttons, touch panels, Bluetooth, Infrared Rays (IR)</a:t>
            </a: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900"/>
              <a:buFont typeface="Arial"/>
              <a:buNone/>
            </a:pPr>
            <a:r>
              <a:rPr lang="en-US" sz="2900" b="1" i="0" u="none" strike="noStrike" cap="none">
                <a:solidFill>
                  <a:srgbClr val="000000"/>
                </a:solidFill>
                <a:latin typeface="Times New Roman"/>
                <a:ea typeface="Times New Roman"/>
                <a:cs typeface="Times New Roman"/>
                <a:sym typeface="Times New Roman"/>
              </a:rPr>
              <a:t>Output</a:t>
            </a:r>
            <a:r>
              <a:rPr lang="en-US" sz="2900" b="0" i="0" u="none" strike="noStrike" cap="none">
                <a:solidFill>
                  <a:srgbClr val="000000"/>
                </a:solidFill>
                <a:latin typeface="Times New Roman"/>
                <a:ea typeface="Times New Roman"/>
                <a:cs typeface="Times New Roman"/>
                <a:sym typeface="Times New Roman"/>
              </a:rPr>
              <a:t>: LEDs, LCDs, Bluetooth</a:t>
            </a: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900"/>
              <a:buFont typeface="Arial"/>
              <a:buNone/>
            </a:pPr>
            <a:r>
              <a:rPr lang="en-US" sz="2900" b="1" i="0" u="none" strike="noStrike" cap="none">
                <a:solidFill>
                  <a:srgbClr val="000000"/>
                </a:solidFill>
                <a:latin typeface="Times New Roman"/>
                <a:ea typeface="Times New Roman"/>
                <a:cs typeface="Times New Roman"/>
                <a:sym typeface="Times New Roman"/>
              </a:rPr>
              <a:t>Controller</a:t>
            </a:r>
            <a:r>
              <a:rPr lang="en-US" sz="2900" b="0" i="0" u="none" strike="noStrike" cap="none">
                <a:solidFill>
                  <a:srgbClr val="000000"/>
                </a:solidFill>
                <a:latin typeface="Times New Roman"/>
                <a:ea typeface="Times New Roman"/>
                <a:cs typeface="Times New Roman"/>
                <a:sym typeface="Times New Roman"/>
              </a:rPr>
              <a:t>: ROM, RAM, ALU, Control Unit (CU)</a:t>
            </a: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900"/>
              <a:buFont typeface="Arial"/>
              <a:buNone/>
            </a:pPr>
            <a:r>
              <a:rPr lang="en-US" sz="2900" b="1" i="0" u="none" strike="noStrike" cap="none">
                <a:solidFill>
                  <a:srgbClr val="000000"/>
                </a:solidFill>
                <a:latin typeface="Times New Roman"/>
                <a:ea typeface="Times New Roman"/>
                <a:cs typeface="Times New Roman"/>
                <a:sym typeface="Times New Roman"/>
              </a:rPr>
              <a:t>Frequency generator</a:t>
            </a:r>
            <a:r>
              <a:rPr lang="en-US" sz="2900" b="0" i="0" u="none" strike="noStrike" cap="none">
                <a:solidFill>
                  <a:srgbClr val="000000"/>
                </a:solidFill>
                <a:latin typeface="Times New Roman"/>
                <a:ea typeface="Times New Roman"/>
                <a:cs typeface="Times New Roman"/>
                <a:sym typeface="Times New Roman"/>
              </a:rPr>
              <a:t>: crystal oscillator</a:t>
            </a:r>
            <a:endParaRPr sz="1400" b="0" i="0" u="none" strike="noStrike" cap="none">
              <a:solidFill>
                <a:srgbClr val="000000"/>
              </a:solidFill>
              <a:latin typeface="Calibri"/>
              <a:ea typeface="Calibri"/>
              <a:cs typeface="Calibri"/>
              <a:sym typeface="Calibri"/>
            </a:endParaRPr>
          </a:p>
        </p:txBody>
      </p:sp>
      <p:pic>
        <p:nvPicPr>
          <p:cNvPr id="129" name="Google Shape;129;p5"/>
          <p:cNvPicPr preferRelativeResize="0"/>
          <p:nvPr/>
        </p:nvPicPr>
        <p:blipFill rotWithShape="1">
          <a:blip r:embed="rId4">
            <a:alphaModFix/>
          </a:blip>
          <a:srcRect/>
          <a:stretch/>
        </p:blipFill>
        <p:spPr>
          <a:xfrm>
            <a:off x="914275" y="1617300"/>
            <a:ext cx="5560475" cy="285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6"/>
          <p:cNvGrpSpPr/>
          <p:nvPr/>
        </p:nvGrpSpPr>
        <p:grpSpPr>
          <a:xfrm>
            <a:off x="0" y="0"/>
            <a:ext cx="12191997" cy="6858146"/>
            <a:chOff x="0" y="13266"/>
            <a:chExt cx="12191997" cy="6858146"/>
          </a:xfrm>
        </p:grpSpPr>
        <p:pic>
          <p:nvPicPr>
            <p:cNvPr id="135" name="Google Shape;135;p6"/>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136" name="Google Shape;136;p6"/>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137" name="Google Shape;137;p6"/>
          <p:cNvSpPr/>
          <p:nvPr/>
        </p:nvSpPr>
        <p:spPr>
          <a:xfrm>
            <a:off x="261225" y="380050"/>
            <a:ext cx="64068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Some applications of Embedded System</a:t>
            </a:r>
            <a:endParaRPr sz="2900" b="0" i="0" u="none" strike="noStrike" cap="none">
              <a:solidFill>
                <a:srgbClr val="000000"/>
              </a:solidFill>
              <a:latin typeface="Times New Roman"/>
              <a:ea typeface="Times New Roman"/>
              <a:cs typeface="Times New Roman"/>
              <a:sym typeface="Times New Roman"/>
            </a:endParaRPr>
          </a:p>
        </p:txBody>
      </p:sp>
      <p:sp>
        <p:nvSpPr>
          <p:cNvPr id="138" name="Google Shape;138;p6"/>
          <p:cNvSpPr txBox="1"/>
          <p:nvPr/>
        </p:nvSpPr>
        <p:spPr>
          <a:xfrm>
            <a:off x="449150" y="1347425"/>
            <a:ext cx="11742900" cy="5171700"/>
          </a:xfrm>
          <a:prstGeom prst="rect">
            <a:avLst/>
          </a:prstGeom>
          <a:noFill/>
          <a:ln>
            <a:noFill/>
          </a:ln>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Medical System</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00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Pacemaker</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00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Patient monitoring system</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00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Office equipment</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00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Printer</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00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Fax machine</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00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Tools</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00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GPS</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00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Multimeter</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00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Banking</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00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ATM</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00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Statement printer machine</a:t>
            </a:r>
            <a:endParaRPr sz="27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3" name="Google Shape;143;p7"/>
          <p:cNvGrpSpPr/>
          <p:nvPr/>
        </p:nvGrpSpPr>
        <p:grpSpPr>
          <a:xfrm>
            <a:off x="0" y="0"/>
            <a:ext cx="12191997" cy="6858146"/>
            <a:chOff x="0" y="13266"/>
            <a:chExt cx="12191997" cy="6858146"/>
          </a:xfrm>
        </p:grpSpPr>
        <p:pic>
          <p:nvPicPr>
            <p:cNvPr id="144" name="Google Shape;144;p7"/>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145" name="Google Shape;145;p7"/>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146" name="Google Shape;146;p7"/>
          <p:cNvSpPr/>
          <p:nvPr/>
        </p:nvSpPr>
        <p:spPr>
          <a:xfrm>
            <a:off x="261225" y="380050"/>
            <a:ext cx="64068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Embedded vs Desktop Software</a:t>
            </a:r>
            <a:endParaRPr sz="2900" b="0" i="0" u="none" strike="noStrike" cap="none">
              <a:solidFill>
                <a:srgbClr val="000000"/>
              </a:solidFill>
              <a:latin typeface="Times New Roman"/>
              <a:ea typeface="Times New Roman"/>
              <a:cs typeface="Times New Roman"/>
              <a:sym typeface="Times New Roman"/>
            </a:endParaRPr>
          </a:p>
        </p:txBody>
      </p:sp>
      <p:sp>
        <p:nvSpPr>
          <p:cNvPr id="147" name="Google Shape;147;p7"/>
          <p:cNvSpPr txBox="1"/>
          <p:nvPr/>
        </p:nvSpPr>
        <p:spPr>
          <a:xfrm>
            <a:off x="449150" y="1347425"/>
            <a:ext cx="11742900" cy="3945900"/>
          </a:xfrm>
          <a:prstGeom prst="rect">
            <a:avLst/>
          </a:prstGeom>
          <a:noFill/>
          <a:ln>
            <a:noFill/>
          </a:ln>
        </p:spPr>
        <p:txBody>
          <a:bodyPr spcFirstLastPara="1" wrap="square" lIns="91425" tIns="91425" rIns="91425" bIns="91425" anchor="t" anchorCtr="0">
            <a:spAutoFit/>
          </a:bodyPr>
          <a:lstStyle/>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Memory size</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CPU power</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Code optimization</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Operating system</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Real time behavior</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Development paradigm</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Execution paradigm</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Every Embedded system is different</a:t>
            </a:r>
            <a:endParaRPr sz="27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1" end="1"/>
                                            </p:txEl>
                                          </p:spTgt>
                                        </p:tgtEl>
                                        <p:attrNameLst>
                                          <p:attrName>style.visibility</p:attrName>
                                        </p:attrNameLst>
                                      </p:cBhvr>
                                      <p:to>
                                        <p:strVal val="visible"/>
                                      </p:to>
                                    </p:set>
                                    <p:animEffect transition="in" filter="fade">
                                      <p:cBhvr>
                                        <p:cTn id="12" dur="1000"/>
                                        <p:tgtEl>
                                          <p:spTgt spid="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Effect transition="in" filter="fade">
                                      <p:cBhvr>
                                        <p:cTn id="17" dur="1000"/>
                                        <p:tgtEl>
                                          <p:spTgt spid="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3" end="3"/>
                                            </p:txEl>
                                          </p:spTgt>
                                        </p:tgtEl>
                                        <p:attrNameLst>
                                          <p:attrName>style.visibility</p:attrName>
                                        </p:attrNameLst>
                                      </p:cBhvr>
                                      <p:to>
                                        <p:strVal val="visible"/>
                                      </p:to>
                                    </p:set>
                                    <p:animEffect transition="in" filter="fade">
                                      <p:cBhvr>
                                        <p:cTn id="22" dur="1000"/>
                                        <p:tgtEl>
                                          <p:spTgt spid="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7">
                                            <p:txEl>
                                              <p:pRg st="4" end="4"/>
                                            </p:txEl>
                                          </p:spTgt>
                                        </p:tgtEl>
                                        <p:attrNameLst>
                                          <p:attrName>style.visibility</p:attrName>
                                        </p:attrNameLst>
                                      </p:cBhvr>
                                      <p:to>
                                        <p:strVal val="visible"/>
                                      </p:to>
                                    </p:set>
                                    <p:animEffect transition="in" filter="fade">
                                      <p:cBhvr>
                                        <p:cTn id="27" dur="1000"/>
                                        <p:tgtEl>
                                          <p:spTgt spid="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7">
                                            <p:txEl>
                                              <p:pRg st="5" end="5"/>
                                            </p:txEl>
                                          </p:spTgt>
                                        </p:tgtEl>
                                        <p:attrNameLst>
                                          <p:attrName>style.visibility</p:attrName>
                                        </p:attrNameLst>
                                      </p:cBhvr>
                                      <p:to>
                                        <p:strVal val="visible"/>
                                      </p:to>
                                    </p:set>
                                    <p:animEffect transition="in" filter="fade">
                                      <p:cBhvr>
                                        <p:cTn id="32" dur="1000"/>
                                        <p:tgtEl>
                                          <p:spTgt spid="1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7">
                                            <p:txEl>
                                              <p:pRg st="6" end="6"/>
                                            </p:txEl>
                                          </p:spTgt>
                                        </p:tgtEl>
                                        <p:attrNameLst>
                                          <p:attrName>style.visibility</p:attrName>
                                        </p:attrNameLst>
                                      </p:cBhvr>
                                      <p:to>
                                        <p:strVal val="visible"/>
                                      </p:to>
                                    </p:set>
                                    <p:animEffect transition="in" filter="fade">
                                      <p:cBhvr>
                                        <p:cTn id="37" dur="1000"/>
                                        <p:tgtEl>
                                          <p:spTgt spid="1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7">
                                            <p:txEl>
                                              <p:pRg st="7" end="7"/>
                                            </p:txEl>
                                          </p:spTgt>
                                        </p:tgtEl>
                                        <p:attrNameLst>
                                          <p:attrName>style.visibility</p:attrName>
                                        </p:attrNameLst>
                                      </p:cBhvr>
                                      <p:to>
                                        <p:strVal val="visible"/>
                                      </p:to>
                                    </p:set>
                                    <p:animEffect transition="in" filter="fade">
                                      <p:cBhvr>
                                        <p:cTn id="42" dur="1000"/>
                                        <p:tgtEl>
                                          <p:spTgt spid="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grpSp>
        <p:nvGrpSpPr>
          <p:cNvPr id="152" name="Google Shape;152;p8"/>
          <p:cNvGrpSpPr/>
          <p:nvPr/>
        </p:nvGrpSpPr>
        <p:grpSpPr>
          <a:xfrm>
            <a:off x="0" y="0"/>
            <a:ext cx="12191997" cy="6858146"/>
            <a:chOff x="0" y="13266"/>
            <a:chExt cx="12191997" cy="6858146"/>
          </a:xfrm>
        </p:grpSpPr>
        <p:pic>
          <p:nvPicPr>
            <p:cNvPr id="153" name="Google Shape;153;p8"/>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154" name="Google Shape;154;p8"/>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155" name="Google Shape;155;p8"/>
          <p:cNvSpPr/>
          <p:nvPr/>
        </p:nvSpPr>
        <p:spPr>
          <a:xfrm>
            <a:off x="261225" y="380050"/>
            <a:ext cx="64068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Characteristics of Embedded System</a:t>
            </a:r>
            <a:endParaRPr sz="2900" b="0" i="0" u="none" strike="noStrike" cap="none">
              <a:solidFill>
                <a:srgbClr val="000000"/>
              </a:solidFill>
              <a:latin typeface="Times New Roman"/>
              <a:ea typeface="Times New Roman"/>
              <a:cs typeface="Times New Roman"/>
              <a:sym typeface="Times New Roman"/>
            </a:endParaRPr>
          </a:p>
        </p:txBody>
      </p:sp>
      <p:sp>
        <p:nvSpPr>
          <p:cNvPr id="156" name="Google Shape;156;p8"/>
          <p:cNvSpPr txBox="1"/>
          <p:nvPr/>
        </p:nvSpPr>
        <p:spPr>
          <a:xfrm>
            <a:off x="449150" y="1347425"/>
            <a:ext cx="11742900" cy="2989800"/>
          </a:xfrm>
          <a:prstGeom prst="rect">
            <a:avLst/>
          </a:prstGeom>
          <a:noFill/>
          <a:ln>
            <a:noFill/>
          </a:ln>
        </p:spPr>
        <p:txBody>
          <a:bodyPr spcFirstLastPara="1" wrap="square" lIns="91425" tIns="91425" rIns="91425" bIns="91425" anchor="t" anchorCtr="0">
            <a:spAutoFit/>
          </a:bodyPr>
          <a:lstStyle/>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Sophisticated functionality</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Real time operation: completed within the deadline</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Low manufacturing cost</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Low power consumption</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Application dependent processor</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Restricted memory</a:t>
            </a:r>
            <a:endParaRPr sz="27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grpSp>
        <p:nvGrpSpPr>
          <p:cNvPr id="161" name="Google Shape;161;p9"/>
          <p:cNvGrpSpPr/>
          <p:nvPr/>
        </p:nvGrpSpPr>
        <p:grpSpPr>
          <a:xfrm>
            <a:off x="0" y="0"/>
            <a:ext cx="12191997" cy="6858146"/>
            <a:chOff x="0" y="13266"/>
            <a:chExt cx="12191997" cy="6858146"/>
          </a:xfrm>
        </p:grpSpPr>
        <p:pic>
          <p:nvPicPr>
            <p:cNvPr id="162" name="Google Shape;162;p9"/>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163" name="Google Shape;163;p9"/>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164" name="Google Shape;164;p9"/>
          <p:cNvSpPr/>
          <p:nvPr/>
        </p:nvSpPr>
        <p:spPr>
          <a:xfrm>
            <a:off x="261225" y="380050"/>
            <a:ext cx="68904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Embedded Software Tools and Components</a:t>
            </a:r>
            <a:endParaRPr sz="2900" b="0" i="0" u="none" strike="noStrike" cap="none">
              <a:solidFill>
                <a:srgbClr val="000000"/>
              </a:solidFill>
              <a:latin typeface="Times New Roman"/>
              <a:ea typeface="Times New Roman"/>
              <a:cs typeface="Times New Roman"/>
              <a:sym typeface="Times New Roman"/>
            </a:endParaRPr>
          </a:p>
        </p:txBody>
      </p:sp>
      <p:sp>
        <p:nvSpPr>
          <p:cNvPr id="165" name="Google Shape;165;p9"/>
          <p:cNvSpPr txBox="1"/>
          <p:nvPr/>
        </p:nvSpPr>
        <p:spPr>
          <a:xfrm>
            <a:off x="449150" y="1347425"/>
            <a:ext cx="11742900" cy="5379600"/>
          </a:xfrm>
          <a:prstGeom prst="rect">
            <a:avLst/>
          </a:prstGeom>
          <a:noFill/>
          <a:ln>
            <a:noFill/>
          </a:ln>
        </p:spPr>
        <p:txBody>
          <a:bodyPr spcFirstLastPara="1" wrap="square" lIns="91425" tIns="91425" rIns="91425" bIns="91425" anchor="t" anchorCtr="0">
            <a:spAutoFit/>
          </a:bodyPr>
          <a:lstStyle/>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Development tools</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Code modules are compiled</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Linked together along with libraries of reusable components</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executed under the control of a debugger</a:t>
            </a: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     In addition: </a:t>
            </a:r>
            <a:r>
              <a:rPr lang="en-US" sz="2700" b="1" i="0" u="none" strike="noStrike" cap="none">
                <a:solidFill>
                  <a:srgbClr val="000000"/>
                </a:solidFill>
                <a:latin typeface="Times New Roman"/>
                <a:ea typeface="Times New Roman"/>
                <a:cs typeface="Times New Roman"/>
                <a:sym typeface="Times New Roman"/>
              </a:rPr>
              <a:t>profilers</a:t>
            </a:r>
            <a:r>
              <a:rPr lang="en-US" sz="2700" b="0" i="0" u="none" strike="noStrike" cap="none">
                <a:solidFill>
                  <a:srgbClr val="000000"/>
                </a:solidFill>
                <a:latin typeface="Times New Roman"/>
                <a:ea typeface="Times New Roman"/>
                <a:cs typeface="Times New Roman"/>
                <a:sym typeface="Times New Roman"/>
              </a:rPr>
              <a:t>: show how real time is being utilized,</a:t>
            </a: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     </a:t>
            </a:r>
            <a:r>
              <a:rPr lang="en-US" sz="2700" b="1" i="0" u="none" strike="noStrike" cap="none">
                <a:solidFill>
                  <a:srgbClr val="000000"/>
                </a:solidFill>
                <a:latin typeface="Times New Roman"/>
                <a:ea typeface="Times New Roman"/>
                <a:cs typeface="Times New Roman"/>
                <a:sym typeface="Times New Roman"/>
              </a:rPr>
              <a:t>power analyzer</a:t>
            </a:r>
            <a:r>
              <a:rPr lang="en-US" sz="2700" b="0" i="0" u="none" strike="noStrike" cap="none">
                <a:solidFill>
                  <a:srgbClr val="000000"/>
                </a:solidFill>
                <a:latin typeface="Times New Roman"/>
                <a:ea typeface="Times New Roman"/>
                <a:cs typeface="Times New Roman"/>
                <a:sym typeface="Times New Roman"/>
              </a:rPr>
              <a:t>: track how device power consumption relates to code execution</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Software components</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Libraries</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OS</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Networking</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Hard drives (rarely use)</a:t>
            </a:r>
            <a:endParaRPr sz="27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animEffect transition="in" filter="fade">
                                      <p:cBhvr>
                                        <p:cTn id="7" dur="1000"/>
                                        <p:tgtEl>
                                          <p:spTgt spid="1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xEl>
                                              <p:pRg st="1" end="1"/>
                                            </p:txEl>
                                          </p:spTgt>
                                        </p:tgtEl>
                                        <p:attrNameLst>
                                          <p:attrName>style.visibility</p:attrName>
                                        </p:attrNameLst>
                                      </p:cBhvr>
                                      <p:to>
                                        <p:strVal val="visible"/>
                                      </p:to>
                                    </p:set>
                                    <p:animEffect transition="in" filter="fade">
                                      <p:cBhvr>
                                        <p:cTn id="12" dur="1000"/>
                                        <p:tgtEl>
                                          <p:spTgt spid="1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5">
                                            <p:txEl>
                                              <p:pRg st="2" end="2"/>
                                            </p:txEl>
                                          </p:spTgt>
                                        </p:tgtEl>
                                        <p:attrNameLst>
                                          <p:attrName>style.visibility</p:attrName>
                                        </p:attrNameLst>
                                      </p:cBhvr>
                                      <p:to>
                                        <p:strVal val="visible"/>
                                      </p:to>
                                    </p:set>
                                    <p:animEffect transition="in" filter="fade">
                                      <p:cBhvr>
                                        <p:cTn id="17" dur="1000"/>
                                        <p:tgtEl>
                                          <p:spTgt spid="1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5">
                                            <p:txEl>
                                              <p:pRg st="3" end="3"/>
                                            </p:txEl>
                                          </p:spTgt>
                                        </p:tgtEl>
                                        <p:attrNameLst>
                                          <p:attrName>style.visibility</p:attrName>
                                        </p:attrNameLst>
                                      </p:cBhvr>
                                      <p:to>
                                        <p:strVal val="visible"/>
                                      </p:to>
                                    </p:set>
                                    <p:animEffect transition="in" filter="fade">
                                      <p:cBhvr>
                                        <p:cTn id="22" dur="1000"/>
                                        <p:tgtEl>
                                          <p:spTgt spid="1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5">
                                            <p:txEl>
                                              <p:pRg st="4" end="4"/>
                                            </p:txEl>
                                          </p:spTgt>
                                        </p:tgtEl>
                                        <p:attrNameLst>
                                          <p:attrName>style.visibility</p:attrName>
                                        </p:attrNameLst>
                                      </p:cBhvr>
                                      <p:to>
                                        <p:strVal val="visible"/>
                                      </p:to>
                                    </p:set>
                                    <p:animEffect transition="in" filter="fade">
                                      <p:cBhvr>
                                        <p:cTn id="27" dur="1000"/>
                                        <p:tgtEl>
                                          <p:spTgt spid="16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5">
                                            <p:txEl>
                                              <p:pRg st="5" end="5"/>
                                            </p:txEl>
                                          </p:spTgt>
                                        </p:tgtEl>
                                        <p:attrNameLst>
                                          <p:attrName>style.visibility</p:attrName>
                                        </p:attrNameLst>
                                      </p:cBhvr>
                                      <p:to>
                                        <p:strVal val="visible"/>
                                      </p:to>
                                    </p:set>
                                    <p:animEffect transition="in" filter="fade">
                                      <p:cBhvr>
                                        <p:cTn id="32" dur="1000"/>
                                        <p:tgtEl>
                                          <p:spTgt spid="16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5">
                                            <p:txEl>
                                              <p:pRg st="6" end="6"/>
                                            </p:txEl>
                                          </p:spTgt>
                                        </p:tgtEl>
                                        <p:attrNameLst>
                                          <p:attrName>style.visibility</p:attrName>
                                        </p:attrNameLst>
                                      </p:cBhvr>
                                      <p:to>
                                        <p:strVal val="visible"/>
                                      </p:to>
                                    </p:set>
                                    <p:animEffect transition="in" filter="fade">
                                      <p:cBhvr>
                                        <p:cTn id="37" dur="1000"/>
                                        <p:tgtEl>
                                          <p:spTgt spid="16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5">
                                            <p:txEl>
                                              <p:pRg st="7" end="7"/>
                                            </p:txEl>
                                          </p:spTgt>
                                        </p:tgtEl>
                                        <p:attrNameLst>
                                          <p:attrName>style.visibility</p:attrName>
                                        </p:attrNameLst>
                                      </p:cBhvr>
                                      <p:to>
                                        <p:strVal val="visible"/>
                                      </p:to>
                                    </p:set>
                                    <p:animEffect transition="in" filter="fade">
                                      <p:cBhvr>
                                        <p:cTn id="42" dur="1000"/>
                                        <p:tgtEl>
                                          <p:spTgt spid="16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5">
                                            <p:txEl>
                                              <p:pRg st="8" end="8"/>
                                            </p:txEl>
                                          </p:spTgt>
                                        </p:tgtEl>
                                        <p:attrNameLst>
                                          <p:attrName>style.visibility</p:attrName>
                                        </p:attrNameLst>
                                      </p:cBhvr>
                                      <p:to>
                                        <p:strVal val="visible"/>
                                      </p:to>
                                    </p:set>
                                    <p:animEffect transition="in" filter="fade">
                                      <p:cBhvr>
                                        <p:cTn id="47" dur="1000"/>
                                        <p:tgtEl>
                                          <p:spTgt spid="16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5">
                                            <p:txEl>
                                              <p:pRg st="9" end="9"/>
                                            </p:txEl>
                                          </p:spTgt>
                                        </p:tgtEl>
                                        <p:attrNameLst>
                                          <p:attrName>style.visibility</p:attrName>
                                        </p:attrNameLst>
                                      </p:cBhvr>
                                      <p:to>
                                        <p:strVal val="visible"/>
                                      </p:to>
                                    </p:set>
                                    <p:animEffect transition="in" filter="fade">
                                      <p:cBhvr>
                                        <p:cTn id="52" dur="1000"/>
                                        <p:tgtEl>
                                          <p:spTgt spid="16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5">
                                            <p:txEl>
                                              <p:pRg st="10" end="10"/>
                                            </p:txEl>
                                          </p:spTgt>
                                        </p:tgtEl>
                                        <p:attrNameLst>
                                          <p:attrName>style.visibility</p:attrName>
                                        </p:attrNameLst>
                                      </p:cBhvr>
                                      <p:to>
                                        <p:strVal val="visible"/>
                                      </p:to>
                                    </p:set>
                                    <p:animEffect transition="in" filter="fade">
                                      <p:cBhvr>
                                        <p:cTn id="57" dur="1000"/>
                                        <p:tgtEl>
                                          <p:spTgt spid="16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673</Words>
  <Application>Microsoft Office PowerPoint</Application>
  <PresentationFormat>Widescreen</PresentationFormat>
  <Paragraphs>118</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Times-Bold</vt:lpstr>
      <vt:lpstr>Times-Roman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Challenges</vt:lpstr>
      <vt:lpstr>Challenges</vt:lpstr>
      <vt:lpstr>Challenges</vt:lpstr>
      <vt:lpstr>Challenges</vt:lpstr>
      <vt:lpstr>Challenges</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Mueeze Mushabbir</cp:lastModifiedBy>
  <cp:revision>4</cp:revision>
  <dcterms:modified xsi:type="dcterms:W3CDTF">2023-12-10T21:07:17Z</dcterms:modified>
</cp:coreProperties>
</file>