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310" r:id="rId7"/>
    <p:sldId id="311" r:id="rId8"/>
    <p:sldId id="312" r:id="rId9"/>
    <p:sldId id="261" r:id="rId10"/>
    <p:sldId id="262" r:id="rId11"/>
    <p:sldId id="313" r:id="rId12"/>
    <p:sldId id="314" r:id="rId13"/>
    <p:sldId id="263" r:id="rId14"/>
    <p:sldId id="266" r:id="rId15"/>
    <p:sldId id="269" r:id="rId16"/>
    <p:sldId id="273" r:id="rId17"/>
    <p:sldId id="276" r:id="rId18"/>
    <p:sldId id="315" r:id="rId19"/>
    <p:sldId id="320" r:id="rId20"/>
    <p:sldId id="277" r:id="rId21"/>
    <p:sldId id="317" r:id="rId22"/>
    <p:sldId id="318" r:id="rId23"/>
    <p:sldId id="316" r:id="rId24"/>
    <p:sldId id="278" r:id="rId25"/>
    <p:sldId id="280" r:id="rId26"/>
    <p:sldId id="281" r:id="rId27"/>
    <p:sldId id="282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9" r:id="rId36"/>
    <p:sldId id="319" r:id="rId37"/>
  </p:sldIdLst>
  <p:sldSz cx="9144000" cy="5143500" type="screen16x9"/>
  <p:notesSz cx="6858000" cy="9144000"/>
  <p:embeddedFontLs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aleway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2" autoAdjust="0"/>
  </p:normalViewPr>
  <p:slideViewPr>
    <p:cSldViewPr snapToGrid="0">
      <p:cViewPr varScale="1">
        <p:scale>
          <a:sx n="107" d="100"/>
          <a:sy n="107" d="100"/>
        </p:scale>
        <p:origin x="78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1A6BCB-6762-B884-158D-A1CD5A464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17737-12CA-6695-66D9-5FC1D6532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85E9-9182-41A2-9872-2BD555C538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8119F-9CEA-B0A7-1243-77C7E6E538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7B681-4DD2-06DA-8427-C4AEA00967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41A2-572B-43FD-9446-CF446DF0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03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8054ac77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8054ac77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826f8c7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826f8c7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826f8c79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826f8c79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83b15e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83b15e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83b15ec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83b15ec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83b15ec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83b15ecb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3b15ecb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3b15ecb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83b15ecb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83b15ecb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6b540311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6b540311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84cccde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84cccde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054ac77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054ac77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84cccde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84cccde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84cccdee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84cccdee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84cccdee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84cccdee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84cccde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84cccde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84cccdee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84cccdee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054ac77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054ac77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054ac77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054ac77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054ac77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054ac77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054ac77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054ac77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054ac77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054ac77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054ac77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054ac77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054ac77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054ac77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strategies-modernizing-legacy-systems-step-by-step-guide-ouderkirk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strategies-modernizing-legacy-systems-step-by-step-guide-ouderkirk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mandubey_6607/challenges-and-strategies-for-legacy-system-migration-bca1181d14d2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fuel.eu/blog/how-to-prepare-your-application-portfolio-for-cloud-migration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13	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Information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Wrappers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Database wrappers</a:t>
            </a:r>
            <a:r>
              <a:rPr lang="en-US" dirty="0">
                <a:solidFill>
                  <a:schemeClr val="bg2"/>
                </a:solidFill>
              </a:rPr>
              <a:t> are software components designed to enable </a:t>
            </a:r>
            <a:r>
              <a:rPr lang="en-US" b="1" dirty="0">
                <a:solidFill>
                  <a:schemeClr val="bg2"/>
                </a:solidFill>
              </a:rPr>
              <a:t>modern applications</a:t>
            </a:r>
            <a:r>
              <a:rPr lang="en-US" dirty="0">
                <a:solidFill>
                  <a:schemeClr val="bg2"/>
                </a:solidFill>
              </a:rPr>
              <a:t> to interact with </a:t>
            </a:r>
            <a:r>
              <a:rPr lang="en-US" b="1" dirty="0">
                <a:solidFill>
                  <a:schemeClr val="bg2"/>
                </a:solidFill>
              </a:rPr>
              <a:t>legacy databases</a:t>
            </a:r>
            <a:r>
              <a:rPr lang="en-US" dirty="0">
                <a:solidFill>
                  <a:schemeClr val="bg2"/>
                </a:solidFill>
              </a:rPr>
              <a:t> or </a:t>
            </a:r>
            <a:r>
              <a:rPr lang="en-US" b="1" dirty="0">
                <a:solidFill>
                  <a:schemeClr val="bg2"/>
                </a:solidFill>
              </a:rPr>
              <a:t>non-standard data formats</a:t>
            </a:r>
            <a:r>
              <a:rPr lang="en-US" dirty="0">
                <a:solidFill>
                  <a:schemeClr val="bg2"/>
                </a:solidFill>
              </a:rPr>
              <a:t> without modifying the underlying data storage systems.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Database wrappers can be further classified into </a:t>
            </a:r>
            <a:r>
              <a:rPr lang="en" dirty="0">
                <a:solidFill>
                  <a:srgbClr val="0070C0"/>
                </a:solidFill>
              </a:rPr>
              <a:t>two types</a:t>
            </a:r>
            <a:r>
              <a:rPr lang="en" dirty="0">
                <a:solidFill>
                  <a:srgbClr val="000000"/>
                </a:solidFill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Forward Wrappers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Backward Wrappers</a:t>
            </a:r>
          </a:p>
          <a:p>
            <a:pPr marL="457200" lvl="1" indent="0">
              <a:buNone/>
            </a:pP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3510-7ECC-1D10-82FA-11DCFB5A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</a:rPr>
              <a:t>Forward Wrappers</a:t>
            </a:r>
            <a:br>
              <a:rPr lang="e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2029-2D1C-6A61-46CB-9269078E8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>
                <a:solidFill>
                  <a:srgbClr val="0070C0"/>
                </a:solidFill>
              </a:rPr>
              <a:t>Adds a new component </a:t>
            </a:r>
            <a:r>
              <a:rPr lang="en" dirty="0">
                <a:solidFill>
                  <a:srgbClr val="000000"/>
                </a:solidFill>
              </a:rPr>
              <a:t>to a legacy system. 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New component is </a:t>
            </a:r>
            <a:r>
              <a:rPr lang="en" dirty="0">
                <a:solidFill>
                  <a:srgbClr val="0070C0"/>
                </a:solidFill>
              </a:rPr>
              <a:t>developed</a:t>
            </a:r>
            <a:r>
              <a:rPr lang="en" dirty="0">
                <a:solidFill>
                  <a:srgbClr val="000000"/>
                </a:solidFill>
              </a:rPr>
              <a:t> with </a:t>
            </a:r>
            <a:r>
              <a:rPr lang="en" dirty="0">
                <a:solidFill>
                  <a:srgbClr val="0070C0"/>
                </a:solidFill>
              </a:rPr>
              <a:t>modern practices</a:t>
            </a:r>
            <a:r>
              <a:rPr lang="en" dirty="0">
                <a:solidFill>
                  <a:srgbClr val="000000"/>
                </a:solidFill>
              </a:rPr>
              <a:t>, whereas the legacy database and the </a:t>
            </a:r>
            <a:r>
              <a:rPr lang="en" dirty="0">
                <a:solidFill>
                  <a:srgbClr val="0070C0"/>
                </a:solidFill>
              </a:rPr>
              <a:t>legacy code are not modified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The wrapper </a:t>
            </a:r>
            <a:r>
              <a:rPr lang="en" dirty="0">
                <a:solidFill>
                  <a:srgbClr val="0070C0"/>
                </a:solidFill>
              </a:rPr>
              <a:t>integrates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dirty="0">
                <a:solidFill>
                  <a:srgbClr val="0070C0"/>
                </a:solidFill>
              </a:rPr>
              <a:t>new component </a:t>
            </a:r>
            <a:r>
              <a:rPr lang="en" dirty="0">
                <a:solidFill>
                  <a:srgbClr val="000000"/>
                </a:solidFill>
              </a:rPr>
              <a:t>with the legacy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2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DCAC-ACFA-63F0-A110-7947ADFE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</a:rPr>
              <a:t>Backward Wrappers</a:t>
            </a:r>
            <a:br>
              <a:rPr lang="e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1227-8F00-BDC5-515B-31C3CE95C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>
                <a:solidFill>
                  <a:srgbClr val="0070C0"/>
                </a:solidFill>
              </a:rPr>
              <a:t>Data</a:t>
            </a:r>
            <a:r>
              <a:rPr lang="en" dirty="0">
                <a:solidFill>
                  <a:srgbClr val="000000"/>
                </a:solidFill>
              </a:rPr>
              <a:t> are </a:t>
            </a:r>
            <a:r>
              <a:rPr lang="en" dirty="0">
                <a:solidFill>
                  <a:srgbClr val="0070C0"/>
                </a:solidFill>
              </a:rPr>
              <a:t>migrated</a:t>
            </a:r>
            <a:r>
              <a:rPr lang="en" dirty="0">
                <a:solidFill>
                  <a:srgbClr val="000000"/>
                </a:solidFill>
              </a:rPr>
              <a:t> first following the </a:t>
            </a:r>
            <a:r>
              <a:rPr lang="en" dirty="0">
                <a:solidFill>
                  <a:srgbClr val="0070C0"/>
                </a:solidFill>
              </a:rPr>
              <a:t>Database first approach</a:t>
            </a:r>
            <a:r>
              <a:rPr lang="en" dirty="0">
                <a:solidFill>
                  <a:srgbClr val="000000"/>
                </a:solidFill>
              </a:rPr>
              <a:t>.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70C0"/>
                </a:solidFill>
              </a:rPr>
              <a:t>New components </a:t>
            </a:r>
            <a:r>
              <a:rPr lang="en" dirty="0">
                <a:solidFill>
                  <a:srgbClr val="000000"/>
                </a:solidFill>
              </a:rPr>
              <a:t>are developed that use the new database.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Legacy components access the new data via wrappers.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7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Wrapper</a:t>
            </a:r>
            <a:endParaRPr lang="en-US" dirty="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1" y="953667"/>
            <a:ext cx="3521869" cy="38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2;p22">
            <a:extLst>
              <a:ext uri="{FF2B5EF4-FFF2-40B4-BE49-F238E27FC236}">
                <a16:creationId xmlns:a16="http://schemas.microsoft.com/office/drawing/2014/main" id="{C0C95419-0B75-3B2A-C7A2-1A27BF81A7F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98" y="1101435"/>
            <a:ext cx="3562867" cy="36754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D308E-95B0-067E-B9BF-D9A0549CD113}"/>
              </a:ext>
            </a:extLst>
          </p:cNvPr>
          <p:cNvSpPr txBox="1"/>
          <p:nvPr/>
        </p:nvSpPr>
        <p:spPr>
          <a:xfrm>
            <a:off x="477951" y="57821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Backward Wrappers</a:t>
            </a:r>
            <a:br>
              <a:rPr lang="e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>
                <a:solidFill>
                  <a:srgbClr val="000000"/>
                </a:solidFill>
              </a:rPr>
              <a:t>Types of Wrapping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7650" y="1174392"/>
            <a:ext cx="7688700" cy="3834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System service wrappers: </a:t>
            </a:r>
            <a:r>
              <a:rPr lang="en" sz="1200" dirty="0">
                <a:solidFill>
                  <a:srgbClr val="000000"/>
                </a:solidFill>
              </a:rPr>
              <a:t>Support customized access to commonly used system services, namely, routing, sorting, and printing. A client program may </a:t>
            </a:r>
            <a:r>
              <a:rPr lang="en" sz="1200" dirty="0">
                <a:solidFill>
                  <a:srgbClr val="0070C0"/>
                </a:solidFill>
              </a:rPr>
              <a:t>access</a:t>
            </a:r>
            <a:r>
              <a:rPr lang="en" sz="1200" dirty="0">
                <a:solidFill>
                  <a:srgbClr val="000000"/>
                </a:solidFill>
              </a:rPr>
              <a:t> those </a:t>
            </a:r>
            <a:r>
              <a:rPr lang="en" sz="1200" dirty="0">
                <a:solidFill>
                  <a:srgbClr val="0070C0"/>
                </a:solidFill>
              </a:rPr>
              <a:t>services</a:t>
            </a:r>
            <a:r>
              <a:rPr lang="en" sz="1200" dirty="0">
                <a:solidFill>
                  <a:srgbClr val="000000"/>
                </a:solidFill>
              </a:rPr>
              <a:t> </a:t>
            </a:r>
            <a:r>
              <a:rPr lang="en" sz="1200" dirty="0">
                <a:solidFill>
                  <a:srgbClr val="0070C0"/>
                </a:solidFill>
              </a:rPr>
              <a:t>without knowing their interfaces</a:t>
            </a:r>
            <a:r>
              <a:rPr lang="en" sz="1200" dirty="0">
                <a:solidFill>
                  <a:srgbClr val="000000"/>
                </a:solidFill>
              </a:rPr>
              <a:t>. </a:t>
            </a:r>
          </a:p>
          <a:p>
            <a:pPr marL="146050" lvl="0" indent="0">
              <a:spcBef>
                <a:spcPts val="1200"/>
              </a:spcBef>
              <a:buClr>
                <a:srgbClr val="000000"/>
              </a:buClr>
              <a:buNone/>
            </a:pPr>
            <a:r>
              <a:rPr lang="en-US" dirty="0"/>
              <a:t>A mobile app using a wrapper to access the device's GPS routing service </a:t>
            </a:r>
            <a:r>
              <a:rPr lang="en-US" u="sng" dirty="0"/>
              <a:t>without dealing directly with the GPS system interface.</a:t>
            </a:r>
            <a:br>
              <a:rPr lang="en-US" dirty="0"/>
            </a:br>
            <a:endParaRPr sz="12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Application wrappers: </a:t>
            </a:r>
            <a:r>
              <a:rPr lang="en" sz="1200" dirty="0">
                <a:solidFill>
                  <a:srgbClr val="0070C0"/>
                </a:solidFill>
              </a:rPr>
              <a:t>Encapsulate</a:t>
            </a:r>
            <a:r>
              <a:rPr lang="en" sz="1200" dirty="0">
                <a:solidFill>
                  <a:srgbClr val="000000"/>
                </a:solidFill>
              </a:rPr>
              <a:t> online transactions or batch processes. These wrappers enable new clients to include legacy components as objects and invoke those objects to </a:t>
            </a:r>
            <a:r>
              <a:rPr lang="en" sz="1200" dirty="0">
                <a:solidFill>
                  <a:srgbClr val="0070C0"/>
                </a:solidFill>
              </a:rPr>
              <a:t>produce reports </a:t>
            </a:r>
            <a:r>
              <a:rPr lang="en" sz="1200" dirty="0">
                <a:solidFill>
                  <a:srgbClr val="000000"/>
                </a:solidFill>
              </a:rPr>
              <a:t>or </a:t>
            </a:r>
            <a:r>
              <a:rPr lang="en" sz="1200" dirty="0">
                <a:solidFill>
                  <a:srgbClr val="0070C0"/>
                </a:solidFill>
              </a:rPr>
              <a:t>update files</a:t>
            </a:r>
            <a:r>
              <a:rPr lang="en" sz="1200" dirty="0">
                <a:solidFill>
                  <a:srgbClr val="000000"/>
                </a:solidFill>
              </a:rPr>
              <a:t>. </a:t>
            </a:r>
          </a:p>
          <a:p>
            <a:pPr marL="146050" lvl="0" indent="0">
              <a:buClr>
                <a:srgbClr val="000000"/>
              </a:buClr>
              <a:buNone/>
            </a:pPr>
            <a:br>
              <a:rPr lang="en-US" sz="1200" dirty="0">
                <a:solidFill>
                  <a:srgbClr val="000000"/>
                </a:solidFill>
              </a:rPr>
            </a:br>
            <a:r>
              <a:rPr lang="en-US" dirty="0"/>
              <a:t>A modern web portal that integrates a legacy payroll batch process </a:t>
            </a:r>
            <a:r>
              <a:rPr lang="en-US" u="sng" dirty="0"/>
              <a:t>wrapped as a service </a:t>
            </a:r>
            <a:r>
              <a:rPr lang="en-US" dirty="0"/>
              <a:t>to generate employee salary reports on demand.</a:t>
            </a:r>
            <a:br>
              <a:rPr lang="en-US" dirty="0"/>
            </a:br>
            <a:endParaRPr sz="1200" dirty="0">
              <a:solidFill>
                <a:srgbClr val="000000"/>
              </a:solidFill>
            </a:endParaRPr>
          </a:p>
          <a:p>
            <a:pPr marL="146050" lvl="0" indent="0">
              <a:buClr>
                <a:srgbClr val="000000"/>
              </a:buClr>
              <a:buNone/>
            </a:pPr>
            <a:r>
              <a:rPr lang="en" b="1" dirty="0">
                <a:solidFill>
                  <a:srgbClr val="000000"/>
                </a:solidFill>
              </a:rPr>
              <a:t>Function wrappers: </a:t>
            </a:r>
            <a:r>
              <a:rPr lang="en" sz="1200" dirty="0">
                <a:solidFill>
                  <a:srgbClr val="000000"/>
                </a:solidFill>
              </a:rPr>
              <a:t>Provide an interface to call functions in a wrapped entity. In this mechanism, only </a:t>
            </a:r>
            <a:r>
              <a:rPr lang="en" sz="1200" dirty="0">
                <a:solidFill>
                  <a:srgbClr val="0070C0"/>
                </a:solidFill>
              </a:rPr>
              <a:t>certain parts </a:t>
            </a:r>
            <a:r>
              <a:rPr lang="en" sz="1200" dirty="0">
                <a:solidFill>
                  <a:srgbClr val="000000"/>
                </a:solidFill>
              </a:rPr>
              <a:t>of a program—and not the full program—are </a:t>
            </a:r>
            <a:r>
              <a:rPr lang="en" sz="1200" dirty="0">
                <a:solidFill>
                  <a:srgbClr val="0070C0"/>
                </a:solidFill>
              </a:rPr>
              <a:t>invoked</a:t>
            </a:r>
            <a:r>
              <a:rPr lang="en" sz="1200" dirty="0">
                <a:solidFill>
                  <a:srgbClr val="000000"/>
                </a:solidFill>
              </a:rPr>
              <a:t> </a:t>
            </a:r>
            <a:r>
              <a:rPr lang="en" sz="1200" dirty="0">
                <a:solidFill>
                  <a:srgbClr val="0070C0"/>
                </a:solidFill>
              </a:rPr>
              <a:t>from</a:t>
            </a:r>
            <a:r>
              <a:rPr lang="en" sz="1200" dirty="0">
                <a:solidFill>
                  <a:srgbClr val="000000"/>
                </a:solidFill>
              </a:rPr>
              <a:t> the </a:t>
            </a:r>
            <a:r>
              <a:rPr lang="en" sz="1200" dirty="0">
                <a:solidFill>
                  <a:srgbClr val="0070C0"/>
                </a:solidFill>
              </a:rPr>
              <a:t>client applications</a:t>
            </a:r>
            <a:r>
              <a:rPr lang="en" sz="1200" dirty="0">
                <a:solidFill>
                  <a:srgbClr val="000000"/>
                </a:solidFill>
              </a:rPr>
              <a:t>. Therefore, limited access is provided by function wrappers.</a:t>
            </a:r>
            <a:br>
              <a:rPr lang="en" sz="1200" dirty="0">
                <a:solidFill>
                  <a:srgbClr val="000000"/>
                </a:solidFill>
              </a:rPr>
            </a:br>
            <a:br>
              <a:rPr lang="en" sz="1200" dirty="0">
                <a:solidFill>
                  <a:srgbClr val="000000"/>
                </a:solidFill>
              </a:rPr>
            </a:br>
            <a:r>
              <a:rPr lang="en-US" dirty="0"/>
              <a:t>A financial analytics tool calling specific legacy calculation functions (e.g., tax computation) via wrappers, accessing only those functions </a:t>
            </a:r>
            <a:r>
              <a:rPr lang="en-US" u="sng" dirty="0"/>
              <a:t>without running the full legacy program.</a:t>
            </a:r>
            <a:endParaRPr sz="1200" u="sng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850" y="1091854"/>
            <a:ext cx="5905579" cy="3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Wrapper</a:t>
            </a:r>
            <a:endParaRPr dirty="0"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387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Adapting a Legacy Program for Wrapping: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 </a:t>
            </a:r>
            <a:r>
              <a:rPr lang="en" dirty="0">
                <a:solidFill>
                  <a:srgbClr val="0070C0"/>
                </a:solidFill>
              </a:rPr>
              <a:t>wrapped program </a:t>
            </a:r>
            <a:r>
              <a:rPr lang="en" dirty="0">
                <a:solidFill>
                  <a:srgbClr val="000000"/>
                </a:solidFill>
              </a:rPr>
              <a:t>is modified to some extent, and it is expected that the modified legacy programs continue to operate in the normal mode.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Therefore,</a:t>
            </a:r>
            <a:r>
              <a:rPr lang="en" u="sng" dirty="0">
                <a:solidFill>
                  <a:srgbClr val="000000"/>
                </a:solidFill>
              </a:rPr>
              <a:t> legacy programs are adapted with tools, rather than manually</a:t>
            </a:r>
            <a:r>
              <a:rPr lang="en" dirty="0">
                <a:solidFill>
                  <a:srgbClr val="000000"/>
                </a:solidFill>
              </a:rPr>
              <a:t>. Manual adaptations are prone to errors. Sneed [12] recommended four types of tools as discussed below.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Transaction wrapper. </a:t>
            </a:r>
          </a:p>
          <a:p>
            <a:pPr lvl="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Program wrapper.</a:t>
            </a:r>
          </a:p>
          <a:p>
            <a:pPr lvl="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Module wrapper.</a:t>
            </a:r>
          </a:p>
          <a:p>
            <a:pPr lvl="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Procedure wrapper.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Screen Scraping: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Screen scraping is a common form of wrapping in which modern graphical interfaces are used to replace text-based interfaces.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Screen scraping is a short-term solution to a larger problem. Many serious issues are not addressed by simply mounting a GUI on a legacy system. For example, screen scraping…</a:t>
            </a:r>
          </a:p>
          <a:p>
            <a:pPr marL="400050" indent="-400050"/>
            <a:r>
              <a:rPr lang="en" dirty="0">
                <a:solidFill>
                  <a:srgbClr val="000000"/>
                </a:solidFill>
              </a:rPr>
              <a:t>Does not evolve to support new functions</a:t>
            </a:r>
          </a:p>
          <a:p>
            <a:pPr marL="400050" indent="-400050"/>
            <a:r>
              <a:rPr lang="en" dirty="0">
                <a:solidFill>
                  <a:srgbClr val="000000"/>
                </a:solidFill>
              </a:rPr>
              <a:t>Incurs high maintenance cost</a:t>
            </a:r>
          </a:p>
          <a:p>
            <a:pPr marL="400050" indent="-400050"/>
            <a:r>
              <a:rPr lang="en" dirty="0">
                <a:solidFill>
                  <a:srgbClr val="000000"/>
                </a:solidFill>
              </a:rPr>
              <a:t>Ignores the problem of overloading. </a:t>
            </a:r>
          </a:p>
          <a:p>
            <a:pPr marL="400050" indent="-400050"/>
            <a:endParaRPr lang="en" dirty="0">
              <a:solidFill>
                <a:srgbClr val="000000"/>
              </a:solidFill>
            </a:endParaRPr>
          </a:p>
          <a:p>
            <a:pPr marL="400050" indent="-400050"/>
            <a:r>
              <a:rPr lang="en" dirty="0">
                <a:solidFill>
                  <a:srgbClr val="0070C0"/>
                </a:solidFill>
              </a:rPr>
              <a:t>Screen scraping simply provides a straightforward way to continue to use a legacy system via a graphical user interface. 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F5BD-3993-5DDF-FDAE-AEFB1840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and Problems of wrapping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33F3-8429-4141-B4DB-680723DE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853849"/>
            <a:ext cx="7688700" cy="2475695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and cost-effective solution.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and improves a system’s outlook.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use the same components of legacy system which are already tested and trusted by their company.</a:t>
            </a:r>
          </a:p>
          <a:p>
            <a:pPr marL="146050" indent="0">
              <a:buNone/>
            </a:pPr>
            <a:r>
              <a:rPr lang="en-US" sz="1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is a short-term solution.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Complicates system’s maintenance and management.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software layer is used in wrapping which increases architecture overhead and increases page overload.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do not solve problems already present in maintenance and upgrading.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 of script interpretation and database access at the page load time.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structure is not as better as can be achieved in redevelopment.</a:t>
            </a:r>
            <a:endParaRPr lang="en-US" sz="11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5888E-0BB7-A711-52BD-5C02C21E450A}"/>
              </a:ext>
            </a:extLst>
          </p:cNvPr>
          <p:cNvSpPr txBox="1"/>
          <p:nvPr/>
        </p:nvSpPr>
        <p:spPr>
          <a:xfrm>
            <a:off x="57150" y="4843606"/>
            <a:ext cx="9086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Aatif, K. and Farhan, S., Migration of Legacy Systems to Web Applications–A Novel Approach.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American Science2013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p.11s.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79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609C6-6FD4-6445-EBB2-C36C897F6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7B03-9D4C-1175-B59E-C1F15D2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and Problems of wrapping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C520D-8F47-5EBD-5646-C3243ACE269D}"/>
              </a:ext>
            </a:extLst>
          </p:cNvPr>
          <p:cNvSpPr txBox="1"/>
          <p:nvPr/>
        </p:nvSpPr>
        <p:spPr>
          <a:xfrm>
            <a:off x="57150" y="4843606"/>
            <a:ext cx="9086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Aatif, K. and Farhan, S., Migration of Legacy Systems to Web Applications–A Novel Approach.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American Science2013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p.11s.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AC652-25C6-F923-2525-E2E51AED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2047314"/>
            <a:ext cx="691611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1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Legacy Information System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Solutions For LIS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Wrapper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Def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Types of Wrapping (Database,System, Application, Function)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Encapsulation Level (Process, Transaction, Program, Module, Procedure)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Constructing Wrapper (two interface and three event driven modules)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Adapting Program for wrapper (Transaction, Program, Module, Procedure)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Screen Scraping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Migration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Migration Planning (13 stage)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Migration Methods (7 methods)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1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>
                <a:solidFill>
                  <a:schemeClr val="bg2"/>
                </a:solidFill>
              </a:rPr>
              <a:t>When wrapping is unsuitable and redevelopment is not acceptable due to substantial risk, </a:t>
            </a:r>
            <a:r>
              <a:rPr lang="en" dirty="0">
                <a:solidFill>
                  <a:srgbClr val="0070C0"/>
                </a:solidFill>
              </a:rPr>
              <a:t>Migration is an alternative </a:t>
            </a:r>
          </a:p>
          <a:p>
            <a:pPr marL="285750" indent="-285750"/>
            <a:endParaRPr lang="en" dirty="0">
              <a:solidFill>
                <a:schemeClr val="bg2"/>
              </a:solidFill>
            </a:endParaRPr>
          </a:p>
          <a:p>
            <a:pPr marL="285750" indent="-285750"/>
            <a:r>
              <a:rPr lang="en-US" dirty="0">
                <a:solidFill>
                  <a:schemeClr val="bg2"/>
                </a:solidFill>
              </a:rPr>
              <a:t>Migration is to </a:t>
            </a:r>
            <a:r>
              <a:rPr lang="en-US" dirty="0">
                <a:solidFill>
                  <a:srgbClr val="0070C0"/>
                </a:solidFill>
              </a:rPr>
              <a:t>move</a:t>
            </a:r>
            <a:r>
              <a:rPr lang="en-US" dirty="0">
                <a:solidFill>
                  <a:schemeClr val="bg2"/>
                </a:solidFill>
              </a:rPr>
              <a:t> an existing, operational system </a:t>
            </a:r>
            <a:r>
              <a:rPr lang="en-US" dirty="0">
                <a:solidFill>
                  <a:srgbClr val="0070C0"/>
                </a:solidFill>
              </a:rPr>
              <a:t>to</a:t>
            </a:r>
            <a:r>
              <a:rPr lang="en-US" dirty="0">
                <a:solidFill>
                  <a:schemeClr val="bg2"/>
                </a:solidFill>
              </a:rPr>
              <a:t> a </a:t>
            </a:r>
            <a:r>
              <a:rPr lang="en-US" dirty="0">
                <a:solidFill>
                  <a:srgbClr val="0070C0"/>
                </a:solidFill>
              </a:rPr>
              <a:t>new platform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retaining</a:t>
            </a:r>
            <a:r>
              <a:rPr lang="en-US" dirty="0">
                <a:solidFill>
                  <a:schemeClr val="bg2"/>
                </a:solidFill>
              </a:rPr>
              <a:t> the </a:t>
            </a:r>
            <a:r>
              <a:rPr lang="en-US" dirty="0">
                <a:solidFill>
                  <a:srgbClr val="0070C0"/>
                </a:solidFill>
              </a:rPr>
              <a:t>functionality</a:t>
            </a:r>
            <a:r>
              <a:rPr lang="en-US" dirty="0">
                <a:solidFill>
                  <a:schemeClr val="bg2"/>
                </a:solidFill>
              </a:rPr>
              <a:t> of the legacy system, while causing as </a:t>
            </a:r>
            <a:r>
              <a:rPr lang="en-US" dirty="0">
                <a:solidFill>
                  <a:srgbClr val="0070C0"/>
                </a:solidFill>
              </a:rPr>
              <a:t>little disruption </a:t>
            </a:r>
            <a:r>
              <a:rPr lang="en-US" dirty="0">
                <a:solidFill>
                  <a:schemeClr val="bg2"/>
                </a:solidFill>
              </a:rPr>
              <a:t>to the existing operational and business environment as possible.</a:t>
            </a:r>
          </a:p>
          <a:p>
            <a:pPr marL="285750" indent="-285750"/>
            <a:endParaRPr lang="en" dirty="0">
              <a:solidFill>
                <a:schemeClr val="bg2"/>
              </a:solidFill>
            </a:endParaRPr>
          </a:p>
          <a:p>
            <a:pPr marL="285750" indent="-285750"/>
            <a:r>
              <a:rPr lang="en" dirty="0">
                <a:solidFill>
                  <a:schemeClr val="bg2"/>
                </a:solidFill>
              </a:rPr>
              <a:t>Migration involves </a:t>
            </a:r>
            <a:r>
              <a:rPr lang="en" dirty="0">
                <a:solidFill>
                  <a:srgbClr val="0070C0"/>
                </a:solidFill>
              </a:rPr>
              <a:t>changes</a:t>
            </a:r>
            <a:r>
              <a:rPr lang="en" dirty="0">
                <a:solidFill>
                  <a:schemeClr val="bg2"/>
                </a:solidFill>
              </a:rPr>
              <a:t>, often including </a:t>
            </a:r>
            <a:r>
              <a:rPr lang="en" dirty="0">
                <a:solidFill>
                  <a:srgbClr val="0070C0"/>
                </a:solidFill>
              </a:rPr>
              <a:t>restructuring</a:t>
            </a:r>
            <a:r>
              <a:rPr lang="en" dirty="0">
                <a:solidFill>
                  <a:schemeClr val="bg2"/>
                </a:solidFill>
              </a:rPr>
              <a:t> the system, </a:t>
            </a:r>
            <a:r>
              <a:rPr lang="en" dirty="0">
                <a:solidFill>
                  <a:srgbClr val="0070C0"/>
                </a:solidFill>
              </a:rPr>
              <a:t>enhancing</a:t>
            </a:r>
            <a:r>
              <a:rPr lang="en" dirty="0">
                <a:solidFill>
                  <a:schemeClr val="bg2"/>
                </a:solidFill>
              </a:rPr>
              <a:t> the functionality, or </a:t>
            </a:r>
            <a:r>
              <a:rPr lang="en" dirty="0">
                <a:solidFill>
                  <a:srgbClr val="0070C0"/>
                </a:solidFill>
              </a:rPr>
              <a:t>modifying</a:t>
            </a:r>
            <a:r>
              <a:rPr lang="en" dirty="0">
                <a:solidFill>
                  <a:schemeClr val="bg2"/>
                </a:solidFill>
              </a:rPr>
              <a:t> the attributes. 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99F6-264E-5875-1764-7404A038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9" y="57850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Strategies for Modernizing Legacy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5A71-7470-C72D-3581-7194B625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123801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Assess Your Legacy Systems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Compliance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Capabilities		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Define Your Modernization Goals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Agility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Create a Modernization Roadmap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Selection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</a:p>
          <a:p>
            <a:endParaRPr lang="en-US" sz="1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5E6FA33-59C0-D584-0C58-E99D20351C2F}"/>
              </a:ext>
            </a:extLst>
          </p:cNvPr>
          <p:cNvSpPr txBox="1"/>
          <p:nvPr/>
        </p:nvSpPr>
        <p:spPr>
          <a:xfrm>
            <a:off x="171449" y="4565000"/>
            <a:ext cx="8729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https://www.linkedin.com/pulse/strategies-modernizing-legacy-systems-step-by-step-guide-ouderkirk/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6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EF1-EFB6-4A15-4E22-70E21BE3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Strategies for Modernizing Legacy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1B56-B769-C44A-5886-91ABC3715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853849"/>
            <a:ext cx="7688700" cy="2655805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Choose the Right Modernization Approach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Rehosting (Lift and Shift)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Re-platforming (Lift and Reshape)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Refactoring (Re-architecting)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Retirement and Replacement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Develop a Comprehensive Data Migration Plan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Mapping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 Stakeholders and Communicate Effectively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and Monitor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Post-Modernization Evaluation</a:t>
            </a:r>
          </a:p>
          <a:p>
            <a:endParaRPr lang="en-US" sz="11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03EF3FD3-E39E-FF7D-D00D-84D16AEE308A}"/>
              </a:ext>
            </a:extLst>
          </p:cNvPr>
          <p:cNvSpPr txBox="1"/>
          <p:nvPr/>
        </p:nvSpPr>
        <p:spPr>
          <a:xfrm>
            <a:off x="171449" y="4565000"/>
            <a:ext cx="8729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https://www.linkedin.com/pulse/strategies-modernizing-legacy-systems-step-by-step-guide-ouderkirk/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1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457B-00AE-FE6C-ADDB-7D81EBCA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Migration 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54BA-561E-07F0-B5E7-EE83806F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3849"/>
            <a:ext cx="7688700" cy="2919041"/>
          </a:xfrm>
        </p:spPr>
        <p:txBody>
          <a:bodyPr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LIS migration involves creation of a </a:t>
            </a:r>
            <a:r>
              <a:rPr lang="en-US" dirty="0">
                <a:solidFill>
                  <a:srgbClr val="0070C0"/>
                </a:solidFill>
              </a:rPr>
              <a:t>modern database </a:t>
            </a:r>
            <a:r>
              <a:rPr lang="en-US" dirty="0">
                <a:solidFill>
                  <a:srgbClr val="000000"/>
                </a:solidFill>
              </a:rPr>
              <a:t>from the legacy database and </a:t>
            </a:r>
            <a:r>
              <a:rPr lang="en-US" dirty="0">
                <a:solidFill>
                  <a:srgbClr val="0070C0"/>
                </a:solidFill>
              </a:rPr>
              <a:t>adaptation</a:t>
            </a:r>
            <a:r>
              <a:rPr lang="en-US" dirty="0">
                <a:solidFill>
                  <a:srgbClr val="000000"/>
                </a:solidFill>
              </a:rPr>
              <a:t> of the </a:t>
            </a:r>
            <a:r>
              <a:rPr lang="en-US" dirty="0">
                <a:solidFill>
                  <a:srgbClr val="0070C0"/>
                </a:solidFill>
              </a:rPr>
              <a:t>application</a:t>
            </a:r>
            <a:r>
              <a:rPr lang="en-US" dirty="0">
                <a:solidFill>
                  <a:srgbClr val="000000"/>
                </a:solidFill>
              </a:rPr>
              <a:t> program components accordingly.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A database has two main components: </a:t>
            </a:r>
            <a:r>
              <a:rPr lang="en-US" b="1" dirty="0">
                <a:solidFill>
                  <a:srgbClr val="000000"/>
                </a:solidFill>
              </a:rPr>
              <a:t>schema</a:t>
            </a:r>
            <a:r>
              <a:rPr lang="en-US" dirty="0">
                <a:solidFill>
                  <a:srgbClr val="000000"/>
                </a:solidFill>
              </a:rPr>
              <a:t> of the database and </a:t>
            </a:r>
            <a:r>
              <a:rPr lang="en-US" b="1" dirty="0">
                <a:solidFill>
                  <a:srgbClr val="000000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 stored in the database.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Migration comprises </a:t>
            </a:r>
            <a:r>
              <a:rPr lang="en-US" u="sng" dirty="0">
                <a:solidFill>
                  <a:srgbClr val="000000"/>
                </a:solidFill>
              </a:rPr>
              <a:t>three main steps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pPr marL="285750" indent="-285750"/>
            <a:r>
              <a:rPr lang="en-US" dirty="0">
                <a:solidFill>
                  <a:srgbClr val="000000"/>
                </a:solidFill>
              </a:rPr>
              <a:t>Conversion of… 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</a:rPr>
              <a:t>Existing schema to a target schema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</a:rPr>
              <a:t>Data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</a:rPr>
              <a:t>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9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Migration Stpes</a:t>
            </a:r>
            <a:endParaRPr dirty="0"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239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Hainaut, J.L., Cleve, A., </a:t>
            </a:r>
            <a:r>
              <a:rPr lang="en-US" dirty="0" err="1"/>
              <a:t>Henrard</a:t>
            </a:r>
            <a:r>
              <a:rPr lang="en-US" dirty="0"/>
              <a:t>, J. and Hick, J.M., 2008. Migration of legacy information systems. In </a:t>
            </a:r>
            <a:r>
              <a:rPr lang="en-US" i="1" dirty="0"/>
              <a:t>Software evolution</a:t>
            </a:r>
            <a:r>
              <a:rPr lang="en-US" dirty="0"/>
              <a:t> (pp. 105-138). Berlin, Heidelberg: Springer Berlin Heidelberg.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Testing and functionality: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Migration engineers spent close to </a:t>
            </a:r>
            <a:r>
              <a:rPr lang="en" dirty="0">
                <a:solidFill>
                  <a:srgbClr val="0070C0"/>
                </a:solidFill>
              </a:rPr>
              <a:t>80% </a:t>
            </a:r>
            <a:r>
              <a:rPr lang="en" dirty="0">
                <a:solidFill>
                  <a:srgbClr val="000000"/>
                </a:solidFill>
              </a:rPr>
              <a:t>of their </a:t>
            </a:r>
            <a:r>
              <a:rPr lang="en" dirty="0">
                <a:solidFill>
                  <a:srgbClr val="0070C0"/>
                </a:solidFill>
              </a:rPr>
              <a:t>time</a:t>
            </a:r>
            <a:r>
              <a:rPr lang="en" dirty="0">
                <a:solidFill>
                  <a:srgbClr val="000000"/>
                </a:solidFill>
              </a:rPr>
              <a:t> on </a:t>
            </a:r>
            <a:r>
              <a:rPr lang="en" dirty="0">
                <a:solidFill>
                  <a:srgbClr val="0070C0"/>
                </a:solidFill>
              </a:rPr>
              <a:t>testing</a:t>
            </a:r>
            <a:r>
              <a:rPr lang="en" dirty="0">
                <a:solidFill>
                  <a:srgbClr val="000000"/>
                </a:solidFill>
              </a:rPr>
              <a:t> the target system. </a:t>
            </a:r>
          </a:p>
          <a:p>
            <a:pPr marL="285750" indent="-285750"/>
            <a:endParaRPr lang="en" dirty="0">
              <a:solidFill>
                <a:srgbClr val="000000"/>
              </a:solidFill>
            </a:endParaRPr>
          </a:p>
          <a:p>
            <a:pPr marL="285750" indent="-285750"/>
            <a:r>
              <a:rPr lang="en" dirty="0">
                <a:solidFill>
                  <a:srgbClr val="0070C0"/>
                </a:solidFill>
              </a:rPr>
              <a:t>Outputs</a:t>
            </a:r>
            <a:r>
              <a:rPr lang="en" dirty="0">
                <a:solidFill>
                  <a:srgbClr val="000000"/>
                </a:solidFill>
              </a:rPr>
              <a:t> of the target system are </a:t>
            </a:r>
            <a:r>
              <a:rPr lang="en" dirty="0">
                <a:solidFill>
                  <a:srgbClr val="0070C0"/>
                </a:solidFill>
              </a:rPr>
              <a:t>consistent</a:t>
            </a:r>
          </a:p>
          <a:p>
            <a:pPr marL="285750" indent="-285750"/>
            <a:endParaRPr lang="en-US" dirty="0">
              <a:solidFill>
                <a:srgbClr val="000000"/>
              </a:solidFill>
            </a:endParaRPr>
          </a:p>
          <a:p>
            <a:pPr marL="285750" indent="-285750"/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justify</a:t>
            </a:r>
            <a:r>
              <a:rPr lang="en-US" dirty="0">
                <a:solidFill>
                  <a:srgbClr val="000000"/>
                </a:solidFill>
              </a:rPr>
              <a:t> the project </a:t>
            </a:r>
            <a:r>
              <a:rPr lang="en-US" dirty="0">
                <a:solidFill>
                  <a:srgbClr val="0070C0"/>
                </a:solidFill>
              </a:rPr>
              <a:t>expense</a:t>
            </a:r>
            <a:r>
              <a:rPr lang="en-US" dirty="0">
                <a:solidFill>
                  <a:srgbClr val="000000"/>
                </a:solidFill>
              </a:rPr>
              <a:t> and the </a:t>
            </a:r>
            <a:r>
              <a:rPr lang="en-US" dirty="0">
                <a:solidFill>
                  <a:srgbClr val="0070C0"/>
                </a:solidFill>
              </a:rPr>
              <a:t>risk</a:t>
            </a:r>
            <a:r>
              <a:rPr lang="en-US" dirty="0">
                <a:solidFill>
                  <a:srgbClr val="000000"/>
                </a:solidFill>
              </a:rPr>
              <a:t>, in practice, migration projects often </a:t>
            </a:r>
            <a:r>
              <a:rPr lang="en-US" dirty="0">
                <a:solidFill>
                  <a:srgbClr val="0070C0"/>
                </a:solidFill>
              </a:rPr>
              <a:t>add new functionalities.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46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Cut over, also referred to as roll over: 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 last step of a migration project is the cut over from the LIS to the target system.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There are </a:t>
            </a:r>
            <a:r>
              <a:rPr lang="en" dirty="0">
                <a:solidFill>
                  <a:srgbClr val="0070C0"/>
                </a:solidFill>
              </a:rPr>
              <a:t>three kinds </a:t>
            </a:r>
            <a:r>
              <a:rPr lang="en" dirty="0">
                <a:solidFill>
                  <a:srgbClr val="000000"/>
                </a:solidFill>
              </a:rPr>
              <a:t>of transition strategies, as proposed by Simon: 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en" b="1" dirty="0">
                <a:solidFill>
                  <a:srgbClr val="000000"/>
                </a:solidFill>
              </a:rPr>
              <a:t>Cut-and-run. </a:t>
            </a:r>
          </a:p>
          <a:p>
            <a:pPr marL="285750" indent="-285750">
              <a:spcBef>
                <a:spcPts val="1200"/>
              </a:spcBef>
            </a:pPr>
            <a:r>
              <a:rPr lang="en" dirty="0">
                <a:solidFill>
                  <a:srgbClr val="000000"/>
                </a:solidFill>
              </a:rPr>
              <a:t>The simplest transition strategy is to </a:t>
            </a:r>
            <a:r>
              <a:rPr lang="en" dirty="0">
                <a:solidFill>
                  <a:srgbClr val="0070C0"/>
                </a:solidFill>
              </a:rPr>
              <a:t>switch off </a:t>
            </a:r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>
                <a:solidFill>
                  <a:srgbClr val="0070C0"/>
                </a:solidFill>
              </a:rPr>
              <a:t>legacy</a:t>
            </a:r>
            <a:r>
              <a:rPr lang="en" dirty="0">
                <a:solidFill>
                  <a:srgbClr val="000000"/>
                </a:solidFill>
              </a:rPr>
              <a:t> system and </a:t>
            </a:r>
            <a:r>
              <a:rPr lang="en" dirty="0">
                <a:solidFill>
                  <a:srgbClr val="0070C0"/>
                </a:solidFill>
              </a:rPr>
              <a:t>turn on </a:t>
            </a:r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>
                <a:solidFill>
                  <a:srgbClr val="0070C0"/>
                </a:solidFill>
              </a:rPr>
              <a:t>new system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pPr marL="285750" indent="-285750">
              <a:spcBef>
                <a:spcPts val="1200"/>
              </a:spcBef>
            </a:pPr>
            <a:r>
              <a:rPr lang="en" dirty="0">
                <a:solidFill>
                  <a:srgbClr val="0070C0"/>
                </a:solidFill>
              </a:rPr>
              <a:t>Too risky </a:t>
            </a:r>
            <a:r>
              <a:rPr lang="en" dirty="0">
                <a:solidFill>
                  <a:srgbClr val="000000"/>
                </a:solidFill>
              </a:rPr>
              <a:t>because it would entail the entire information flow to be managed by a completely new system.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Cut over, also referred to as roll over: </a:t>
            </a:r>
            <a:br>
              <a:rPr lang="en" b="1" dirty="0">
                <a:solidFill>
                  <a:srgbClr val="000000"/>
                </a:solidFill>
              </a:rPr>
            </a:b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2. Phased interoperability: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To </a:t>
            </a:r>
            <a:r>
              <a:rPr lang="en" dirty="0">
                <a:solidFill>
                  <a:srgbClr val="0070C0"/>
                </a:solidFill>
              </a:rPr>
              <a:t>reduce risks, cut over </a:t>
            </a:r>
            <a:r>
              <a:rPr lang="en" dirty="0">
                <a:solidFill>
                  <a:srgbClr val="000000"/>
                </a:solidFill>
              </a:rPr>
              <a:t>is gradually performed in </a:t>
            </a:r>
            <a:r>
              <a:rPr lang="en" dirty="0">
                <a:solidFill>
                  <a:srgbClr val="0070C0"/>
                </a:solidFill>
              </a:rPr>
              <a:t>incremental steps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In each step, </a:t>
            </a:r>
            <a:r>
              <a:rPr lang="en" dirty="0">
                <a:solidFill>
                  <a:srgbClr val="0070C0"/>
                </a:solidFill>
              </a:rPr>
              <a:t>replace</a:t>
            </a:r>
            <a:r>
              <a:rPr lang="en" dirty="0">
                <a:solidFill>
                  <a:srgbClr val="000000"/>
                </a:solidFill>
              </a:rPr>
              <a:t> a </a:t>
            </a:r>
            <a:r>
              <a:rPr lang="en" dirty="0">
                <a:solidFill>
                  <a:srgbClr val="0070C0"/>
                </a:solidFill>
              </a:rPr>
              <a:t>small number </a:t>
            </a:r>
            <a:r>
              <a:rPr lang="en" dirty="0">
                <a:solidFill>
                  <a:srgbClr val="000000"/>
                </a:solidFill>
              </a:rPr>
              <a:t>of legacy components— data or application—by their counterparts in the target system.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3. Parallel operation: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>
                <a:solidFill>
                  <a:srgbClr val="0070C0"/>
                </a:solidFill>
              </a:rPr>
              <a:t>target</a:t>
            </a:r>
            <a:r>
              <a:rPr lang="en" dirty="0">
                <a:solidFill>
                  <a:srgbClr val="000000"/>
                </a:solidFill>
              </a:rPr>
              <a:t> system </a:t>
            </a:r>
            <a:r>
              <a:rPr lang="en" dirty="0">
                <a:solidFill>
                  <a:srgbClr val="0070C0"/>
                </a:solidFill>
              </a:rPr>
              <a:t>and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dirty="0">
                <a:solidFill>
                  <a:srgbClr val="0070C0"/>
                </a:solidFill>
              </a:rPr>
              <a:t>LIS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70C0"/>
                </a:solidFill>
              </a:rPr>
              <a:t>operate</a:t>
            </a:r>
            <a:r>
              <a:rPr lang="en" dirty="0">
                <a:solidFill>
                  <a:srgbClr val="000000"/>
                </a:solidFill>
              </a:rPr>
              <a:t> at the </a:t>
            </a:r>
            <a:r>
              <a:rPr lang="en" dirty="0">
                <a:solidFill>
                  <a:srgbClr val="0070C0"/>
                </a:solidFill>
              </a:rPr>
              <a:t>same time</a:t>
            </a:r>
            <a:r>
              <a:rPr lang="en" dirty="0">
                <a:solidFill>
                  <a:srgbClr val="000000"/>
                </a:solidFill>
              </a:rPr>
              <a:t>.</a:t>
            </a:r>
          </a:p>
          <a:p>
            <a:pPr marL="285750" indent="-285750"/>
            <a:r>
              <a:rPr lang="en" dirty="0">
                <a:solidFill>
                  <a:srgbClr val="0070C0"/>
                </a:solidFill>
              </a:rPr>
              <a:t>Tests</a:t>
            </a:r>
            <a:r>
              <a:rPr lang="en" dirty="0">
                <a:solidFill>
                  <a:srgbClr val="000000"/>
                </a:solidFill>
              </a:rPr>
              <a:t> are </a:t>
            </a:r>
            <a:r>
              <a:rPr lang="en" dirty="0">
                <a:solidFill>
                  <a:srgbClr val="0070C0"/>
                </a:solidFill>
              </a:rPr>
              <a:t>continuously performed </a:t>
            </a:r>
            <a:r>
              <a:rPr lang="en" dirty="0">
                <a:solidFill>
                  <a:srgbClr val="000000"/>
                </a:solidFill>
              </a:rPr>
              <a:t>on the </a:t>
            </a:r>
            <a:r>
              <a:rPr lang="en" dirty="0">
                <a:solidFill>
                  <a:srgbClr val="0070C0"/>
                </a:solidFill>
              </a:rPr>
              <a:t>target</a:t>
            </a:r>
            <a:r>
              <a:rPr lang="en" dirty="0">
                <a:solidFill>
                  <a:srgbClr val="000000"/>
                </a:solidFill>
              </a:rPr>
              <a:t> system;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Once the </a:t>
            </a:r>
            <a:r>
              <a:rPr lang="en" dirty="0">
                <a:solidFill>
                  <a:srgbClr val="0070C0"/>
                </a:solidFill>
              </a:rPr>
              <a:t>new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70C0"/>
                </a:solidFill>
              </a:rPr>
              <a:t>system</a:t>
            </a:r>
            <a:r>
              <a:rPr lang="en" dirty="0">
                <a:solidFill>
                  <a:srgbClr val="000000"/>
                </a:solidFill>
              </a:rPr>
              <a:t> is considered to be </a:t>
            </a:r>
            <a:r>
              <a:rPr lang="en" dirty="0">
                <a:solidFill>
                  <a:srgbClr val="0070C0"/>
                </a:solidFill>
              </a:rPr>
              <a:t>reliable</a:t>
            </a:r>
            <a:r>
              <a:rPr lang="en" dirty="0">
                <a:solidFill>
                  <a:srgbClr val="000000"/>
                </a:solidFill>
              </a:rPr>
              <a:t>, the </a:t>
            </a:r>
            <a:r>
              <a:rPr lang="en" dirty="0">
                <a:solidFill>
                  <a:srgbClr val="0070C0"/>
                </a:solidFill>
              </a:rPr>
              <a:t>LIS</a:t>
            </a:r>
            <a:r>
              <a:rPr lang="en" dirty="0">
                <a:solidFill>
                  <a:srgbClr val="000000"/>
                </a:solidFill>
              </a:rPr>
              <a:t> is taken </a:t>
            </a:r>
            <a:r>
              <a:rPr lang="en" dirty="0">
                <a:solidFill>
                  <a:srgbClr val="0070C0"/>
                </a:solidFill>
              </a:rPr>
              <a:t>off service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39" name="Google Shape;339;p54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8414700" cy="31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No single approach can be applied to all kinds of legacy systems, because they vary in their scale, complexity, and risks of failure while migrating. The </a:t>
            </a:r>
            <a:r>
              <a:rPr lang="en" sz="1400" dirty="0">
                <a:solidFill>
                  <a:srgbClr val="0070C0"/>
                </a:solidFill>
              </a:rPr>
              <a:t>seven approaches </a:t>
            </a:r>
            <a:r>
              <a:rPr lang="en" sz="1400" dirty="0">
                <a:solidFill>
                  <a:srgbClr val="000000"/>
                </a:solidFill>
              </a:rPr>
              <a:t>are as follows: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Cold turkey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Database first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Database last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Composite database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Chicken little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Butterfly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Iterative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45" name="Google Shape;345;p55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8414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1400" b="1" dirty="0">
                <a:solidFill>
                  <a:srgbClr val="000000"/>
                </a:solidFill>
              </a:rPr>
              <a:t>Cold Turkey (Big Bang approach): </a:t>
            </a:r>
          </a:p>
          <a:p>
            <a:pPr marL="285750" indent="-285750"/>
            <a:r>
              <a:rPr lang="en" sz="1400" dirty="0">
                <a:solidFill>
                  <a:srgbClr val="0070C0"/>
                </a:solidFill>
              </a:rPr>
              <a:t>Redesigning</a:t>
            </a:r>
            <a:r>
              <a:rPr lang="en" sz="1400" dirty="0">
                <a:solidFill>
                  <a:srgbClr val="000000"/>
                </a:solidFill>
              </a:rPr>
              <a:t> and </a:t>
            </a:r>
            <a:r>
              <a:rPr lang="en" sz="1400" dirty="0">
                <a:solidFill>
                  <a:srgbClr val="0070C0"/>
                </a:solidFill>
              </a:rPr>
              <a:t>recoding</a:t>
            </a:r>
            <a:r>
              <a:rPr lang="en" sz="1400" dirty="0">
                <a:solidFill>
                  <a:srgbClr val="000000"/>
                </a:solidFill>
              </a:rPr>
              <a:t> the LIS from the </a:t>
            </a:r>
            <a:r>
              <a:rPr lang="en" sz="1400" dirty="0">
                <a:solidFill>
                  <a:srgbClr val="0070C0"/>
                </a:solidFill>
              </a:rPr>
              <a:t>very beginning </a:t>
            </a:r>
            <a:r>
              <a:rPr lang="en" sz="1400" dirty="0">
                <a:solidFill>
                  <a:srgbClr val="000000"/>
                </a:solidFill>
              </a:rPr>
              <a:t>using a new execution platform, modern software architecture, and new tools and databases. </a:t>
            </a:r>
          </a:p>
          <a:p>
            <a:pPr marL="285750" indent="-285750"/>
            <a:r>
              <a:rPr lang="en" sz="1400" dirty="0">
                <a:solidFill>
                  <a:srgbClr val="000000"/>
                </a:solidFill>
              </a:rPr>
              <a:t>The </a:t>
            </a:r>
            <a:r>
              <a:rPr lang="en" sz="1400" dirty="0">
                <a:solidFill>
                  <a:srgbClr val="0070C0"/>
                </a:solidFill>
              </a:rPr>
              <a:t>risk</a:t>
            </a:r>
            <a:r>
              <a:rPr lang="en" sz="1400" dirty="0">
                <a:solidFill>
                  <a:srgbClr val="000000"/>
                </a:solidFill>
              </a:rPr>
              <a:t> of failure is </a:t>
            </a:r>
            <a:r>
              <a:rPr lang="en" sz="1400" dirty="0">
                <a:solidFill>
                  <a:srgbClr val="0070C0"/>
                </a:solidFill>
              </a:rPr>
              <a:t>high</a:t>
            </a:r>
            <a:r>
              <a:rPr lang="en" sz="1400" dirty="0">
                <a:solidFill>
                  <a:srgbClr val="000000"/>
                </a:solidFill>
              </a:rPr>
              <a:t> for this approach to be seriously considered. </a:t>
            </a:r>
            <a:br>
              <a:rPr lang="en" sz="1400" dirty="0">
                <a:solidFill>
                  <a:srgbClr val="000000"/>
                </a:solidFill>
              </a:rPr>
            </a:br>
            <a:endParaRPr lang="en" sz="1400" dirty="0">
              <a:solidFill>
                <a:srgbClr val="000000"/>
              </a:solidFill>
            </a:endParaRPr>
          </a:p>
          <a:p>
            <a:pPr marL="285750" indent="-285750"/>
            <a:r>
              <a:rPr lang="en" sz="1400" u="sng" dirty="0">
                <a:solidFill>
                  <a:srgbClr val="000000"/>
                </a:solidFill>
              </a:rPr>
              <a:t>When to use</a:t>
            </a:r>
            <a:r>
              <a:rPr lang="en" sz="1400" dirty="0">
                <a:solidFill>
                  <a:srgbClr val="000000"/>
                </a:solidFill>
              </a:rPr>
              <a:t>: If a </a:t>
            </a:r>
            <a:r>
              <a:rPr lang="en" sz="1400" dirty="0">
                <a:solidFill>
                  <a:srgbClr val="0070C0"/>
                </a:solidFill>
              </a:rPr>
              <a:t>legacy</a:t>
            </a:r>
            <a:r>
              <a:rPr lang="en" sz="1400" dirty="0">
                <a:solidFill>
                  <a:srgbClr val="000000"/>
                </a:solidFill>
              </a:rPr>
              <a:t> system has </a:t>
            </a:r>
            <a:r>
              <a:rPr lang="en" sz="1400" dirty="0">
                <a:solidFill>
                  <a:srgbClr val="0070C0"/>
                </a:solidFill>
              </a:rPr>
              <a:t>stable</a:t>
            </a:r>
            <a:r>
              <a:rPr lang="en" sz="1400" dirty="0">
                <a:solidFill>
                  <a:srgbClr val="000000"/>
                </a:solidFill>
              </a:rPr>
              <a:t>, </a:t>
            </a:r>
            <a:r>
              <a:rPr lang="en" sz="1400" dirty="0">
                <a:solidFill>
                  <a:srgbClr val="0070C0"/>
                </a:solidFill>
              </a:rPr>
              <a:t>well-defined</a:t>
            </a:r>
            <a:r>
              <a:rPr lang="en" sz="1400" dirty="0">
                <a:solidFill>
                  <a:srgbClr val="000000"/>
                </a:solidFill>
              </a:rPr>
              <a:t> functionality and is </a:t>
            </a:r>
            <a:r>
              <a:rPr lang="en" sz="1400" dirty="0">
                <a:solidFill>
                  <a:srgbClr val="0070C0"/>
                </a:solidFill>
              </a:rPr>
              <a:t>small</a:t>
            </a:r>
            <a:r>
              <a:rPr lang="en" sz="1400" dirty="0">
                <a:solidFill>
                  <a:srgbClr val="000000"/>
                </a:solidFill>
              </a:rPr>
              <a:t> in size, this approach could be adopted.</a:t>
            </a:r>
            <a:br>
              <a:rPr lang="en" sz="1400" dirty="0">
                <a:solidFill>
                  <a:srgbClr val="000000"/>
                </a:solidFill>
              </a:rPr>
            </a:br>
            <a:endParaRPr sz="1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" sz="1400" b="1" dirty="0">
                <a:solidFill>
                  <a:srgbClr val="000000"/>
                </a:solidFill>
              </a:rPr>
              <a:t>Database First (Forward Migration Method):</a:t>
            </a:r>
          </a:p>
          <a:p>
            <a:pPr marL="285750" lvl="0" indent="-285750"/>
            <a:r>
              <a:rPr lang="en" sz="1400" dirty="0">
                <a:solidFill>
                  <a:srgbClr val="000000"/>
                </a:solidFill>
              </a:rPr>
              <a:t>This method </a:t>
            </a:r>
            <a:r>
              <a:rPr lang="en" sz="1400" dirty="0">
                <a:solidFill>
                  <a:srgbClr val="0070C0"/>
                </a:solidFill>
              </a:rPr>
              <a:t>first migrates </a:t>
            </a:r>
            <a:r>
              <a:rPr lang="en" sz="1400" dirty="0">
                <a:solidFill>
                  <a:srgbClr val="000000"/>
                </a:solidFill>
              </a:rPr>
              <a:t>the </a:t>
            </a:r>
            <a:r>
              <a:rPr lang="en" sz="1400" dirty="0">
                <a:solidFill>
                  <a:srgbClr val="0070C0"/>
                </a:solidFill>
              </a:rPr>
              <a:t>database</a:t>
            </a:r>
            <a:r>
              <a:rPr lang="en" sz="1400" dirty="0">
                <a:solidFill>
                  <a:srgbClr val="000000"/>
                </a:solidFill>
              </a:rPr>
              <a:t>, including the data, to a modern DBMS, and then </a:t>
            </a:r>
            <a:r>
              <a:rPr lang="en" sz="1400" dirty="0">
                <a:solidFill>
                  <a:srgbClr val="0070C0"/>
                </a:solidFill>
              </a:rPr>
              <a:t>gradually</a:t>
            </a:r>
            <a:r>
              <a:rPr lang="en" sz="1400" dirty="0">
                <a:solidFill>
                  <a:srgbClr val="000000"/>
                </a:solidFill>
              </a:rPr>
              <a:t> migrates the legacy </a:t>
            </a:r>
            <a:r>
              <a:rPr lang="en" sz="1400" dirty="0">
                <a:solidFill>
                  <a:srgbClr val="0070C0"/>
                </a:solidFill>
              </a:rPr>
              <a:t>application</a:t>
            </a:r>
            <a:r>
              <a:rPr lang="en" sz="1400" dirty="0">
                <a:solidFill>
                  <a:srgbClr val="000000"/>
                </a:solidFill>
              </a:rPr>
              <a:t> </a:t>
            </a:r>
            <a:r>
              <a:rPr lang="en" sz="1400" dirty="0">
                <a:solidFill>
                  <a:srgbClr val="0070C0"/>
                </a:solidFill>
              </a:rPr>
              <a:t>programs</a:t>
            </a:r>
            <a:r>
              <a:rPr lang="en" sz="1400" dirty="0">
                <a:solidFill>
                  <a:srgbClr val="000000"/>
                </a:solidFill>
              </a:rPr>
              <a:t> and </a:t>
            </a:r>
            <a:r>
              <a:rPr lang="en" sz="1400" dirty="0">
                <a:solidFill>
                  <a:srgbClr val="0070C0"/>
                </a:solidFill>
              </a:rPr>
              <a:t>interfaces</a:t>
            </a:r>
            <a:r>
              <a:rPr lang="en" sz="1400" dirty="0">
                <a:solidFill>
                  <a:srgbClr val="000000"/>
                </a:solidFill>
              </a:rPr>
              <a:t>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Software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Legacy system: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“Any information system that </a:t>
            </a:r>
            <a:r>
              <a:rPr lang="en" u="sng" dirty="0">
                <a:solidFill>
                  <a:srgbClr val="000000"/>
                </a:solidFill>
              </a:rPr>
              <a:t>significantly resists modification </a:t>
            </a:r>
            <a:r>
              <a:rPr lang="en" dirty="0">
                <a:solidFill>
                  <a:srgbClr val="000000"/>
                </a:solidFill>
              </a:rPr>
              <a:t>and </a:t>
            </a:r>
            <a:r>
              <a:rPr lang="en" u="sng" dirty="0">
                <a:solidFill>
                  <a:srgbClr val="000000"/>
                </a:solidFill>
              </a:rPr>
              <a:t>evolution</a:t>
            </a:r>
            <a:r>
              <a:rPr lang="en" dirty="0">
                <a:solidFill>
                  <a:srgbClr val="000000"/>
                </a:solidFill>
              </a:rPr>
              <a:t> to meet new and constantly changing business requirements.”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51" name="Google Shape;351;p56"/>
          <p:cNvSpPr txBox="1">
            <a:spLocks noGrp="1"/>
          </p:cNvSpPr>
          <p:nvPr>
            <p:ph type="body" idx="1"/>
          </p:nvPr>
        </p:nvSpPr>
        <p:spPr>
          <a:xfrm>
            <a:off x="466214" y="1357314"/>
            <a:ext cx="3964786" cy="281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5000"/>
              </a:lnSpc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Database First </a:t>
            </a:r>
            <a:r>
              <a:rPr lang="en" sz="1200" b="1" dirty="0">
                <a:solidFill>
                  <a:srgbClr val="000000"/>
                </a:solidFill>
              </a:rPr>
              <a:t>(Forward Migration Method):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dirty="0">
                <a:solidFill>
                  <a:srgbClr val="000000"/>
                </a:solidFill>
              </a:rPr>
              <a:t>The LIS </a:t>
            </a:r>
            <a:r>
              <a:rPr lang="en" sz="1385" dirty="0">
                <a:solidFill>
                  <a:srgbClr val="0070C0"/>
                </a:solidFill>
              </a:rPr>
              <a:t>simultaneously</a:t>
            </a:r>
            <a:r>
              <a:rPr lang="en" sz="1385" dirty="0">
                <a:solidFill>
                  <a:srgbClr val="000000"/>
                </a:solidFill>
              </a:rPr>
              <a:t> </a:t>
            </a:r>
            <a:r>
              <a:rPr lang="en" sz="1385" dirty="0">
                <a:solidFill>
                  <a:srgbClr val="0070C0"/>
                </a:solidFill>
              </a:rPr>
              <a:t>operates</a:t>
            </a:r>
            <a:r>
              <a:rPr lang="en" sz="1385" dirty="0">
                <a:solidFill>
                  <a:srgbClr val="000000"/>
                </a:solidFill>
              </a:rPr>
              <a:t> with the new system via a </a:t>
            </a:r>
            <a:r>
              <a:rPr lang="en" sz="1385" dirty="0">
                <a:solidFill>
                  <a:srgbClr val="0070C0"/>
                </a:solidFill>
              </a:rPr>
              <a:t>forward gateway </a:t>
            </a:r>
            <a:r>
              <a:rPr lang="en" sz="1385" dirty="0">
                <a:solidFill>
                  <a:srgbClr val="000000"/>
                </a:solidFill>
              </a:rPr>
              <a:t>while interfaces and legacy applications are being reengineered. </a:t>
            </a:r>
            <a:br>
              <a:rPr lang="en" sz="1385" dirty="0">
                <a:solidFill>
                  <a:srgbClr val="000000"/>
                </a:solidFill>
              </a:rPr>
            </a:b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52" name="Google Shape;3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00" y="1163350"/>
            <a:ext cx="46101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58" name="Google Shape;358;p57"/>
          <p:cNvSpPr txBox="1">
            <a:spLocks noGrp="1"/>
          </p:cNvSpPr>
          <p:nvPr>
            <p:ph type="body" idx="1"/>
          </p:nvPr>
        </p:nvSpPr>
        <p:spPr>
          <a:xfrm>
            <a:off x="486995" y="1461900"/>
            <a:ext cx="4085005" cy="3287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Database Last (Backward Migration Method):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u="sng" dirty="0">
                <a:solidFill>
                  <a:srgbClr val="000000"/>
                </a:solidFill>
              </a:rPr>
              <a:t>When to use</a:t>
            </a:r>
            <a:r>
              <a:rPr lang="en" sz="1385" dirty="0">
                <a:solidFill>
                  <a:srgbClr val="000000"/>
                </a:solidFill>
              </a:rPr>
              <a:t>: When LIS is </a:t>
            </a:r>
            <a:r>
              <a:rPr lang="en" sz="1385" dirty="0">
                <a:solidFill>
                  <a:srgbClr val="0070C0"/>
                </a:solidFill>
              </a:rPr>
              <a:t>fully decomposable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dirty="0">
                <a:solidFill>
                  <a:srgbClr val="000000"/>
                </a:solidFill>
              </a:rPr>
              <a:t>legacy applications are incrementally migrated to the target platform, but the legacy database stays on the original platform. 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dirty="0">
                <a:solidFill>
                  <a:srgbClr val="0070C0"/>
                </a:solidFill>
              </a:rPr>
              <a:t>Migration</a:t>
            </a:r>
            <a:r>
              <a:rPr lang="en" sz="1385" dirty="0">
                <a:solidFill>
                  <a:srgbClr val="000000"/>
                </a:solidFill>
              </a:rPr>
              <a:t> of the </a:t>
            </a:r>
            <a:r>
              <a:rPr lang="en" sz="1385" dirty="0">
                <a:solidFill>
                  <a:srgbClr val="0070C0"/>
                </a:solidFill>
              </a:rPr>
              <a:t>database</a:t>
            </a:r>
            <a:r>
              <a:rPr lang="en" sz="1385" dirty="0">
                <a:solidFill>
                  <a:srgbClr val="000000"/>
                </a:solidFill>
              </a:rPr>
              <a:t> is </a:t>
            </a:r>
            <a:r>
              <a:rPr lang="en" sz="1385" dirty="0">
                <a:solidFill>
                  <a:srgbClr val="0070C0"/>
                </a:solidFill>
              </a:rPr>
              <a:t>done last</a:t>
            </a:r>
            <a:r>
              <a:rPr lang="en" sz="1385" dirty="0">
                <a:solidFill>
                  <a:srgbClr val="000000"/>
                </a:solidFill>
              </a:rPr>
              <a:t>. Similar to the database first approach, </a:t>
            </a:r>
            <a:r>
              <a:rPr lang="en" sz="1385" dirty="0">
                <a:solidFill>
                  <a:srgbClr val="0070C0"/>
                </a:solidFill>
              </a:rPr>
              <a:t>interoperability</a:t>
            </a:r>
            <a:r>
              <a:rPr lang="en" sz="1385" dirty="0">
                <a:solidFill>
                  <a:srgbClr val="000000"/>
                </a:solidFill>
              </a:rPr>
              <a:t> of both the information systems is </a:t>
            </a:r>
            <a:r>
              <a:rPr lang="en" sz="1385" dirty="0">
                <a:solidFill>
                  <a:srgbClr val="0070C0"/>
                </a:solidFill>
              </a:rPr>
              <a:t>supported by </a:t>
            </a:r>
            <a:r>
              <a:rPr lang="en" sz="1385" dirty="0">
                <a:solidFill>
                  <a:srgbClr val="000000"/>
                </a:solidFill>
              </a:rPr>
              <a:t>means of a </a:t>
            </a:r>
            <a:r>
              <a:rPr lang="en" sz="1385" dirty="0">
                <a:solidFill>
                  <a:srgbClr val="0070C0"/>
                </a:solidFill>
              </a:rPr>
              <a:t>gateway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859" y="1244250"/>
            <a:ext cx="43624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body" idx="1"/>
          </p:nvPr>
        </p:nvSpPr>
        <p:spPr>
          <a:xfrm>
            <a:off x="445431" y="1329604"/>
            <a:ext cx="3981097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Composite Database: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u="sng" dirty="0">
                <a:solidFill>
                  <a:srgbClr val="000000"/>
                </a:solidFill>
              </a:rPr>
              <a:t>When to use</a:t>
            </a:r>
            <a:r>
              <a:rPr lang="en" sz="1385" dirty="0">
                <a:solidFill>
                  <a:srgbClr val="000000"/>
                </a:solidFill>
              </a:rPr>
              <a:t>: When LISs are </a:t>
            </a:r>
            <a:r>
              <a:rPr lang="en" sz="1385" dirty="0">
                <a:solidFill>
                  <a:srgbClr val="0070C0"/>
                </a:solidFill>
              </a:rPr>
              <a:t>fully decomposable</a:t>
            </a:r>
            <a:r>
              <a:rPr lang="en" sz="1385" dirty="0">
                <a:solidFill>
                  <a:srgbClr val="000000"/>
                </a:solidFill>
              </a:rPr>
              <a:t>, </a:t>
            </a:r>
            <a:r>
              <a:rPr lang="en" sz="1385" dirty="0">
                <a:solidFill>
                  <a:srgbClr val="0070C0"/>
                </a:solidFill>
              </a:rPr>
              <a:t>semi decomposable</a:t>
            </a:r>
            <a:r>
              <a:rPr lang="en" sz="1385" dirty="0">
                <a:solidFill>
                  <a:srgbClr val="000000"/>
                </a:solidFill>
              </a:rPr>
              <a:t>, and </a:t>
            </a:r>
            <a:r>
              <a:rPr lang="en" sz="1385" dirty="0">
                <a:solidFill>
                  <a:srgbClr val="0070C0"/>
                </a:solidFill>
              </a:rPr>
              <a:t>non decomposable.</a:t>
            </a:r>
            <a:br>
              <a:rPr lang="en" sz="1385" dirty="0">
                <a:solidFill>
                  <a:srgbClr val="000000"/>
                </a:solidFill>
              </a:rPr>
            </a:br>
            <a:br>
              <a:rPr lang="en-US" sz="1385" dirty="0">
                <a:solidFill>
                  <a:srgbClr val="000000"/>
                </a:solidFill>
              </a:rPr>
            </a:br>
            <a:r>
              <a:rPr lang="en-US" sz="1385" dirty="0">
                <a:solidFill>
                  <a:srgbClr val="000000"/>
                </a:solidFill>
              </a:rPr>
              <a:t>In the composite database approach, the target information system is run in </a:t>
            </a:r>
            <a:r>
              <a:rPr lang="en-US" sz="1385" dirty="0">
                <a:solidFill>
                  <a:srgbClr val="0070C0"/>
                </a:solidFill>
              </a:rPr>
              <a:t>parallel</a:t>
            </a:r>
            <a:r>
              <a:rPr lang="en-US" sz="1385" dirty="0">
                <a:solidFill>
                  <a:srgbClr val="000000"/>
                </a:solidFill>
              </a:rPr>
              <a:t> with the legacy system during the migration process. 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While migration is continuing, as shown in Figure 5.8, the two systems form a </a:t>
            </a:r>
            <a:r>
              <a:rPr lang="en" sz="1385" dirty="0">
                <a:solidFill>
                  <a:srgbClr val="0070C0"/>
                </a:solidFill>
              </a:rPr>
              <a:t>composite information system</a:t>
            </a:r>
            <a:r>
              <a:rPr lang="en" sz="1385" dirty="0">
                <a:solidFill>
                  <a:srgbClr val="000000"/>
                </a:solidFill>
              </a:rPr>
              <a:t>, employing a combination of forward and reverse gateways. In this approach, </a:t>
            </a:r>
            <a:r>
              <a:rPr lang="en" sz="1385" dirty="0">
                <a:solidFill>
                  <a:srgbClr val="0070C0"/>
                </a:solidFill>
              </a:rPr>
              <a:t>data may </a:t>
            </a:r>
            <a:r>
              <a:rPr lang="en" sz="1385" dirty="0">
                <a:solidFill>
                  <a:srgbClr val="000000"/>
                </a:solidFill>
              </a:rPr>
              <a:t>be </a:t>
            </a:r>
            <a:r>
              <a:rPr lang="en" sz="1385" dirty="0">
                <a:solidFill>
                  <a:srgbClr val="0070C0"/>
                </a:solidFill>
              </a:rPr>
              <a:t>duplicated</a:t>
            </a:r>
            <a:r>
              <a:rPr lang="en" sz="1385" dirty="0">
                <a:solidFill>
                  <a:srgbClr val="000000"/>
                </a:solidFill>
              </a:rPr>
              <a:t> across both the databases: legacy and target. </a:t>
            </a: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66" name="Google Shape;3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529" y="1156446"/>
            <a:ext cx="4567378" cy="322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1"/>
          </p:nvPr>
        </p:nvSpPr>
        <p:spPr>
          <a:xfrm>
            <a:off x="424650" y="1461900"/>
            <a:ext cx="3752495" cy="3214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Composite Database: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A </a:t>
            </a:r>
            <a:r>
              <a:rPr lang="en" sz="1385" dirty="0">
                <a:solidFill>
                  <a:srgbClr val="0070C0"/>
                </a:solidFill>
              </a:rPr>
              <a:t>transaction co-ordinators </a:t>
            </a:r>
            <a:r>
              <a:rPr lang="en" sz="1385" dirty="0">
                <a:solidFill>
                  <a:srgbClr val="000000"/>
                </a:solidFill>
              </a:rPr>
              <a:t>is employed to </a:t>
            </a:r>
            <a:r>
              <a:rPr lang="en" sz="1385" dirty="0">
                <a:solidFill>
                  <a:srgbClr val="0070C0"/>
                </a:solidFill>
              </a:rPr>
              <a:t>maintain data integrity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The co-ordinators intercepts update requests from both target and legacy applications and processes the requests to </a:t>
            </a:r>
            <a:r>
              <a:rPr lang="en" sz="1385" dirty="0">
                <a:solidFill>
                  <a:srgbClr val="0070C0"/>
                </a:solidFill>
              </a:rPr>
              <a:t>determine whether </a:t>
            </a:r>
            <a:r>
              <a:rPr lang="en" sz="1385" dirty="0">
                <a:solidFill>
                  <a:srgbClr val="000000"/>
                </a:solidFill>
              </a:rPr>
              <a:t>or not the requests refer to data replicated in both the databases.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73" name="Google Shape;3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146" y="1244250"/>
            <a:ext cx="4814456" cy="343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1"/>
          </p:nvPr>
        </p:nvSpPr>
        <p:spPr>
          <a:xfrm>
            <a:off x="506734" y="1461900"/>
            <a:ext cx="8130532" cy="312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Chicken Little: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The Chicken little strategy </a:t>
            </a:r>
            <a:r>
              <a:rPr lang="en" sz="1385" dirty="0">
                <a:solidFill>
                  <a:srgbClr val="0070C0"/>
                </a:solidFill>
              </a:rPr>
              <a:t>refines</a:t>
            </a:r>
            <a:r>
              <a:rPr lang="en" sz="1385" dirty="0">
                <a:solidFill>
                  <a:srgbClr val="000000"/>
                </a:solidFill>
              </a:rPr>
              <a:t> the </a:t>
            </a:r>
            <a:r>
              <a:rPr lang="en" sz="1385" dirty="0">
                <a:solidFill>
                  <a:srgbClr val="0070C0"/>
                </a:solidFill>
              </a:rPr>
              <a:t>composite database </a:t>
            </a:r>
            <a:r>
              <a:rPr lang="en" sz="1385" dirty="0">
                <a:solidFill>
                  <a:srgbClr val="000000"/>
                </a:solidFill>
              </a:rPr>
              <a:t>strategy, by proposing migration solutions for fully decomposable, semidecomposable, and nondecomposable legacy systems with different kinds of </a:t>
            </a:r>
            <a:r>
              <a:rPr lang="en" sz="1385" dirty="0">
                <a:solidFill>
                  <a:srgbClr val="0070C0"/>
                </a:solidFill>
              </a:rPr>
              <a:t>gateways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The differences between those gateways are based upon: </a:t>
            </a:r>
          </a:p>
          <a:p>
            <a:pPr marL="857250" lvl="1" indent="-400050">
              <a:lnSpc>
                <a:spcPct val="105000"/>
              </a:lnSpc>
            </a:pPr>
            <a:r>
              <a:rPr lang="en" sz="1185" dirty="0">
                <a:solidFill>
                  <a:srgbClr val="000000"/>
                </a:solidFill>
              </a:rPr>
              <a:t>the </a:t>
            </a:r>
            <a:r>
              <a:rPr lang="en" sz="1185" dirty="0">
                <a:solidFill>
                  <a:srgbClr val="0070C0"/>
                </a:solidFill>
              </a:rPr>
              <a:t>locations</a:t>
            </a:r>
            <a:r>
              <a:rPr lang="en" sz="1185" dirty="0">
                <a:solidFill>
                  <a:srgbClr val="000000"/>
                </a:solidFill>
              </a:rPr>
              <a:t> of the gateways in the system </a:t>
            </a:r>
          </a:p>
          <a:p>
            <a:pPr marL="857250" lvl="1" indent="-400050">
              <a:lnSpc>
                <a:spcPct val="105000"/>
              </a:lnSpc>
            </a:pPr>
            <a:r>
              <a:rPr lang="en" sz="1185" dirty="0">
                <a:solidFill>
                  <a:srgbClr val="000000"/>
                </a:solidFill>
              </a:rPr>
              <a:t>the </a:t>
            </a:r>
            <a:r>
              <a:rPr lang="en" sz="1185" dirty="0">
                <a:solidFill>
                  <a:srgbClr val="0070C0"/>
                </a:solidFill>
              </a:rPr>
              <a:t>degree of functionality </a:t>
            </a:r>
            <a:r>
              <a:rPr lang="en" sz="1185" dirty="0">
                <a:solidFill>
                  <a:srgbClr val="000000"/>
                </a:solidFill>
              </a:rPr>
              <a:t>of the gateways. </a:t>
            </a:r>
            <a:endParaRPr sz="11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8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9592-D30E-8F3A-C5A3-EAD9BF6D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And Strategies For Legacy System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DD8E4-4C65-EB84-CB3E-D12EF171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https://medium.com/@amandubey_6607/challenges-and-strategies-for-legacy-system-migration-bca1181d14d2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37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EF2E-0C8B-7AEF-EE47-6B61A97A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859CD-F603-2433-62B3-DF686A890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https://cloudfuel.eu/blog/how-to-prepare-your-application-portfolio-for-cloud-migrations/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 for Legacy Software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91949"/>
            <a:ext cx="7688700" cy="3131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There are several categories of solutions for legacy information system (LIS) or simply legacy system. These </a:t>
            </a:r>
            <a:r>
              <a:rPr lang="en" dirty="0">
                <a:solidFill>
                  <a:srgbClr val="0070C0"/>
                </a:solidFill>
              </a:rPr>
              <a:t>solutions</a:t>
            </a:r>
            <a:r>
              <a:rPr lang="en" dirty="0">
                <a:solidFill>
                  <a:srgbClr val="000000"/>
                </a:solidFill>
              </a:rPr>
              <a:t> generally fall into six categories as follows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Freeze:</a:t>
            </a:r>
            <a:r>
              <a:rPr lang="en" dirty="0">
                <a:solidFill>
                  <a:srgbClr val="000000"/>
                </a:solidFill>
              </a:rPr>
              <a:t> The organization decides to not carry out further work on an LIS. 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Outsource: </a:t>
            </a:r>
            <a:r>
              <a:rPr lang="en" dirty="0">
                <a:solidFill>
                  <a:srgbClr val="000000"/>
                </a:solidFill>
              </a:rPr>
              <a:t>The organization may </a:t>
            </a:r>
            <a:r>
              <a:rPr lang="en" dirty="0">
                <a:solidFill>
                  <a:srgbClr val="0070C0"/>
                </a:solidFill>
              </a:rPr>
              <a:t>outsource</a:t>
            </a:r>
            <a:r>
              <a:rPr lang="en" dirty="0">
                <a:solidFill>
                  <a:srgbClr val="000000"/>
                </a:solidFill>
              </a:rPr>
              <a:t> it to a specialist organization offering this service.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Carry on maintenance: </a:t>
            </a:r>
            <a:r>
              <a:rPr lang="en" dirty="0">
                <a:solidFill>
                  <a:srgbClr val="000000"/>
                </a:solidFill>
              </a:rPr>
              <a:t>Despite all the problems associated with supporting a software system, the organization decides to carry on maintenance for another period.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Discard and redevelop: </a:t>
            </a:r>
            <a:r>
              <a:rPr lang="en" dirty="0">
                <a:solidFill>
                  <a:srgbClr val="000000"/>
                </a:solidFill>
              </a:rPr>
              <a:t>The organization throws all the software away and redevelops the application once again from scratch, using a new hardware platform and modern architecture tools and database.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for Legacy Software 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429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Wrap: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Black-box</a:t>
            </a:r>
            <a:r>
              <a:rPr lang="en" dirty="0">
                <a:solidFill>
                  <a:srgbClr val="000000"/>
                </a:solidFill>
              </a:rPr>
              <a:t>-based modernization technique.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Surround</a:t>
            </a:r>
            <a:r>
              <a:rPr lang="en" dirty="0">
                <a:solidFill>
                  <a:srgbClr val="000000"/>
                </a:solidFill>
              </a:rPr>
              <a:t> the LIS with a </a:t>
            </a:r>
            <a:r>
              <a:rPr lang="en" dirty="0">
                <a:solidFill>
                  <a:srgbClr val="0070C0"/>
                </a:solidFill>
              </a:rPr>
              <a:t>new layer </a:t>
            </a:r>
            <a:r>
              <a:rPr lang="en" dirty="0">
                <a:solidFill>
                  <a:srgbClr val="000000"/>
                </a:solidFill>
              </a:rPr>
              <a:t>of software to </a:t>
            </a:r>
            <a:r>
              <a:rPr lang="en" dirty="0">
                <a:solidFill>
                  <a:srgbClr val="0070C0"/>
                </a:solidFill>
              </a:rPr>
              <a:t>hide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dirty="0">
                <a:solidFill>
                  <a:srgbClr val="0070C0"/>
                </a:solidFill>
              </a:rPr>
              <a:t>complexity</a:t>
            </a:r>
            <a:r>
              <a:rPr lang="en" dirty="0">
                <a:solidFill>
                  <a:srgbClr val="000000"/>
                </a:solidFill>
              </a:rPr>
              <a:t> of the existing interfaces, applications, and data, with the new interfaces.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Gives existing components a </a:t>
            </a:r>
            <a:r>
              <a:rPr lang="en-US" dirty="0">
                <a:solidFill>
                  <a:srgbClr val="0070C0"/>
                </a:solidFill>
              </a:rPr>
              <a:t>modern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>
                <a:solidFill>
                  <a:srgbClr val="0070C0"/>
                </a:solidFill>
              </a:rPr>
              <a:t>improved appearance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" dirty="0">
              <a:solidFill>
                <a:srgbClr val="000000"/>
              </a:solidFill>
            </a:endParaRP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endParaRPr lang="en" b="1"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Migrate: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" dirty="0">
                <a:solidFill>
                  <a:srgbClr val="000000"/>
                </a:solidFill>
              </a:rPr>
              <a:t> LIS is </a:t>
            </a:r>
            <a:r>
              <a:rPr lang="en" dirty="0">
                <a:solidFill>
                  <a:srgbClr val="0070C0"/>
                </a:solidFill>
              </a:rPr>
              <a:t>ported</a:t>
            </a:r>
            <a:r>
              <a:rPr lang="en" dirty="0">
                <a:solidFill>
                  <a:srgbClr val="000000"/>
                </a:solidFill>
              </a:rPr>
              <a:t> to a </a:t>
            </a:r>
            <a:r>
              <a:rPr lang="en" dirty="0">
                <a:solidFill>
                  <a:srgbClr val="0070C0"/>
                </a:solidFill>
              </a:rPr>
              <a:t>modern platform</a:t>
            </a:r>
            <a:r>
              <a:rPr lang="en" dirty="0">
                <a:solidFill>
                  <a:srgbClr val="000000"/>
                </a:solidFill>
              </a:rPr>
              <a:t>,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Retaining most of the system’s functionality and introducing minimal disturbance in the business environment.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Avoids</a:t>
            </a:r>
            <a:r>
              <a:rPr lang="en" dirty="0">
                <a:solidFill>
                  <a:srgbClr val="000000"/>
                </a:solidFill>
              </a:rPr>
              <a:t> the expensive and long process of </a:t>
            </a:r>
            <a:r>
              <a:rPr lang="en" dirty="0">
                <a:solidFill>
                  <a:srgbClr val="0070C0"/>
                </a:solidFill>
              </a:rPr>
              <a:t>new development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Reuse of portions </a:t>
            </a:r>
            <a:r>
              <a:rPr lang="en" dirty="0">
                <a:solidFill>
                  <a:srgbClr val="000000"/>
                </a:solidFill>
              </a:rPr>
              <a:t>of the LIS, namely, implementation, design, specification, and requirements, is maximized.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Target system </a:t>
            </a:r>
            <a:r>
              <a:rPr lang="en" dirty="0">
                <a:solidFill>
                  <a:srgbClr val="0070C0"/>
                </a:solidFill>
              </a:rPr>
              <a:t>runs</a:t>
            </a:r>
            <a:r>
              <a:rPr lang="en" dirty="0">
                <a:solidFill>
                  <a:srgbClr val="000000"/>
                </a:solidFill>
              </a:rPr>
              <a:t> in a </a:t>
            </a:r>
            <a:r>
              <a:rPr lang="en" dirty="0">
                <a:solidFill>
                  <a:srgbClr val="0070C0"/>
                </a:solidFill>
              </a:rPr>
              <a:t>different computing environment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E9331-E8FA-7784-475B-39246AB1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194" y="1505138"/>
            <a:ext cx="2786441" cy="1355624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Legacy Systems: Challenges and available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CD669-522F-12E7-BC4F-1A1A723B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67" y="492720"/>
            <a:ext cx="3434642" cy="4353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2A7B6-7A73-370A-6574-F3B3DCC4F495}"/>
              </a:ext>
            </a:extLst>
          </p:cNvPr>
          <p:cNvSpPr txBox="1"/>
          <p:nvPr/>
        </p:nvSpPr>
        <p:spPr>
          <a:xfrm>
            <a:off x="443700" y="4774168"/>
            <a:ext cx="83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Ali, M., Hussain, S., Ashraf, M. and Paracha, M.K., 2020. Addressing software related issues on legacy systems–a review. </a:t>
            </a:r>
            <a:r>
              <a:rPr lang="en-US" sz="900" i="1" dirty="0"/>
              <a:t>International journal of scientific &amp; technology research</a:t>
            </a:r>
            <a:r>
              <a:rPr lang="en-US" sz="900" dirty="0"/>
              <a:t>, </a:t>
            </a:r>
            <a:r>
              <a:rPr lang="en-US" sz="900" i="1" dirty="0"/>
              <a:t>9</a:t>
            </a:r>
            <a:r>
              <a:rPr lang="en-US" sz="900" dirty="0"/>
              <a:t>(03), pp.3738-3742.</a:t>
            </a:r>
          </a:p>
        </p:txBody>
      </p:sp>
    </p:spTree>
    <p:extLst>
      <p:ext uri="{BB962C8B-B14F-4D97-AF65-F5344CB8AC3E}">
        <p14:creationId xmlns:p14="http://schemas.microsoft.com/office/powerpoint/2010/main" val="19403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0614-3289-C419-7C2B-D93E84C4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Modernizing Legacy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F143-17F8-CFEE-8192-75455E8C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978541"/>
            <a:ext cx="7846514" cy="22611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Re-hosting </a:t>
            </a:r>
          </a:p>
          <a:p>
            <a:pPr marL="615950" lvl="1" indent="0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legacy software in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platform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any changes. This will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maintenance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legacy hardware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Re-placing</a:t>
            </a:r>
          </a:p>
          <a:p>
            <a:pPr marL="615950" lvl="1" indent="0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 techniques is used whenever existing system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fulfill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requirement of any organization/business. But in software legacy systems, replacing is done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rewriting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functionalities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old software's. </a:t>
            </a:r>
          </a:p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15950" lvl="1" indent="0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functionalities in new versions of software to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the error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occurred in current versions. This is a technique to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legacy applications to more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environments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58750" indent="0">
              <a:buNone/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17D73-AF4F-C98B-B19E-5D346395CBCA}"/>
              </a:ext>
            </a:extLst>
          </p:cNvPr>
          <p:cNvSpPr txBox="1"/>
          <p:nvPr/>
        </p:nvSpPr>
        <p:spPr>
          <a:xfrm>
            <a:off x="643725" y="4495581"/>
            <a:ext cx="83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Ali, M., Hussain, S., Ashraf, M. and Paracha, M.K., 2020. Addressing software related issues on legacy systems–a review. </a:t>
            </a:r>
            <a:r>
              <a:rPr lang="en-US" sz="900" i="1" dirty="0"/>
              <a:t>International journal of scientific &amp; technology research</a:t>
            </a:r>
            <a:r>
              <a:rPr lang="en-US" sz="900" dirty="0"/>
              <a:t>, </a:t>
            </a:r>
            <a:r>
              <a:rPr lang="en-US" sz="900" i="1" dirty="0"/>
              <a:t>9</a:t>
            </a:r>
            <a:r>
              <a:rPr lang="en-US" sz="900" dirty="0"/>
              <a:t>(03), pp.3738-3742.</a:t>
            </a:r>
          </a:p>
        </p:txBody>
      </p:sp>
    </p:spTree>
    <p:extLst>
      <p:ext uri="{BB962C8B-B14F-4D97-AF65-F5344CB8AC3E}">
        <p14:creationId xmlns:p14="http://schemas.microsoft.com/office/powerpoint/2010/main" val="141064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59F-1E57-842A-CB8D-205D1B4A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Modernizing Legacy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B24E-B5F6-D51C-A83D-D0053215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18843"/>
            <a:ext cx="7688700" cy="2541616"/>
          </a:xfrm>
        </p:spPr>
        <p:txBody>
          <a:bodyPr>
            <a:normAutofit/>
          </a:bodyPr>
          <a:lstStyle/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Re-targeting </a:t>
            </a:r>
          </a:p>
          <a:p>
            <a:pPr marL="615950" lvl="1" indent="0">
              <a:buNone/>
            </a:pP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Transformation of legacy system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new system 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some additional features and functionalities.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system 	platform into a new hardware platform. 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Re-vamping 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to replace the user interfere design in new design. It was a most visible  part of any software/application. It is improving 	the visibility and usability of system.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Modifies the interaction logics in new version of any old system. This process is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translation </a:t>
            </a:r>
          </a:p>
          <a:p>
            <a:pPr marL="146050" indent="0">
              <a:buNone/>
            </a:pPr>
            <a:r>
              <a:rPr lang="en-US" sz="1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made the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compatibility 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software on different hardware and platforms.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2D0F8-6317-6240-6515-1D6A4511F0CD}"/>
              </a:ext>
            </a:extLst>
          </p:cNvPr>
          <p:cNvSpPr txBox="1"/>
          <p:nvPr/>
        </p:nvSpPr>
        <p:spPr>
          <a:xfrm>
            <a:off x="729450" y="4774168"/>
            <a:ext cx="83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Ali, M., Hussain, S., Ashraf, M. and Paracha, M.K., 2020. Addressing software related issues on legacy systems–a review. </a:t>
            </a:r>
            <a:r>
              <a:rPr lang="en-US" sz="900" i="1" dirty="0"/>
              <a:t>International journal of scientific &amp; technology research</a:t>
            </a:r>
            <a:r>
              <a:rPr lang="en-US" sz="900" dirty="0"/>
              <a:t>, </a:t>
            </a:r>
            <a:r>
              <a:rPr lang="en-US" sz="900" i="1" dirty="0"/>
              <a:t>9</a:t>
            </a:r>
            <a:r>
              <a:rPr lang="en-US" sz="900" dirty="0"/>
              <a:t>(03), pp.3738-3742.</a:t>
            </a:r>
          </a:p>
        </p:txBody>
      </p:sp>
    </p:spTree>
    <p:extLst>
      <p:ext uri="{BB962C8B-B14F-4D97-AF65-F5344CB8AC3E}">
        <p14:creationId xmlns:p14="http://schemas.microsoft.com/office/powerpoint/2010/main" val="371411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263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legacy system means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encapsulating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in a way that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 its internal complexity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exposes a modern interface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web service, API) so that new systems can interact with it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needing to understand or modify the legacy code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is a “black-box” </a:t>
            </a:r>
            <a:r>
              <a:rPr lang="e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reengineering activity </a:t>
            </a: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interface of the legacy system is analyzed but not its internal details.</a:t>
            </a:r>
            <a:b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categories of wrappers: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Wrappers.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service wrappers.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wrappers.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wrappers.</a:t>
            </a:r>
            <a:b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2491</Words>
  <Application>Microsoft Office PowerPoint</Application>
  <PresentationFormat>On-screen Show (16:9)</PresentationFormat>
  <Paragraphs>234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Courier New</vt:lpstr>
      <vt:lpstr>Lato</vt:lpstr>
      <vt:lpstr>Times New Roman</vt:lpstr>
      <vt:lpstr>Raleway</vt:lpstr>
      <vt:lpstr>Arial</vt:lpstr>
      <vt:lpstr>Streamline</vt:lpstr>
      <vt:lpstr>Chapter 13 </vt:lpstr>
      <vt:lpstr>Overview</vt:lpstr>
      <vt:lpstr>Legacy Software </vt:lpstr>
      <vt:lpstr>Solutions for Legacy Software </vt:lpstr>
      <vt:lpstr>Solutions for Legacy Software </vt:lpstr>
      <vt:lpstr>PowerPoint Presentation</vt:lpstr>
      <vt:lpstr>Modernizing Legacy Systems</vt:lpstr>
      <vt:lpstr>Modernizing Legacy Systems</vt:lpstr>
      <vt:lpstr>Wrapper</vt:lpstr>
      <vt:lpstr>Database Wrappers</vt:lpstr>
      <vt:lpstr>Forward Wrappers </vt:lpstr>
      <vt:lpstr>Backward Wrappers </vt:lpstr>
      <vt:lpstr>Wrapper</vt:lpstr>
      <vt:lpstr>Types of Wrapping</vt:lpstr>
      <vt:lpstr>Wrapper</vt:lpstr>
      <vt:lpstr>Wrapper</vt:lpstr>
      <vt:lpstr>Wrapper</vt:lpstr>
      <vt:lpstr>Benefits and Problems of wrapping</vt:lpstr>
      <vt:lpstr>Benefits and Problems of wrapping</vt:lpstr>
      <vt:lpstr>Migration</vt:lpstr>
      <vt:lpstr>Strategies for Modernizing Legacy Systems </vt:lpstr>
      <vt:lpstr>Strategies for Modernizing Legacy Systems </vt:lpstr>
      <vt:lpstr>Migration steps</vt:lpstr>
      <vt:lpstr>Migration Stpes</vt:lpstr>
      <vt:lpstr>Migration</vt:lpstr>
      <vt:lpstr>Migration</vt:lpstr>
      <vt:lpstr>Migration</vt:lpstr>
      <vt:lpstr>Migration Methods</vt:lpstr>
      <vt:lpstr>Migration Methods</vt:lpstr>
      <vt:lpstr>Migration Methods</vt:lpstr>
      <vt:lpstr>Migration Methods</vt:lpstr>
      <vt:lpstr>Migration Methods</vt:lpstr>
      <vt:lpstr>Migration Methods</vt:lpstr>
      <vt:lpstr>Migration Methods</vt:lpstr>
      <vt:lpstr>Challenges And Strategies For Legacy System Migration </vt:lpstr>
      <vt:lpstr>Cloud 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CSE</dc:creator>
  <cp:lastModifiedBy>USER</cp:lastModifiedBy>
  <cp:revision>23</cp:revision>
  <dcterms:modified xsi:type="dcterms:W3CDTF">2025-09-04T07:35:53Z</dcterms:modified>
</cp:coreProperties>
</file>