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0108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de 2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2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lide 2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lide 2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lide 2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lide 2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lide 2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lide 2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lide 2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hyperlink" Target="https://www.professionalqa.com/regression-testing" TargetMode="External"/><Relationship Id="rId2" Type="http://schemas.openxmlformats.org/officeDocument/2006/relationships/notesSlide" Target="../notesSlides/notesSlide22.xml"/><Relationship Id="rId1" Type="http://schemas.openxmlformats.org/officeDocument/2006/relationships/slideLayout" Target="../slideLayouts/slideLayout23.xml"/><Relationship Id="rId5" Type="http://schemas.openxmlformats.org/officeDocument/2006/relationships/hyperlink" Target="https://www.professionalqa.com/acceptance-testing" TargetMode="External"/><Relationship Id="rId4" Type="http://schemas.openxmlformats.org/officeDocument/2006/relationships/hyperlink" Target="https://www.professionalqa.com/integration-testing"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5.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8.xml"/><Relationship Id="rId5" Type="http://schemas.openxmlformats.org/officeDocument/2006/relationships/hyperlink" Target="https://www.professionalqa.com/boehm-software-quality-model" TargetMode="Externa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9.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323588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Chapter 2</a:t>
            </a:r>
            <a:endParaRPr lang="en-US" sz="4450" dirty="0"/>
          </a:p>
        </p:txBody>
      </p:sp>
      <p:sp>
        <p:nvSpPr>
          <p:cNvPr id="3" name="Text 1"/>
          <p:cNvSpPr/>
          <p:nvPr/>
        </p:nvSpPr>
        <p:spPr>
          <a:xfrm>
            <a:off x="793790" y="4284821"/>
            <a:ext cx="8060055"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The Maintenance Framework</a:t>
            </a:r>
            <a:endParaRPr lang="en-US" sz="44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985605"/>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00620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3. </a:t>
            </a:r>
            <a:r>
              <a:rPr lang="en-US" sz="1750" b="1" dirty="0">
                <a:solidFill>
                  <a:srgbClr val="272525"/>
                </a:solidFill>
                <a:latin typeface="Inter" pitchFamily="34" charset="0"/>
                <a:ea typeface="Inter" pitchFamily="34" charset="-122"/>
                <a:cs typeface="Inter" pitchFamily="34" charset="-120"/>
              </a:rPr>
              <a:t>Maintenance Process</a:t>
            </a:r>
            <a:r>
              <a:rPr lang="en-US" sz="1750" dirty="0">
                <a:solidFill>
                  <a:srgbClr val="272525"/>
                </a:solidFill>
                <a:latin typeface="Inter" pitchFamily="34" charset="0"/>
                <a:ea typeface="Inter" pitchFamily="34" charset="-122"/>
                <a:cs typeface="Inter" pitchFamily="34" charset="-120"/>
              </a:rPr>
              <a:t>: Important factors of software maintenance process are the capturing of </a:t>
            </a:r>
            <a:r>
              <a:rPr lang="en-US" sz="1750" dirty="0">
                <a:solidFill>
                  <a:srgbClr val="0070C0"/>
                </a:solidFill>
                <a:latin typeface="Inter" pitchFamily="34" charset="0"/>
                <a:ea typeface="Inter" pitchFamily="34" charset="-122"/>
                <a:cs typeface="Inter" pitchFamily="34" charset="-120"/>
              </a:rPr>
              <a:t>change requirements</a:t>
            </a:r>
            <a:r>
              <a:rPr lang="en-US" sz="1750" dirty="0">
                <a:solidFill>
                  <a:srgbClr val="272525"/>
                </a:solidFill>
                <a:latin typeface="Inter" pitchFamily="34" charset="0"/>
                <a:ea typeface="Inter" pitchFamily="34" charset="-122"/>
                <a:cs typeface="Inter" pitchFamily="34" charset="-120"/>
              </a:rPr>
              <a:t>, programming practice, 'dead' paradigms and error detection.</a:t>
            </a:r>
            <a:endParaRPr lang="en-US" sz="1750" dirty="0"/>
          </a:p>
        </p:txBody>
      </p:sp>
      <p:sp>
        <p:nvSpPr>
          <p:cNvPr id="4" name="Text 2"/>
          <p:cNvSpPr/>
          <p:nvPr/>
        </p:nvSpPr>
        <p:spPr>
          <a:xfrm>
            <a:off x="793790" y="3987165"/>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Capturing </a:t>
            </a:r>
            <a:r>
              <a:rPr lang="en-US" sz="1750" b="1" dirty="0">
                <a:solidFill>
                  <a:srgbClr val="0070C0"/>
                </a:solidFill>
                <a:latin typeface="Inter" pitchFamily="34" charset="0"/>
                <a:ea typeface="Inter" pitchFamily="34" charset="-122"/>
                <a:cs typeface="Inter" pitchFamily="34" charset="-120"/>
              </a:rPr>
              <a:t>change requirements</a:t>
            </a:r>
            <a:r>
              <a:rPr lang="en-US" sz="1750" dirty="0">
                <a:solidFill>
                  <a:srgbClr val="272525"/>
                </a:solidFill>
                <a:latin typeface="Inter" pitchFamily="34" charset="0"/>
                <a:ea typeface="Inter" pitchFamily="34" charset="-122"/>
                <a:cs typeface="Inter" pitchFamily="34" charset="-120"/>
              </a:rPr>
              <a:t>: This is the process of finding out exactly what changes are required. Requirements and user problems only really become clear when a system is in use. Many users know what they want but lack the ability to express it due to information gap.</a:t>
            </a:r>
            <a:endParaRPr lang="en-US" sz="1750" dirty="0"/>
          </a:p>
        </p:txBody>
      </p:sp>
      <p:sp>
        <p:nvSpPr>
          <p:cNvPr id="5" name="Text 3"/>
          <p:cNvSpPr/>
          <p:nvPr/>
        </p:nvSpPr>
        <p:spPr>
          <a:xfrm>
            <a:off x="793790" y="5155168"/>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Variation in </a:t>
            </a:r>
            <a:r>
              <a:rPr lang="en-US" sz="1750" b="1" dirty="0">
                <a:solidFill>
                  <a:srgbClr val="0070C0"/>
                </a:solidFill>
                <a:latin typeface="Inter" pitchFamily="34" charset="0"/>
                <a:ea typeface="Inter" pitchFamily="34" charset="-122"/>
                <a:cs typeface="Inter" pitchFamily="34" charset="-120"/>
              </a:rPr>
              <a:t>programming practice</a:t>
            </a:r>
            <a:r>
              <a:rPr lang="en-US" sz="1750" dirty="0">
                <a:solidFill>
                  <a:srgbClr val="272525"/>
                </a:solidFill>
                <a:latin typeface="Inter" pitchFamily="34" charset="0"/>
                <a:ea typeface="Inter" pitchFamily="34" charset="-122"/>
                <a:cs typeface="Inter" pitchFamily="34" charset="-120"/>
              </a:rPr>
              <a:t>: This refers to differences in approach used for writing and maintaining programs. Traditional guidelines would include: avoiding the use of 'GOTOs', the use of meaningful identifier names, logical program layout, and use of program commentary to document design and implementation rationale.</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892141"/>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2912745"/>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0070C0"/>
                </a:solidFill>
                <a:latin typeface="Inter" pitchFamily="34" charset="0"/>
                <a:ea typeface="Inter" pitchFamily="34" charset="-122"/>
                <a:cs typeface="Inter" pitchFamily="34" charset="-120"/>
              </a:rPr>
              <a:t>Paradigm shift</a:t>
            </a:r>
            <a:r>
              <a:rPr lang="en-US" sz="1750" b="1" dirty="0">
                <a:solidFill>
                  <a:srgbClr val="272525"/>
                </a:solidFill>
                <a:latin typeface="Inter" pitchFamily="34" charset="0"/>
                <a:ea typeface="Inter" pitchFamily="34" charset="-122"/>
                <a:cs typeface="Inter" pitchFamily="34" charset="-120"/>
              </a:rPr>
              <a:t>:</a:t>
            </a:r>
            <a:r>
              <a:rPr lang="en-US" sz="1750" dirty="0">
                <a:solidFill>
                  <a:srgbClr val="272525"/>
                </a:solidFill>
                <a:latin typeface="Inter" pitchFamily="34" charset="0"/>
                <a:ea typeface="Inter" pitchFamily="34" charset="-122"/>
                <a:cs typeface="Inter" pitchFamily="34" charset="-120"/>
              </a:rPr>
              <a:t> This refers to an alteration in the way we develop and maintain software. Many programs in operation and in need of maintenance that were developed without the means to take advantage of the more advanced and more recently developed technique</a:t>
            </a:r>
            <a:endParaRPr lang="en-US" sz="1750" dirty="0"/>
          </a:p>
        </p:txBody>
      </p:sp>
      <p:sp>
        <p:nvSpPr>
          <p:cNvPr id="4" name="Text 2"/>
          <p:cNvSpPr/>
          <p:nvPr/>
        </p:nvSpPr>
        <p:spPr>
          <a:xfrm>
            <a:off x="793790" y="4080748"/>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Dead' paradigms for 'living' systems:</a:t>
            </a:r>
            <a:r>
              <a:rPr lang="en-US" sz="1750" dirty="0">
                <a:solidFill>
                  <a:srgbClr val="272525"/>
                </a:solidFill>
                <a:latin typeface="Inter" pitchFamily="34" charset="0"/>
                <a:ea typeface="Inter" pitchFamily="34" charset="-122"/>
                <a:cs typeface="Inter" pitchFamily="34" charset="-120"/>
              </a:rPr>
              <a:t> Many 'living systems' are developed using 'dead paradigms'. The resulting system is satisfactory only at the point at which it is delivered to the user. Thereafter, it becomes difficult - with few exceptions - to accommodate the changing needs of the users and their organisations.</a:t>
            </a:r>
            <a:endParaRPr lang="en-US" sz="1750" dirty="0"/>
          </a:p>
        </p:txBody>
      </p:sp>
      <p:sp>
        <p:nvSpPr>
          <p:cNvPr id="5" name="Text 3"/>
          <p:cNvSpPr/>
          <p:nvPr/>
        </p:nvSpPr>
        <p:spPr>
          <a:xfrm>
            <a:off x="793790" y="5248751"/>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0070C0"/>
                </a:solidFill>
                <a:latin typeface="Inter" pitchFamily="34" charset="0"/>
                <a:ea typeface="Inter" pitchFamily="34" charset="-122"/>
                <a:cs typeface="Inter" pitchFamily="34" charset="-120"/>
              </a:rPr>
              <a:t>Error detection </a:t>
            </a:r>
            <a:r>
              <a:rPr lang="en-US" sz="1750" b="1" dirty="0">
                <a:solidFill>
                  <a:srgbClr val="272525"/>
                </a:solidFill>
                <a:latin typeface="Inter" pitchFamily="34" charset="0"/>
                <a:ea typeface="Inter" pitchFamily="34" charset="-122"/>
                <a:cs typeface="Inter" pitchFamily="34" charset="-120"/>
              </a:rPr>
              <a:t>and </a:t>
            </a:r>
            <a:r>
              <a:rPr lang="en-US" sz="1750" b="1" dirty="0">
                <a:solidFill>
                  <a:srgbClr val="0070C0"/>
                </a:solidFill>
                <a:latin typeface="Inter" pitchFamily="34" charset="0"/>
                <a:ea typeface="Inter" pitchFamily="34" charset="-122"/>
                <a:cs typeface="Inter" pitchFamily="34" charset="-120"/>
              </a:rPr>
              <a:t>correction</a:t>
            </a:r>
            <a:r>
              <a:rPr lang="en-US" sz="1750" b="1" dirty="0">
                <a:solidFill>
                  <a:srgbClr val="272525"/>
                </a:solidFill>
                <a:latin typeface="Inter" pitchFamily="34" charset="0"/>
                <a:ea typeface="Inter" pitchFamily="34" charset="-122"/>
                <a:cs typeface="Inter" pitchFamily="34" charset="-120"/>
              </a:rPr>
              <a:t>:</a:t>
            </a:r>
            <a:r>
              <a:rPr lang="en-US" sz="1750" dirty="0">
                <a:solidFill>
                  <a:srgbClr val="272525"/>
                </a:solidFill>
                <a:latin typeface="Inter" pitchFamily="34" charset="0"/>
                <a:ea typeface="Inter" pitchFamily="34" charset="-122"/>
                <a:cs typeface="Inter" pitchFamily="34" charset="-120"/>
              </a:rPr>
              <a:t> 'Error-free' software is non-existent. Software products have 'residual' errors which are difficult to detect even with the most powerful testing techniques and tools. The later these errors are discovered during the life-cycle of a software product, the more expensive they are to correct.</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606981" y="478155"/>
            <a:ext cx="7891701" cy="727317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1517809"/>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253841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4. </a:t>
            </a:r>
            <a:r>
              <a:rPr lang="en-US" sz="1750" b="1" dirty="0">
                <a:solidFill>
                  <a:srgbClr val="272525"/>
                </a:solidFill>
                <a:latin typeface="Inter" pitchFamily="34" charset="0"/>
                <a:ea typeface="Inter" pitchFamily="34" charset="-122"/>
                <a:cs typeface="Inter" pitchFamily="34" charset="-120"/>
              </a:rPr>
              <a:t>Software Product</a:t>
            </a:r>
            <a:r>
              <a:rPr lang="en-US" sz="1750" dirty="0">
                <a:solidFill>
                  <a:srgbClr val="272525"/>
                </a:solidFill>
                <a:latin typeface="Inter" pitchFamily="34" charset="0"/>
                <a:ea typeface="Inter" pitchFamily="34" charset="-122"/>
                <a:cs typeface="Inter" pitchFamily="34" charset="-120"/>
              </a:rPr>
              <a:t>: There is a tendency to assume that computer programs are static artefacts that do not change once they correctly implement the agreed system specification.</a:t>
            </a:r>
            <a:endParaRPr lang="en-US" sz="1750" dirty="0"/>
          </a:p>
        </p:txBody>
      </p:sp>
      <p:sp>
        <p:nvSpPr>
          <p:cNvPr id="4" name="Text 2"/>
          <p:cNvSpPr/>
          <p:nvPr/>
        </p:nvSpPr>
        <p:spPr>
          <a:xfrm>
            <a:off x="793790" y="3604379"/>
            <a:ext cx="13042821" cy="850583"/>
          </a:xfrm>
          <a:prstGeom prst="rect">
            <a:avLst/>
          </a:prstGeom>
          <a:noFill/>
          <a:ln/>
        </p:spPr>
        <p:txBody>
          <a:bodyPr wrap="square" lIns="0" tIns="0" rIns="0" bIns="0" rtlCol="0" anchor="t"/>
          <a:lstStyle/>
          <a:p>
            <a:pPr marL="0" indent="0" algn="l">
              <a:lnSpc>
                <a:spcPts val="3300"/>
              </a:lnSpc>
              <a:buNone/>
            </a:pPr>
            <a:r>
              <a:rPr lang="en-US" sz="2650" b="1" dirty="0">
                <a:solidFill>
                  <a:srgbClr val="000000"/>
                </a:solidFill>
                <a:latin typeface="Inter Bold" pitchFamily="34" charset="0"/>
                <a:ea typeface="Inter Bold" pitchFamily="34" charset="-122"/>
                <a:cs typeface="Inter Bold" pitchFamily="34" charset="-120"/>
              </a:rPr>
              <a:t>it is not just the </a:t>
            </a:r>
            <a:r>
              <a:rPr lang="en-US" sz="2650" b="1" dirty="0">
                <a:solidFill>
                  <a:srgbClr val="0070C0"/>
                </a:solidFill>
                <a:latin typeface="Inter Bold" pitchFamily="34" charset="0"/>
                <a:ea typeface="Inter Bold" pitchFamily="34" charset="-122"/>
                <a:cs typeface="Inter Bold" pitchFamily="34" charset="-120"/>
              </a:rPr>
              <a:t>programs</a:t>
            </a:r>
            <a:r>
              <a:rPr lang="en-US" sz="2650" b="1" dirty="0">
                <a:solidFill>
                  <a:srgbClr val="000000"/>
                </a:solidFill>
                <a:latin typeface="Inter Bold" pitchFamily="34" charset="0"/>
                <a:ea typeface="Inter Bold" pitchFamily="34" charset="-122"/>
                <a:cs typeface="Inter Bold" pitchFamily="34" charset="-120"/>
              </a:rPr>
              <a:t> themselves but also the accompanying </a:t>
            </a:r>
            <a:r>
              <a:rPr lang="en-US" sz="2650" b="1" dirty="0">
                <a:solidFill>
                  <a:srgbClr val="0070C0"/>
                </a:solidFill>
                <a:latin typeface="Inter Bold" pitchFamily="34" charset="0"/>
                <a:ea typeface="Inter Bold" pitchFamily="34" charset="-122"/>
                <a:cs typeface="Inter Bold" pitchFamily="34" charset="-120"/>
              </a:rPr>
              <a:t>documentation</a:t>
            </a:r>
            <a:r>
              <a:rPr lang="en-US" sz="2650" b="1" dirty="0">
                <a:solidFill>
                  <a:srgbClr val="000000"/>
                </a:solidFill>
                <a:latin typeface="Inter Bold" pitchFamily="34" charset="0"/>
                <a:ea typeface="Inter Bold" pitchFamily="34" charset="-122"/>
                <a:cs typeface="Inter Bold" pitchFamily="34" charset="-120"/>
              </a:rPr>
              <a:t> and </a:t>
            </a:r>
            <a:r>
              <a:rPr lang="en-US" sz="2650" b="1" dirty="0">
                <a:solidFill>
                  <a:srgbClr val="0070C0"/>
                </a:solidFill>
                <a:latin typeface="Inter Bold" pitchFamily="34" charset="0"/>
                <a:ea typeface="Inter Bold" pitchFamily="34" charset="-122"/>
                <a:cs typeface="Inter Bold" pitchFamily="34" charset="-120"/>
              </a:rPr>
              <a:t>operating procedures </a:t>
            </a:r>
            <a:r>
              <a:rPr lang="en-US" sz="2650" b="1" dirty="0">
                <a:solidFill>
                  <a:srgbClr val="000000"/>
                </a:solidFill>
                <a:latin typeface="Inter Bold" pitchFamily="34" charset="0"/>
                <a:ea typeface="Inter Bold" pitchFamily="34" charset="-122"/>
                <a:cs typeface="Inter Bold" pitchFamily="34" charset="-120"/>
              </a:rPr>
              <a:t>that are </a:t>
            </a:r>
            <a:r>
              <a:rPr lang="en-US" sz="2650" b="1" dirty="0">
                <a:solidFill>
                  <a:srgbClr val="0070C0"/>
                </a:solidFill>
                <a:latin typeface="Inter Bold" pitchFamily="34" charset="0"/>
                <a:ea typeface="Inter Bold" pitchFamily="34" charset="-122"/>
                <a:cs typeface="Inter Bold" pitchFamily="34" charset="-120"/>
              </a:rPr>
              <a:t>subject</a:t>
            </a:r>
            <a:r>
              <a:rPr lang="en-US" sz="2650" b="1" dirty="0">
                <a:solidFill>
                  <a:srgbClr val="000000"/>
                </a:solidFill>
                <a:latin typeface="Inter Bold" pitchFamily="34" charset="0"/>
                <a:ea typeface="Inter Bold" pitchFamily="34" charset="-122"/>
                <a:cs typeface="Inter Bold" pitchFamily="34" charset="-120"/>
              </a:rPr>
              <a:t> to such </a:t>
            </a:r>
            <a:r>
              <a:rPr lang="en-US" sz="2650" b="1" dirty="0">
                <a:solidFill>
                  <a:srgbClr val="0070C0"/>
                </a:solidFill>
                <a:latin typeface="Inter Bold" pitchFamily="34" charset="0"/>
                <a:ea typeface="Inter Bold" pitchFamily="34" charset="-122"/>
                <a:cs typeface="Inter Bold" pitchFamily="34" charset="-120"/>
              </a:rPr>
              <a:t>changes</a:t>
            </a:r>
            <a:r>
              <a:rPr lang="en-US" sz="2650" b="1" dirty="0">
                <a:solidFill>
                  <a:srgbClr val="000000"/>
                </a:solidFill>
                <a:latin typeface="Inter Bold" pitchFamily="34" charset="0"/>
                <a:ea typeface="Inter Bold" pitchFamily="34" charset="-122"/>
                <a:cs typeface="Inter Bold" pitchFamily="34" charset="-120"/>
              </a:rPr>
              <a:t>.</a:t>
            </a:r>
            <a:endParaRPr lang="en-US" sz="2650" dirty="0"/>
          </a:p>
        </p:txBody>
      </p:sp>
      <p:sp>
        <p:nvSpPr>
          <p:cNvPr id="5" name="Text 3"/>
          <p:cNvSpPr/>
          <p:nvPr/>
        </p:nvSpPr>
        <p:spPr>
          <a:xfrm>
            <a:off x="793790" y="4795123"/>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Maturity and difficulty of the application domain</a:t>
            </a:r>
            <a:r>
              <a:rPr lang="en-US" sz="1750" dirty="0">
                <a:solidFill>
                  <a:srgbClr val="272525"/>
                </a:solidFill>
                <a:latin typeface="Inter" pitchFamily="34" charset="0"/>
                <a:ea typeface="Inter" pitchFamily="34" charset="-122"/>
                <a:cs typeface="Inter" pitchFamily="34" charset="-120"/>
              </a:rPr>
              <a:t>: Applications that have been widely used and well understood are less likely to undergo substantial modification</a:t>
            </a:r>
            <a:endParaRPr lang="en-US" sz="1750" dirty="0"/>
          </a:p>
        </p:txBody>
      </p:sp>
      <p:sp>
        <p:nvSpPr>
          <p:cNvPr id="6" name="Text 4"/>
          <p:cNvSpPr/>
          <p:nvPr/>
        </p:nvSpPr>
        <p:spPr>
          <a:xfrm>
            <a:off x="793790" y="5861090"/>
            <a:ext cx="13042821" cy="850583"/>
          </a:xfrm>
          <a:prstGeom prst="rect">
            <a:avLst/>
          </a:prstGeom>
          <a:noFill/>
          <a:ln/>
        </p:spPr>
        <p:txBody>
          <a:bodyPr wrap="square" lIns="0" tIns="0" rIns="0" bIns="0" rtlCol="0" anchor="t"/>
          <a:lstStyle/>
          <a:p>
            <a:pPr marL="0" indent="0" algn="l">
              <a:lnSpc>
                <a:spcPts val="3300"/>
              </a:lnSpc>
              <a:buNone/>
            </a:pPr>
            <a:r>
              <a:rPr lang="en-US" sz="2650" b="1" dirty="0">
                <a:solidFill>
                  <a:srgbClr val="000000"/>
                </a:solidFill>
                <a:latin typeface="Inter Bold" pitchFamily="34" charset="0"/>
                <a:ea typeface="Inter Bold" pitchFamily="34" charset="-122"/>
                <a:cs typeface="Inter Bold" pitchFamily="34" charset="-120"/>
              </a:rPr>
              <a:t>For example, accounts and payroll packages are likely to be subject to fewer requests for changes in requirements than a medical information system.</a:t>
            </a:r>
            <a:endParaRPr lang="en-US" sz="26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93790" y="2073593"/>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094196"/>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Quality of the </a:t>
            </a:r>
            <a:r>
              <a:rPr lang="en-US" sz="1750" b="1" dirty="0">
                <a:solidFill>
                  <a:srgbClr val="0070C0"/>
                </a:solidFill>
                <a:latin typeface="Inter" pitchFamily="34" charset="0"/>
                <a:ea typeface="Inter" pitchFamily="34" charset="-122"/>
                <a:cs typeface="Inter" pitchFamily="34" charset="-120"/>
              </a:rPr>
              <a:t>documentation</a:t>
            </a:r>
            <a:r>
              <a:rPr lang="en-US" sz="1750" dirty="0">
                <a:solidFill>
                  <a:srgbClr val="272525"/>
                </a:solidFill>
                <a:latin typeface="Inter" pitchFamily="34" charset="0"/>
                <a:ea typeface="Inter" pitchFamily="34" charset="-122"/>
                <a:cs typeface="Inter" pitchFamily="34" charset="-120"/>
              </a:rPr>
              <a:t>: The lack of up-to-date systems' documentation is one of the major problems that software maintainers face. Programs are often modified without a corresponding update of the documents affected.</a:t>
            </a:r>
            <a:endParaRPr lang="en-US" sz="1750" dirty="0"/>
          </a:p>
        </p:txBody>
      </p:sp>
      <p:sp>
        <p:nvSpPr>
          <p:cNvPr id="4" name="Text 2"/>
          <p:cNvSpPr/>
          <p:nvPr/>
        </p:nvSpPr>
        <p:spPr>
          <a:xfrm>
            <a:off x="793790" y="3899297"/>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0070C0"/>
                </a:solidFill>
                <a:latin typeface="Inter" pitchFamily="34" charset="0"/>
                <a:ea typeface="Inter" pitchFamily="34" charset="-122"/>
                <a:cs typeface="Inter" pitchFamily="34" charset="-120"/>
              </a:rPr>
              <a:t>Changeability</a:t>
            </a:r>
            <a:r>
              <a:rPr lang="en-US" sz="1750" b="1" dirty="0">
                <a:solidFill>
                  <a:srgbClr val="272525"/>
                </a:solidFill>
                <a:latin typeface="Inter" pitchFamily="34" charset="0"/>
                <a:ea typeface="Inter" pitchFamily="34" charset="-122"/>
                <a:cs typeface="Inter" pitchFamily="34" charset="-120"/>
              </a:rPr>
              <a:t> of the </a:t>
            </a:r>
            <a:r>
              <a:rPr lang="en-US" sz="1750" b="1" dirty="0">
                <a:solidFill>
                  <a:srgbClr val="0070C0"/>
                </a:solidFill>
                <a:latin typeface="Inter" pitchFamily="34" charset="0"/>
                <a:ea typeface="Inter" pitchFamily="34" charset="-122"/>
                <a:cs typeface="Inter" pitchFamily="34" charset="-120"/>
              </a:rPr>
              <a:t>programs</a:t>
            </a:r>
            <a:r>
              <a:rPr lang="en-US" sz="1750" b="1" dirty="0">
                <a:solidFill>
                  <a:srgbClr val="272525"/>
                </a:solidFill>
                <a:latin typeface="Inter" pitchFamily="34" charset="0"/>
                <a:ea typeface="Inter" pitchFamily="34" charset="-122"/>
                <a:cs typeface="Inter" pitchFamily="34" charset="-120"/>
              </a:rPr>
              <a:t>:</a:t>
            </a:r>
            <a:r>
              <a:rPr lang="en-US" sz="1750" dirty="0">
                <a:solidFill>
                  <a:srgbClr val="272525"/>
                </a:solidFill>
                <a:latin typeface="Inter" pitchFamily="34" charset="0"/>
                <a:ea typeface="Inter" pitchFamily="34" charset="-122"/>
                <a:cs typeface="Inter" pitchFamily="34" charset="-120"/>
              </a:rPr>
              <a:t> The malleable or 'soft' nature of software products makes them more vulnerable to undesirable modification than hardware items. </a:t>
            </a:r>
            <a:r>
              <a:rPr lang="en-US" sz="1750" dirty="0">
                <a:solidFill>
                  <a:srgbClr val="0070C0"/>
                </a:solidFill>
                <a:latin typeface="Inter" pitchFamily="34" charset="0"/>
                <a:ea typeface="Inter" pitchFamily="34" charset="-122"/>
                <a:cs typeface="Inter" pitchFamily="34" charset="-120"/>
              </a:rPr>
              <a:t>Ad hoc software changes </a:t>
            </a:r>
            <a:r>
              <a:rPr lang="en-US" sz="1750" dirty="0">
                <a:solidFill>
                  <a:srgbClr val="272525"/>
                </a:solidFill>
                <a:latin typeface="Inter" pitchFamily="34" charset="0"/>
                <a:ea typeface="Inter" pitchFamily="34" charset="-122"/>
                <a:cs typeface="Inter" pitchFamily="34" charset="-120"/>
              </a:rPr>
              <a:t>may have unknown and even fatal repercussions. This is particularly true of safety-related or safety critical systems.</a:t>
            </a:r>
            <a:endParaRPr lang="en-US" sz="1750" dirty="0"/>
          </a:p>
        </p:txBody>
      </p:sp>
      <p:sp>
        <p:nvSpPr>
          <p:cNvPr id="5" name="Text 3"/>
          <p:cNvSpPr/>
          <p:nvPr/>
        </p:nvSpPr>
        <p:spPr>
          <a:xfrm>
            <a:off x="793790" y="5067300"/>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272525"/>
                </a:solidFill>
                <a:latin typeface="Inter" pitchFamily="34" charset="0"/>
                <a:ea typeface="Inter" pitchFamily="34" charset="-122"/>
                <a:cs typeface="Inter" pitchFamily="34" charset="-120"/>
              </a:rPr>
              <a:t>Inherent </a:t>
            </a:r>
            <a:r>
              <a:rPr lang="en-US" sz="1750" b="1" dirty="0">
                <a:solidFill>
                  <a:srgbClr val="0070C0"/>
                </a:solidFill>
                <a:latin typeface="Inter" pitchFamily="34" charset="0"/>
                <a:ea typeface="Inter" pitchFamily="34" charset="-122"/>
                <a:cs typeface="Inter" pitchFamily="34" charset="-120"/>
              </a:rPr>
              <a:t>quality</a:t>
            </a:r>
            <a:r>
              <a:rPr lang="en-US" sz="1750" b="1" dirty="0">
                <a:solidFill>
                  <a:srgbClr val="272525"/>
                </a:solidFill>
                <a:latin typeface="Inter" pitchFamily="34" charset="0"/>
                <a:ea typeface="Inter" pitchFamily="34" charset="-122"/>
                <a:cs typeface="Inter" pitchFamily="34" charset="-120"/>
              </a:rPr>
              <a:t>:</a:t>
            </a:r>
            <a:r>
              <a:rPr lang="en-US" sz="1750" dirty="0">
                <a:solidFill>
                  <a:srgbClr val="272525"/>
                </a:solidFill>
                <a:latin typeface="Inter" pitchFamily="34" charset="0"/>
                <a:ea typeface="Inter" pitchFamily="34" charset="-122"/>
                <a:cs typeface="Inter" pitchFamily="34" charset="-120"/>
              </a:rPr>
              <a:t> The nature of the evolution of a software product is very closely tied to the nature of its associated programs. This tendency for the system to decay as more changes are undertaken implies that preventive maintenance needs to be undertaken</a:t>
            </a:r>
            <a:endParaRPr lang="en-US" sz="17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93790" y="1985605"/>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00620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5. </a:t>
            </a:r>
            <a:r>
              <a:rPr lang="en-US" sz="1750" b="1" dirty="0">
                <a:solidFill>
                  <a:srgbClr val="272525"/>
                </a:solidFill>
                <a:latin typeface="Inter" pitchFamily="34" charset="0"/>
                <a:ea typeface="Inter" pitchFamily="34" charset="-122"/>
                <a:cs typeface="Inter" pitchFamily="34" charset="-120"/>
              </a:rPr>
              <a:t>Maintenance </a:t>
            </a:r>
            <a:r>
              <a:rPr lang="en-US" sz="1750" b="1" dirty="0">
                <a:solidFill>
                  <a:srgbClr val="0070C0"/>
                </a:solidFill>
                <a:latin typeface="Inter" pitchFamily="34" charset="0"/>
                <a:ea typeface="Inter" pitchFamily="34" charset="-122"/>
                <a:cs typeface="Inter" pitchFamily="34" charset="-120"/>
              </a:rPr>
              <a:t>Personnel</a:t>
            </a:r>
            <a:r>
              <a:rPr lang="en-US" sz="1750" b="1" dirty="0">
                <a:solidFill>
                  <a:srgbClr val="272525"/>
                </a:solidFill>
                <a:latin typeface="Inter" pitchFamily="34" charset="0"/>
                <a:ea typeface="Inter" pitchFamily="34" charset="-122"/>
                <a:cs typeface="Inter" pitchFamily="34" charset="-120"/>
              </a:rPr>
              <a:t>:</a:t>
            </a:r>
            <a:r>
              <a:rPr lang="en-US" sz="1750" dirty="0">
                <a:solidFill>
                  <a:srgbClr val="272525"/>
                </a:solidFill>
                <a:latin typeface="Inter" pitchFamily="34" charset="0"/>
                <a:ea typeface="Inter" pitchFamily="34" charset="-122"/>
                <a:cs typeface="Inter" pitchFamily="34" charset="-120"/>
              </a:rPr>
              <a:t> People are </a:t>
            </a:r>
            <a:r>
              <a:rPr lang="en-US" sz="1750" dirty="0">
                <a:solidFill>
                  <a:srgbClr val="0070C0"/>
                </a:solidFill>
                <a:latin typeface="Inter" pitchFamily="34" charset="0"/>
                <a:ea typeface="Inter" pitchFamily="34" charset="-122"/>
                <a:cs typeface="Inter" pitchFamily="34" charset="-120"/>
              </a:rPr>
              <a:t>involved</a:t>
            </a:r>
            <a:r>
              <a:rPr lang="en-US" sz="1750" dirty="0">
                <a:solidFill>
                  <a:srgbClr val="272525"/>
                </a:solidFill>
                <a:latin typeface="Inter" pitchFamily="34" charset="0"/>
                <a:ea typeface="Inter" pitchFamily="34" charset="-122"/>
                <a:cs typeface="Inter" pitchFamily="34" charset="-120"/>
              </a:rPr>
              <a:t> at all stages of the maintenance process. Maintenance personnel include maintenance managers, analysts, designers, programmers and testers.</a:t>
            </a:r>
            <a:endParaRPr lang="en-US" sz="1750" dirty="0"/>
          </a:p>
        </p:txBody>
      </p:sp>
      <p:sp>
        <p:nvSpPr>
          <p:cNvPr id="4" name="Text 2"/>
          <p:cNvSpPr/>
          <p:nvPr/>
        </p:nvSpPr>
        <p:spPr>
          <a:xfrm>
            <a:off x="793790" y="3987165"/>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0070C0"/>
                </a:solidFill>
                <a:latin typeface="Inter" pitchFamily="34" charset="0"/>
                <a:ea typeface="Inter" pitchFamily="34" charset="-122"/>
                <a:cs typeface="Inter" pitchFamily="34" charset="-120"/>
              </a:rPr>
              <a:t>Staff turnover</a:t>
            </a:r>
            <a:r>
              <a:rPr lang="en-US" sz="1750" b="1" dirty="0">
                <a:solidFill>
                  <a:srgbClr val="272525"/>
                </a:solidFill>
                <a:latin typeface="Inter" pitchFamily="34" charset="0"/>
                <a:ea typeface="Inter" pitchFamily="34" charset="-122"/>
                <a:cs typeface="Inter" pitchFamily="34" charset="-120"/>
              </a:rPr>
              <a:t>:</a:t>
            </a:r>
            <a:r>
              <a:rPr lang="en-US" sz="1750" dirty="0">
                <a:solidFill>
                  <a:srgbClr val="272525"/>
                </a:solidFill>
                <a:latin typeface="Inter" pitchFamily="34" charset="0"/>
                <a:ea typeface="Inter" pitchFamily="34" charset="-122"/>
                <a:cs typeface="Inter" pitchFamily="34" charset="-120"/>
              </a:rPr>
              <a:t> Due to the high staff turnover within the Information Technology industry, especially with regard to software maintenance, most systems end up being maintained by people who are not the original authors. So, they spend a substantial proportion of the maintenance effort just understanding the code.</a:t>
            </a:r>
            <a:endParaRPr lang="en-US" sz="1750" dirty="0"/>
          </a:p>
        </p:txBody>
      </p:sp>
      <p:sp>
        <p:nvSpPr>
          <p:cNvPr id="5" name="Text 3"/>
          <p:cNvSpPr/>
          <p:nvPr/>
        </p:nvSpPr>
        <p:spPr>
          <a:xfrm>
            <a:off x="793789" y="5155287"/>
            <a:ext cx="13042821"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0070C0"/>
                </a:solidFill>
                <a:latin typeface="Inter" pitchFamily="34" charset="0"/>
                <a:ea typeface="Inter" pitchFamily="34" charset="-122"/>
                <a:cs typeface="Inter" pitchFamily="34" charset="-120"/>
              </a:rPr>
              <a:t>Domain expertise</a:t>
            </a:r>
            <a:r>
              <a:rPr lang="en-US" sz="1750" dirty="0">
                <a:solidFill>
                  <a:srgbClr val="272525"/>
                </a:solidFill>
                <a:latin typeface="Inter" pitchFamily="34" charset="0"/>
                <a:ea typeface="Inter" pitchFamily="34" charset="-122"/>
                <a:cs typeface="Inter" pitchFamily="34" charset="-120"/>
              </a:rPr>
              <a:t>: The migration of staff to other projects or departments can mean that they end up working on a system for which they have neither the system domain knowledge nor the application domain knowledge. Programmers can introduce changes to programs without being aware of their effects on other parts of the system.</a:t>
            </a:r>
            <a:endParaRPr lang="en-US" sz="17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93790" y="2220873"/>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241477"/>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0070C0"/>
                </a:solidFill>
                <a:latin typeface="Inter" pitchFamily="34" charset="0"/>
                <a:ea typeface="Inter" pitchFamily="34" charset="-122"/>
                <a:cs typeface="Inter" pitchFamily="34" charset="-120"/>
              </a:rPr>
              <a:t>Working practices</a:t>
            </a:r>
            <a:r>
              <a:rPr lang="en-US" sz="1750" dirty="0">
                <a:solidFill>
                  <a:srgbClr val="272525"/>
                </a:solidFill>
                <a:latin typeface="Inter" pitchFamily="34" charset="0"/>
                <a:ea typeface="Inter" pitchFamily="34" charset="-122"/>
                <a:cs typeface="Inter" pitchFamily="34" charset="-120"/>
              </a:rPr>
              <a:t>: Software systems do not change unless they are changed by people. Factors that can make the job more difficult include such things as</a:t>
            </a:r>
            <a:endParaRPr lang="en-US" sz="1750" dirty="0"/>
          </a:p>
        </p:txBody>
      </p:sp>
      <p:sp>
        <p:nvSpPr>
          <p:cNvPr id="4" name="Text 2"/>
          <p:cNvSpPr/>
          <p:nvPr/>
        </p:nvSpPr>
        <p:spPr>
          <a:xfrm>
            <a:off x="793790" y="4307443"/>
            <a:ext cx="13042821" cy="1701165"/>
          </a:xfrm>
          <a:prstGeom prst="rect">
            <a:avLst/>
          </a:prstGeom>
          <a:noFill/>
          <a:ln/>
        </p:spPr>
        <p:txBody>
          <a:bodyPr wrap="square" lIns="0" tIns="0" rIns="0" bIns="0" rtlCol="0" anchor="t"/>
          <a:lstStyle/>
          <a:p>
            <a:pPr marL="0" indent="0" algn="l">
              <a:lnSpc>
                <a:spcPts val="3300"/>
              </a:lnSpc>
              <a:buNone/>
            </a:pPr>
            <a:r>
              <a:rPr lang="en-US" sz="2650" b="1" dirty="0">
                <a:solidFill>
                  <a:srgbClr val="000000"/>
                </a:solidFill>
                <a:latin typeface="Inter Bold" pitchFamily="34" charset="0"/>
                <a:ea typeface="Inter Bold" pitchFamily="34" charset="-122"/>
                <a:cs typeface="Inter Bold" pitchFamily="34" charset="-120"/>
              </a:rPr>
              <a:t>- a maintainer's desire to be creative (or 'clever')- the use of undocumented assumption sets- undocumented design and implementation decisions. It should always be kept in mind that after time has elapsed, programmers find it difficult to understand their own code.</a:t>
            </a:r>
            <a:endParaRPr lang="en-US" sz="26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93790" y="2079188"/>
            <a:ext cx="10879574"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Relations Between the Maintenance Components</a:t>
            </a:r>
            <a:endParaRPr lang="en-US" sz="3550" dirty="0"/>
          </a:p>
        </p:txBody>
      </p:sp>
      <p:sp>
        <p:nvSpPr>
          <p:cNvPr id="3" name="Text 1"/>
          <p:cNvSpPr/>
          <p:nvPr/>
        </p:nvSpPr>
        <p:spPr>
          <a:xfrm>
            <a:off x="793790" y="3099792"/>
            <a:ext cx="13042821" cy="725805"/>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Relations Between Product and Environment: </a:t>
            </a:r>
            <a:r>
              <a:rPr lang="en-US" sz="1750" dirty="0">
                <a:solidFill>
                  <a:srgbClr val="272525"/>
                </a:solidFill>
                <a:latin typeface="Inter" pitchFamily="34" charset="0"/>
                <a:ea typeface="Inter" pitchFamily="34" charset="-122"/>
                <a:cs typeface="Inter" pitchFamily="34" charset="-120"/>
              </a:rPr>
              <a:t>A software product does not exist in a vacuum, rather it can be seen as an entity which is hosted by its organisational and operational environments.</a:t>
            </a:r>
            <a:endParaRPr lang="en-US" sz="1750" dirty="0"/>
          </a:p>
        </p:txBody>
      </p:sp>
      <p:sp>
        <p:nvSpPr>
          <p:cNvPr id="4" name="Text 2"/>
          <p:cNvSpPr/>
          <p:nvPr/>
        </p:nvSpPr>
        <p:spPr>
          <a:xfrm>
            <a:off x="793790" y="4080748"/>
            <a:ext cx="13042821" cy="725805"/>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Relation between product and user:</a:t>
            </a:r>
            <a:r>
              <a:rPr lang="en-US" sz="1750" dirty="0">
                <a:solidFill>
                  <a:srgbClr val="272525"/>
                </a:solidFill>
                <a:latin typeface="Inter" pitchFamily="34" charset="0"/>
                <a:ea typeface="Inter" pitchFamily="34" charset="-122"/>
                <a:cs typeface="Inter" pitchFamily="34" charset="-120"/>
              </a:rPr>
              <a:t> One of the objectives of a software product is to serve the needs of its users. The needs of the users change all the time and thus the product needs to adapt.</a:t>
            </a:r>
            <a:endParaRPr lang="en-US" sz="1750" dirty="0"/>
          </a:p>
        </p:txBody>
      </p:sp>
      <p:sp>
        <p:nvSpPr>
          <p:cNvPr id="5" name="Text 3"/>
          <p:cNvSpPr/>
          <p:nvPr/>
        </p:nvSpPr>
        <p:spPr>
          <a:xfrm>
            <a:off x="793790" y="5061704"/>
            <a:ext cx="13042821" cy="1088708"/>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Interaction between personnel and product:</a:t>
            </a:r>
            <a:r>
              <a:rPr lang="en-US" sz="1750" dirty="0">
                <a:solidFill>
                  <a:srgbClr val="272525"/>
                </a:solidFill>
                <a:latin typeface="Inter" pitchFamily="34" charset="0"/>
                <a:ea typeface="Inter" pitchFamily="34" charset="-122"/>
                <a:cs typeface="Inter" pitchFamily="34" charset="-120"/>
              </a:rPr>
              <a:t> The maintenance personnel who implement changes are themselves the conduit through which change is implemented. The type of maintenance process used and the nature of the maintenance personnel themselves, will affect the quality of the change.</a:t>
            </a:r>
            <a:endParaRPr lang="en-US" sz="17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93790" y="770811"/>
            <a:ext cx="6607016" cy="66879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85000"/>
            </a:srgbClr>
          </a:solidFill>
          <a:ln/>
        </p:spPr>
      </p:sp>
      <p:sp>
        <p:nvSpPr>
          <p:cNvPr id="4" name="Text 1"/>
          <p:cNvSpPr/>
          <p:nvPr/>
        </p:nvSpPr>
        <p:spPr>
          <a:xfrm>
            <a:off x="793790" y="3760351"/>
            <a:ext cx="8705969"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CH5: The Maintenance Process</a:t>
            </a:r>
            <a:endParaRPr lang="en-US" sz="44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472803"/>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Overview</a:t>
            </a:r>
            <a:endParaRPr lang="en-US" sz="3550" dirty="0"/>
          </a:p>
        </p:txBody>
      </p:sp>
      <p:sp>
        <p:nvSpPr>
          <p:cNvPr id="3" name="Text 1"/>
          <p:cNvSpPr/>
          <p:nvPr/>
        </p:nvSpPr>
        <p:spPr>
          <a:xfrm>
            <a:off x="793790" y="249340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Definitions: Framework, Safety Critical</a:t>
            </a:r>
            <a:endParaRPr lang="en-US" sz="1750" dirty="0"/>
          </a:p>
        </p:txBody>
      </p:sp>
      <p:sp>
        <p:nvSpPr>
          <p:cNvPr id="4" name="Text 2"/>
          <p:cNvSpPr/>
          <p:nvPr/>
        </p:nvSpPr>
        <p:spPr>
          <a:xfrm>
            <a:off x="793790" y="293560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Maintenance Framework</a:t>
            </a:r>
            <a:endParaRPr lang="en-US" sz="1750" dirty="0"/>
          </a:p>
        </p:txBody>
      </p:sp>
      <p:sp>
        <p:nvSpPr>
          <p:cNvPr id="5" name="Text 3"/>
          <p:cNvSpPr/>
          <p:nvPr/>
        </p:nvSpPr>
        <p:spPr>
          <a:xfrm>
            <a:off x="793790" y="3377803"/>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User requirements (Progressive, Regressive)</a:t>
            </a:r>
            <a:endParaRPr lang="en-US" sz="1750" dirty="0"/>
          </a:p>
        </p:txBody>
      </p:sp>
      <p:sp>
        <p:nvSpPr>
          <p:cNvPr id="6" name="Text 4"/>
          <p:cNvSpPr/>
          <p:nvPr/>
        </p:nvSpPr>
        <p:spPr>
          <a:xfrm>
            <a:off x="793790" y="3820001"/>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Organizational Environment</a:t>
            </a:r>
            <a:endParaRPr lang="en-US" sz="1750" dirty="0"/>
          </a:p>
        </p:txBody>
      </p:sp>
      <p:sp>
        <p:nvSpPr>
          <p:cNvPr id="7" name="Text 5"/>
          <p:cNvSpPr/>
          <p:nvPr/>
        </p:nvSpPr>
        <p:spPr>
          <a:xfrm>
            <a:off x="793790" y="4262199"/>
            <a:ext cx="13042821" cy="362903"/>
          </a:xfrm>
          <a:prstGeom prst="rect">
            <a:avLst/>
          </a:prstGeom>
          <a:noFill/>
          <a:ln/>
        </p:spPr>
        <p:txBody>
          <a:bodyPr wrap="none" lIns="0" tIns="0" rIns="0" bIns="0" rtlCol="0" anchor="t"/>
          <a:lstStyle/>
          <a:p>
            <a:pPr marL="1028700" lvl="2"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Change in Policy and Competition in Marketplace</a:t>
            </a:r>
            <a:endParaRPr lang="en-US" sz="1750" dirty="0"/>
          </a:p>
        </p:txBody>
      </p:sp>
      <p:sp>
        <p:nvSpPr>
          <p:cNvPr id="8" name="Text 6"/>
          <p:cNvSpPr/>
          <p:nvPr/>
        </p:nvSpPr>
        <p:spPr>
          <a:xfrm>
            <a:off x="793790" y="4704398"/>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Operational environment</a:t>
            </a:r>
            <a:endParaRPr lang="en-US" sz="1750" dirty="0"/>
          </a:p>
        </p:txBody>
      </p:sp>
      <p:sp>
        <p:nvSpPr>
          <p:cNvPr id="9" name="Text 7"/>
          <p:cNvSpPr/>
          <p:nvPr/>
        </p:nvSpPr>
        <p:spPr>
          <a:xfrm>
            <a:off x="793790" y="5146596"/>
            <a:ext cx="13042821" cy="362903"/>
          </a:xfrm>
          <a:prstGeom prst="rect">
            <a:avLst/>
          </a:prstGeom>
          <a:noFill/>
          <a:ln/>
        </p:spPr>
        <p:txBody>
          <a:bodyPr wrap="none" lIns="0" tIns="0" rIns="0" bIns="0" rtlCol="0" anchor="t"/>
          <a:lstStyle/>
          <a:p>
            <a:pPr marL="1028700" lvl="2"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Hardware and Software Innovations</a:t>
            </a:r>
            <a:endParaRPr lang="en-US" sz="1750" dirty="0"/>
          </a:p>
        </p:txBody>
      </p:sp>
      <p:sp>
        <p:nvSpPr>
          <p:cNvPr id="10" name="Text 8"/>
          <p:cNvSpPr/>
          <p:nvPr/>
        </p:nvSpPr>
        <p:spPr>
          <a:xfrm>
            <a:off x="793790" y="5588794"/>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Maintenance process</a:t>
            </a:r>
            <a:endParaRPr lang="en-US" sz="1750" dirty="0"/>
          </a:p>
        </p:txBody>
      </p:sp>
      <p:sp>
        <p:nvSpPr>
          <p:cNvPr id="11" name="Text 9"/>
          <p:cNvSpPr/>
          <p:nvPr/>
        </p:nvSpPr>
        <p:spPr>
          <a:xfrm>
            <a:off x="793790" y="6030992"/>
            <a:ext cx="13042821" cy="725805"/>
          </a:xfrm>
          <a:prstGeom prst="rect">
            <a:avLst/>
          </a:prstGeom>
          <a:noFill/>
          <a:ln/>
        </p:spPr>
        <p:txBody>
          <a:bodyPr wrap="square" lIns="0" tIns="0" rIns="0" bIns="0" rtlCol="0" anchor="t"/>
          <a:lstStyle/>
          <a:p>
            <a:pPr marL="1028700" lvl="2"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Capturing change requirements, Variation in programming practices, paradigm shift, dead paradigm for living systems, Error detection and correction</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793790" y="2008227"/>
            <a:ext cx="11183183"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Software Life Cycle vs Software Process</a:t>
            </a:r>
            <a:endParaRPr lang="en-US" sz="4450" dirty="0"/>
          </a:p>
        </p:txBody>
      </p:sp>
      <p:sp>
        <p:nvSpPr>
          <p:cNvPr id="3" name="Text 1"/>
          <p:cNvSpPr/>
          <p:nvPr/>
        </p:nvSpPr>
        <p:spPr>
          <a:xfrm>
            <a:off x="793790" y="3170634"/>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a:t>
            </a:r>
            <a:r>
              <a:rPr lang="en-US" sz="1750" b="1" dirty="0">
                <a:solidFill>
                  <a:srgbClr val="272525"/>
                </a:solidFill>
                <a:latin typeface="Inter" pitchFamily="34" charset="0"/>
                <a:ea typeface="Inter" pitchFamily="34" charset="-122"/>
                <a:cs typeface="Inter" pitchFamily="34" charset="-120"/>
              </a:rPr>
              <a:t>Software Life Cycle</a:t>
            </a:r>
            <a:r>
              <a:rPr lang="en-US" sz="1750" dirty="0">
                <a:solidFill>
                  <a:srgbClr val="272525"/>
                </a:solidFill>
                <a:latin typeface="Inter" pitchFamily="34" charset="0"/>
                <a:ea typeface="Inter" pitchFamily="34" charset="-122"/>
                <a:cs typeface="Inter" pitchFamily="34" charset="-120"/>
              </a:rPr>
              <a:t> refers to the </a:t>
            </a:r>
            <a:r>
              <a:rPr lang="en-US" sz="1750" dirty="0">
                <a:solidFill>
                  <a:srgbClr val="0070C0"/>
                </a:solidFill>
                <a:latin typeface="Inter" pitchFamily="34" charset="0"/>
                <a:ea typeface="Inter" pitchFamily="34" charset="-122"/>
                <a:cs typeface="Inter" pitchFamily="34" charset="-120"/>
              </a:rPr>
              <a:t>stages a software product goes through </a:t>
            </a:r>
            <a:r>
              <a:rPr lang="en-US" sz="1750" dirty="0">
                <a:solidFill>
                  <a:srgbClr val="272525"/>
                </a:solidFill>
                <a:latin typeface="Inter" pitchFamily="34" charset="0"/>
                <a:ea typeface="Inter" pitchFamily="34" charset="-122"/>
                <a:cs typeface="Inter" pitchFamily="34" charset="-120"/>
              </a:rPr>
              <a:t>from its initial conception to its final retirement. These stages typically include requirements analysis, design, implementation, testing, deployment, and maintenance.</a:t>
            </a:r>
            <a:endParaRPr lang="en-US" sz="1750" dirty="0"/>
          </a:p>
        </p:txBody>
      </p:sp>
      <p:sp>
        <p:nvSpPr>
          <p:cNvPr id="4" name="Text 2"/>
          <p:cNvSpPr/>
          <p:nvPr/>
        </p:nvSpPr>
        <p:spPr>
          <a:xfrm>
            <a:off x="793790" y="451449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a:t>
            </a:r>
            <a:r>
              <a:rPr lang="en-US" sz="1750" b="1" dirty="0">
                <a:solidFill>
                  <a:srgbClr val="272525"/>
                </a:solidFill>
                <a:latin typeface="Inter" pitchFamily="34" charset="0"/>
                <a:ea typeface="Inter" pitchFamily="34" charset="-122"/>
                <a:cs typeface="Inter" pitchFamily="34" charset="-120"/>
              </a:rPr>
              <a:t>Software Process</a:t>
            </a:r>
            <a:r>
              <a:rPr lang="en-US" sz="1750" dirty="0">
                <a:solidFill>
                  <a:srgbClr val="272525"/>
                </a:solidFill>
                <a:latin typeface="Inter" pitchFamily="34" charset="0"/>
                <a:ea typeface="Inter" pitchFamily="34" charset="-122"/>
                <a:cs typeface="Inter" pitchFamily="34" charset="-120"/>
              </a:rPr>
              <a:t> is the set of activities, methods, and practices used to develop and maintain software. It </a:t>
            </a:r>
            <a:r>
              <a:rPr lang="en-US" sz="1750" dirty="0">
                <a:solidFill>
                  <a:srgbClr val="0070C0"/>
                </a:solidFill>
                <a:latin typeface="Inter" pitchFamily="34" charset="0"/>
                <a:ea typeface="Inter" pitchFamily="34" charset="-122"/>
                <a:cs typeface="Inter" pitchFamily="34" charset="-120"/>
              </a:rPr>
              <a:t>defines how the software life cycle stages are executed</a:t>
            </a:r>
            <a:r>
              <a:rPr lang="en-US" sz="1750" dirty="0">
                <a:solidFill>
                  <a:srgbClr val="272525"/>
                </a:solidFill>
                <a:latin typeface="Inter" pitchFamily="34" charset="0"/>
                <a:ea typeface="Inter" pitchFamily="34" charset="-122"/>
                <a:cs typeface="Inter" pitchFamily="34" charset="-120"/>
              </a:rPr>
              <a:t> and managed to ensure quality and efficiency.</a:t>
            </a:r>
            <a:endParaRPr lang="en-US" sz="1750" dirty="0"/>
          </a:p>
        </p:txBody>
      </p:sp>
      <p:sp>
        <p:nvSpPr>
          <p:cNvPr id="5" name="Text 3"/>
          <p:cNvSpPr/>
          <p:nvPr/>
        </p:nvSpPr>
        <p:spPr>
          <a:xfrm>
            <a:off x="793790" y="549544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While the </a:t>
            </a:r>
            <a:r>
              <a:rPr lang="en-US" sz="1750" dirty="0">
                <a:solidFill>
                  <a:srgbClr val="0070C0"/>
                </a:solidFill>
                <a:latin typeface="Inter" pitchFamily="34" charset="0"/>
                <a:ea typeface="Inter" pitchFamily="34" charset="-122"/>
                <a:cs typeface="Inter" pitchFamily="34" charset="-120"/>
              </a:rPr>
              <a:t>software life cycle </a:t>
            </a:r>
            <a:r>
              <a:rPr lang="en-US" sz="1750" dirty="0">
                <a:solidFill>
                  <a:srgbClr val="272525"/>
                </a:solidFill>
                <a:latin typeface="Inter" pitchFamily="34" charset="0"/>
                <a:ea typeface="Inter" pitchFamily="34" charset="-122"/>
                <a:cs typeface="Inter" pitchFamily="34" charset="-120"/>
              </a:rPr>
              <a:t>describes </a:t>
            </a:r>
            <a:r>
              <a:rPr lang="en-US" sz="1750" i="1" dirty="0">
                <a:solidFill>
                  <a:srgbClr val="0070C0"/>
                </a:solidFill>
                <a:latin typeface="Inter" pitchFamily="34" charset="0"/>
                <a:ea typeface="Inter" pitchFamily="34" charset="-122"/>
                <a:cs typeface="Inter" pitchFamily="34" charset="-120"/>
              </a:rPr>
              <a:t>what</a:t>
            </a:r>
            <a:r>
              <a:rPr lang="en-US" sz="1750" dirty="0">
                <a:solidFill>
                  <a:srgbClr val="0070C0"/>
                </a:solidFill>
                <a:latin typeface="Inter" pitchFamily="34" charset="0"/>
                <a:ea typeface="Inter" pitchFamily="34" charset="-122"/>
                <a:cs typeface="Inter" pitchFamily="34" charset="-120"/>
              </a:rPr>
              <a:t> phases </a:t>
            </a:r>
            <a:r>
              <a:rPr lang="en-US" sz="1750" dirty="0">
                <a:solidFill>
                  <a:srgbClr val="272525"/>
                </a:solidFill>
                <a:latin typeface="Inter" pitchFamily="34" charset="0"/>
                <a:ea typeface="Inter" pitchFamily="34" charset="-122"/>
                <a:cs typeface="Inter" pitchFamily="34" charset="-120"/>
              </a:rPr>
              <a:t>a software product experiences, the </a:t>
            </a:r>
            <a:r>
              <a:rPr lang="en-US" sz="1750" dirty="0">
                <a:solidFill>
                  <a:srgbClr val="0070C0"/>
                </a:solidFill>
                <a:latin typeface="Inter" pitchFamily="34" charset="0"/>
                <a:ea typeface="Inter" pitchFamily="34" charset="-122"/>
                <a:cs typeface="Inter" pitchFamily="34" charset="-120"/>
              </a:rPr>
              <a:t>software process </a:t>
            </a:r>
            <a:r>
              <a:rPr lang="en-US" sz="1750" dirty="0">
                <a:solidFill>
                  <a:srgbClr val="272525"/>
                </a:solidFill>
                <a:latin typeface="Inter" pitchFamily="34" charset="0"/>
                <a:ea typeface="Inter" pitchFamily="34" charset="-122"/>
                <a:cs typeface="Inter" pitchFamily="34" charset="-120"/>
              </a:rPr>
              <a:t>specifies </a:t>
            </a:r>
            <a:r>
              <a:rPr lang="en-US" sz="1750" i="1" dirty="0">
                <a:solidFill>
                  <a:srgbClr val="0070C0"/>
                </a:solidFill>
                <a:latin typeface="Inter" pitchFamily="34" charset="0"/>
                <a:ea typeface="Inter" pitchFamily="34" charset="-122"/>
                <a:cs typeface="Inter" pitchFamily="34" charset="-120"/>
              </a:rPr>
              <a:t>how</a:t>
            </a:r>
            <a:r>
              <a:rPr lang="en-US" sz="1750" dirty="0">
                <a:solidFill>
                  <a:srgbClr val="272525"/>
                </a:solidFill>
                <a:latin typeface="Inter" pitchFamily="34" charset="0"/>
                <a:ea typeface="Inter" pitchFamily="34" charset="-122"/>
                <a:cs typeface="Inter" pitchFamily="34" charset="-120"/>
              </a:rPr>
              <a:t> those phases are </a:t>
            </a:r>
            <a:r>
              <a:rPr lang="en-US" sz="1750" dirty="0">
                <a:solidFill>
                  <a:srgbClr val="0070C0"/>
                </a:solidFill>
                <a:latin typeface="Inter" pitchFamily="34" charset="0"/>
                <a:ea typeface="Inter" pitchFamily="34" charset="-122"/>
                <a:cs typeface="Inter" pitchFamily="34" charset="-120"/>
              </a:rPr>
              <a:t>carried out.</a:t>
            </a:r>
            <a:endParaRPr lang="en-US" sz="1750" dirty="0">
              <a:solidFill>
                <a:srgbClr val="0070C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793790" y="2680216"/>
            <a:ext cx="8426887"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Software Maintenance Models</a:t>
            </a:r>
            <a:endParaRPr lang="en-US" sz="4450" dirty="0"/>
          </a:p>
        </p:txBody>
      </p:sp>
      <p:sp>
        <p:nvSpPr>
          <p:cNvPr id="3" name="Text 1"/>
          <p:cNvSpPr/>
          <p:nvPr/>
        </p:nvSpPr>
        <p:spPr>
          <a:xfrm>
            <a:off x="793790" y="384262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Def: In software terms the model is the abstract representation of the </a:t>
            </a:r>
            <a:r>
              <a:rPr lang="en-US" sz="1750" dirty="0">
                <a:solidFill>
                  <a:srgbClr val="0070C0"/>
                </a:solidFill>
                <a:latin typeface="Inter" pitchFamily="34" charset="0"/>
                <a:ea typeface="Inter" pitchFamily="34" charset="-122"/>
                <a:cs typeface="Inter" pitchFamily="34" charset="-120"/>
              </a:rPr>
              <a:t>software production process</a:t>
            </a:r>
            <a:r>
              <a:rPr lang="en-US" sz="1750" dirty="0">
                <a:solidFill>
                  <a:srgbClr val="272525"/>
                </a:solidFill>
                <a:latin typeface="Inter" pitchFamily="34" charset="0"/>
                <a:ea typeface="Inter" pitchFamily="34" charset="-122"/>
                <a:cs typeface="Inter" pitchFamily="34" charset="-120"/>
              </a:rPr>
              <a:t>, the series of changes through which a software product evolves from initial idea to the system in use.</a:t>
            </a:r>
            <a:endParaRPr lang="en-US" sz="1750" dirty="0"/>
          </a:p>
        </p:txBody>
      </p:sp>
      <p:sp>
        <p:nvSpPr>
          <p:cNvPr id="4" name="Text 2"/>
          <p:cNvSpPr/>
          <p:nvPr/>
        </p:nvSpPr>
        <p:spPr>
          <a:xfrm>
            <a:off x="793790" y="482357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For software maintenance, it is the representation of those parts of the process specifically pertaining to the evolution of the software.</a:t>
            </a:r>
            <a:endParaRPr lang="en-US" sz="17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754737" y="982980"/>
            <a:ext cx="6147792" cy="505420"/>
          </a:xfrm>
          <a:prstGeom prst="rect">
            <a:avLst/>
          </a:prstGeom>
          <a:noFill/>
          <a:ln/>
        </p:spPr>
        <p:txBody>
          <a:bodyPr wrap="none" lIns="0" tIns="0" rIns="0" bIns="0" rtlCol="0" anchor="t"/>
          <a:lstStyle/>
          <a:p>
            <a:pPr marL="0" indent="0" algn="l">
              <a:lnSpc>
                <a:spcPts val="3950"/>
              </a:lnSpc>
              <a:buNone/>
            </a:pPr>
            <a:r>
              <a:rPr lang="en-US" sz="3150" b="1" dirty="0">
                <a:solidFill>
                  <a:srgbClr val="000000"/>
                </a:solidFill>
                <a:latin typeface="Inter Bold" pitchFamily="34" charset="0"/>
                <a:ea typeface="Inter Bold" pitchFamily="34" charset="-122"/>
                <a:cs typeface="Inter Bold" pitchFamily="34" charset="-120"/>
              </a:rPr>
              <a:t>Software Maintenance Process</a:t>
            </a:r>
            <a:endParaRPr lang="en-US" sz="3150" dirty="0"/>
          </a:p>
        </p:txBody>
      </p:sp>
      <p:sp>
        <p:nvSpPr>
          <p:cNvPr id="3" name="Text 1"/>
          <p:cNvSpPr/>
          <p:nvPr/>
        </p:nvSpPr>
        <p:spPr>
          <a:xfrm>
            <a:off x="754737" y="1811774"/>
            <a:ext cx="13120926" cy="775811"/>
          </a:xfrm>
          <a:prstGeom prst="rect">
            <a:avLst/>
          </a:prstGeom>
          <a:noFill/>
          <a:ln/>
        </p:spPr>
        <p:txBody>
          <a:bodyPr wrap="squar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Software Maintenance is an important phase of Software Development Life Cycle (SDLC), and it is implemented in the system through a proper software maintenance process, known as </a:t>
            </a:r>
            <a:r>
              <a:rPr lang="en-US" sz="1250" b="1" dirty="0">
                <a:solidFill>
                  <a:srgbClr val="272525"/>
                </a:solidFill>
                <a:latin typeface="Inter" pitchFamily="34" charset="0"/>
                <a:ea typeface="Inter" pitchFamily="34" charset="-122"/>
                <a:cs typeface="Inter" pitchFamily="34" charset="-120"/>
              </a:rPr>
              <a:t>Software Maintenance Life Cycle (</a:t>
            </a:r>
            <a:r>
              <a:rPr lang="en-US" sz="1250" b="1" dirty="0">
                <a:solidFill>
                  <a:srgbClr val="0070C0"/>
                </a:solidFill>
                <a:latin typeface="Inter" pitchFamily="34" charset="0"/>
                <a:ea typeface="Inter" pitchFamily="34" charset="-122"/>
                <a:cs typeface="Inter" pitchFamily="34" charset="-120"/>
              </a:rPr>
              <a:t>SMLC</a:t>
            </a:r>
            <a:r>
              <a:rPr lang="en-US" sz="1250" b="1" dirty="0">
                <a:solidFill>
                  <a:srgbClr val="272525"/>
                </a:solidFill>
                <a:latin typeface="Inter" pitchFamily="34" charset="0"/>
                <a:ea typeface="Inter" pitchFamily="34" charset="-122"/>
                <a:cs typeface="Inter" pitchFamily="34" charset="-120"/>
              </a:rPr>
              <a:t>)</a:t>
            </a:r>
            <a:r>
              <a:rPr lang="en-US" sz="1250" dirty="0">
                <a:solidFill>
                  <a:srgbClr val="272525"/>
                </a:solidFill>
                <a:latin typeface="Inter" pitchFamily="34" charset="0"/>
                <a:ea typeface="Inter" pitchFamily="34" charset="-122"/>
                <a:cs typeface="Inter" pitchFamily="34" charset="-120"/>
              </a:rPr>
              <a:t>. This life cycle consists of seven different phases, each of which can be used in iterative manner and can be extended so that customized items and processes can be included. These seven phases of Software Maintenance process are:</a:t>
            </a:r>
            <a:endParaRPr lang="en-US" sz="1250" dirty="0"/>
          </a:p>
        </p:txBody>
      </p:sp>
      <p:sp>
        <p:nvSpPr>
          <p:cNvPr id="4" name="Text 2"/>
          <p:cNvSpPr/>
          <p:nvPr/>
        </p:nvSpPr>
        <p:spPr>
          <a:xfrm>
            <a:off x="754737" y="2769513"/>
            <a:ext cx="13120926" cy="517208"/>
          </a:xfrm>
          <a:prstGeom prst="rect">
            <a:avLst/>
          </a:prstGeom>
          <a:noFill/>
          <a:ln/>
        </p:spPr>
        <p:txBody>
          <a:bodyPr wrap="square" lIns="0" tIns="0" rIns="0" bIns="0" rtlCol="0" anchor="t"/>
          <a:lstStyle/>
          <a:p>
            <a:pPr marL="342900" indent="-342900" algn="l">
              <a:lnSpc>
                <a:spcPts val="2000"/>
              </a:lnSpc>
              <a:buSzPct val="100000"/>
              <a:buFont typeface="+mj-lt"/>
              <a:buAutoNum type="arabicPeriod"/>
            </a:pPr>
            <a:r>
              <a:rPr lang="en-US" sz="1250" b="1" dirty="0">
                <a:solidFill>
                  <a:srgbClr val="272525"/>
                </a:solidFill>
                <a:latin typeface="Inter" pitchFamily="34" charset="0"/>
                <a:ea typeface="Inter" pitchFamily="34" charset="-122"/>
                <a:cs typeface="Inter" pitchFamily="34" charset="-120"/>
              </a:rPr>
              <a:t>Identification Phase: </a:t>
            </a:r>
            <a:r>
              <a:rPr lang="en-US" sz="1250" dirty="0">
                <a:solidFill>
                  <a:srgbClr val="272525"/>
                </a:solidFill>
                <a:latin typeface="Inter" pitchFamily="34" charset="0"/>
                <a:ea typeface="Inter" pitchFamily="34" charset="-122"/>
                <a:cs typeface="Inter" pitchFamily="34" charset="-120"/>
              </a:rPr>
              <a:t>In this phase, the requests for modifications in the software are identified and analysed. Each of the requested modification is then assessed to determine and classify the type of maintenance activity it requires. This is either generated by the system itself, via logs or error messages, or by the user.</a:t>
            </a:r>
            <a:endParaRPr lang="en-US" sz="1250" dirty="0"/>
          </a:p>
        </p:txBody>
      </p:sp>
      <p:sp>
        <p:nvSpPr>
          <p:cNvPr id="5" name="Text 3"/>
          <p:cNvSpPr/>
          <p:nvPr/>
        </p:nvSpPr>
        <p:spPr>
          <a:xfrm>
            <a:off x="754737" y="3343275"/>
            <a:ext cx="13120926" cy="775811"/>
          </a:xfrm>
          <a:prstGeom prst="rect">
            <a:avLst/>
          </a:prstGeom>
          <a:noFill/>
          <a:ln/>
        </p:spPr>
        <p:txBody>
          <a:bodyPr wrap="square" lIns="0" tIns="0" rIns="0" bIns="0" rtlCol="0" anchor="t"/>
          <a:lstStyle/>
          <a:p>
            <a:pPr marL="342900" indent="-342900" algn="l">
              <a:lnSpc>
                <a:spcPts val="2000"/>
              </a:lnSpc>
              <a:buSzPct val="100000"/>
              <a:buFont typeface="+mj-lt"/>
              <a:buAutoNum type="arabicPeriod" startAt="2"/>
            </a:pPr>
            <a:r>
              <a:rPr lang="en-US" sz="1250" dirty="0">
                <a:solidFill>
                  <a:srgbClr val="272525"/>
                </a:solidFill>
                <a:latin typeface="Inter" pitchFamily="34" charset="0"/>
                <a:ea typeface="Inter" pitchFamily="34" charset="-122"/>
                <a:cs typeface="Inter" pitchFamily="34" charset="-120"/>
              </a:rPr>
              <a:t> </a:t>
            </a:r>
            <a:r>
              <a:rPr lang="en-US" sz="1250" b="1" dirty="0">
                <a:solidFill>
                  <a:srgbClr val="272525"/>
                </a:solidFill>
                <a:latin typeface="Inter" pitchFamily="34" charset="0"/>
                <a:ea typeface="Inter" pitchFamily="34" charset="-122"/>
                <a:cs typeface="Inter" pitchFamily="34" charset="-120"/>
              </a:rPr>
              <a:t>Analysis Phase: </a:t>
            </a:r>
            <a:r>
              <a:rPr lang="en-US" sz="1250" dirty="0">
                <a:solidFill>
                  <a:srgbClr val="272525"/>
                </a:solidFill>
                <a:latin typeface="Inter" pitchFamily="34" charset="0"/>
                <a:ea typeface="Inter" pitchFamily="34" charset="-122"/>
                <a:cs typeface="Inter" pitchFamily="34" charset="-120"/>
              </a:rPr>
              <a:t>The feasibility and scope of each validated modification request are determined and a plan is prepared to incorporate the changes in the software. The input attribute comprises validated modification request, initial estimate of resources, project documentation, and repository information. The cost of modification and maintenance is also estimated.</a:t>
            </a:r>
            <a:endParaRPr lang="en-US" sz="1250" dirty="0"/>
          </a:p>
        </p:txBody>
      </p:sp>
      <p:sp>
        <p:nvSpPr>
          <p:cNvPr id="6" name="Text 4"/>
          <p:cNvSpPr/>
          <p:nvPr/>
        </p:nvSpPr>
        <p:spPr>
          <a:xfrm>
            <a:off x="754737" y="4175641"/>
            <a:ext cx="13120926" cy="517208"/>
          </a:xfrm>
          <a:prstGeom prst="rect">
            <a:avLst/>
          </a:prstGeom>
          <a:noFill/>
          <a:ln/>
        </p:spPr>
        <p:txBody>
          <a:bodyPr wrap="square" lIns="0" tIns="0" rIns="0" bIns="0" rtlCol="0" anchor="t"/>
          <a:lstStyle/>
          <a:p>
            <a:pPr marL="342900" indent="-342900" algn="l">
              <a:lnSpc>
                <a:spcPts val="2000"/>
              </a:lnSpc>
              <a:buSzPct val="100000"/>
              <a:buFont typeface="+mj-lt"/>
              <a:buAutoNum type="arabicPeriod" startAt="3"/>
            </a:pPr>
            <a:r>
              <a:rPr lang="en-US" sz="1250" b="1" dirty="0">
                <a:solidFill>
                  <a:srgbClr val="272525"/>
                </a:solidFill>
                <a:latin typeface="Inter" pitchFamily="34" charset="0"/>
                <a:ea typeface="Inter" pitchFamily="34" charset="-122"/>
                <a:cs typeface="Inter" pitchFamily="34" charset="-120"/>
              </a:rPr>
              <a:t>Design Phase: </a:t>
            </a:r>
            <a:r>
              <a:rPr lang="en-US" sz="1250" dirty="0">
                <a:solidFill>
                  <a:srgbClr val="272525"/>
                </a:solidFill>
                <a:latin typeface="Inter" pitchFamily="34" charset="0"/>
                <a:ea typeface="Inter" pitchFamily="34" charset="-122"/>
                <a:cs typeface="Inter" pitchFamily="34" charset="-120"/>
              </a:rPr>
              <a:t>The new modules that need to be replaced or modified are designed as per the requirements specified in the earlier stages. Test cases are developed for the new design including the safety and security issues. These test cases are created for the validation and verifcation of the system.</a:t>
            </a:r>
            <a:endParaRPr lang="en-US" sz="1250" dirty="0"/>
          </a:p>
        </p:txBody>
      </p:sp>
      <p:sp>
        <p:nvSpPr>
          <p:cNvPr id="7" name="Text 5"/>
          <p:cNvSpPr/>
          <p:nvPr/>
        </p:nvSpPr>
        <p:spPr>
          <a:xfrm>
            <a:off x="754737" y="4749403"/>
            <a:ext cx="13120926" cy="517208"/>
          </a:xfrm>
          <a:prstGeom prst="rect">
            <a:avLst/>
          </a:prstGeom>
          <a:noFill/>
          <a:ln/>
        </p:spPr>
        <p:txBody>
          <a:bodyPr wrap="square" lIns="0" tIns="0" rIns="0" bIns="0" rtlCol="0" anchor="t"/>
          <a:lstStyle/>
          <a:p>
            <a:pPr marL="342900" indent="-342900" algn="l">
              <a:lnSpc>
                <a:spcPts val="2000"/>
              </a:lnSpc>
              <a:buSzPct val="100000"/>
              <a:buFont typeface="+mj-lt"/>
              <a:buAutoNum type="arabicPeriod" startAt="4"/>
            </a:pPr>
            <a:r>
              <a:rPr lang="en-US" sz="1250" b="1" dirty="0">
                <a:solidFill>
                  <a:srgbClr val="272525"/>
                </a:solidFill>
                <a:latin typeface="Inter" pitchFamily="34" charset="0"/>
                <a:ea typeface="Inter" pitchFamily="34" charset="-122"/>
                <a:cs typeface="Inter" pitchFamily="34" charset="-120"/>
              </a:rPr>
              <a:t>Implementation Phase: </a:t>
            </a:r>
            <a:r>
              <a:rPr lang="en-US" sz="1250" dirty="0">
                <a:solidFill>
                  <a:srgbClr val="272525"/>
                </a:solidFill>
                <a:latin typeface="Inter" pitchFamily="34" charset="0"/>
                <a:ea typeface="Inter" pitchFamily="34" charset="-122"/>
                <a:cs typeface="Inter" pitchFamily="34" charset="-120"/>
              </a:rPr>
              <a:t>In the implementation phase, the actual modification in the software code are made, new features that support the specifications of the present software are added, and the modified software is installed. The new modules are coded with the assistance of structured design created in the design phase.</a:t>
            </a:r>
            <a:endParaRPr lang="en-US" sz="1250" dirty="0"/>
          </a:p>
        </p:txBody>
      </p:sp>
      <p:sp>
        <p:nvSpPr>
          <p:cNvPr id="8" name="Text 6"/>
          <p:cNvSpPr/>
          <p:nvPr/>
        </p:nvSpPr>
        <p:spPr>
          <a:xfrm>
            <a:off x="754737" y="5323165"/>
            <a:ext cx="13120926" cy="517208"/>
          </a:xfrm>
          <a:prstGeom prst="rect">
            <a:avLst/>
          </a:prstGeom>
          <a:noFill/>
          <a:ln/>
        </p:spPr>
        <p:txBody>
          <a:bodyPr wrap="square" lIns="0" tIns="0" rIns="0" bIns="0" rtlCol="0" anchor="t"/>
          <a:lstStyle/>
          <a:p>
            <a:pPr marL="342900" indent="-342900" algn="l">
              <a:lnSpc>
                <a:spcPts val="2000"/>
              </a:lnSpc>
              <a:buSzPct val="100000"/>
              <a:buFont typeface="+mj-lt"/>
              <a:buAutoNum type="arabicPeriod" startAt="5"/>
            </a:pPr>
            <a:r>
              <a:rPr lang="en-US" sz="1250" b="1" dirty="0">
                <a:solidFill>
                  <a:srgbClr val="272525"/>
                </a:solidFill>
                <a:latin typeface="Inter" pitchFamily="34" charset="0"/>
                <a:ea typeface="Inter" pitchFamily="34" charset="-122"/>
                <a:cs typeface="Inter" pitchFamily="34" charset="-120"/>
              </a:rPr>
              <a:t>System Testing Phase:  </a:t>
            </a:r>
            <a:r>
              <a:rPr lang="en-US" sz="1250" u="sng" dirty="0">
                <a:solidFill>
                  <a:srgbClr val="4950BC"/>
                </a:solidFill>
                <a:latin typeface="Inter" pitchFamily="34" charset="0"/>
                <a:ea typeface="Inter" pitchFamily="34" charset="-122"/>
                <a:cs typeface="Inter" pitchFamily="34" charset="-120"/>
                <a:hlinkClick r:id="rId3">
                  <a:extLst>
                    <a:ext uri="{A12FA001-AC4F-418D-AE19-62706E023703}">
                      <ahyp:hlinkClr xmlns:ahyp="http://schemas.microsoft.com/office/drawing/2018/hyperlinkcolor" val="tx"/>
                    </a:ext>
                  </a:extLst>
                </a:hlinkClick>
              </a:rPr>
              <a:t>​</a:t>
            </a:r>
            <a:r>
              <a:rPr lang="en-US" sz="1250" dirty="0">
                <a:solidFill>
                  <a:srgbClr val="272525"/>
                </a:solidFill>
                <a:latin typeface="Inter" pitchFamily="34" charset="0"/>
                <a:ea typeface="Inter" pitchFamily="34" charset="-122"/>
                <a:cs typeface="Inter" pitchFamily="34" charset="-120"/>
              </a:rPr>
              <a:t>Regression testing is performed on the modified system to ensure that no defect, error or bug is left undetected. Furthermore, it validates that no new faults are introduced in the software as a result of maintenance activity. Integration testing</a:t>
            </a:r>
            <a:r>
              <a:rPr lang="en-US" sz="1250" u="sng" dirty="0">
                <a:solidFill>
                  <a:srgbClr val="4950BC"/>
                </a:solidFill>
                <a:latin typeface="Inter" pitchFamily="34" charset="0"/>
                <a:ea typeface="Inter" pitchFamily="34" charset="-122"/>
                <a:cs typeface="Inter" pitchFamily="34" charset="-120"/>
                <a:hlinkClick r:id="rId4">
                  <a:extLst>
                    <a:ext uri="{A12FA001-AC4F-418D-AE19-62706E023703}">
                      <ahyp:hlinkClr xmlns:ahyp="http://schemas.microsoft.com/office/drawing/2018/hyperlinkcolor" val="tx"/>
                    </a:ext>
                  </a:extLst>
                </a:hlinkClick>
              </a:rPr>
              <a:t>​</a:t>
            </a:r>
            <a:r>
              <a:rPr lang="en-US" sz="1250" dirty="0">
                <a:solidFill>
                  <a:srgbClr val="272525"/>
                </a:solidFill>
                <a:latin typeface="Inter" pitchFamily="34" charset="0"/>
                <a:ea typeface="Inter" pitchFamily="34" charset="-122"/>
                <a:cs typeface="Inter" pitchFamily="34" charset="-120"/>
              </a:rPr>
              <a:t> is also carried out between new modules and the system.</a:t>
            </a:r>
            <a:endParaRPr lang="en-US" sz="1250" dirty="0"/>
          </a:p>
        </p:txBody>
      </p:sp>
      <p:sp>
        <p:nvSpPr>
          <p:cNvPr id="9" name="Text 7"/>
          <p:cNvSpPr/>
          <p:nvPr/>
        </p:nvSpPr>
        <p:spPr>
          <a:xfrm>
            <a:off x="754737" y="5896928"/>
            <a:ext cx="13120926" cy="517208"/>
          </a:xfrm>
          <a:prstGeom prst="rect">
            <a:avLst/>
          </a:prstGeom>
          <a:noFill/>
          <a:ln/>
        </p:spPr>
        <p:txBody>
          <a:bodyPr wrap="square" lIns="0" tIns="0" rIns="0" bIns="0" rtlCol="0" anchor="t"/>
          <a:lstStyle/>
          <a:p>
            <a:pPr marL="342900" indent="-342900" algn="l">
              <a:lnSpc>
                <a:spcPts val="2000"/>
              </a:lnSpc>
              <a:buSzPct val="100000"/>
              <a:buFont typeface="+mj-lt"/>
              <a:buAutoNum type="arabicPeriod" startAt="6"/>
            </a:pPr>
            <a:r>
              <a:rPr lang="en-US" sz="1250" b="1" dirty="0">
                <a:solidFill>
                  <a:srgbClr val="272525"/>
                </a:solidFill>
                <a:latin typeface="Inter" pitchFamily="34" charset="0"/>
                <a:ea typeface="Inter" pitchFamily="34" charset="-122"/>
                <a:cs typeface="Inter" pitchFamily="34" charset="-120"/>
              </a:rPr>
              <a:t>Acceptance Testing Phase: </a:t>
            </a:r>
            <a:r>
              <a:rPr lang="en-US" sz="1250" b="1" u="sng" dirty="0">
                <a:solidFill>
                  <a:srgbClr val="4950BC"/>
                </a:solidFill>
                <a:latin typeface="Inter" pitchFamily="34" charset="0"/>
                <a:ea typeface="Inter" pitchFamily="34" charset="-122"/>
                <a:cs typeface="Inter" pitchFamily="34" charset="-120"/>
                <a:hlinkClick r:id="rId5">
                  <a:extLst>
                    <a:ext uri="{A12FA001-AC4F-418D-AE19-62706E023703}">
                      <ahyp:hlinkClr xmlns:ahyp="http://schemas.microsoft.com/office/drawing/2018/hyperlinkcolor" val="tx"/>
                    </a:ext>
                  </a:extLst>
                </a:hlinkClick>
              </a:rPr>
              <a:t>A</a:t>
            </a:r>
            <a:r>
              <a:rPr lang="en-US" sz="1250" dirty="0">
                <a:solidFill>
                  <a:srgbClr val="272525"/>
                </a:solidFill>
                <a:latin typeface="Inter" pitchFamily="34" charset="0"/>
                <a:ea typeface="Inter" pitchFamily="34" charset="-122"/>
                <a:cs typeface="Inter" pitchFamily="34" charset="-120"/>
              </a:rPr>
              <a:t>Acceptance testing is performed on the fully integrated system by the user or by the third party specified by the end user. The main objective of this testing is to verify that all the features of the software are according to the requirements stated in the modification request.</a:t>
            </a:r>
            <a:endParaRPr lang="en-US" sz="1250" dirty="0"/>
          </a:p>
        </p:txBody>
      </p:sp>
      <p:sp>
        <p:nvSpPr>
          <p:cNvPr id="10" name="Text 8"/>
          <p:cNvSpPr/>
          <p:nvPr/>
        </p:nvSpPr>
        <p:spPr>
          <a:xfrm>
            <a:off x="754737" y="6470690"/>
            <a:ext cx="13120926" cy="775811"/>
          </a:xfrm>
          <a:prstGeom prst="rect">
            <a:avLst/>
          </a:prstGeom>
          <a:noFill/>
          <a:ln/>
        </p:spPr>
        <p:txBody>
          <a:bodyPr wrap="square" lIns="0" tIns="0" rIns="0" bIns="0" rtlCol="0" anchor="t"/>
          <a:lstStyle/>
          <a:p>
            <a:pPr marL="342900" indent="-342900" algn="l">
              <a:lnSpc>
                <a:spcPts val="2000"/>
              </a:lnSpc>
              <a:buSzPct val="100000"/>
              <a:buFont typeface="+mj-lt"/>
              <a:buAutoNum type="arabicPeriod" startAt="7"/>
            </a:pPr>
            <a:r>
              <a:rPr lang="en-US" sz="1250" b="1" dirty="0">
                <a:solidFill>
                  <a:srgbClr val="272525"/>
                </a:solidFill>
                <a:latin typeface="Inter" pitchFamily="34" charset="0"/>
                <a:ea typeface="Inter" pitchFamily="34" charset="-122"/>
                <a:cs typeface="Inter" pitchFamily="34" charset="-120"/>
              </a:rPr>
              <a:t>Delivery Phase: </a:t>
            </a:r>
            <a:r>
              <a:rPr lang="en-US" sz="1250" dirty="0">
                <a:solidFill>
                  <a:srgbClr val="272525"/>
                </a:solidFill>
                <a:latin typeface="Inter" pitchFamily="34" charset="0"/>
                <a:ea typeface="Inter" pitchFamily="34" charset="-122"/>
                <a:cs typeface="Inter" pitchFamily="34" charset="-120"/>
              </a:rPr>
              <a:t>Once the acceptance testing is successfully accomplished, the modified system is delivered to the users. In addition to this, the user is provided proper consisting of manuals and help files that describe the operation of the software along with its hardware specifications. The final testing of the system is done by the client after the system is delivered.</a:t>
            </a:r>
            <a:endParaRPr lang="en-US" sz="12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793790" y="2807732"/>
            <a:ext cx="8426887"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Software Maintenance Models</a:t>
            </a:r>
            <a:endParaRPr lang="en-US" sz="4450" dirty="0"/>
          </a:p>
        </p:txBody>
      </p:sp>
      <p:sp>
        <p:nvSpPr>
          <p:cNvPr id="3" name="Text 1"/>
          <p:cNvSpPr/>
          <p:nvPr/>
        </p:nvSpPr>
        <p:spPr>
          <a:xfrm>
            <a:off x="793790" y="3970139"/>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Software maintenance involves the modification of a software product after delivery to correct faults, improve performance, or adapt it to a changed environment. Various models guide the maintenance process to efficiently manage updates, fixes, and enhancements throughout the software's lifecycle. Understanding these models helps organizations plan and execute maintenance activities effectively.</a:t>
            </a:r>
            <a:endParaRPr lang="en-US" sz="175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790560" y="2229493"/>
            <a:ext cx="4369412" cy="3503145"/>
          </a:xfrm>
          <a:prstGeom prst="rect">
            <a:avLst/>
          </a:prstGeom>
        </p:spPr>
      </p:pic>
      <p:sp>
        <p:nvSpPr>
          <p:cNvPr id="4" name="Text 0"/>
          <p:cNvSpPr/>
          <p:nvPr/>
        </p:nvSpPr>
        <p:spPr>
          <a:xfrm>
            <a:off x="793790" y="2501622"/>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Quick Fix model </a:t>
            </a:r>
            <a:endParaRPr lang="en-US" sz="4450" dirty="0"/>
          </a:p>
        </p:txBody>
      </p:sp>
      <p:sp>
        <p:nvSpPr>
          <p:cNvPr id="5" name="Text 1"/>
          <p:cNvSpPr/>
          <p:nvPr/>
        </p:nvSpPr>
        <p:spPr>
          <a:xfrm>
            <a:off x="793790" y="3550563"/>
            <a:ext cx="7556421" cy="3456412"/>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This is an </a:t>
            </a:r>
            <a:r>
              <a:rPr lang="en-US" sz="1750" dirty="0">
                <a:solidFill>
                  <a:srgbClr val="0070C0"/>
                </a:solidFill>
                <a:latin typeface="Inter" pitchFamily="34" charset="0"/>
                <a:ea typeface="Inter" pitchFamily="34" charset="-122"/>
                <a:cs typeface="Inter" pitchFamily="34" charset="-120"/>
              </a:rPr>
              <a:t>ad hoc approach </a:t>
            </a:r>
            <a:r>
              <a:rPr lang="en-US" sz="1750" dirty="0">
                <a:solidFill>
                  <a:srgbClr val="272525"/>
                </a:solidFill>
                <a:latin typeface="Inter" pitchFamily="34" charset="0"/>
                <a:ea typeface="Inter" pitchFamily="34" charset="-122"/>
                <a:cs typeface="Inter" pitchFamily="34" charset="-120"/>
              </a:rPr>
              <a:t>used for maintaining the software system. The objective of this model is to </a:t>
            </a:r>
            <a:r>
              <a:rPr lang="en-US" sz="1750" dirty="0">
                <a:solidFill>
                  <a:srgbClr val="0070C0"/>
                </a:solidFill>
                <a:latin typeface="Inter" pitchFamily="34" charset="0"/>
                <a:ea typeface="Inter" pitchFamily="34" charset="-122"/>
                <a:cs typeface="Inter" pitchFamily="34" charset="-120"/>
              </a:rPr>
              <a:t>identify the problem </a:t>
            </a:r>
            <a:r>
              <a:rPr lang="en-US" sz="1750" dirty="0">
                <a:solidFill>
                  <a:srgbClr val="272525"/>
                </a:solidFill>
                <a:latin typeface="Inter" pitchFamily="34" charset="0"/>
                <a:ea typeface="Inter" pitchFamily="34" charset="-122"/>
                <a:cs typeface="Inter" pitchFamily="34" charset="-120"/>
              </a:rPr>
              <a:t>and then fix it as </a:t>
            </a:r>
            <a:r>
              <a:rPr lang="en-US" sz="1750" dirty="0">
                <a:solidFill>
                  <a:srgbClr val="0070C0"/>
                </a:solidFill>
                <a:latin typeface="Inter" pitchFamily="34" charset="0"/>
                <a:ea typeface="Inter" pitchFamily="34" charset="-122"/>
                <a:cs typeface="Inter" pitchFamily="34" charset="-120"/>
              </a:rPr>
              <a:t>quickly as possible</a:t>
            </a:r>
            <a:r>
              <a:rPr lang="en-US" sz="1750" dirty="0">
                <a:solidFill>
                  <a:srgbClr val="272525"/>
                </a:solidFill>
                <a:latin typeface="Inter" pitchFamily="34" charset="0"/>
                <a:ea typeface="Inter" pitchFamily="34" charset="-122"/>
                <a:cs typeface="Inter" pitchFamily="34" charset="-120"/>
              </a:rPr>
              <a:t>. </a:t>
            </a:r>
          </a:p>
          <a:p>
            <a:pPr marL="0" indent="0" algn="l">
              <a:lnSpc>
                <a:spcPts val="2850"/>
              </a:lnSpc>
              <a:buNone/>
            </a:pPr>
            <a:endParaRPr lang="en-US" sz="1750" dirty="0">
              <a:solidFill>
                <a:srgbClr val="272525"/>
              </a:solidFill>
              <a:latin typeface="Inter" pitchFamily="34" charset="0"/>
              <a:ea typeface="Inter" pitchFamily="34" charset="-122"/>
              <a:cs typeface="Inter" pitchFamily="34" charset="-120"/>
            </a:endParaRPr>
          </a:p>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advantage is that it performs its work </a:t>
            </a:r>
            <a:r>
              <a:rPr lang="en-US" sz="1750" dirty="0">
                <a:solidFill>
                  <a:srgbClr val="0070C0"/>
                </a:solidFill>
                <a:latin typeface="Inter" pitchFamily="34" charset="0"/>
                <a:ea typeface="Inter" pitchFamily="34" charset="-122"/>
                <a:cs typeface="Inter" pitchFamily="34" charset="-120"/>
              </a:rPr>
              <a:t>quickly</a:t>
            </a:r>
            <a:r>
              <a:rPr lang="en-US" sz="1750" dirty="0">
                <a:solidFill>
                  <a:srgbClr val="272525"/>
                </a:solidFill>
                <a:latin typeface="Inter" pitchFamily="34" charset="0"/>
                <a:ea typeface="Inter" pitchFamily="34" charset="-122"/>
                <a:cs typeface="Inter" pitchFamily="34" charset="-120"/>
              </a:rPr>
              <a:t> and at a </a:t>
            </a:r>
            <a:r>
              <a:rPr lang="en-US" sz="1750" dirty="0">
                <a:solidFill>
                  <a:srgbClr val="0070C0"/>
                </a:solidFill>
                <a:latin typeface="Inter" pitchFamily="34" charset="0"/>
                <a:ea typeface="Inter" pitchFamily="34" charset="-122"/>
                <a:cs typeface="Inter" pitchFamily="34" charset="-120"/>
              </a:rPr>
              <a:t>low cost</a:t>
            </a:r>
            <a:r>
              <a:rPr lang="en-US" sz="1750" dirty="0">
                <a:solidFill>
                  <a:srgbClr val="272525"/>
                </a:solidFill>
                <a:latin typeface="Inter" pitchFamily="34" charset="0"/>
                <a:ea typeface="Inter" pitchFamily="34" charset="-122"/>
                <a:cs typeface="Inter" pitchFamily="34" charset="-120"/>
              </a:rPr>
              <a:t>. This model is an approach to modify the software code with </a:t>
            </a:r>
            <a:r>
              <a:rPr lang="en-US" sz="1750" dirty="0">
                <a:solidFill>
                  <a:srgbClr val="0070C0"/>
                </a:solidFill>
                <a:latin typeface="Inter" pitchFamily="34" charset="0"/>
                <a:ea typeface="Inter" pitchFamily="34" charset="-122"/>
                <a:cs typeface="Inter" pitchFamily="34" charset="-120"/>
              </a:rPr>
              <a:t>little consideration </a:t>
            </a:r>
            <a:r>
              <a:rPr lang="en-US" sz="1750" dirty="0">
                <a:solidFill>
                  <a:srgbClr val="272525"/>
                </a:solidFill>
                <a:latin typeface="Inter" pitchFamily="34" charset="0"/>
                <a:ea typeface="Inter" pitchFamily="34" charset="-122"/>
                <a:cs typeface="Inter" pitchFamily="34" charset="-120"/>
              </a:rPr>
              <a:t>for its </a:t>
            </a:r>
            <a:r>
              <a:rPr lang="en-US" sz="1750" dirty="0">
                <a:solidFill>
                  <a:srgbClr val="0070C0"/>
                </a:solidFill>
                <a:latin typeface="Inter" pitchFamily="34" charset="0"/>
                <a:ea typeface="Inter" pitchFamily="34" charset="-122"/>
                <a:cs typeface="Inter" pitchFamily="34" charset="-120"/>
              </a:rPr>
              <a:t>impact</a:t>
            </a:r>
            <a:r>
              <a:rPr lang="en-US" sz="1750" dirty="0">
                <a:solidFill>
                  <a:srgbClr val="272525"/>
                </a:solidFill>
                <a:latin typeface="Inter" pitchFamily="34" charset="0"/>
                <a:ea typeface="Inter" pitchFamily="34" charset="-122"/>
                <a:cs typeface="Inter" pitchFamily="34" charset="-120"/>
              </a:rPr>
              <a:t> on the </a:t>
            </a:r>
            <a:r>
              <a:rPr lang="en-US" sz="1750" dirty="0">
                <a:solidFill>
                  <a:srgbClr val="0070C0"/>
                </a:solidFill>
                <a:latin typeface="Inter" pitchFamily="34" charset="0"/>
                <a:ea typeface="Inter" pitchFamily="34" charset="-122"/>
                <a:cs typeface="Inter" pitchFamily="34" charset="-120"/>
              </a:rPr>
              <a:t>overall structure of the software system</a:t>
            </a:r>
            <a:r>
              <a:rPr lang="en-US" sz="1750" dirty="0">
                <a:solidFill>
                  <a:srgbClr val="272525"/>
                </a:solidFill>
                <a:latin typeface="Inter" pitchFamily="34" charset="0"/>
                <a:ea typeface="Inter" pitchFamily="34" charset="-122"/>
                <a:cs typeface="Inter" pitchFamily="34" charset="-120"/>
              </a:rPr>
              <a:t>.</a:t>
            </a:r>
            <a:endParaRPr lang="en-US" sz="17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159876" y="2187095"/>
            <a:ext cx="5470524" cy="3420567"/>
          </a:xfrm>
          <a:prstGeom prst="rect">
            <a:avLst/>
          </a:prstGeom>
        </p:spPr>
      </p:pic>
      <p:sp>
        <p:nvSpPr>
          <p:cNvPr id="4" name="Text 0"/>
          <p:cNvSpPr/>
          <p:nvPr/>
        </p:nvSpPr>
        <p:spPr>
          <a:xfrm>
            <a:off x="793790" y="820190"/>
            <a:ext cx="7867325" cy="1417558"/>
          </a:xfrm>
          <a:prstGeom prst="rect">
            <a:avLst/>
          </a:prstGeom>
          <a:noFill/>
          <a:ln/>
        </p:spPr>
        <p:txBody>
          <a:bodyPr wrap="squar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Iterative Enhancement Model</a:t>
            </a:r>
            <a:endParaRPr lang="en-US" sz="4450" dirty="0"/>
          </a:p>
        </p:txBody>
      </p:sp>
      <p:sp>
        <p:nvSpPr>
          <p:cNvPr id="5" name="Text 1"/>
          <p:cNvSpPr/>
          <p:nvPr/>
        </p:nvSpPr>
        <p:spPr>
          <a:xfrm>
            <a:off x="865709" y="2187095"/>
            <a:ext cx="7556421" cy="2744501"/>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Iterative enhancement model considers the </a:t>
            </a:r>
            <a:r>
              <a:rPr lang="en-US" sz="1750" dirty="0">
                <a:solidFill>
                  <a:srgbClr val="0070C0"/>
                </a:solidFill>
                <a:latin typeface="Inter" pitchFamily="34" charset="0"/>
                <a:ea typeface="Inter" pitchFamily="34" charset="-122"/>
                <a:cs typeface="Inter" pitchFamily="34" charset="-120"/>
              </a:rPr>
              <a:t>changes</a:t>
            </a:r>
            <a:r>
              <a:rPr lang="en-US" sz="1750" dirty="0">
                <a:solidFill>
                  <a:srgbClr val="272525"/>
                </a:solidFill>
                <a:latin typeface="Inter" pitchFamily="34" charset="0"/>
                <a:ea typeface="Inter" pitchFamily="34" charset="-122"/>
                <a:cs typeface="Inter" pitchFamily="34" charset="-120"/>
              </a:rPr>
              <a:t> made to the system are </a:t>
            </a:r>
            <a:r>
              <a:rPr lang="en-US" sz="1750" dirty="0">
                <a:solidFill>
                  <a:srgbClr val="0070C0"/>
                </a:solidFill>
                <a:latin typeface="Inter" pitchFamily="34" charset="0"/>
                <a:ea typeface="Inter" pitchFamily="34" charset="-122"/>
                <a:cs typeface="Inter" pitchFamily="34" charset="-120"/>
              </a:rPr>
              <a:t>iterative</a:t>
            </a:r>
            <a:r>
              <a:rPr lang="en-US" sz="1750" dirty="0">
                <a:solidFill>
                  <a:srgbClr val="272525"/>
                </a:solidFill>
                <a:latin typeface="Inter" pitchFamily="34" charset="0"/>
                <a:ea typeface="Inter" pitchFamily="34" charset="-122"/>
                <a:cs typeface="Inter" pitchFamily="34" charset="-120"/>
              </a:rPr>
              <a:t> in nature. This model incorporates changes in the software based on the analysis of the existing system. </a:t>
            </a:r>
          </a:p>
          <a:p>
            <a:pPr marL="0" indent="0" algn="l">
              <a:lnSpc>
                <a:spcPts val="2850"/>
              </a:lnSpc>
              <a:buNone/>
            </a:pPr>
            <a:endParaRPr lang="en-US" sz="1750" dirty="0">
              <a:solidFill>
                <a:srgbClr val="272525"/>
              </a:solidFill>
              <a:latin typeface="Inter" pitchFamily="34" charset="0"/>
              <a:ea typeface="Inter" pitchFamily="34" charset="-122"/>
              <a:cs typeface="Inter" pitchFamily="34" charset="-120"/>
            </a:endParaRPr>
          </a:p>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It assumes complete </a:t>
            </a:r>
            <a:r>
              <a:rPr lang="en-US" sz="1750" dirty="0">
                <a:solidFill>
                  <a:srgbClr val="0070C0"/>
                </a:solidFill>
                <a:latin typeface="Inter" pitchFamily="34" charset="0"/>
                <a:ea typeface="Inter" pitchFamily="34" charset="-122"/>
                <a:cs typeface="Inter" pitchFamily="34" charset="-120"/>
              </a:rPr>
              <a:t>documentation</a:t>
            </a:r>
            <a:r>
              <a:rPr lang="en-US" sz="1750" dirty="0">
                <a:solidFill>
                  <a:srgbClr val="272525"/>
                </a:solidFill>
                <a:latin typeface="Inter" pitchFamily="34" charset="0"/>
                <a:ea typeface="Inter" pitchFamily="34" charset="-122"/>
                <a:cs typeface="Inter" pitchFamily="34" charset="-120"/>
              </a:rPr>
              <a:t> of the software is </a:t>
            </a:r>
            <a:r>
              <a:rPr lang="en-US" sz="1750" dirty="0">
                <a:solidFill>
                  <a:srgbClr val="0070C0"/>
                </a:solidFill>
                <a:latin typeface="Inter" pitchFamily="34" charset="0"/>
                <a:ea typeface="Inter" pitchFamily="34" charset="-122"/>
                <a:cs typeface="Inter" pitchFamily="34" charset="-120"/>
              </a:rPr>
              <a:t>available in the beginning</a:t>
            </a:r>
            <a:r>
              <a:rPr lang="en-US" sz="1750" dirty="0">
                <a:solidFill>
                  <a:srgbClr val="272525"/>
                </a:solidFill>
                <a:latin typeface="Inter" pitchFamily="34" charset="0"/>
                <a:ea typeface="Inter" pitchFamily="34" charset="-122"/>
                <a:cs typeface="Inter" pitchFamily="34" charset="-120"/>
              </a:rPr>
              <a:t>. Moreover, it attempts to </a:t>
            </a:r>
            <a:r>
              <a:rPr lang="en-US" sz="1750" dirty="0">
                <a:solidFill>
                  <a:srgbClr val="0070C0"/>
                </a:solidFill>
                <a:latin typeface="Inter" pitchFamily="34" charset="0"/>
                <a:ea typeface="Inter" pitchFamily="34" charset="-122"/>
                <a:cs typeface="Inter" pitchFamily="34" charset="-120"/>
              </a:rPr>
              <a:t>control complexity </a:t>
            </a:r>
            <a:r>
              <a:rPr lang="en-US" sz="1750" dirty="0">
                <a:solidFill>
                  <a:srgbClr val="272525"/>
                </a:solidFill>
                <a:latin typeface="Inter" pitchFamily="34" charset="0"/>
                <a:ea typeface="Inter" pitchFamily="34" charset="-122"/>
                <a:cs typeface="Inter" pitchFamily="34" charset="-120"/>
              </a:rPr>
              <a:t>and tries to </a:t>
            </a:r>
            <a:r>
              <a:rPr lang="en-US" sz="1750" dirty="0">
                <a:solidFill>
                  <a:srgbClr val="0070C0"/>
                </a:solidFill>
                <a:latin typeface="Inter" pitchFamily="34" charset="0"/>
                <a:ea typeface="Inter" pitchFamily="34" charset="-122"/>
                <a:cs typeface="Inter" pitchFamily="34" charset="-120"/>
              </a:rPr>
              <a:t>maintain good design</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6" name="Text 2"/>
          <p:cNvSpPr/>
          <p:nvPr/>
        </p:nvSpPr>
        <p:spPr>
          <a:xfrm>
            <a:off x="793790" y="5277207"/>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Iterative Enhancement Model is divided into </a:t>
            </a:r>
            <a:r>
              <a:rPr lang="en-US" sz="1750" dirty="0">
                <a:solidFill>
                  <a:srgbClr val="0070C0"/>
                </a:solidFill>
                <a:latin typeface="Inter" pitchFamily="34" charset="0"/>
                <a:ea typeface="Inter" pitchFamily="34" charset="-122"/>
                <a:cs typeface="Inter" pitchFamily="34" charset="-120"/>
              </a:rPr>
              <a:t>three stages</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7" name="Text 3"/>
          <p:cNvSpPr/>
          <p:nvPr/>
        </p:nvSpPr>
        <p:spPr>
          <a:xfrm>
            <a:off x="793790" y="5895261"/>
            <a:ext cx="75564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dirty="0">
                <a:solidFill>
                  <a:srgbClr val="0070C0"/>
                </a:solidFill>
                <a:latin typeface="Inter" pitchFamily="34" charset="0"/>
                <a:ea typeface="Inter" pitchFamily="34" charset="-122"/>
                <a:cs typeface="Inter" pitchFamily="34" charset="-120"/>
              </a:rPr>
              <a:t>Analysis</a:t>
            </a:r>
            <a:r>
              <a:rPr lang="en-US" sz="1750" dirty="0">
                <a:solidFill>
                  <a:srgbClr val="272525"/>
                </a:solidFill>
                <a:latin typeface="Inter" pitchFamily="34" charset="0"/>
                <a:ea typeface="Inter" pitchFamily="34" charset="-122"/>
                <a:cs typeface="Inter" pitchFamily="34" charset="-120"/>
              </a:rPr>
              <a:t> of software </a:t>
            </a:r>
            <a:r>
              <a:rPr lang="en-US" sz="1750" dirty="0">
                <a:solidFill>
                  <a:srgbClr val="0070C0"/>
                </a:solidFill>
                <a:latin typeface="Inter" pitchFamily="34" charset="0"/>
                <a:ea typeface="Inter" pitchFamily="34" charset="-122"/>
                <a:cs typeface="Inter" pitchFamily="34" charset="-120"/>
              </a:rPr>
              <a:t>system</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8" name="Text 4"/>
          <p:cNvSpPr/>
          <p:nvPr/>
        </p:nvSpPr>
        <p:spPr>
          <a:xfrm>
            <a:off x="793790" y="6337459"/>
            <a:ext cx="75564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sz="1750" dirty="0">
                <a:solidFill>
                  <a:srgbClr val="0070C0"/>
                </a:solidFill>
                <a:latin typeface="Inter" pitchFamily="34" charset="0"/>
                <a:ea typeface="Inter" pitchFamily="34" charset="-122"/>
                <a:cs typeface="Inter" pitchFamily="34" charset="-120"/>
              </a:rPr>
              <a:t>Classification</a:t>
            </a:r>
            <a:r>
              <a:rPr lang="en-US" sz="1750" dirty="0">
                <a:solidFill>
                  <a:srgbClr val="272525"/>
                </a:solidFill>
                <a:latin typeface="Inter" pitchFamily="34" charset="0"/>
                <a:ea typeface="Inter" pitchFamily="34" charset="-122"/>
                <a:cs typeface="Inter" pitchFamily="34" charset="-120"/>
              </a:rPr>
              <a:t> of requested </a:t>
            </a:r>
            <a:r>
              <a:rPr lang="en-US" sz="1750" dirty="0">
                <a:solidFill>
                  <a:srgbClr val="0070C0"/>
                </a:solidFill>
                <a:latin typeface="Inter" pitchFamily="34" charset="0"/>
                <a:ea typeface="Inter" pitchFamily="34" charset="-122"/>
                <a:cs typeface="Inter" pitchFamily="34" charset="-120"/>
              </a:rPr>
              <a:t>modifications</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9" name="Text 5"/>
          <p:cNvSpPr/>
          <p:nvPr/>
        </p:nvSpPr>
        <p:spPr>
          <a:xfrm>
            <a:off x="793790" y="6779657"/>
            <a:ext cx="75564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sz="1750" dirty="0">
                <a:solidFill>
                  <a:srgbClr val="0070C0"/>
                </a:solidFill>
                <a:latin typeface="Inter" pitchFamily="34" charset="0"/>
                <a:ea typeface="Inter" pitchFamily="34" charset="-122"/>
                <a:cs typeface="Inter" pitchFamily="34" charset="-120"/>
              </a:rPr>
              <a:t>Implementation</a:t>
            </a:r>
            <a:r>
              <a:rPr lang="en-US" sz="1750" dirty="0">
                <a:solidFill>
                  <a:srgbClr val="272525"/>
                </a:solidFill>
                <a:latin typeface="Inter" pitchFamily="34" charset="0"/>
                <a:ea typeface="Inter" pitchFamily="34" charset="-122"/>
                <a:cs typeface="Inter" pitchFamily="34" charset="-120"/>
              </a:rPr>
              <a:t> of </a:t>
            </a:r>
            <a:r>
              <a:rPr lang="en-US" sz="1750" dirty="0">
                <a:solidFill>
                  <a:srgbClr val="0070C0"/>
                </a:solidFill>
                <a:latin typeface="Inter" pitchFamily="34" charset="0"/>
                <a:ea typeface="Inter" pitchFamily="34" charset="-122"/>
                <a:cs typeface="Inter" pitchFamily="34" charset="-120"/>
              </a:rPr>
              <a:t>requested modifications</a:t>
            </a:r>
            <a:r>
              <a:rPr lang="en-US" sz="1750" dirty="0">
                <a:solidFill>
                  <a:srgbClr val="272525"/>
                </a:solidFill>
                <a:latin typeface="Inter" pitchFamily="34" charset="0"/>
                <a:ea typeface="Inter" pitchFamily="34" charset="-122"/>
                <a:cs typeface="Inter" pitchFamily="34" charset="-120"/>
              </a:rPr>
              <a:t>.</a:t>
            </a:r>
            <a:endParaRPr lang="en-US" sz="17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063841" y="1815856"/>
            <a:ext cx="5566559" cy="3832315"/>
          </a:xfrm>
          <a:prstGeom prst="rect">
            <a:avLst/>
          </a:prstGeom>
        </p:spPr>
      </p:pic>
      <p:sp>
        <p:nvSpPr>
          <p:cNvPr id="4" name="Text 0"/>
          <p:cNvSpPr/>
          <p:nvPr/>
        </p:nvSpPr>
        <p:spPr>
          <a:xfrm>
            <a:off x="793790" y="2683073"/>
            <a:ext cx="6116598"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Reuse Oriented Model</a:t>
            </a:r>
            <a:endParaRPr lang="en-US" sz="4450" dirty="0"/>
          </a:p>
        </p:txBody>
      </p:sp>
      <p:sp>
        <p:nvSpPr>
          <p:cNvPr id="5" name="Text 1"/>
          <p:cNvSpPr/>
          <p:nvPr/>
        </p:nvSpPr>
        <p:spPr>
          <a:xfrm>
            <a:off x="793790" y="3732014"/>
            <a:ext cx="7826228" cy="32955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parts of the </a:t>
            </a:r>
            <a:r>
              <a:rPr lang="en-US" sz="1750" dirty="0">
                <a:solidFill>
                  <a:srgbClr val="0070C0"/>
                </a:solidFill>
                <a:latin typeface="Inter" pitchFamily="34" charset="0"/>
                <a:ea typeface="Inter" pitchFamily="34" charset="-122"/>
                <a:cs typeface="Inter" pitchFamily="34" charset="-120"/>
              </a:rPr>
              <a:t>old/existing system </a:t>
            </a:r>
            <a:r>
              <a:rPr lang="en-US" sz="1750" dirty="0">
                <a:solidFill>
                  <a:srgbClr val="272525"/>
                </a:solidFill>
                <a:latin typeface="Inter" pitchFamily="34" charset="0"/>
                <a:ea typeface="Inter" pitchFamily="34" charset="-122"/>
                <a:cs typeface="Inter" pitchFamily="34" charset="-120"/>
              </a:rPr>
              <a:t>that are </a:t>
            </a:r>
            <a:r>
              <a:rPr lang="en-US" sz="1750" dirty="0">
                <a:solidFill>
                  <a:srgbClr val="0070C0"/>
                </a:solidFill>
                <a:latin typeface="Inter" pitchFamily="34" charset="0"/>
                <a:ea typeface="Inter" pitchFamily="34" charset="-122"/>
                <a:cs typeface="Inter" pitchFamily="34" charset="-120"/>
              </a:rPr>
              <a:t>appropriate for reuse </a:t>
            </a:r>
            <a:r>
              <a:rPr lang="en-US" sz="1750" dirty="0">
                <a:solidFill>
                  <a:srgbClr val="272525"/>
                </a:solidFill>
                <a:latin typeface="Inter" pitchFamily="34" charset="0"/>
                <a:ea typeface="Inter" pitchFamily="34" charset="-122"/>
                <a:cs typeface="Inter" pitchFamily="34" charset="-120"/>
              </a:rPr>
              <a:t>are identified and understood, in Reuse Oriented Model. </a:t>
            </a:r>
          </a:p>
          <a:p>
            <a:pPr marL="0" indent="0" algn="l">
              <a:lnSpc>
                <a:spcPts val="2850"/>
              </a:lnSpc>
              <a:buNone/>
            </a:pPr>
            <a:endParaRPr lang="en-US" sz="1750" dirty="0">
              <a:solidFill>
                <a:srgbClr val="272525"/>
              </a:solidFill>
              <a:latin typeface="Inter" pitchFamily="34" charset="0"/>
              <a:ea typeface="Inter" pitchFamily="34" charset="-122"/>
              <a:cs typeface="Inter" pitchFamily="34" charset="-120"/>
            </a:endParaRPr>
          </a:p>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These parts are then go through </a:t>
            </a:r>
            <a:r>
              <a:rPr lang="en-US" sz="1750" dirty="0">
                <a:solidFill>
                  <a:srgbClr val="0070C0"/>
                </a:solidFill>
                <a:latin typeface="Inter" pitchFamily="34" charset="0"/>
                <a:ea typeface="Inter" pitchFamily="34" charset="-122"/>
                <a:cs typeface="Inter" pitchFamily="34" charset="-120"/>
              </a:rPr>
              <a:t>modification</a:t>
            </a:r>
            <a:r>
              <a:rPr lang="en-US" sz="1750" dirty="0">
                <a:solidFill>
                  <a:srgbClr val="272525"/>
                </a:solidFill>
                <a:latin typeface="Inter" pitchFamily="34" charset="0"/>
                <a:ea typeface="Inter" pitchFamily="34" charset="-122"/>
                <a:cs typeface="Inter" pitchFamily="34" charset="-120"/>
              </a:rPr>
              <a:t> and </a:t>
            </a:r>
            <a:r>
              <a:rPr lang="en-US" sz="1750" dirty="0">
                <a:solidFill>
                  <a:srgbClr val="0070C0"/>
                </a:solidFill>
                <a:latin typeface="Inter" pitchFamily="34" charset="0"/>
                <a:ea typeface="Inter" pitchFamily="34" charset="-122"/>
                <a:cs typeface="Inter" pitchFamily="34" charset="-120"/>
              </a:rPr>
              <a:t>enhancement</a:t>
            </a:r>
            <a:r>
              <a:rPr lang="en-US" sz="1750" dirty="0">
                <a:solidFill>
                  <a:srgbClr val="272525"/>
                </a:solidFill>
                <a:latin typeface="Inter" pitchFamily="34" charset="0"/>
                <a:ea typeface="Inter" pitchFamily="34" charset="-122"/>
                <a:cs typeface="Inter" pitchFamily="34" charset="-120"/>
              </a:rPr>
              <a:t>, which are done on the basis of the specified new requirements. </a:t>
            </a:r>
          </a:p>
          <a:p>
            <a:pPr marL="0" indent="0" algn="l">
              <a:lnSpc>
                <a:spcPts val="2850"/>
              </a:lnSpc>
              <a:buNone/>
            </a:pPr>
            <a:endParaRPr lang="en-US" sz="1750" dirty="0">
              <a:solidFill>
                <a:srgbClr val="272525"/>
              </a:solidFill>
              <a:latin typeface="Inter" pitchFamily="34" charset="0"/>
              <a:ea typeface="Inter" pitchFamily="34" charset="-122"/>
              <a:cs typeface="Inter" pitchFamily="34" charset="-120"/>
            </a:endParaRPr>
          </a:p>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final step of this model is the </a:t>
            </a:r>
            <a:r>
              <a:rPr lang="en-US" sz="1750" dirty="0">
                <a:solidFill>
                  <a:srgbClr val="0070C0"/>
                </a:solidFill>
                <a:latin typeface="Inter" pitchFamily="34" charset="0"/>
                <a:ea typeface="Inter" pitchFamily="34" charset="-122"/>
                <a:cs typeface="Inter" pitchFamily="34" charset="-120"/>
              </a:rPr>
              <a:t>integration</a:t>
            </a:r>
            <a:r>
              <a:rPr lang="en-US" sz="1750" dirty="0">
                <a:solidFill>
                  <a:srgbClr val="272525"/>
                </a:solidFill>
                <a:latin typeface="Inter" pitchFamily="34" charset="0"/>
                <a:ea typeface="Inter" pitchFamily="34" charset="-122"/>
                <a:cs typeface="Inter" pitchFamily="34" charset="-120"/>
              </a:rPr>
              <a:t> of modified parts </a:t>
            </a:r>
            <a:r>
              <a:rPr lang="en-US" sz="1750" dirty="0">
                <a:solidFill>
                  <a:srgbClr val="0070C0"/>
                </a:solidFill>
                <a:latin typeface="Inter" pitchFamily="34" charset="0"/>
                <a:ea typeface="Inter" pitchFamily="34" charset="-122"/>
                <a:cs typeface="Inter" pitchFamily="34" charset="-120"/>
              </a:rPr>
              <a:t>into the new system</a:t>
            </a:r>
            <a:r>
              <a:rPr lang="en-US" sz="1750" dirty="0">
                <a:solidFill>
                  <a:srgbClr val="272525"/>
                </a:solidFill>
                <a:latin typeface="Inter" pitchFamily="34" charset="0"/>
                <a:ea typeface="Inter" pitchFamily="34" charset="-122"/>
                <a:cs typeface="Inter" pitchFamily="34" charset="-120"/>
              </a:rPr>
              <a:t>.</a:t>
            </a:r>
            <a:endParaRPr lang="en-US" sz="17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288707" y="1555935"/>
            <a:ext cx="5196986" cy="5117729"/>
          </a:xfrm>
          <a:prstGeom prst="rect">
            <a:avLst/>
          </a:prstGeom>
        </p:spPr>
      </p:pic>
      <p:sp>
        <p:nvSpPr>
          <p:cNvPr id="4" name="Text 0"/>
          <p:cNvSpPr/>
          <p:nvPr/>
        </p:nvSpPr>
        <p:spPr>
          <a:xfrm>
            <a:off x="793790" y="2864525"/>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Boehm's Model</a:t>
            </a:r>
            <a:endParaRPr lang="en-US" sz="4450" dirty="0"/>
          </a:p>
        </p:txBody>
      </p:sp>
      <p:sp>
        <p:nvSpPr>
          <p:cNvPr id="5" name="Text 1"/>
          <p:cNvSpPr/>
          <p:nvPr/>
        </p:nvSpPr>
        <p:spPr>
          <a:xfrm>
            <a:off x="793790" y="3913465"/>
            <a:ext cx="7556421" cy="2816108"/>
          </a:xfrm>
          <a:prstGeom prst="rect">
            <a:avLst/>
          </a:prstGeom>
          <a:noFill/>
          <a:ln/>
        </p:spPr>
        <p:txBody>
          <a:bodyPr wrap="square" lIns="0" tIns="0" rIns="0" bIns="0" rtlCol="0" anchor="t"/>
          <a:lstStyle/>
          <a:p>
            <a:pPr marL="0" indent="0" algn="l">
              <a:lnSpc>
                <a:spcPts val="2850"/>
              </a:lnSpc>
              <a:buNone/>
            </a:pPr>
            <a:r>
              <a:rPr lang="en-US" sz="1750" b="1" u="sng" dirty="0">
                <a:solidFill>
                  <a:srgbClr val="4950BC"/>
                </a:solidFill>
                <a:latin typeface="Inter" pitchFamily="34" charset="0"/>
                <a:ea typeface="Inter" pitchFamily="34" charset="-122"/>
                <a:cs typeface="Inter" pitchFamily="34" charset="-120"/>
                <a:hlinkClick r:id="rId5">
                  <a:extLst>
                    <a:ext uri="{A12FA001-AC4F-418D-AE19-62706E023703}">
                      <ahyp:hlinkClr xmlns:ahyp="http://schemas.microsoft.com/office/drawing/2018/hyperlinkcolor" val="tx"/>
                    </a:ext>
                  </a:extLst>
                </a:hlinkClick>
              </a:rPr>
              <a:t>Boehm’s Model</a:t>
            </a:r>
            <a:r>
              <a:rPr lang="en-US" sz="1750" b="1" u="sng" dirty="0">
                <a:solidFill>
                  <a:srgbClr val="4950BC"/>
                </a:solidFill>
                <a:latin typeface="Inter" pitchFamily="34" charset="0"/>
                <a:ea typeface="Inter" pitchFamily="34" charset="-122"/>
                <a:cs typeface="Inter" pitchFamily="34" charset="-120"/>
              </a:rPr>
              <a:t> </a:t>
            </a:r>
            <a:r>
              <a:rPr lang="en-US" sz="1750" dirty="0">
                <a:solidFill>
                  <a:srgbClr val="272525"/>
                </a:solidFill>
                <a:latin typeface="Inter" pitchFamily="34" charset="0"/>
                <a:ea typeface="Inter" pitchFamily="34" charset="-122"/>
                <a:cs typeface="Inter" pitchFamily="34" charset="-120"/>
              </a:rPr>
              <a:t>Boehm's model performs maintenance process based on the </a:t>
            </a:r>
            <a:r>
              <a:rPr lang="en-US" sz="1750" dirty="0">
                <a:solidFill>
                  <a:srgbClr val="0070C0"/>
                </a:solidFill>
                <a:latin typeface="Inter" pitchFamily="34" charset="0"/>
                <a:ea typeface="Inter" pitchFamily="34" charset="-122"/>
                <a:cs typeface="Inter" pitchFamily="34" charset="-120"/>
              </a:rPr>
              <a:t>economic models </a:t>
            </a:r>
            <a:r>
              <a:rPr lang="en-US" sz="1750" dirty="0">
                <a:solidFill>
                  <a:srgbClr val="272525"/>
                </a:solidFill>
                <a:latin typeface="Inter" pitchFamily="34" charset="0"/>
                <a:ea typeface="Inter" pitchFamily="34" charset="-122"/>
                <a:cs typeface="Inter" pitchFamily="34" charset="-120"/>
              </a:rPr>
              <a:t>and </a:t>
            </a:r>
            <a:r>
              <a:rPr lang="en-US" sz="1750" dirty="0">
                <a:solidFill>
                  <a:srgbClr val="0070C0"/>
                </a:solidFill>
                <a:latin typeface="Inter" pitchFamily="34" charset="0"/>
                <a:ea typeface="Inter" pitchFamily="34" charset="-122"/>
                <a:cs typeface="Inter" pitchFamily="34" charset="-120"/>
              </a:rPr>
              <a:t>principles</a:t>
            </a:r>
            <a:r>
              <a:rPr lang="en-US" sz="1750" dirty="0">
                <a:solidFill>
                  <a:srgbClr val="272525"/>
                </a:solidFill>
                <a:latin typeface="Inter" pitchFamily="34" charset="0"/>
                <a:ea typeface="Inter" pitchFamily="34" charset="-122"/>
                <a:cs typeface="Inter" pitchFamily="34" charset="-120"/>
              </a:rPr>
              <a:t>. </a:t>
            </a:r>
          </a:p>
          <a:p>
            <a:pPr marL="0" indent="0" algn="l">
              <a:lnSpc>
                <a:spcPts val="2850"/>
              </a:lnSpc>
              <a:buNone/>
            </a:pPr>
            <a:endParaRPr lang="en-US" sz="1750" dirty="0">
              <a:solidFill>
                <a:srgbClr val="272525"/>
              </a:solidFill>
              <a:latin typeface="Inter" pitchFamily="34" charset="0"/>
              <a:ea typeface="Inter" pitchFamily="34" charset="-122"/>
              <a:cs typeface="Inter" pitchFamily="34" charset="-120"/>
            </a:endParaRPr>
          </a:p>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It represents the maintenance process in a </a:t>
            </a:r>
            <a:r>
              <a:rPr lang="en-US" sz="1750" dirty="0">
                <a:solidFill>
                  <a:srgbClr val="0070C0"/>
                </a:solidFill>
                <a:latin typeface="Inter" pitchFamily="34" charset="0"/>
                <a:ea typeface="Inter" pitchFamily="34" charset="-122"/>
                <a:cs typeface="Inter" pitchFamily="34" charset="-120"/>
              </a:rPr>
              <a:t>closed loop cycle</a:t>
            </a:r>
            <a:r>
              <a:rPr lang="en-US" sz="1750" dirty="0">
                <a:solidFill>
                  <a:srgbClr val="272525"/>
                </a:solidFill>
                <a:latin typeface="Inter" pitchFamily="34" charset="0"/>
                <a:ea typeface="Inter" pitchFamily="34" charset="-122"/>
                <a:cs typeface="Inter" pitchFamily="34" charset="-120"/>
              </a:rPr>
              <a:t>, wherein </a:t>
            </a:r>
            <a:r>
              <a:rPr lang="en-US" sz="1750" dirty="0">
                <a:solidFill>
                  <a:srgbClr val="0070C0"/>
                </a:solidFill>
                <a:latin typeface="Inter" pitchFamily="34" charset="0"/>
                <a:ea typeface="Inter" pitchFamily="34" charset="-122"/>
                <a:cs typeface="Inter" pitchFamily="34" charset="-120"/>
              </a:rPr>
              <a:t>changes</a:t>
            </a:r>
            <a:r>
              <a:rPr lang="en-US" sz="1750" dirty="0">
                <a:solidFill>
                  <a:srgbClr val="272525"/>
                </a:solidFill>
                <a:latin typeface="Inter" pitchFamily="34" charset="0"/>
                <a:ea typeface="Inter" pitchFamily="34" charset="-122"/>
                <a:cs typeface="Inter" pitchFamily="34" charset="-120"/>
              </a:rPr>
              <a:t> are </a:t>
            </a:r>
            <a:r>
              <a:rPr lang="en-US" sz="1750" dirty="0">
                <a:solidFill>
                  <a:srgbClr val="0070C0"/>
                </a:solidFill>
                <a:latin typeface="Inter" pitchFamily="34" charset="0"/>
                <a:ea typeface="Inter" pitchFamily="34" charset="-122"/>
                <a:cs typeface="Inter" pitchFamily="34" charset="-120"/>
              </a:rPr>
              <a:t>suggested</a:t>
            </a:r>
            <a:r>
              <a:rPr lang="en-US" sz="1750" dirty="0">
                <a:solidFill>
                  <a:srgbClr val="272525"/>
                </a:solidFill>
                <a:latin typeface="Inter" pitchFamily="34" charset="0"/>
                <a:ea typeface="Inter" pitchFamily="34" charset="-122"/>
                <a:cs typeface="Inter" pitchFamily="34" charset="-120"/>
              </a:rPr>
              <a:t> and </a:t>
            </a:r>
            <a:r>
              <a:rPr lang="en-US" sz="1750" dirty="0">
                <a:solidFill>
                  <a:srgbClr val="0070C0"/>
                </a:solidFill>
                <a:latin typeface="Inter" pitchFamily="34" charset="0"/>
                <a:ea typeface="Inter" pitchFamily="34" charset="-122"/>
                <a:cs typeface="Inter" pitchFamily="34" charset="-120"/>
              </a:rPr>
              <a:t>approved first </a:t>
            </a:r>
            <a:r>
              <a:rPr lang="en-US" sz="1750" dirty="0">
                <a:solidFill>
                  <a:srgbClr val="272525"/>
                </a:solidFill>
                <a:latin typeface="Inter" pitchFamily="34" charset="0"/>
                <a:ea typeface="Inter" pitchFamily="34" charset="-122"/>
                <a:cs typeface="Inter" pitchFamily="34" charset="-120"/>
              </a:rPr>
              <a:t>and </a:t>
            </a:r>
            <a:r>
              <a:rPr lang="en-US" sz="1750" dirty="0">
                <a:solidFill>
                  <a:srgbClr val="0070C0"/>
                </a:solidFill>
                <a:latin typeface="Inter" pitchFamily="34" charset="0"/>
                <a:ea typeface="Inter" pitchFamily="34" charset="-122"/>
                <a:cs typeface="Inter" pitchFamily="34" charset="-120"/>
              </a:rPr>
              <a:t>then executed</a:t>
            </a:r>
            <a:r>
              <a:rPr lang="en-US" sz="1750" dirty="0">
                <a:solidFill>
                  <a:srgbClr val="272525"/>
                </a:solidFill>
                <a:latin typeface="Inter" pitchFamily="34" charset="0"/>
                <a:ea typeface="Inter" pitchFamily="34" charset="-122"/>
                <a:cs typeface="Inter" pitchFamily="34" charset="-120"/>
              </a:rPr>
              <a:t>.</a:t>
            </a:r>
            <a:endParaRPr lang="en-US" sz="17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511426" y="1378036"/>
            <a:ext cx="4751547" cy="5289849"/>
          </a:xfrm>
          <a:prstGeom prst="rect">
            <a:avLst/>
          </a:prstGeom>
        </p:spPr>
      </p:pic>
      <p:sp>
        <p:nvSpPr>
          <p:cNvPr id="4" name="Text 0"/>
          <p:cNvSpPr/>
          <p:nvPr/>
        </p:nvSpPr>
        <p:spPr>
          <a:xfrm>
            <a:off x="793790" y="2638493"/>
            <a:ext cx="7296864"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Taute Maintenance Model </a:t>
            </a:r>
            <a:endParaRPr lang="en-US" sz="4450" dirty="0"/>
          </a:p>
        </p:txBody>
      </p:sp>
      <p:sp>
        <p:nvSpPr>
          <p:cNvPr id="5" name="Text 1"/>
          <p:cNvSpPr/>
          <p:nvPr/>
        </p:nvSpPr>
        <p:spPr>
          <a:xfrm>
            <a:off x="793790" y="3913465"/>
            <a:ext cx="8134453" cy="188116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Named after the person who proposed the model, Taute’s model is a typical maintenance model that consists of </a:t>
            </a:r>
            <a:r>
              <a:rPr lang="en-US" sz="1750" dirty="0">
                <a:solidFill>
                  <a:srgbClr val="0070C0"/>
                </a:solidFill>
                <a:latin typeface="Inter" pitchFamily="34" charset="0"/>
                <a:ea typeface="Inter" pitchFamily="34" charset="-122"/>
                <a:cs typeface="Inter" pitchFamily="34" charset="-120"/>
              </a:rPr>
              <a:t>eight phases i</a:t>
            </a:r>
            <a:r>
              <a:rPr lang="en-US" sz="1750" dirty="0">
                <a:solidFill>
                  <a:srgbClr val="272525"/>
                </a:solidFill>
                <a:latin typeface="Inter" pitchFamily="34" charset="0"/>
                <a:ea typeface="Inter" pitchFamily="34" charset="-122"/>
                <a:cs typeface="Inter" pitchFamily="34" charset="-120"/>
              </a:rPr>
              <a:t>n </a:t>
            </a:r>
            <a:r>
              <a:rPr lang="en-US" sz="1750" dirty="0">
                <a:solidFill>
                  <a:srgbClr val="0070C0"/>
                </a:solidFill>
                <a:latin typeface="Inter" pitchFamily="34" charset="0"/>
                <a:ea typeface="Inter" pitchFamily="34" charset="-122"/>
                <a:cs typeface="Inter" pitchFamily="34" charset="-120"/>
              </a:rPr>
              <a:t>cycle fashion</a:t>
            </a:r>
            <a:r>
              <a:rPr lang="en-US" sz="1750" dirty="0">
                <a:solidFill>
                  <a:srgbClr val="272525"/>
                </a:solidFill>
                <a:latin typeface="Inter" pitchFamily="34" charset="0"/>
                <a:ea typeface="Inter" pitchFamily="34" charset="-122"/>
                <a:cs typeface="Inter" pitchFamily="34" charset="-120"/>
              </a:rPr>
              <a:t>. </a:t>
            </a:r>
          </a:p>
          <a:p>
            <a:pPr marL="0" indent="0" algn="l">
              <a:lnSpc>
                <a:spcPts val="2850"/>
              </a:lnSpc>
              <a:buNone/>
            </a:pPr>
            <a:endParaRPr lang="en-US" sz="1750" dirty="0">
              <a:solidFill>
                <a:srgbClr val="272525"/>
              </a:solidFill>
              <a:latin typeface="Inter" pitchFamily="34" charset="0"/>
              <a:ea typeface="Inter" pitchFamily="34" charset="-122"/>
              <a:cs typeface="Inter" pitchFamily="34" charset="-120"/>
            </a:endParaRPr>
          </a:p>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The process of maintenance begins by </a:t>
            </a:r>
            <a:r>
              <a:rPr lang="en-US" sz="1750" dirty="0">
                <a:solidFill>
                  <a:srgbClr val="0070C0"/>
                </a:solidFill>
                <a:latin typeface="Inter" pitchFamily="34" charset="0"/>
                <a:ea typeface="Inter" pitchFamily="34" charset="-122"/>
                <a:cs typeface="Inter" pitchFamily="34" charset="-120"/>
              </a:rPr>
              <a:t>requesting the change </a:t>
            </a:r>
            <a:r>
              <a:rPr lang="en-US" sz="1750" dirty="0">
                <a:solidFill>
                  <a:srgbClr val="272525"/>
                </a:solidFill>
                <a:latin typeface="Inter" pitchFamily="34" charset="0"/>
                <a:ea typeface="Inter" pitchFamily="34" charset="-122"/>
                <a:cs typeface="Inter" pitchFamily="34" charset="-120"/>
              </a:rPr>
              <a:t>and </a:t>
            </a:r>
            <a:r>
              <a:rPr lang="en-US" sz="1750" dirty="0">
                <a:solidFill>
                  <a:srgbClr val="0070C0"/>
                </a:solidFill>
                <a:latin typeface="Inter" pitchFamily="34" charset="0"/>
                <a:ea typeface="Inter" pitchFamily="34" charset="-122"/>
                <a:cs typeface="Inter" pitchFamily="34" charset="-120"/>
              </a:rPr>
              <a:t>ends with its operation</a:t>
            </a:r>
            <a:r>
              <a:rPr lang="en-US" sz="1750" dirty="0">
                <a:solidFill>
                  <a:srgbClr val="272525"/>
                </a:solidFill>
                <a:latin typeface="Inter" pitchFamily="34" charset="0"/>
                <a:ea typeface="Inter" pitchFamily="34" charset="-122"/>
                <a:cs typeface="Inter" pitchFamily="34" charset="-120"/>
              </a:rPr>
              <a:t>. </a:t>
            </a:r>
            <a:endParaRPr lang="en-US" sz="175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793790" y="215003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Inter Bold" pitchFamily="34" charset="0"/>
                <a:ea typeface="Inter Bold" pitchFamily="34" charset="-122"/>
                <a:cs typeface="Inter Bold" pitchFamily="34" charset="-120"/>
              </a:rPr>
              <a:t>Process Maturity</a:t>
            </a:r>
            <a:endParaRPr lang="en-US" sz="4450" dirty="0"/>
          </a:p>
        </p:txBody>
      </p:sp>
      <p:sp>
        <p:nvSpPr>
          <p:cNvPr id="3" name="Text 1"/>
          <p:cNvSpPr/>
          <p:nvPr/>
        </p:nvSpPr>
        <p:spPr>
          <a:xfrm>
            <a:off x="793790" y="3312438"/>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Some companies carry on successful operations for a long time reliant on a few </a:t>
            </a:r>
            <a:r>
              <a:rPr lang="en-US" sz="1750" dirty="0">
                <a:solidFill>
                  <a:srgbClr val="0070C0"/>
                </a:solidFill>
                <a:latin typeface="Inter" pitchFamily="34" charset="0"/>
                <a:ea typeface="Inter" pitchFamily="34" charset="-122"/>
                <a:cs typeface="Inter" pitchFamily="34" charset="-120"/>
              </a:rPr>
              <a:t>very good programmers</a:t>
            </a:r>
            <a:r>
              <a:rPr lang="en-US" sz="1750" dirty="0">
                <a:solidFill>
                  <a:srgbClr val="272525"/>
                </a:solidFill>
                <a:latin typeface="Inter" pitchFamily="34" charset="0"/>
                <a:ea typeface="Inter" pitchFamily="34" charset="-122"/>
                <a:cs typeface="Inter" pitchFamily="34" charset="-120"/>
              </a:rPr>
              <a:t>. If they do not put resources into building the maturity of the processes themselves, there will come a point where the operation cannot continue.</a:t>
            </a:r>
            <a:endParaRPr lang="en-US" sz="1750" dirty="0"/>
          </a:p>
        </p:txBody>
      </p:sp>
      <p:sp>
        <p:nvSpPr>
          <p:cNvPr id="4" name="Text 2"/>
          <p:cNvSpPr/>
          <p:nvPr/>
        </p:nvSpPr>
        <p:spPr>
          <a:xfrm>
            <a:off x="793790" y="4656296"/>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Organizations need a means by which to assess the maturity and effectiveness of their processes.</a:t>
            </a:r>
            <a:endParaRPr lang="en-US" sz="1750" dirty="0"/>
          </a:p>
        </p:txBody>
      </p:sp>
      <p:sp>
        <p:nvSpPr>
          <p:cNvPr id="5" name="Text 3"/>
          <p:cNvSpPr/>
          <p:nvPr/>
        </p:nvSpPr>
        <p:spPr>
          <a:xfrm>
            <a:off x="793790" y="527435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Capability Maturity model</a:t>
            </a:r>
            <a:endParaRPr lang="en-US" sz="1750" dirty="0"/>
          </a:p>
        </p:txBody>
      </p:sp>
      <p:sp>
        <p:nvSpPr>
          <p:cNvPr id="6" name="Text 4"/>
          <p:cNvSpPr/>
          <p:nvPr/>
        </p:nvSpPr>
        <p:spPr>
          <a:xfrm>
            <a:off x="793790" y="571654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Capability Maturity Model Integration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875353"/>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Overview</a:t>
            </a:r>
            <a:endParaRPr lang="en-US" sz="3550" dirty="0"/>
          </a:p>
        </p:txBody>
      </p:sp>
      <p:sp>
        <p:nvSpPr>
          <p:cNvPr id="3" name="Text 1"/>
          <p:cNvSpPr/>
          <p:nvPr/>
        </p:nvSpPr>
        <p:spPr>
          <a:xfrm>
            <a:off x="793790" y="289595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Maintenance Framework</a:t>
            </a:r>
            <a:endParaRPr lang="en-US" sz="1750" dirty="0"/>
          </a:p>
        </p:txBody>
      </p:sp>
      <p:sp>
        <p:nvSpPr>
          <p:cNvPr id="4" name="Text 2"/>
          <p:cNvSpPr/>
          <p:nvPr/>
        </p:nvSpPr>
        <p:spPr>
          <a:xfrm>
            <a:off x="793790" y="3338155"/>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product</a:t>
            </a:r>
            <a:endParaRPr lang="en-US" sz="1750" dirty="0"/>
          </a:p>
        </p:txBody>
      </p:sp>
      <p:sp>
        <p:nvSpPr>
          <p:cNvPr id="5" name="Text 3"/>
          <p:cNvSpPr/>
          <p:nvPr/>
        </p:nvSpPr>
        <p:spPr>
          <a:xfrm>
            <a:off x="793790" y="3780353"/>
            <a:ext cx="13042821" cy="362903"/>
          </a:xfrm>
          <a:prstGeom prst="rect">
            <a:avLst/>
          </a:prstGeom>
          <a:noFill/>
          <a:ln/>
        </p:spPr>
        <p:txBody>
          <a:bodyPr wrap="none" lIns="0" tIns="0" rIns="0" bIns="0" rtlCol="0" anchor="t"/>
          <a:lstStyle/>
          <a:p>
            <a:pPr marL="1028700" lvl="2"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Application domain, quality of documentation, inherent quality, malleability of programs</a:t>
            </a:r>
            <a:endParaRPr lang="en-US" sz="1750" dirty="0"/>
          </a:p>
        </p:txBody>
      </p:sp>
      <p:sp>
        <p:nvSpPr>
          <p:cNvPr id="6" name="Text 4"/>
          <p:cNvSpPr/>
          <p:nvPr/>
        </p:nvSpPr>
        <p:spPr>
          <a:xfrm>
            <a:off x="793790" y="4222552"/>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Maintenance personnel</a:t>
            </a:r>
            <a:endParaRPr lang="en-US" sz="1750" dirty="0"/>
          </a:p>
        </p:txBody>
      </p:sp>
      <p:sp>
        <p:nvSpPr>
          <p:cNvPr id="7" name="Text 5"/>
          <p:cNvSpPr/>
          <p:nvPr/>
        </p:nvSpPr>
        <p:spPr>
          <a:xfrm>
            <a:off x="793790" y="4664750"/>
            <a:ext cx="13042821" cy="362903"/>
          </a:xfrm>
          <a:prstGeom prst="rect">
            <a:avLst/>
          </a:prstGeom>
          <a:noFill/>
          <a:ln/>
        </p:spPr>
        <p:txBody>
          <a:bodyPr wrap="none" lIns="0" tIns="0" rIns="0" bIns="0" rtlCol="0" anchor="t"/>
          <a:lstStyle/>
          <a:p>
            <a:pPr marL="1028700" lvl="2"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Staff turnover, Domain Expertise and working practices</a:t>
            </a:r>
            <a:endParaRPr lang="en-US" sz="1750" dirty="0"/>
          </a:p>
        </p:txBody>
      </p:sp>
      <p:sp>
        <p:nvSpPr>
          <p:cNvPr id="8" name="Text 6"/>
          <p:cNvSpPr/>
          <p:nvPr/>
        </p:nvSpPr>
        <p:spPr>
          <a:xfrm>
            <a:off x="793790" y="510694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Components of Software Maintenance Framework</a:t>
            </a:r>
            <a:endParaRPr lang="en-US" sz="1750" dirty="0"/>
          </a:p>
        </p:txBody>
      </p:sp>
      <p:sp>
        <p:nvSpPr>
          <p:cNvPr id="9" name="Text 7"/>
          <p:cNvSpPr/>
          <p:nvPr/>
        </p:nvSpPr>
        <p:spPr>
          <a:xfrm>
            <a:off x="793790" y="554914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Relationship between Software Maintenance Components</a:t>
            </a:r>
            <a:endParaRPr lang="en-US" sz="1750" dirty="0"/>
          </a:p>
        </p:txBody>
      </p:sp>
      <p:sp>
        <p:nvSpPr>
          <p:cNvPr id="10" name="Text 8"/>
          <p:cNvSpPr/>
          <p:nvPr/>
        </p:nvSpPr>
        <p:spPr>
          <a:xfrm>
            <a:off x="793790" y="5991344"/>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Product and Environment, Product and User, Maintenance personnel and product</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751058"/>
            <a:ext cx="453651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Related Definitions</a:t>
            </a:r>
            <a:endParaRPr lang="en-US" sz="3550" dirty="0"/>
          </a:p>
        </p:txBody>
      </p:sp>
      <p:sp>
        <p:nvSpPr>
          <p:cNvPr id="3" name="Text 1"/>
          <p:cNvSpPr/>
          <p:nvPr/>
        </p:nvSpPr>
        <p:spPr>
          <a:xfrm>
            <a:off x="793790" y="3771662"/>
            <a:ext cx="13042821" cy="725805"/>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Framework</a:t>
            </a:r>
            <a:r>
              <a:rPr lang="en-US" sz="1750" dirty="0">
                <a:solidFill>
                  <a:srgbClr val="272525"/>
                </a:solidFill>
                <a:latin typeface="Inter" pitchFamily="34" charset="0"/>
                <a:ea typeface="Inter" pitchFamily="34" charset="-122"/>
                <a:cs typeface="Inter" pitchFamily="34" charset="-120"/>
              </a:rPr>
              <a:t> - a set of ideas, conditions, or assumptions that determine how something will be approached, perceived, or understood.</a:t>
            </a:r>
            <a:endParaRPr lang="en-US" sz="1750" dirty="0"/>
          </a:p>
        </p:txBody>
      </p:sp>
      <p:sp>
        <p:nvSpPr>
          <p:cNvPr id="4" name="Text 2"/>
          <p:cNvSpPr/>
          <p:nvPr/>
        </p:nvSpPr>
        <p:spPr>
          <a:xfrm>
            <a:off x="793790" y="4752618"/>
            <a:ext cx="13042821" cy="725805"/>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Safety-critical</a:t>
            </a:r>
            <a:r>
              <a:rPr lang="en-US" sz="1750" dirty="0">
                <a:solidFill>
                  <a:srgbClr val="272525"/>
                </a:solidFill>
                <a:latin typeface="Inter" pitchFamily="34" charset="0"/>
                <a:ea typeface="Inter" pitchFamily="34" charset="-122"/>
                <a:cs typeface="Inter" pitchFamily="34" charset="-120"/>
              </a:rPr>
              <a:t> - a system where failure could result in death, injury or illness, major economic loss, environmental or property damage.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401842"/>
            <a:ext cx="7596068"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Software Maintenance Framework</a:t>
            </a:r>
            <a:endParaRPr lang="en-US" sz="3550" dirty="0"/>
          </a:p>
        </p:txBody>
      </p:sp>
      <p:sp>
        <p:nvSpPr>
          <p:cNvPr id="3" name="Text 1"/>
          <p:cNvSpPr/>
          <p:nvPr/>
        </p:nvSpPr>
        <p:spPr>
          <a:xfrm>
            <a:off x="793790" y="2422446"/>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Def: The </a:t>
            </a:r>
            <a:r>
              <a:rPr lang="en-US" sz="1750" dirty="0">
                <a:solidFill>
                  <a:schemeClr val="accent5">
                    <a:lumMod val="75000"/>
                  </a:schemeClr>
                </a:solidFill>
                <a:latin typeface="Inter" pitchFamily="34" charset="0"/>
                <a:ea typeface="Inter" pitchFamily="34" charset="-122"/>
                <a:cs typeface="Inter" pitchFamily="34" charset="-120"/>
              </a:rPr>
              <a:t>context</a:t>
            </a:r>
            <a:r>
              <a:rPr lang="en-US" sz="1750" dirty="0">
                <a:solidFill>
                  <a:srgbClr val="F9D933"/>
                </a:solidFill>
                <a:latin typeface="Inter" pitchFamily="34" charset="0"/>
                <a:ea typeface="Inter" pitchFamily="34" charset="-122"/>
                <a:cs typeface="Inter" pitchFamily="34" charset="-120"/>
              </a:rPr>
              <a:t> </a:t>
            </a:r>
            <a:r>
              <a:rPr lang="en-US" sz="1750" dirty="0">
                <a:solidFill>
                  <a:srgbClr val="272525"/>
                </a:solidFill>
                <a:latin typeface="Inter" pitchFamily="34" charset="0"/>
                <a:ea typeface="Inter" pitchFamily="34" charset="-122"/>
                <a:cs typeface="Inter" pitchFamily="34" charset="-120"/>
              </a:rPr>
              <a:t>and </a:t>
            </a:r>
            <a:r>
              <a:rPr lang="en-US" sz="1750" dirty="0">
                <a:solidFill>
                  <a:schemeClr val="accent5">
                    <a:lumMod val="75000"/>
                  </a:schemeClr>
                </a:solidFill>
                <a:latin typeface="Inter" pitchFamily="34" charset="0"/>
                <a:ea typeface="Inter" pitchFamily="34" charset="-122"/>
                <a:cs typeface="Inter" pitchFamily="34" charset="-120"/>
              </a:rPr>
              <a:t>environment</a:t>
            </a:r>
            <a:r>
              <a:rPr lang="en-US" sz="1750" dirty="0">
                <a:solidFill>
                  <a:srgbClr val="272525"/>
                </a:solidFill>
                <a:latin typeface="Inter" pitchFamily="34" charset="0"/>
                <a:ea typeface="Inter" pitchFamily="34" charset="-122"/>
                <a:cs typeface="Inter" pitchFamily="34" charset="-120"/>
              </a:rPr>
              <a:t> in which software maintenance activities are carried out is known as Software maintenance framework.</a:t>
            </a:r>
            <a:endParaRPr lang="en-US" sz="1750" dirty="0"/>
          </a:p>
        </p:txBody>
      </p:sp>
      <p:sp>
        <p:nvSpPr>
          <p:cNvPr id="4" name="Text 2"/>
          <p:cNvSpPr/>
          <p:nvPr/>
        </p:nvSpPr>
        <p:spPr>
          <a:xfrm>
            <a:off x="793790" y="3488412"/>
            <a:ext cx="6630710" cy="425291"/>
          </a:xfrm>
          <a:prstGeom prst="rect">
            <a:avLst/>
          </a:prstGeom>
          <a:noFill/>
          <a:ln/>
        </p:spPr>
        <p:txBody>
          <a:bodyPr wrap="none" lIns="0" tIns="0" rIns="0" bIns="0" rtlCol="0" anchor="t"/>
          <a:lstStyle/>
          <a:p>
            <a:pPr marL="0" indent="0" algn="l">
              <a:lnSpc>
                <a:spcPts val="3300"/>
              </a:lnSpc>
              <a:buNone/>
            </a:pPr>
            <a:r>
              <a:rPr lang="en-US" sz="2650" b="1" dirty="0">
                <a:solidFill>
                  <a:srgbClr val="000000"/>
                </a:solidFill>
                <a:latin typeface="Inter Bold" pitchFamily="34" charset="0"/>
                <a:ea typeface="Inter Bold" pitchFamily="34" charset="-122"/>
                <a:cs typeface="Inter Bold" pitchFamily="34" charset="-120"/>
              </a:rPr>
              <a:t>There are 6 elements of this framework.</a:t>
            </a:r>
            <a:endParaRPr lang="en-US" sz="2650" dirty="0"/>
          </a:p>
        </p:txBody>
      </p:sp>
      <p:sp>
        <p:nvSpPr>
          <p:cNvPr id="5" name="Text 3"/>
          <p:cNvSpPr/>
          <p:nvPr/>
        </p:nvSpPr>
        <p:spPr>
          <a:xfrm>
            <a:off x="793790" y="425386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User requirements</a:t>
            </a:r>
            <a:endParaRPr lang="en-US" sz="1750" dirty="0"/>
          </a:p>
        </p:txBody>
      </p:sp>
      <p:sp>
        <p:nvSpPr>
          <p:cNvPr id="6" name="Text 4"/>
          <p:cNvSpPr/>
          <p:nvPr/>
        </p:nvSpPr>
        <p:spPr>
          <a:xfrm>
            <a:off x="793790" y="469606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Organizational Environment</a:t>
            </a:r>
            <a:endParaRPr lang="en-US" sz="1750" dirty="0"/>
          </a:p>
        </p:txBody>
      </p:sp>
      <p:sp>
        <p:nvSpPr>
          <p:cNvPr id="7" name="Text 5"/>
          <p:cNvSpPr/>
          <p:nvPr/>
        </p:nvSpPr>
        <p:spPr>
          <a:xfrm>
            <a:off x="793790" y="513826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Operational environment</a:t>
            </a:r>
            <a:endParaRPr lang="en-US" sz="1750" dirty="0"/>
          </a:p>
        </p:txBody>
      </p:sp>
      <p:sp>
        <p:nvSpPr>
          <p:cNvPr id="8" name="Text 6"/>
          <p:cNvSpPr/>
          <p:nvPr/>
        </p:nvSpPr>
        <p:spPr>
          <a:xfrm>
            <a:off x="793790" y="558045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Maintenance process</a:t>
            </a:r>
            <a:endParaRPr lang="en-US" sz="1750" dirty="0"/>
          </a:p>
        </p:txBody>
      </p:sp>
      <p:sp>
        <p:nvSpPr>
          <p:cNvPr id="9" name="Text 7"/>
          <p:cNvSpPr/>
          <p:nvPr/>
        </p:nvSpPr>
        <p:spPr>
          <a:xfrm>
            <a:off x="793790" y="602265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Software product</a:t>
            </a:r>
            <a:endParaRPr lang="en-US" sz="1750" dirty="0"/>
          </a:p>
        </p:txBody>
      </p:sp>
      <p:sp>
        <p:nvSpPr>
          <p:cNvPr id="10" name="Text 8"/>
          <p:cNvSpPr/>
          <p:nvPr/>
        </p:nvSpPr>
        <p:spPr>
          <a:xfrm>
            <a:off x="793790" y="646485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Maintenance personnel</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617946"/>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638550"/>
            <a:ext cx="13042821" cy="725805"/>
          </a:xfrm>
          <a:prstGeom prst="rect">
            <a:avLst/>
          </a:prstGeom>
          <a:noFill/>
          <a:ln/>
        </p:spPr>
        <p:txBody>
          <a:bodyPr wrap="square" lIns="0" tIns="0" rIns="0" bIns="0" rtlCol="0" anchor="t"/>
          <a:lstStyle/>
          <a:p>
            <a:pPr marL="342900" indent="-342900" algn="l">
              <a:lnSpc>
                <a:spcPts val="2850"/>
              </a:lnSpc>
              <a:buSzPct val="100000"/>
              <a:buFont typeface="+mj-lt"/>
              <a:buAutoNum type="arabicPeriod"/>
            </a:pPr>
            <a:r>
              <a:rPr lang="en-US" sz="1750" b="1" dirty="0">
                <a:solidFill>
                  <a:srgbClr val="272525"/>
                </a:solidFill>
                <a:latin typeface="Inter" pitchFamily="34" charset="0"/>
                <a:ea typeface="Inter" pitchFamily="34" charset="-122"/>
                <a:cs typeface="Inter" pitchFamily="34" charset="-120"/>
              </a:rPr>
              <a:t>User requirements: </a:t>
            </a:r>
            <a:r>
              <a:rPr lang="en-US" sz="1750" dirty="0">
                <a:solidFill>
                  <a:srgbClr val="272525"/>
                </a:solidFill>
                <a:latin typeface="Inter" pitchFamily="34" charset="0"/>
                <a:ea typeface="Inter" pitchFamily="34" charset="-122"/>
                <a:cs typeface="Inter" pitchFamily="34" charset="-120"/>
              </a:rPr>
              <a:t>Individuals who use the system, regardless of their involvement in its development or maintenance. After a software is operational, user may request modification for:</a:t>
            </a:r>
            <a:endParaRPr lang="en-US" sz="1750" dirty="0"/>
          </a:p>
        </p:txBody>
      </p:sp>
      <p:sp>
        <p:nvSpPr>
          <p:cNvPr id="4" name="Text 2"/>
          <p:cNvSpPr/>
          <p:nvPr/>
        </p:nvSpPr>
        <p:spPr>
          <a:xfrm>
            <a:off x="793790" y="4443651"/>
            <a:ext cx="13042821" cy="362903"/>
          </a:xfrm>
          <a:prstGeom prst="rect">
            <a:avLst/>
          </a:prstGeom>
          <a:noFill/>
          <a:ln/>
        </p:spPr>
        <p:txBody>
          <a:bodyPr wrap="none" lIns="0" tIns="0" rIns="0" bIns="0" rtlCol="0" anchor="t"/>
          <a:lstStyle/>
          <a:p>
            <a:pPr marL="685800" lvl="1" indent="-342900" algn="l">
              <a:lnSpc>
                <a:spcPts val="2850"/>
              </a:lnSpc>
              <a:buSzPct val="100000"/>
              <a:buFont typeface="+mj-lt"/>
              <a:buAutoNum type="arabicPeriod"/>
            </a:pPr>
            <a:r>
              <a:rPr lang="en-US" sz="1750" dirty="0">
                <a:solidFill>
                  <a:srgbClr val="272525"/>
                </a:solidFill>
                <a:latin typeface="Inter" pitchFamily="34" charset="0"/>
                <a:ea typeface="Inter" pitchFamily="34" charset="-122"/>
                <a:cs typeface="Inter" pitchFamily="34" charset="-120"/>
              </a:rPr>
              <a:t>Progressive work: To refine existing functions or to introduce new features</a:t>
            </a:r>
            <a:endParaRPr lang="en-US" sz="1750" dirty="0"/>
          </a:p>
        </p:txBody>
      </p:sp>
      <p:sp>
        <p:nvSpPr>
          <p:cNvPr id="5" name="Text 3"/>
          <p:cNvSpPr/>
          <p:nvPr/>
        </p:nvSpPr>
        <p:spPr>
          <a:xfrm>
            <a:off x="793790" y="4885849"/>
            <a:ext cx="13042821" cy="725805"/>
          </a:xfrm>
          <a:prstGeom prst="rect">
            <a:avLst/>
          </a:prstGeom>
          <a:noFill/>
          <a:ln/>
        </p:spPr>
        <p:txBody>
          <a:bodyPr wrap="square" lIns="0" tIns="0" rIns="0" bIns="0" rtlCol="0" anchor="t"/>
          <a:lstStyle/>
          <a:p>
            <a:pPr marL="685800" lvl="1" indent="-342900" algn="l">
              <a:lnSpc>
                <a:spcPts val="2850"/>
              </a:lnSpc>
              <a:buSzPct val="100000"/>
              <a:buFont typeface="+mj-lt"/>
              <a:buAutoNum type="arabicPeriod" startAt="2"/>
            </a:pPr>
            <a:r>
              <a:rPr lang="en-US" sz="1750" dirty="0">
                <a:solidFill>
                  <a:srgbClr val="272525"/>
                </a:solidFill>
                <a:latin typeface="Inter" pitchFamily="34" charset="0"/>
                <a:ea typeface="Inter" pitchFamily="34" charset="-122"/>
                <a:cs typeface="Inter" pitchFamily="34" charset="-120"/>
              </a:rPr>
              <a:t>Anti-regressive work: To make programs well structured, better documented, more understandable and capable of further development.</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370528"/>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2391132"/>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2.  Environment: </a:t>
            </a:r>
            <a:r>
              <a:rPr lang="en-US" sz="1750" dirty="0">
                <a:solidFill>
                  <a:srgbClr val="272525"/>
                </a:solidFill>
                <a:latin typeface="Inter" pitchFamily="34" charset="0"/>
                <a:ea typeface="Inter" pitchFamily="34" charset="-122"/>
                <a:cs typeface="Inter" pitchFamily="34" charset="-120"/>
              </a:rPr>
              <a:t>The totality of conditions and influences which act from outside upon an entity</a:t>
            </a:r>
            <a:endParaRPr lang="en-US" sz="1750" dirty="0"/>
          </a:p>
        </p:txBody>
      </p:sp>
      <p:sp>
        <p:nvSpPr>
          <p:cNvPr id="4" name="Text 2"/>
          <p:cNvSpPr/>
          <p:nvPr/>
        </p:nvSpPr>
        <p:spPr>
          <a:xfrm>
            <a:off x="793790" y="3094196"/>
            <a:ext cx="8242102" cy="425291"/>
          </a:xfrm>
          <a:prstGeom prst="rect">
            <a:avLst/>
          </a:prstGeom>
          <a:noFill/>
          <a:ln/>
        </p:spPr>
        <p:txBody>
          <a:bodyPr wrap="none" lIns="0" tIns="0" rIns="0" bIns="0" rtlCol="0" anchor="t"/>
          <a:lstStyle/>
          <a:p>
            <a:pPr marL="0" indent="0" algn="l">
              <a:lnSpc>
                <a:spcPts val="3300"/>
              </a:lnSpc>
              <a:buNone/>
            </a:pPr>
            <a:r>
              <a:rPr lang="en-US" sz="2650" b="1" dirty="0">
                <a:solidFill>
                  <a:srgbClr val="000000"/>
                </a:solidFill>
                <a:latin typeface="Inter Bold" pitchFamily="34" charset="0"/>
                <a:ea typeface="Inter Bold" pitchFamily="34" charset="-122"/>
                <a:cs typeface="Inter Bold" pitchFamily="34" charset="-120"/>
              </a:rPr>
              <a:t>The environments affecting software systems are</a:t>
            </a:r>
            <a:endParaRPr lang="en-US" sz="2650" dirty="0"/>
          </a:p>
        </p:txBody>
      </p:sp>
      <p:sp>
        <p:nvSpPr>
          <p:cNvPr id="5" name="Text 3"/>
          <p:cNvSpPr/>
          <p:nvPr/>
        </p:nvSpPr>
        <p:spPr>
          <a:xfrm>
            <a:off x="793790" y="385964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Operating environment and</a:t>
            </a:r>
            <a:endParaRPr lang="en-US" sz="1750" dirty="0"/>
          </a:p>
        </p:txBody>
      </p:sp>
      <p:sp>
        <p:nvSpPr>
          <p:cNvPr id="6" name="Text 4"/>
          <p:cNvSpPr/>
          <p:nvPr/>
        </p:nvSpPr>
        <p:spPr>
          <a:xfrm>
            <a:off x="793790" y="430184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72525"/>
                </a:solidFill>
                <a:latin typeface="Inter" pitchFamily="34" charset="0"/>
                <a:ea typeface="Inter" pitchFamily="34" charset="-122"/>
                <a:cs typeface="Inter" pitchFamily="34" charset="-120"/>
              </a:rPr>
              <a:t>Organizational environment</a:t>
            </a:r>
            <a:endParaRPr lang="en-US" sz="1750" dirty="0"/>
          </a:p>
        </p:txBody>
      </p:sp>
      <p:sp>
        <p:nvSpPr>
          <p:cNvPr id="7" name="Text 5"/>
          <p:cNvSpPr/>
          <p:nvPr/>
        </p:nvSpPr>
        <p:spPr>
          <a:xfrm>
            <a:off x="793790" y="5004911"/>
            <a:ext cx="4443770" cy="425291"/>
          </a:xfrm>
          <a:prstGeom prst="rect">
            <a:avLst/>
          </a:prstGeom>
          <a:noFill/>
          <a:ln/>
        </p:spPr>
        <p:txBody>
          <a:bodyPr wrap="none" lIns="0" tIns="0" rIns="0" bIns="0" rtlCol="0" anchor="t"/>
          <a:lstStyle/>
          <a:p>
            <a:pPr marL="0" indent="0" algn="l">
              <a:lnSpc>
                <a:spcPts val="3300"/>
              </a:lnSpc>
              <a:buNone/>
            </a:pPr>
            <a:r>
              <a:rPr lang="en-US" sz="2650" b="1" dirty="0">
                <a:solidFill>
                  <a:srgbClr val="000000"/>
                </a:solidFill>
                <a:latin typeface="Inter Bold" pitchFamily="34" charset="0"/>
                <a:ea typeface="Inter Bold" pitchFamily="34" charset="-122"/>
                <a:cs typeface="Inter Bold" pitchFamily="34" charset="-120"/>
              </a:rPr>
              <a:t> a) Operating Environment:</a:t>
            </a:r>
            <a:endParaRPr lang="en-US" sz="2650" dirty="0"/>
          </a:p>
        </p:txBody>
      </p:sp>
      <p:sp>
        <p:nvSpPr>
          <p:cNvPr id="8" name="Text 6"/>
          <p:cNvSpPr/>
          <p:nvPr/>
        </p:nvSpPr>
        <p:spPr>
          <a:xfrm>
            <a:off x="793790" y="5770364"/>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 i) </a:t>
            </a:r>
            <a:r>
              <a:rPr lang="en-US" sz="1750" dirty="0">
                <a:solidFill>
                  <a:srgbClr val="0070C0"/>
                </a:solidFill>
                <a:latin typeface="Inter" pitchFamily="34" charset="0"/>
                <a:ea typeface="Inter" pitchFamily="34" charset="-122"/>
                <a:cs typeface="Inter" pitchFamily="34" charset="-120"/>
              </a:rPr>
              <a:t>Hardware</a:t>
            </a:r>
            <a:r>
              <a:rPr lang="en-US" sz="1750" dirty="0">
                <a:solidFill>
                  <a:srgbClr val="272525"/>
                </a:solidFill>
                <a:latin typeface="Inter" pitchFamily="34" charset="0"/>
                <a:ea typeface="Inter" pitchFamily="34" charset="-122"/>
                <a:cs typeface="Inter" pitchFamily="34" charset="-120"/>
              </a:rPr>
              <a:t> innovations:  Hardware platform on which a software system runs may be subject to change.  For example, when a processor is upgraded, compilers that previously produced machine code for that processor may need to be modified.</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2388156"/>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408759"/>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 ii)</a:t>
            </a:r>
            <a:r>
              <a:rPr lang="en-US" sz="1750" dirty="0">
                <a:solidFill>
                  <a:srgbClr val="0070C0"/>
                </a:solidFill>
                <a:latin typeface="Inter" pitchFamily="34" charset="0"/>
                <a:ea typeface="Inter" pitchFamily="34" charset="-122"/>
                <a:cs typeface="Inter" pitchFamily="34" charset="-120"/>
              </a:rPr>
              <a:t>Software</a:t>
            </a:r>
            <a:r>
              <a:rPr lang="en-US" sz="1750" dirty="0">
                <a:solidFill>
                  <a:srgbClr val="272525"/>
                </a:solidFill>
                <a:latin typeface="Inter" pitchFamily="34" charset="0"/>
                <a:ea typeface="Inter" pitchFamily="34" charset="-122"/>
                <a:cs typeface="Inter" pitchFamily="34" charset="-120"/>
              </a:rPr>
              <a:t> innovations: Host software may warrant a corresponding modification in the software product. Example : Operating systems, database management systems and compilers are examples of host software systems whose modification may affect other software products.</a:t>
            </a:r>
            <a:endParaRPr lang="en-US" sz="1750" dirty="0"/>
          </a:p>
        </p:txBody>
      </p:sp>
      <p:sp>
        <p:nvSpPr>
          <p:cNvPr id="4" name="Text 2"/>
          <p:cNvSpPr/>
          <p:nvPr/>
        </p:nvSpPr>
        <p:spPr>
          <a:xfrm>
            <a:off x="793790" y="4752618"/>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Real world Case:</a:t>
            </a:r>
            <a:r>
              <a:rPr lang="en-US" sz="1750" b="1" dirty="0">
                <a:solidFill>
                  <a:srgbClr val="272525"/>
                </a:solidFill>
                <a:latin typeface="Inter" pitchFamily="34" charset="0"/>
                <a:ea typeface="Inter" pitchFamily="34" charset="-122"/>
                <a:cs typeface="Inter" pitchFamily="34" charset="-120"/>
              </a:rPr>
              <a:t> Solaris 1.x was upgraded to Solaris 2.x . </a:t>
            </a:r>
            <a:r>
              <a:rPr lang="en-US" sz="1750" dirty="0">
                <a:solidFill>
                  <a:srgbClr val="272525"/>
                </a:solidFill>
                <a:latin typeface="Inter" pitchFamily="34" charset="0"/>
                <a:ea typeface="Inter" pitchFamily="34" charset="-122"/>
                <a:cs typeface="Inter" pitchFamily="34" charset="-120"/>
              </a:rPr>
              <a:t>Applications that ran on Solaris 1.x was modified and users had to retrain and learn the use of new commands. More efficient and cost-effective system but the cost went beyond the retail price</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260640"/>
            <a:ext cx="11112579" cy="566976"/>
          </a:xfrm>
          <a:prstGeom prst="rect">
            <a:avLst/>
          </a:prstGeom>
          <a:noFill/>
          <a:ln/>
        </p:spPr>
        <p:txBody>
          <a:bodyPr wrap="none" lIns="0" tIns="0" rIns="0" bIns="0" rtlCol="0" anchor="t"/>
          <a:lstStyle/>
          <a:p>
            <a:pPr marL="0" indent="0" algn="l">
              <a:lnSpc>
                <a:spcPts val="4450"/>
              </a:lnSpc>
              <a:buNone/>
            </a:pPr>
            <a:r>
              <a:rPr lang="en-US" sz="3550" b="1" dirty="0">
                <a:solidFill>
                  <a:srgbClr val="000000"/>
                </a:solidFill>
                <a:latin typeface="Inter Bold" pitchFamily="34" charset="0"/>
                <a:ea typeface="Inter Bold" pitchFamily="34" charset="-122"/>
                <a:cs typeface="Inter Bold" pitchFamily="34" charset="-120"/>
              </a:rPr>
              <a:t>Components of Software Maintenance Framework</a:t>
            </a:r>
            <a:endParaRPr lang="en-US" sz="3550" dirty="0"/>
          </a:p>
        </p:txBody>
      </p:sp>
      <p:sp>
        <p:nvSpPr>
          <p:cNvPr id="3" name="Text 1"/>
          <p:cNvSpPr/>
          <p:nvPr/>
        </p:nvSpPr>
        <p:spPr>
          <a:xfrm>
            <a:off x="793790" y="3281243"/>
            <a:ext cx="13042821" cy="725805"/>
          </a:xfrm>
          <a:prstGeom prst="rect">
            <a:avLst/>
          </a:prstGeom>
          <a:noFill/>
          <a:ln/>
        </p:spPr>
        <p:txBody>
          <a:bodyPr wrap="square" lIns="0" tIns="0" rIns="0" bIns="0" rtlCol="0" anchor="t"/>
          <a:lstStyle/>
          <a:p>
            <a:pPr marL="0" indent="0" algn="l">
              <a:lnSpc>
                <a:spcPts val="2850"/>
              </a:lnSpc>
              <a:buNone/>
            </a:pPr>
            <a:r>
              <a:rPr lang="en-US" sz="1750" b="1" dirty="0">
                <a:solidFill>
                  <a:srgbClr val="272525"/>
                </a:solidFill>
                <a:latin typeface="Inter" pitchFamily="34" charset="0"/>
                <a:ea typeface="Inter" pitchFamily="34" charset="-122"/>
                <a:cs typeface="Inter" pitchFamily="34" charset="-120"/>
              </a:rPr>
              <a:t>b) Organizational Environment: </a:t>
            </a:r>
            <a:r>
              <a:rPr lang="en-US" sz="1750" dirty="0">
                <a:solidFill>
                  <a:srgbClr val="272525"/>
                </a:solidFill>
                <a:latin typeface="Inter" pitchFamily="34" charset="0"/>
                <a:ea typeface="Inter" pitchFamily="34" charset="-122"/>
                <a:cs typeface="Inter" pitchFamily="34" charset="-120"/>
              </a:rPr>
              <a:t>Entities of the organizational environment are </a:t>
            </a:r>
            <a:r>
              <a:rPr lang="en-US" sz="1750" dirty="0">
                <a:solidFill>
                  <a:srgbClr val="0070C0"/>
                </a:solidFill>
                <a:latin typeface="Inter" pitchFamily="34" charset="0"/>
                <a:ea typeface="Inter" pitchFamily="34" charset="-122"/>
                <a:cs typeface="Inter" pitchFamily="34" charset="-120"/>
              </a:rPr>
              <a:t>policies</a:t>
            </a:r>
            <a:r>
              <a:rPr lang="en-US" sz="1750" dirty="0">
                <a:solidFill>
                  <a:srgbClr val="272525"/>
                </a:solidFill>
                <a:latin typeface="Inter" pitchFamily="34" charset="0"/>
                <a:ea typeface="Inter" pitchFamily="34" charset="-122"/>
                <a:cs typeface="Inter" pitchFamily="34" charset="-120"/>
              </a:rPr>
              <a:t> and imposed factors of </a:t>
            </a:r>
            <a:r>
              <a:rPr lang="en-US" sz="1750" dirty="0">
                <a:solidFill>
                  <a:srgbClr val="0070C0"/>
                </a:solidFill>
                <a:latin typeface="Inter" pitchFamily="34" charset="0"/>
                <a:ea typeface="Inter" pitchFamily="34" charset="-122"/>
                <a:cs typeface="Inter" pitchFamily="34" charset="-120"/>
              </a:rPr>
              <a:t>business</a:t>
            </a:r>
            <a:r>
              <a:rPr lang="en-US" sz="1750" dirty="0">
                <a:solidFill>
                  <a:srgbClr val="272525"/>
                </a:solidFill>
                <a:latin typeface="Inter" pitchFamily="34" charset="0"/>
                <a:ea typeface="Inter" pitchFamily="34" charset="-122"/>
                <a:cs typeface="Inter" pitchFamily="34" charset="-120"/>
              </a:rPr>
              <a:t> and taxation, and also </a:t>
            </a:r>
            <a:r>
              <a:rPr lang="en-US" sz="1750" dirty="0">
                <a:solidFill>
                  <a:srgbClr val="0070C0"/>
                </a:solidFill>
                <a:latin typeface="Inter" pitchFamily="34" charset="0"/>
                <a:ea typeface="Inter" pitchFamily="34" charset="-122"/>
                <a:cs typeface="Inter" pitchFamily="34" charset="-120"/>
              </a:rPr>
              <a:t>competition in the marketplace</a:t>
            </a:r>
            <a:r>
              <a:rPr lang="en-US" sz="1750" dirty="0">
                <a:solidFill>
                  <a:srgbClr val="272525"/>
                </a:solidFill>
                <a:latin typeface="Inter" pitchFamily="34" charset="0"/>
                <a:ea typeface="Inter" pitchFamily="34" charset="-122"/>
                <a:cs typeface="Inter" pitchFamily="34" charset="-120"/>
              </a:rPr>
              <a:t>.</a:t>
            </a:r>
            <a:endParaRPr lang="en-US" sz="1750" dirty="0"/>
          </a:p>
        </p:txBody>
      </p:sp>
      <p:sp>
        <p:nvSpPr>
          <p:cNvPr id="4" name="Text 2"/>
          <p:cNvSpPr/>
          <p:nvPr/>
        </p:nvSpPr>
        <p:spPr>
          <a:xfrm>
            <a:off x="793790" y="426219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 i) </a:t>
            </a:r>
            <a:r>
              <a:rPr lang="en-US" sz="1750" b="1" dirty="0">
                <a:solidFill>
                  <a:srgbClr val="272525"/>
                </a:solidFill>
                <a:latin typeface="Inter" pitchFamily="34" charset="0"/>
                <a:ea typeface="Inter" pitchFamily="34" charset="-122"/>
                <a:cs typeface="Inter" pitchFamily="34" charset="-120"/>
              </a:rPr>
              <a:t>Change in </a:t>
            </a:r>
            <a:r>
              <a:rPr lang="en-US" sz="1750" b="1" dirty="0">
                <a:solidFill>
                  <a:srgbClr val="0070C0"/>
                </a:solidFill>
                <a:latin typeface="Inter" pitchFamily="34" charset="0"/>
                <a:ea typeface="Inter" pitchFamily="34" charset="-122"/>
                <a:cs typeface="Inter" pitchFamily="34" charset="-120"/>
              </a:rPr>
              <a:t>policies</a:t>
            </a:r>
            <a:r>
              <a:rPr lang="en-US" sz="1750" dirty="0">
                <a:solidFill>
                  <a:srgbClr val="272525"/>
                </a:solidFill>
                <a:latin typeface="Inter" pitchFamily="34" charset="0"/>
                <a:ea typeface="Inter" pitchFamily="34" charset="-122"/>
                <a:cs typeface="Inter" pitchFamily="34" charset="-120"/>
              </a:rPr>
              <a:t>: Any change in business rules and taxation policies which are incorporated into programs leads to theirs corresponding modification. Example : Value Added Tax (VAT)</a:t>
            </a:r>
            <a:endParaRPr lang="en-US" sz="1750" dirty="0"/>
          </a:p>
        </p:txBody>
      </p:sp>
      <p:sp>
        <p:nvSpPr>
          <p:cNvPr id="5" name="Text 3"/>
          <p:cNvSpPr/>
          <p:nvPr/>
        </p:nvSpPr>
        <p:spPr>
          <a:xfrm>
            <a:off x="793790" y="5243155"/>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 ii) </a:t>
            </a:r>
            <a:r>
              <a:rPr lang="en-US" sz="1750" b="1" dirty="0">
                <a:solidFill>
                  <a:srgbClr val="272525"/>
                </a:solidFill>
                <a:latin typeface="Inter" pitchFamily="34" charset="0"/>
                <a:ea typeface="Inter" pitchFamily="34" charset="-122"/>
                <a:cs typeface="Inter" pitchFamily="34" charset="-120"/>
              </a:rPr>
              <a:t>Competition in the </a:t>
            </a:r>
            <a:r>
              <a:rPr lang="en-US" sz="1750" b="1" dirty="0">
                <a:solidFill>
                  <a:srgbClr val="0070C0"/>
                </a:solidFill>
                <a:latin typeface="Inter" pitchFamily="34" charset="0"/>
                <a:ea typeface="Inter" pitchFamily="34" charset="-122"/>
                <a:cs typeface="Inter" pitchFamily="34" charset="-120"/>
              </a:rPr>
              <a:t>marketplace</a:t>
            </a:r>
            <a:r>
              <a:rPr lang="en-US" sz="1750" b="1" dirty="0">
                <a:solidFill>
                  <a:srgbClr val="272525"/>
                </a:solidFill>
                <a:latin typeface="Inter" pitchFamily="34" charset="0"/>
                <a:ea typeface="Inter" pitchFamily="34" charset="-122"/>
                <a:cs typeface="Inter" pitchFamily="34" charset="-120"/>
              </a:rPr>
              <a:t>:</a:t>
            </a:r>
            <a:r>
              <a:rPr lang="en-US" sz="1750" dirty="0">
                <a:solidFill>
                  <a:srgbClr val="272525"/>
                </a:solidFill>
                <a:latin typeface="Inter" pitchFamily="34" charset="0"/>
                <a:ea typeface="Inter" pitchFamily="34" charset="-122"/>
                <a:cs typeface="Inter" pitchFamily="34" charset="-120"/>
              </a:rPr>
              <a:t> To have a competitive edge over their rivals, substantial modifications are done. These are done to satisfy customers or increase the existing 'client base'.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2567</Words>
  <Application>Microsoft Office PowerPoint</Application>
  <PresentationFormat>Custom</PresentationFormat>
  <Paragraphs>158</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pc</cp:lastModifiedBy>
  <cp:revision>8</cp:revision>
  <dcterms:created xsi:type="dcterms:W3CDTF">2025-05-19T06:28:51Z</dcterms:created>
  <dcterms:modified xsi:type="dcterms:W3CDTF">2025-07-07T23:34:15Z</dcterms:modified>
</cp:coreProperties>
</file>