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Raleway"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f12eab121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f12eab12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f12eab121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f12eab121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0f12eab121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0f12eab12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f12eab121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f12eab12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f12eab121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f12eab12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f557d612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f557d612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f557d612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f557d612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f557d612e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f557d612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0f557d612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0f557d612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0f557d612e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0f557d612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c64b1eb35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c64b1eb3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f557d612e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f557d612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f557d612e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f557d612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f557d612e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f557d612e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f557d612e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f557d612e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f557d612e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0f557d612e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f557d612e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f557d612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f12eab12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f12eab1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f12eab12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f12eab12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f12eab12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f12eab12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f12eab121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0f12eab12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f12eab12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0f12eab12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f12eab121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f12eab12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f12eab12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f12eab12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Chapter 10</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t>Maintenance Measures</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43" name="Google Shape;143;p22"/>
          <p:cNvSpPr txBox="1">
            <a:spLocks noGrp="1"/>
          </p:cNvSpPr>
          <p:nvPr>
            <p:ph type="body" idx="1"/>
          </p:nvPr>
        </p:nvSpPr>
        <p:spPr>
          <a:xfrm>
            <a:off x="729450" y="1282025"/>
            <a:ext cx="7688700" cy="30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Most commonly used source of measures in the software system is the source code. So, code-based measures such as size, complexity, quality, understandability and maintainability are discussed here.</a:t>
            </a:r>
            <a:endParaRPr sz="1400">
              <a:solidFill>
                <a:srgbClr val="000000"/>
              </a:solidFill>
            </a:endParaRPr>
          </a:p>
          <a:p>
            <a:pPr marL="457200" lvl="0" indent="-317500" algn="l" rtl="0">
              <a:spcBef>
                <a:spcPts val="1200"/>
              </a:spcBef>
              <a:spcAft>
                <a:spcPts val="0"/>
              </a:spcAft>
              <a:buClr>
                <a:srgbClr val="000000"/>
              </a:buClr>
              <a:buSzPts val="1400"/>
              <a:buAutoNum type="arabicPeriod"/>
            </a:pPr>
            <a:r>
              <a:rPr lang="en" sz="1400" b="1">
                <a:solidFill>
                  <a:srgbClr val="000000"/>
                </a:solidFill>
              </a:rPr>
              <a:t>Size</a:t>
            </a:r>
            <a:r>
              <a:rPr lang="en" sz="1400">
                <a:solidFill>
                  <a:srgbClr val="000000"/>
                </a:solidFill>
              </a:rPr>
              <a:t>:  One of the commonest ways of measuring the size of a program is by counting the number of lines of code. Moller and Paulish define lines of code (LOC) as "the count of program lines of code excluding comment or blank lines".</a:t>
            </a:r>
            <a:br>
              <a:rPr lang="en" sz="1400">
                <a:solidFill>
                  <a:srgbClr val="000000"/>
                </a:solidFill>
              </a:rPr>
            </a:br>
            <a:r>
              <a:rPr lang="en" sz="1400">
                <a:solidFill>
                  <a:srgbClr val="000000"/>
                </a:solidFill>
              </a:rPr>
              <a:t>The advantage of this measure is that it is easy to determine and also correlates strongly with other measures such as effort and error density.</a:t>
            </a:r>
            <a:br>
              <a:rPr lang="en" sz="1400">
                <a:solidFill>
                  <a:srgbClr val="000000"/>
                </a:solidFill>
              </a:rPr>
            </a:br>
            <a:br>
              <a:rPr lang="en" sz="1400">
                <a:solidFill>
                  <a:srgbClr val="000000"/>
                </a:solidFill>
              </a:rPr>
            </a:br>
            <a:r>
              <a:rPr lang="en" sz="1400">
                <a:solidFill>
                  <a:srgbClr val="000000"/>
                </a:solidFill>
              </a:rPr>
              <a:t>There are no standards for LOC measurement and it is dependent on the programming language in question. Also it is too simplistic and does not reflect cost or productivity. Despite these criticisms, this measure is still widely used.</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49" name="Google Shape;149;p23"/>
          <p:cNvSpPr txBox="1">
            <a:spLocks noGrp="1"/>
          </p:cNvSpPr>
          <p:nvPr>
            <p:ph type="body" idx="1"/>
          </p:nvPr>
        </p:nvSpPr>
        <p:spPr>
          <a:xfrm>
            <a:off x="729450" y="977225"/>
            <a:ext cx="7688700" cy="30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rgbClr val="000000"/>
              </a:solidFill>
            </a:endParaRPr>
          </a:p>
          <a:p>
            <a:pPr marL="457200" lvl="0" indent="-311150" algn="l" rtl="0">
              <a:spcBef>
                <a:spcPts val="1200"/>
              </a:spcBef>
              <a:spcAft>
                <a:spcPts val="0"/>
              </a:spcAft>
              <a:buClr>
                <a:srgbClr val="000000"/>
              </a:buClr>
              <a:buSzPts val="1300"/>
              <a:buAutoNum type="arabicPeriod" startAt="2"/>
            </a:pPr>
            <a:r>
              <a:rPr lang="en" b="1" dirty="0">
                <a:solidFill>
                  <a:srgbClr val="000000"/>
                </a:solidFill>
              </a:rPr>
              <a:t>Complexity:</a:t>
            </a:r>
            <a:r>
              <a:rPr lang="en" sz="1400" dirty="0">
                <a:solidFill>
                  <a:srgbClr val="000000"/>
                </a:solidFill>
              </a:rPr>
              <a:t>:  According to Zuse, it is the difficulty of maintaining, changing and understanding programs. One of the major problems that software maintainers face is dealing with the increasing complexity of the source code that they have to modify.</a:t>
            </a:r>
            <a:br>
              <a:rPr lang="en" sz="1400" dirty="0">
                <a:solidFill>
                  <a:srgbClr val="000000"/>
                </a:solidFill>
              </a:rPr>
            </a:br>
            <a:br>
              <a:rPr lang="en" sz="1400" dirty="0">
                <a:solidFill>
                  <a:srgbClr val="000000"/>
                </a:solidFill>
              </a:rPr>
            </a:br>
            <a:r>
              <a:rPr lang="en" sz="1400" dirty="0">
                <a:solidFill>
                  <a:srgbClr val="000000"/>
                </a:solidFill>
              </a:rPr>
              <a:t>The more complex a program is, the more likely it is for the maintainer to make an error when implementing a change</a:t>
            </a:r>
            <a:endParaRPr sz="1400" dirty="0">
              <a:solidFill>
                <a:srgbClr val="000000"/>
              </a:solidFill>
            </a:endParaRPr>
          </a:p>
          <a:p>
            <a:pPr marL="457200" lvl="0" indent="0" algn="l" rtl="0">
              <a:spcBef>
                <a:spcPts val="1200"/>
              </a:spcBef>
              <a:spcAft>
                <a:spcPts val="0"/>
              </a:spcAft>
              <a:buNone/>
            </a:pPr>
            <a:r>
              <a:rPr lang="en" sz="1400" dirty="0">
                <a:solidFill>
                  <a:srgbClr val="000000"/>
                </a:solidFill>
              </a:rPr>
              <a:t>Over one hundred complexity measures have been proposed in the literature. For example, McCabe's cyclomatic complexity, Halstead's difficulty measure , Basili-Hutchen’s measure, and Prather's measure.</a:t>
            </a:r>
            <a:endParaRPr sz="1400" dirty="0">
              <a:solidFill>
                <a:srgbClr val="000000"/>
              </a:solidFill>
            </a:endParaRPr>
          </a:p>
          <a:p>
            <a:pPr marL="457200" lvl="0" indent="0" algn="l" rtl="0">
              <a:spcBef>
                <a:spcPts val="1200"/>
              </a:spcBef>
              <a:spcAft>
                <a:spcPts val="1200"/>
              </a:spcAft>
              <a:buNone/>
            </a:pPr>
            <a:endParaRPr sz="1400"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55" name="Google Shape;155;p24"/>
          <p:cNvSpPr txBox="1">
            <a:spLocks noGrp="1"/>
          </p:cNvSpPr>
          <p:nvPr>
            <p:ph type="body" idx="1"/>
          </p:nvPr>
        </p:nvSpPr>
        <p:spPr>
          <a:xfrm>
            <a:off x="729450" y="977225"/>
            <a:ext cx="7688700" cy="30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2"/>
            </a:pPr>
            <a:r>
              <a:rPr lang="en" b="1">
                <a:solidFill>
                  <a:srgbClr val="000000"/>
                </a:solidFill>
              </a:rPr>
              <a:t>Complexity:</a:t>
            </a:r>
            <a:r>
              <a:rPr lang="en" sz="1400">
                <a:solidFill>
                  <a:srgbClr val="000000"/>
                </a:solidFill>
              </a:rPr>
              <a:t>:  Two of the most popular code complexity measures: McCabe's cyclomatic complexity and Halstead's difficulty measure</a:t>
            </a:r>
            <a:endParaRPr sz="1400">
              <a:solidFill>
                <a:srgbClr val="000000"/>
              </a:solidFill>
            </a:endParaRPr>
          </a:p>
          <a:p>
            <a:pPr marL="914400" lvl="1" indent="-298450" algn="l" rtl="0">
              <a:spcBef>
                <a:spcPts val="0"/>
              </a:spcBef>
              <a:spcAft>
                <a:spcPts val="0"/>
              </a:spcAft>
              <a:buClr>
                <a:srgbClr val="000000"/>
              </a:buClr>
              <a:buSzPts val="1100"/>
              <a:buAutoNum type="alphaLcPeriod"/>
            </a:pPr>
            <a:r>
              <a:rPr lang="en" sz="1400" b="1">
                <a:solidFill>
                  <a:srgbClr val="000000"/>
                </a:solidFill>
              </a:rPr>
              <a:t>McCabe's Cyclomatic Complexity:</a:t>
            </a:r>
            <a:br>
              <a:rPr lang="en" sz="1400">
                <a:solidFill>
                  <a:srgbClr val="000000"/>
                </a:solidFill>
              </a:rPr>
            </a:br>
            <a:r>
              <a:rPr lang="en" sz="1400">
                <a:solidFill>
                  <a:srgbClr val="000000"/>
                </a:solidFill>
              </a:rPr>
              <a:t>McCabe views a program as a directed graph in which lines of program statements are represented by nodes and the flow of control between the statements is represented by the edges. McCabe's cyclomatic complexity (also known as the cyclomatic number) is the number of 'linearly independent' paths through the program (or flow graph) and this value is computed using the formula:.</a:t>
            </a:r>
            <a:endParaRPr sz="1400">
              <a:solidFill>
                <a:srgbClr val="000000"/>
              </a:solidFill>
            </a:endParaRPr>
          </a:p>
          <a:p>
            <a:pPr marL="457200" lvl="0" indent="0" algn="l" rtl="0">
              <a:spcBef>
                <a:spcPts val="1200"/>
              </a:spcBef>
              <a:spcAft>
                <a:spcPts val="1200"/>
              </a:spcAft>
              <a:buNone/>
            </a:pPr>
            <a:endParaRPr sz="1400">
              <a:solidFill>
                <a:srgbClr val="000000"/>
              </a:solidFill>
            </a:endParaRPr>
          </a:p>
        </p:txBody>
      </p:sp>
      <p:pic>
        <p:nvPicPr>
          <p:cNvPr id="156" name="Google Shape;156;p24"/>
          <p:cNvPicPr preferRelativeResize="0"/>
          <p:nvPr/>
        </p:nvPicPr>
        <p:blipFill>
          <a:blip r:embed="rId3">
            <a:alphaModFix/>
          </a:blip>
          <a:stretch>
            <a:fillRect/>
          </a:stretch>
        </p:blipFill>
        <p:spPr>
          <a:xfrm>
            <a:off x="1565825" y="3485625"/>
            <a:ext cx="5600700" cy="69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62" name="Google Shape;162;p25"/>
          <p:cNvSpPr txBox="1">
            <a:spLocks noGrp="1"/>
          </p:cNvSpPr>
          <p:nvPr>
            <p:ph type="body" idx="1"/>
          </p:nvPr>
        </p:nvSpPr>
        <p:spPr>
          <a:xfrm>
            <a:off x="729450" y="824825"/>
            <a:ext cx="7688700" cy="4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2"/>
            </a:pPr>
            <a:r>
              <a:rPr lang="en" b="1">
                <a:solidFill>
                  <a:srgbClr val="000000"/>
                </a:solidFill>
              </a:rPr>
              <a:t>Complexity:</a:t>
            </a:r>
            <a:r>
              <a:rPr lang="en" sz="1400">
                <a:solidFill>
                  <a:srgbClr val="000000"/>
                </a:solidFill>
              </a:rPr>
              <a:t>:  </a:t>
            </a:r>
            <a:endParaRPr sz="1400">
              <a:solidFill>
                <a:srgbClr val="000000"/>
              </a:solidFill>
            </a:endParaRPr>
          </a:p>
          <a:p>
            <a:pPr marL="914400" lvl="1" indent="-298450" algn="l" rtl="0">
              <a:spcBef>
                <a:spcPts val="0"/>
              </a:spcBef>
              <a:spcAft>
                <a:spcPts val="0"/>
              </a:spcAft>
              <a:buClr>
                <a:srgbClr val="000000"/>
              </a:buClr>
              <a:buSzPts val="1100"/>
              <a:buAutoNum type="alphaLcPeriod"/>
            </a:pPr>
            <a:r>
              <a:rPr lang="en" sz="1400">
                <a:solidFill>
                  <a:srgbClr val="000000"/>
                </a:solidFill>
              </a:rPr>
              <a:t>McCabe's Cyclomatic Complexity:</a:t>
            </a:r>
            <a:br>
              <a:rPr lang="en" sz="1400">
                <a:solidFill>
                  <a:srgbClr val="000000"/>
                </a:solidFill>
              </a:rPr>
            </a:br>
            <a:r>
              <a:rPr lang="en" sz="1400">
                <a:solidFill>
                  <a:srgbClr val="000000"/>
                </a:solidFill>
              </a:rPr>
              <a:t>Advantages:</a:t>
            </a:r>
            <a:endParaRPr sz="1400">
              <a:solidFill>
                <a:srgbClr val="000000"/>
              </a:solidFill>
            </a:endParaRPr>
          </a:p>
          <a:p>
            <a:pPr marL="1371600" lvl="2" indent="-298450" algn="l" rtl="0">
              <a:spcBef>
                <a:spcPts val="0"/>
              </a:spcBef>
              <a:spcAft>
                <a:spcPts val="0"/>
              </a:spcAft>
              <a:buClr>
                <a:srgbClr val="000000"/>
              </a:buClr>
              <a:buSzPts val="1100"/>
              <a:buAutoNum type="romanLcPeriod"/>
            </a:pPr>
            <a:r>
              <a:rPr lang="en" sz="1400">
                <a:solidFill>
                  <a:srgbClr val="000000"/>
                </a:solidFill>
              </a:rPr>
              <a:t>It helps to identify highly complex programs that may need to be modified in order to reduce complexity. </a:t>
            </a:r>
            <a:endParaRPr sz="1400">
              <a:solidFill>
                <a:srgbClr val="000000"/>
              </a:solidFill>
            </a:endParaRPr>
          </a:p>
          <a:p>
            <a:pPr marL="1371600" lvl="2" indent="-298450" algn="l" rtl="0">
              <a:spcBef>
                <a:spcPts val="0"/>
              </a:spcBef>
              <a:spcAft>
                <a:spcPts val="0"/>
              </a:spcAft>
              <a:buClr>
                <a:srgbClr val="000000"/>
              </a:buClr>
              <a:buSzPts val="1100"/>
              <a:buAutoNum type="romanLcPeriod"/>
            </a:pPr>
            <a:r>
              <a:rPr lang="en" sz="1400">
                <a:solidFill>
                  <a:srgbClr val="000000"/>
                </a:solidFill>
              </a:rPr>
              <a:t>The cyclomatic number can be used as an estimate of the amount of time required to understand and modify a program. </a:t>
            </a:r>
            <a:endParaRPr sz="1400">
              <a:solidFill>
                <a:srgbClr val="000000"/>
              </a:solidFill>
            </a:endParaRPr>
          </a:p>
          <a:p>
            <a:pPr marL="1371600" lvl="2" indent="-298450" algn="l" rtl="0">
              <a:spcBef>
                <a:spcPts val="0"/>
              </a:spcBef>
              <a:spcAft>
                <a:spcPts val="0"/>
              </a:spcAft>
              <a:buClr>
                <a:srgbClr val="000000"/>
              </a:buClr>
              <a:buSzPts val="1100"/>
              <a:buAutoNum type="romanLcPeriod"/>
            </a:pPr>
            <a:r>
              <a:rPr lang="en" sz="1400">
                <a:solidFill>
                  <a:srgbClr val="000000"/>
                </a:solidFill>
              </a:rPr>
              <a:t>The flow graph generated can be used to identify the possible test paths during testing.</a:t>
            </a: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68" name="Google Shape;168;p26"/>
          <p:cNvSpPr txBox="1">
            <a:spLocks noGrp="1"/>
          </p:cNvSpPr>
          <p:nvPr>
            <p:ph type="body" idx="1"/>
          </p:nvPr>
        </p:nvSpPr>
        <p:spPr>
          <a:xfrm>
            <a:off x="729450" y="824825"/>
            <a:ext cx="7688700" cy="4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2"/>
            </a:pPr>
            <a:r>
              <a:rPr lang="en" b="1">
                <a:solidFill>
                  <a:srgbClr val="000000"/>
                </a:solidFill>
              </a:rPr>
              <a:t>Complexity:</a:t>
            </a:r>
            <a:r>
              <a:rPr lang="en" sz="1400">
                <a:solidFill>
                  <a:srgbClr val="000000"/>
                </a:solidFill>
              </a:rPr>
              <a:t>:  </a:t>
            </a:r>
            <a:endParaRPr sz="1400">
              <a:solidFill>
                <a:srgbClr val="000000"/>
              </a:solidFill>
            </a:endParaRPr>
          </a:p>
          <a:p>
            <a:pPr marL="914400" lvl="1" indent="-298450" algn="l" rtl="0">
              <a:spcBef>
                <a:spcPts val="0"/>
              </a:spcBef>
              <a:spcAft>
                <a:spcPts val="0"/>
              </a:spcAft>
              <a:buClr>
                <a:srgbClr val="000000"/>
              </a:buClr>
              <a:buSzPts val="1100"/>
              <a:buAutoNum type="alphaLcPeriod"/>
            </a:pPr>
            <a:r>
              <a:rPr lang="en" sz="1400">
                <a:solidFill>
                  <a:srgbClr val="000000"/>
                </a:solidFill>
              </a:rPr>
              <a:t>McCabe's Cyclomatic Complexity:</a:t>
            </a:r>
            <a:endParaRPr sz="1400">
              <a:solidFill>
                <a:srgbClr val="000000"/>
              </a:solidFill>
            </a:endParaRPr>
          </a:p>
          <a:p>
            <a:pPr marL="914400" lvl="0" indent="0" algn="l" rtl="0">
              <a:spcBef>
                <a:spcPts val="1200"/>
              </a:spcBef>
              <a:spcAft>
                <a:spcPts val="0"/>
              </a:spcAft>
              <a:buNone/>
            </a:pPr>
            <a:r>
              <a:rPr lang="en" sz="1400">
                <a:solidFill>
                  <a:srgbClr val="000000"/>
                </a:solidFill>
              </a:rPr>
              <a:t>Disadvantages:</a:t>
            </a:r>
            <a:endParaRPr sz="1400">
              <a:solidFill>
                <a:srgbClr val="000000"/>
              </a:solidFill>
            </a:endParaRPr>
          </a:p>
          <a:p>
            <a:pPr marL="1371600" lvl="2" indent="-298450" algn="l" rtl="0">
              <a:spcBef>
                <a:spcPts val="1200"/>
              </a:spcBef>
              <a:spcAft>
                <a:spcPts val="0"/>
              </a:spcAft>
              <a:buClr>
                <a:srgbClr val="000000"/>
              </a:buClr>
              <a:buSzPts val="1100"/>
              <a:buAutoNum type="romanLcPeriod"/>
            </a:pPr>
            <a:r>
              <a:rPr lang="en" sz="1400">
                <a:solidFill>
                  <a:srgbClr val="000000"/>
                </a:solidFill>
              </a:rPr>
              <a:t>It takes no account of the complexity of the conditions in a program, for example multiple use of Boolean expressions, and over-use of flags. </a:t>
            </a:r>
            <a:endParaRPr sz="1400">
              <a:solidFill>
                <a:srgbClr val="000000"/>
              </a:solidFill>
            </a:endParaRPr>
          </a:p>
          <a:p>
            <a:pPr marL="1371600" lvl="2" indent="-298450" algn="l" rtl="0">
              <a:spcBef>
                <a:spcPts val="0"/>
              </a:spcBef>
              <a:spcAft>
                <a:spcPts val="0"/>
              </a:spcAft>
              <a:buClr>
                <a:srgbClr val="000000"/>
              </a:buClr>
              <a:buSzPts val="1100"/>
              <a:buAutoNum type="romanLcPeriod"/>
            </a:pPr>
            <a:r>
              <a:rPr lang="en" sz="1400">
                <a:solidFill>
                  <a:srgbClr val="000000"/>
                </a:solidFill>
              </a:rPr>
              <a:t>In its original form, it failed to take account of the degree of nesting in a program. As such, two programs may have been considered to be equally complex based on cyclomatic number whereas in actual fact, one had a greater level of nesting than the other.</a:t>
            </a: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74" name="Google Shape;174;p27"/>
          <p:cNvSpPr txBox="1">
            <a:spLocks noGrp="1"/>
          </p:cNvSpPr>
          <p:nvPr>
            <p:ph type="body" idx="1"/>
          </p:nvPr>
        </p:nvSpPr>
        <p:spPr>
          <a:xfrm>
            <a:off x="787150" y="824825"/>
            <a:ext cx="7688700" cy="4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2"/>
            </a:pPr>
            <a:r>
              <a:rPr lang="en" b="1">
                <a:solidFill>
                  <a:srgbClr val="000000"/>
                </a:solidFill>
              </a:rPr>
              <a:t>Complexity:</a:t>
            </a:r>
            <a:r>
              <a:rPr lang="en" sz="1400">
                <a:solidFill>
                  <a:srgbClr val="000000"/>
                </a:solidFill>
              </a:rPr>
              <a:t>:  </a:t>
            </a:r>
            <a:endParaRPr sz="1400">
              <a:solidFill>
                <a:srgbClr val="000000"/>
              </a:solidFill>
            </a:endParaRPr>
          </a:p>
          <a:p>
            <a:pPr marL="914400" lvl="1" indent="-298450" algn="l" rtl="0">
              <a:spcBef>
                <a:spcPts val="0"/>
              </a:spcBef>
              <a:spcAft>
                <a:spcPts val="0"/>
              </a:spcAft>
              <a:buClr>
                <a:srgbClr val="000000"/>
              </a:buClr>
              <a:buSzPts val="1100"/>
              <a:buAutoNum type="alphaLcPeriod" startAt="2"/>
            </a:pPr>
            <a:r>
              <a:rPr lang="en" sz="1400">
                <a:solidFill>
                  <a:srgbClr val="000000"/>
                </a:solidFill>
              </a:rPr>
              <a:t>Halstead's Measures:</a:t>
            </a:r>
            <a:br>
              <a:rPr lang="en" sz="1400">
                <a:solidFill>
                  <a:srgbClr val="000000"/>
                </a:solidFill>
              </a:rPr>
            </a:br>
            <a:r>
              <a:rPr lang="en" sz="1400">
                <a:solidFill>
                  <a:srgbClr val="000000"/>
                </a:solidFill>
              </a:rPr>
              <a:t>Halstead proposed a number of equations to calculate program attributes such as program length, volume and level, potential volume, language level clarity, implementation time and error rates.</a:t>
            </a:r>
            <a:br>
              <a:rPr lang="en" sz="1400">
                <a:solidFill>
                  <a:srgbClr val="000000"/>
                </a:solidFill>
              </a:rPr>
            </a:br>
            <a:br>
              <a:rPr lang="en" sz="1400">
                <a:solidFill>
                  <a:srgbClr val="000000"/>
                </a:solidFill>
              </a:rPr>
            </a:br>
            <a:r>
              <a:rPr lang="en" sz="1400">
                <a:solidFill>
                  <a:srgbClr val="000000"/>
                </a:solidFill>
              </a:rPr>
              <a:t>The measures for these attributes can be computed from four basic counts:</a:t>
            </a:r>
            <a:endParaRPr sz="1400">
              <a:solidFill>
                <a:srgbClr val="000000"/>
              </a:solidFill>
            </a:endParaRPr>
          </a:p>
          <a:p>
            <a:pPr marL="0" lvl="0" indent="457200" algn="l" rtl="0">
              <a:spcBef>
                <a:spcPts val="1200"/>
              </a:spcBef>
              <a:spcAft>
                <a:spcPts val="1200"/>
              </a:spcAft>
              <a:buNone/>
            </a:pPr>
            <a:br>
              <a:rPr lang="en" sz="1400">
                <a:solidFill>
                  <a:srgbClr val="000000"/>
                </a:solidFill>
              </a:rPr>
            </a:br>
            <a:r>
              <a:rPr lang="en" sz="1400">
                <a:solidFill>
                  <a:srgbClr val="000000"/>
                </a:solidFill>
              </a:rPr>
              <a:t>		An operand is a variable or constant.</a:t>
            </a:r>
            <a:br>
              <a:rPr lang="en" sz="1400">
                <a:solidFill>
                  <a:srgbClr val="000000"/>
                </a:solidFill>
              </a:rPr>
            </a:br>
            <a:br>
              <a:rPr lang="en" sz="1400">
                <a:solidFill>
                  <a:srgbClr val="000000"/>
                </a:solidFill>
              </a:rPr>
            </a:br>
            <a:r>
              <a:rPr lang="en" sz="1400">
                <a:solidFill>
                  <a:srgbClr val="000000"/>
                </a:solidFill>
              </a:rPr>
              <a:t>		An operator is an entity that can either </a:t>
            </a:r>
            <a:br>
              <a:rPr lang="en" sz="1400">
                <a:solidFill>
                  <a:srgbClr val="000000"/>
                </a:solidFill>
              </a:rPr>
            </a:br>
            <a:r>
              <a:rPr lang="en" sz="1400">
                <a:solidFill>
                  <a:srgbClr val="000000"/>
                </a:solidFill>
              </a:rPr>
              <a:t>		change the value of an operand or </a:t>
            </a:r>
            <a:br>
              <a:rPr lang="en" sz="1400">
                <a:solidFill>
                  <a:srgbClr val="000000"/>
                </a:solidFill>
              </a:rPr>
            </a:br>
            <a:r>
              <a:rPr lang="en" sz="1400">
                <a:solidFill>
                  <a:srgbClr val="000000"/>
                </a:solidFill>
              </a:rPr>
              <a:t>		the order in which it is changed. Operators include arithmetic operators (for example, *, /, + and -), keywords (for example, PROCEDURE, WHILE, REPEAT and DO), logical operators (for example, greater than, equal to and less than), and delimiters.</a:t>
            </a:r>
            <a:endParaRPr sz="1400">
              <a:solidFill>
                <a:srgbClr val="000000"/>
              </a:solidFill>
            </a:endParaRPr>
          </a:p>
        </p:txBody>
      </p:sp>
      <p:pic>
        <p:nvPicPr>
          <p:cNvPr id="175" name="Google Shape;175;p27"/>
          <p:cNvPicPr preferRelativeResize="0"/>
          <p:nvPr/>
        </p:nvPicPr>
        <p:blipFill>
          <a:blip r:embed="rId3">
            <a:alphaModFix/>
          </a:blip>
          <a:stretch>
            <a:fillRect/>
          </a:stretch>
        </p:blipFill>
        <p:spPr>
          <a:xfrm>
            <a:off x="5109613" y="3192500"/>
            <a:ext cx="2867025" cy="114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81" name="Google Shape;181;p28"/>
          <p:cNvSpPr txBox="1">
            <a:spLocks noGrp="1"/>
          </p:cNvSpPr>
          <p:nvPr>
            <p:ph type="body" idx="1"/>
          </p:nvPr>
        </p:nvSpPr>
        <p:spPr>
          <a:xfrm>
            <a:off x="787150" y="824825"/>
            <a:ext cx="7688700" cy="4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2"/>
            </a:pPr>
            <a:r>
              <a:rPr lang="en" b="1">
                <a:solidFill>
                  <a:srgbClr val="000000"/>
                </a:solidFill>
              </a:rPr>
              <a:t>Complexity:</a:t>
            </a:r>
            <a:r>
              <a:rPr lang="en" sz="1400">
                <a:solidFill>
                  <a:srgbClr val="000000"/>
                </a:solidFill>
              </a:rPr>
              <a:t>:  </a:t>
            </a:r>
            <a:endParaRPr sz="1400">
              <a:solidFill>
                <a:srgbClr val="000000"/>
              </a:solidFill>
            </a:endParaRPr>
          </a:p>
          <a:p>
            <a:pPr marL="914400" lvl="1" indent="-298450" algn="l" rtl="0">
              <a:spcBef>
                <a:spcPts val="0"/>
              </a:spcBef>
              <a:spcAft>
                <a:spcPts val="0"/>
              </a:spcAft>
              <a:buClr>
                <a:srgbClr val="000000"/>
              </a:buClr>
              <a:buSzPts val="1100"/>
              <a:buAutoNum type="alphaLcPeriod" startAt="2"/>
            </a:pPr>
            <a:r>
              <a:rPr lang="en" sz="1400">
                <a:solidFill>
                  <a:srgbClr val="000000"/>
                </a:solidFill>
              </a:rPr>
              <a:t>Halstead's Measures:</a:t>
            </a:r>
            <a:br>
              <a:rPr lang="en" sz="1400">
                <a:solidFill>
                  <a:srgbClr val="000000"/>
                </a:solidFill>
              </a:rPr>
            </a:br>
            <a:r>
              <a:rPr lang="en" sz="1400">
                <a:solidFill>
                  <a:srgbClr val="000000"/>
                </a:solidFill>
              </a:rPr>
              <a:t>The following formulae can be used to calculate the program length and program effort:</a:t>
            </a:r>
            <a:br>
              <a:rPr lang="en" sz="1400">
                <a:solidFill>
                  <a:srgbClr val="000000"/>
                </a:solidFill>
              </a:rPr>
            </a:br>
            <a:br>
              <a:rPr lang="en" sz="1400">
                <a:solidFill>
                  <a:srgbClr val="000000"/>
                </a:solidFill>
              </a:rPr>
            </a:br>
            <a:br>
              <a:rPr lang="en" sz="1400">
                <a:solidFill>
                  <a:srgbClr val="000000"/>
                </a:solidFill>
              </a:rPr>
            </a:br>
            <a:br>
              <a:rPr lang="en" sz="1400">
                <a:solidFill>
                  <a:srgbClr val="000000"/>
                </a:solidFill>
              </a:rPr>
            </a:br>
            <a:br>
              <a:rPr lang="en" sz="1400">
                <a:solidFill>
                  <a:srgbClr val="000000"/>
                </a:solidFill>
              </a:rPr>
            </a:br>
            <a:br>
              <a:rPr lang="en" sz="1400">
                <a:solidFill>
                  <a:srgbClr val="000000"/>
                </a:solidFill>
              </a:rPr>
            </a:br>
            <a:br>
              <a:rPr lang="en" sz="1400">
                <a:solidFill>
                  <a:srgbClr val="000000"/>
                </a:solidFill>
              </a:rPr>
            </a:br>
            <a:br>
              <a:rPr lang="en" sz="1400">
                <a:solidFill>
                  <a:srgbClr val="000000"/>
                </a:solidFill>
              </a:rPr>
            </a:br>
            <a:r>
              <a:rPr lang="en" sz="1400">
                <a:solidFill>
                  <a:srgbClr val="000000"/>
                </a:solidFill>
              </a:rPr>
              <a:t>The four basic counts can also be used to compute other attributes such as </a:t>
            </a:r>
            <a:r>
              <a:rPr lang="en" sz="1400" b="1">
                <a:solidFill>
                  <a:srgbClr val="000000"/>
                </a:solidFill>
              </a:rPr>
              <a:t>programming time</a:t>
            </a:r>
            <a:r>
              <a:rPr lang="en" sz="1400">
                <a:solidFill>
                  <a:srgbClr val="000000"/>
                </a:solidFill>
              </a:rPr>
              <a:t>, </a:t>
            </a:r>
            <a:r>
              <a:rPr lang="en" sz="1400" b="1">
                <a:solidFill>
                  <a:srgbClr val="000000"/>
                </a:solidFill>
              </a:rPr>
              <a:t>number of bugs</a:t>
            </a:r>
            <a:r>
              <a:rPr lang="en" sz="1400">
                <a:solidFill>
                  <a:srgbClr val="000000"/>
                </a:solidFill>
              </a:rPr>
              <a:t> in a program and </a:t>
            </a:r>
            <a:r>
              <a:rPr lang="en" sz="1400" b="1">
                <a:solidFill>
                  <a:srgbClr val="000000"/>
                </a:solidFill>
              </a:rPr>
              <a:t>understandability</a:t>
            </a:r>
            <a:r>
              <a:rPr lang="en" sz="1400">
                <a:solidFill>
                  <a:srgbClr val="000000"/>
                </a:solidFill>
              </a:rPr>
              <a:t>.</a:t>
            </a:r>
            <a:endParaRPr sz="1400">
              <a:solidFill>
                <a:srgbClr val="000000"/>
              </a:solidFill>
            </a:endParaRPr>
          </a:p>
          <a:p>
            <a:pPr marL="914400" lvl="0" indent="0" algn="l" rtl="0">
              <a:spcBef>
                <a:spcPts val="1200"/>
              </a:spcBef>
              <a:spcAft>
                <a:spcPts val="1200"/>
              </a:spcAft>
              <a:buNone/>
            </a:pPr>
            <a:br>
              <a:rPr lang="en" sz="1400">
                <a:solidFill>
                  <a:srgbClr val="000000"/>
                </a:solidFill>
              </a:rPr>
            </a:br>
            <a:endParaRPr sz="1400">
              <a:solidFill>
                <a:srgbClr val="000000"/>
              </a:solidFill>
            </a:endParaRPr>
          </a:p>
        </p:txBody>
      </p:sp>
      <p:pic>
        <p:nvPicPr>
          <p:cNvPr id="182" name="Google Shape;182;p28"/>
          <p:cNvPicPr preferRelativeResize="0"/>
          <p:nvPr/>
        </p:nvPicPr>
        <p:blipFill>
          <a:blip r:embed="rId3">
            <a:alphaModFix/>
          </a:blip>
          <a:stretch>
            <a:fillRect/>
          </a:stretch>
        </p:blipFill>
        <p:spPr>
          <a:xfrm>
            <a:off x="1575450" y="2373500"/>
            <a:ext cx="5392325" cy="715686"/>
          </a:xfrm>
          <a:prstGeom prst="rect">
            <a:avLst/>
          </a:prstGeom>
          <a:noFill/>
          <a:ln>
            <a:noFill/>
          </a:ln>
        </p:spPr>
      </p:pic>
      <p:pic>
        <p:nvPicPr>
          <p:cNvPr id="183" name="Google Shape;183;p28"/>
          <p:cNvPicPr preferRelativeResize="0"/>
          <p:nvPr/>
        </p:nvPicPr>
        <p:blipFill>
          <a:blip r:embed="rId4">
            <a:alphaModFix/>
          </a:blip>
          <a:stretch>
            <a:fillRect/>
          </a:stretch>
        </p:blipFill>
        <p:spPr>
          <a:xfrm>
            <a:off x="1642765" y="3033700"/>
            <a:ext cx="5257700" cy="75600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89" name="Google Shape;189;p29"/>
          <p:cNvSpPr txBox="1">
            <a:spLocks noGrp="1"/>
          </p:cNvSpPr>
          <p:nvPr>
            <p:ph type="body" idx="1"/>
          </p:nvPr>
        </p:nvSpPr>
        <p:spPr>
          <a:xfrm>
            <a:off x="787150" y="824825"/>
            <a:ext cx="7688700" cy="4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2"/>
            </a:pPr>
            <a:r>
              <a:rPr lang="en" b="1">
                <a:solidFill>
                  <a:srgbClr val="000000"/>
                </a:solidFill>
              </a:rPr>
              <a:t>Complexity:</a:t>
            </a:r>
            <a:r>
              <a:rPr lang="en" sz="1400">
                <a:solidFill>
                  <a:srgbClr val="000000"/>
                </a:solidFill>
              </a:rPr>
              <a:t>:  </a:t>
            </a:r>
            <a:endParaRPr sz="1400">
              <a:solidFill>
                <a:srgbClr val="000000"/>
              </a:solidFill>
            </a:endParaRPr>
          </a:p>
          <a:p>
            <a:pPr marL="914400" lvl="1" indent="-298450" algn="l" rtl="0">
              <a:spcBef>
                <a:spcPts val="0"/>
              </a:spcBef>
              <a:spcAft>
                <a:spcPts val="0"/>
              </a:spcAft>
              <a:buClr>
                <a:srgbClr val="000000"/>
              </a:buClr>
              <a:buSzPts val="1100"/>
              <a:buAutoNum type="alphaLcPeriod" startAt="2"/>
            </a:pPr>
            <a:r>
              <a:rPr lang="en" sz="1400">
                <a:solidFill>
                  <a:srgbClr val="000000"/>
                </a:solidFill>
              </a:rPr>
              <a:t>Halstead's Measures:</a:t>
            </a:r>
            <a:br>
              <a:rPr lang="en" sz="1400">
                <a:solidFill>
                  <a:srgbClr val="000000"/>
                </a:solidFill>
              </a:rPr>
            </a:br>
            <a:r>
              <a:rPr lang="en" sz="1400">
                <a:solidFill>
                  <a:srgbClr val="000000"/>
                </a:solidFill>
              </a:rPr>
              <a:t>Advantages:</a:t>
            </a:r>
            <a:br>
              <a:rPr lang="en" sz="1400">
                <a:solidFill>
                  <a:srgbClr val="000000"/>
                </a:solidFill>
              </a:rPr>
            </a:br>
            <a:r>
              <a:rPr lang="en" sz="1400">
                <a:solidFill>
                  <a:srgbClr val="000000"/>
                </a:solidFill>
              </a:rPr>
              <a:t>i) Easy to calculate and do not require an in-depth analysis of programming features and control flow.</a:t>
            </a:r>
            <a:endParaRPr sz="1400">
              <a:solidFill>
                <a:srgbClr val="000000"/>
              </a:solidFill>
            </a:endParaRPr>
          </a:p>
          <a:p>
            <a:pPr marL="914400" lvl="0" indent="0" algn="l" rtl="0">
              <a:spcBef>
                <a:spcPts val="1200"/>
              </a:spcBef>
              <a:spcAft>
                <a:spcPts val="0"/>
              </a:spcAft>
              <a:buNone/>
            </a:pPr>
            <a:r>
              <a:rPr lang="en" sz="1400">
                <a:solidFill>
                  <a:srgbClr val="000000"/>
                </a:solidFill>
              </a:rPr>
              <a:t>ii) Can be applied to any language</a:t>
            </a:r>
            <a:endParaRPr sz="1400">
              <a:solidFill>
                <a:srgbClr val="000000"/>
              </a:solidFill>
            </a:endParaRPr>
          </a:p>
          <a:p>
            <a:pPr marL="914400" lvl="0" indent="0" algn="l" rtl="0">
              <a:spcBef>
                <a:spcPts val="1200"/>
              </a:spcBef>
              <a:spcAft>
                <a:spcPts val="0"/>
              </a:spcAft>
              <a:buNone/>
            </a:pPr>
            <a:r>
              <a:rPr lang="en" sz="1400">
                <a:solidFill>
                  <a:srgbClr val="000000"/>
                </a:solidFill>
              </a:rPr>
              <a:t>iii) Empirical evidence shows that these measures can be used as good predictors of programming effort and number of bugs</a:t>
            </a: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195" name="Google Shape;195;p30"/>
          <p:cNvSpPr txBox="1">
            <a:spLocks noGrp="1"/>
          </p:cNvSpPr>
          <p:nvPr>
            <p:ph type="body" idx="1"/>
          </p:nvPr>
        </p:nvSpPr>
        <p:spPr>
          <a:xfrm>
            <a:off x="787150" y="824825"/>
            <a:ext cx="7688700" cy="416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2"/>
            </a:pPr>
            <a:r>
              <a:rPr lang="en" b="1">
                <a:solidFill>
                  <a:srgbClr val="000000"/>
                </a:solidFill>
              </a:rPr>
              <a:t>Complexity:</a:t>
            </a:r>
            <a:r>
              <a:rPr lang="en" sz="1400">
                <a:solidFill>
                  <a:srgbClr val="000000"/>
                </a:solidFill>
              </a:rPr>
              <a:t>:  </a:t>
            </a:r>
            <a:endParaRPr sz="1400">
              <a:solidFill>
                <a:srgbClr val="000000"/>
              </a:solidFill>
            </a:endParaRPr>
          </a:p>
          <a:p>
            <a:pPr marL="914400" lvl="1" indent="-298450" algn="l" rtl="0">
              <a:spcBef>
                <a:spcPts val="0"/>
              </a:spcBef>
              <a:spcAft>
                <a:spcPts val="0"/>
              </a:spcAft>
              <a:buClr>
                <a:srgbClr val="000000"/>
              </a:buClr>
              <a:buSzPts val="1100"/>
              <a:buAutoNum type="alphaLcPeriod" startAt="2"/>
            </a:pPr>
            <a:r>
              <a:rPr lang="en" sz="1400">
                <a:solidFill>
                  <a:srgbClr val="000000"/>
                </a:solidFill>
              </a:rPr>
              <a:t>Halstead's Measures:</a:t>
            </a:r>
            <a:br>
              <a:rPr lang="en" sz="1400">
                <a:solidFill>
                  <a:srgbClr val="000000"/>
                </a:solidFill>
              </a:rPr>
            </a:br>
            <a:r>
              <a:rPr lang="en" sz="1400">
                <a:solidFill>
                  <a:srgbClr val="000000"/>
                </a:solidFill>
              </a:rPr>
              <a:t>Disadvantages:</a:t>
            </a:r>
            <a:br>
              <a:rPr lang="en" sz="1400">
                <a:solidFill>
                  <a:srgbClr val="000000"/>
                </a:solidFill>
              </a:rPr>
            </a:br>
            <a:r>
              <a:rPr lang="en" sz="1400">
                <a:solidFill>
                  <a:srgbClr val="000000"/>
                </a:solidFill>
              </a:rPr>
              <a:t>i) Experiments which were used to test the measures were badly designed [179] and statistically flawed</a:t>
            </a:r>
            <a:endParaRPr sz="1400">
              <a:solidFill>
                <a:srgbClr val="000000"/>
              </a:solidFill>
            </a:endParaRPr>
          </a:p>
          <a:p>
            <a:pPr marL="914400" lvl="0" indent="0" algn="l" rtl="0">
              <a:spcBef>
                <a:spcPts val="1200"/>
              </a:spcBef>
              <a:spcAft>
                <a:spcPts val="0"/>
              </a:spcAft>
              <a:buNone/>
            </a:pPr>
            <a:r>
              <a:rPr lang="en" sz="1400">
                <a:solidFill>
                  <a:srgbClr val="000000"/>
                </a:solidFill>
              </a:rPr>
              <a:t>ii) Counting rules involved in the design of the measures were not fully defined</a:t>
            </a:r>
            <a:endParaRPr sz="1400">
              <a:solidFill>
                <a:srgbClr val="000000"/>
              </a:solidFill>
            </a:endParaRPr>
          </a:p>
          <a:p>
            <a:pPr marL="914400" lvl="0" indent="0" algn="l" rtl="0">
              <a:spcBef>
                <a:spcPts val="1200"/>
              </a:spcBef>
              <a:spcAft>
                <a:spcPts val="0"/>
              </a:spcAft>
              <a:buNone/>
            </a:pPr>
            <a:r>
              <a:rPr lang="en" sz="1400">
                <a:solidFill>
                  <a:srgbClr val="000000"/>
                </a:solidFill>
              </a:rPr>
              <a:t>iii) Failure to consider declarations and input/output statements as a unique operator for each unique label</a:t>
            </a:r>
            <a:endParaRPr sz="1400">
              <a:solidFill>
                <a:srgbClr val="000000"/>
              </a:solidFill>
            </a:endParaRPr>
          </a:p>
          <a:p>
            <a:pPr marL="914400" lvl="0" indent="0" algn="l" rtl="0">
              <a:spcBef>
                <a:spcPts val="1200"/>
              </a:spcBef>
              <a:spcAft>
                <a:spcPts val="0"/>
              </a:spcAft>
              <a:buNone/>
            </a:pPr>
            <a:r>
              <a:rPr lang="en" sz="1400">
                <a:solidFill>
                  <a:srgbClr val="000000"/>
                </a:solidFill>
              </a:rPr>
              <a:t>iv) measures are code-based; it is assumed that 'software = programs. Measures fail to capture the contribution that this documentation makes to the programming effort or program understanding.</a:t>
            </a:r>
            <a:endParaRPr sz="1400">
              <a:solidFill>
                <a:srgbClr val="000000"/>
              </a:solidFill>
            </a:endParaRPr>
          </a:p>
          <a:p>
            <a:pPr marL="914400" lvl="0" indent="0" algn="l" rtl="0">
              <a:spcBef>
                <a:spcPts val="1200"/>
              </a:spcBef>
              <a:spcAft>
                <a:spcPts val="0"/>
              </a:spcAft>
              <a:buNone/>
            </a:pP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201" name="Google Shape;201;p31"/>
          <p:cNvSpPr txBox="1">
            <a:spLocks noGrp="1"/>
          </p:cNvSpPr>
          <p:nvPr>
            <p:ph type="body" idx="1"/>
          </p:nvPr>
        </p:nvSpPr>
        <p:spPr>
          <a:xfrm>
            <a:off x="787150" y="748625"/>
            <a:ext cx="7688700" cy="43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3"/>
            </a:pPr>
            <a:r>
              <a:rPr lang="en" b="1">
                <a:solidFill>
                  <a:srgbClr val="000000"/>
                </a:solidFill>
              </a:rPr>
              <a:t>Quality:</a:t>
            </a:r>
            <a:br>
              <a:rPr lang="en" sz="1400">
                <a:solidFill>
                  <a:srgbClr val="000000"/>
                </a:solidFill>
              </a:rPr>
            </a:br>
            <a:r>
              <a:rPr lang="en" sz="1400">
                <a:solidFill>
                  <a:srgbClr val="000000"/>
                </a:solidFill>
              </a:rPr>
              <a:t>Quality is defined as 'fitness for purpose'. It means it does what the user expects it to do.</a:t>
            </a:r>
            <a:br>
              <a:rPr lang="en" sz="1400">
                <a:solidFill>
                  <a:srgbClr val="000000"/>
                </a:solidFill>
              </a:rPr>
            </a:br>
            <a:br>
              <a:rPr lang="en" sz="1400">
                <a:solidFill>
                  <a:srgbClr val="000000"/>
                </a:solidFill>
              </a:rPr>
            </a:br>
            <a:r>
              <a:rPr lang="en" sz="1400">
                <a:solidFill>
                  <a:srgbClr val="000000"/>
                </a:solidFill>
              </a:rPr>
              <a:t>A quality maintenance process is one which enables the maintainer to implement the desired change. Different measures can be used to characterise product and process quality</a:t>
            </a:r>
            <a:endParaRPr sz="1400">
              <a:solidFill>
                <a:srgbClr val="000000"/>
              </a:solidFill>
            </a:endParaRPr>
          </a:p>
          <a:p>
            <a:pPr marL="914400" lvl="1" indent="-317500" algn="l" rtl="0">
              <a:spcBef>
                <a:spcPts val="0"/>
              </a:spcBef>
              <a:spcAft>
                <a:spcPts val="0"/>
              </a:spcAft>
              <a:buClr>
                <a:srgbClr val="000000"/>
              </a:buClr>
              <a:buSzPts val="1400"/>
              <a:buAutoNum type="alphaLcPeriod"/>
            </a:pPr>
            <a:r>
              <a:rPr lang="en" sz="1400" b="1">
                <a:solidFill>
                  <a:srgbClr val="000000"/>
                </a:solidFill>
              </a:rPr>
              <a:t>Product Quality:</a:t>
            </a:r>
            <a:br>
              <a:rPr lang="en" sz="1400">
                <a:solidFill>
                  <a:srgbClr val="000000"/>
                </a:solidFill>
              </a:rPr>
            </a:br>
            <a:r>
              <a:rPr lang="en" sz="1400">
                <a:solidFill>
                  <a:srgbClr val="000000"/>
                </a:solidFill>
              </a:rPr>
              <a:t>One way of measuring the quality of a software system is by keeping track of the number of change requests received from the users after the system becomes operational. This measure is computed by </a:t>
            </a:r>
            <a:br>
              <a:rPr lang="en" sz="1400">
                <a:solidFill>
                  <a:srgbClr val="000000"/>
                </a:solidFill>
              </a:rPr>
            </a:br>
            <a:r>
              <a:rPr lang="en" sz="1400">
                <a:solidFill>
                  <a:srgbClr val="000000"/>
                </a:solidFill>
              </a:rPr>
              <a:t>(number of unique change requests made by customers for the first year of field use of a given release)       /    (the number of thousand lines of code)</a:t>
            </a:r>
            <a:endParaRPr sz="1400">
              <a:solidFill>
                <a:srgbClr val="000000"/>
              </a:solidFill>
            </a:endParaRPr>
          </a:p>
          <a:p>
            <a:pPr marL="914400" lvl="0" indent="0" algn="l" rtl="0">
              <a:spcBef>
                <a:spcPts val="1200"/>
              </a:spcBef>
              <a:spcAft>
                <a:spcPts val="0"/>
              </a:spcAft>
              <a:buNone/>
            </a:pPr>
            <a:r>
              <a:rPr lang="en" sz="1400">
                <a:solidFill>
                  <a:srgbClr val="000000"/>
                </a:solidFill>
              </a:rPr>
              <a:t>The measure excludes feature enhancement change requests which are not contained in the software requirements specification.</a:t>
            </a:r>
            <a:br>
              <a:rPr lang="en" sz="1400">
                <a:solidFill>
                  <a:srgbClr val="000000"/>
                </a:solidFill>
              </a:rPr>
            </a:br>
            <a:r>
              <a:rPr lang="en" sz="1400">
                <a:solidFill>
                  <a:srgbClr val="000000"/>
                </a:solidFill>
              </a:rPr>
              <a:t>The other measure of product quality is the number of faults that are detected.</a:t>
            </a:r>
            <a:endParaRPr sz="1400">
              <a:solidFill>
                <a:srgbClr val="000000"/>
              </a:solidFill>
            </a:endParaRPr>
          </a:p>
          <a:p>
            <a:pPr marL="914400" lvl="0" indent="0" algn="l" rtl="0">
              <a:spcBef>
                <a:spcPts val="1200"/>
              </a:spcBef>
              <a:spcAft>
                <a:spcPts val="0"/>
              </a:spcAft>
              <a:buNone/>
            </a:pPr>
            <a:endParaRPr sz="1400">
              <a:solidFill>
                <a:srgbClr val="000000"/>
              </a:solidFill>
            </a:endParaRPr>
          </a:p>
          <a:p>
            <a:pPr marL="91440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400">
              <a:solidFill>
                <a:srgbClr val="000000"/>
              </a:solidFill>
            </a:endParaRPr>
          </a:p>
          <a:p>
            <a:pPr marL="914400" lvl="0" indent="0" algn="l" rtl="0">
              <a:spcBef>
                <a:spcPts val="1200"/>
              </a:spcBef>
              <a:spcAft>
                <a:spcPts val="0"/>
              </a:spcAft>
              <a:buNone/>
            </a:pP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3" name="Google Shape;93;p14"/>
          <p:cNvSpPr txBox="1">
            <a:spLocks noGrp="1"/>
          </p:cNvSpPr>
          <p:nvPr>
            <p:ph type="body" idx="1"/>
          </p:nvPr>
        </p:nvSpPr>
        <p:spPr>
          <a:xfrm>
            <a:off x="729450" y="2078875"/>
            <a:ext cx="7688700" cy="2978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Char char="●"/>
            </a:pPr>
            <a:r>
              <a:rPr lang="en" sz="1200">
                <a:solidFill>
                  <a:srgbClr val="000000"/>
                </a:solidFill>
              </a:rPr>
              <a:t>Characteristics of Measurement Procedure  (Empirical, Objective and Encodable)</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Software Measurement (Process, Product, Resource)</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Software Measure and Software Metric </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Objectives of Software Measurement (Evaluation, Control, Assessment, Improvement, Prediction)</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Some Example Measures</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Size</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Complexity</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Quality</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Understandability</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Maintainability</a:t>
            </a:r>
            <a:endParaRPr sz="1200">
              <a:solidFill>
                <a:srgbClr val="000000"/>
              </a:solidFill>
            </a:endParaRPr>
          </a:p>
          <a:p>
            <a:pPr marL="914400" lvl="1" indent="-304800" algn="l" rtl="0">
              <a:spcBef>
                <a:spcPts val="0"/>
              </a:spcBef>
              <a:spcAft>
                <a:spcPts val="0"/>
              </a:spcAft>
              <a:buClr>
                <a:srgbClr val="000000"/>
              </a:buClr>
              <a:buSzPts val="1200"/>
              <a:buChar char="○"/>
            </a:pPr>
            <a:r>
              <a:rPr lang="en" sz="1200">
                <a:solidFill>
                  <a:srgbClr val="000000"/>
                </a:solidFill>
              </a:rPr>
              <a:t>Cost Estimation</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Guidelines for Selecting Maintenance Measures (clearly defined objectives, personal involvement, ease of use)</a:t>
            </a:r>
            <a:endParaRPr sz="12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207" name="Google Shape;207;p32"/>
          <p:cNvSpPr txBox="1">
            <a:spLocks noGrp="1"/>
          </p:cNvSpPr>
          <p:nvPr>
            <p:ph type="body" idx="1"/>
          </p:nvPr>
        </p:nvSpPr>
        <p:spPr>
          <a:xfrm>
            <a:off x="787150" y="824825"/>
            <a:ext cx="7688700" cy="43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3"/>
            </a:pPr>
            <a:r>
              <a:rPr lang="en" b="1">
                <a:solidFill>
                  <a:srgbClr val="000000"/>
                </a:solidFill>
              </a:rPr>
              <a:t>Quality:</a:t>
            </a:r>
            <a:endParaRPr sz="1400">
              <a:solidFill>
                <a:srgbClr val="000000"/>
              </a:solidFill>
            </a:endParaRPr>
          </a:p>
          <a:p>
            <a:pPr marL="914400" lvl="1" indent="-317500" algn="l" rtl="0">
              <a:spcBef>
                <a:spcPts val="0"/>
              </a:spcBef>
              <a:spcAft>
                <a:spcPts val="0"/>
              </a:spcAft>
              <a:buClr>
                <a:srgbClr val="000000"/>
              </a:buClr>
              <a:buSzPts val="1400"/>
              <a:buAutoNum type="alphaLcPeriod" startAt="2"/>
            </a:pPr>
            <a:r>
              <a:rPr lang="en" sz="1400" b="1">
                <a:solidFill>
                  <a:srgbClr val="000000"/>
                </a:solidFill>
              </a:rPr>
              <a:t>Process Quality:</a:t>
            </a:r>
            <a:br>
              <a:rPr lang="en" sz="1400">
                <a:solidFill>
                  <a:srgbClr val="000000"/>
                </a:solidFill>
              </a:rPr>
            </a:br>
            <a:r>
              <a:rPr lang="en" sz="1400">
                <a:solidFill>
                  <a:srgbClr val="000000"/>
                </a:solidFill>
              </a:rPr>
              <a:t>This describes the degree to which the maintenance process being used is assisting personnel in satisfying change requests. Two measures of process quality are  schedule and productivity</a:t>
            </a:r>
            <a:endParaRPr sz="1400">
              <a:solidFill>
                <a:srgbClr val="000000"/>
              </a:solidFill>
            </a:endParaRPr>
          </a:p>
          <a:p>
            <a:pPr marL="914400" lvl="0" indent="0" algn="l" rtl="0">
              <a:spcBef>
                <a:spcPts val="1200"/>
              </a:spcBef>
              <a:spcAft>
                <a:spcPts val="0"/>
              </a:spcAft>
              <a:buNone/>
            </a:pPr>
            <a:r>
              <a:rPr lang="en" sz="1400">
                <a:solidFill>
                  <a:srgbClr val="000000"/>
                </a:solidFill>
              </a:rPr>
              <a:t>Schedule: The difference between the planned and actual work time to achieve the milestone of first customer delivery, divided by the planned work time" </a:t>
            </a:r>
            <a:br>
              <a:rPr lang="en" sz="1400">
                <a:solidFill>
                  <a:srgbClr val="000000"/>
                </a:solidFill>
              </a:rPr>
            </a:br>
            <a:r>
              <a:rPr lang="en" sz="1400">
                <a:solidFill>
                  <a:srgbClr val="000000"/>
                </a:solidFill>
              </a:rPr>
              <a:t>This measure is expressed as a percentage.</a:t>
            </a:r>
            <a:br>
              <a:rPr lang="en" sz="1400">
                <a:solidFill>
                  <a:srgbClr val="000000"/>
                </a:solidFill>
              </a:rPr>
            </a:br>
            <a:r>
              <a:rPr lang="en" sz="1400">
                <a:solidFill>
                  <a:srgbClr val="000000"/>
                </a:solidFill>
              </a:rPr>
              <a:t> A negative number signifies a slip and a positive number signifies early delivery. </a:t>
            </a:r>
            <a:br>
              <a:rPr lang="en" sz="1400">
                <a:solidFill>
                  <a:srgbClr val="000000"/>
                </a:solidFill>
              </a:rPr>
            </a:br>
            <a:br>
              <a:rPr lang="en" sz="1400">
                <a:solidFill>
                  <a:srgbClr val="000000"/>
                </a:solidFill>
              </a:rPr>
            </a:br>
            <a:r>
              <a:rPr lang="en" sz="1400">
                <a:solidFill>
                  <a:srgbClr val="000000"/>
                </a:solidFill>
              </a:rPr>
              <a:t>Productivity: It is computed by dividing the number of lines of code that have been added or modified by the effort in staff days required to make the addition or modification. </a:t>
            </a:r>
            <a:br>
              <a:rPr lang="en" sz="1400">
                <a:solidFill>
                  <a:srgbClr val="000000"/>
                </a:solidFill>
              </a:rPr>
            </a:br>
            <a:r>
              <a:rPr lang="en" sz="1400">
                <a:solidFill>
                  <a:srgbClr val="000000"/>
                </a:solidFill>
              </a:rPr>
              <a:t>Effort is the total time from analysing the change requests to a successful implementation of the change.</a:t>
            </a:r>
            <a:endParaRPr sz="1400">
              <a:solidFill>
                <a:srgbClr val="000000"/>
              </a:solidFill>
            </a:endParaRPr>
          </a:p>
          <a:p>
            <a:pPr marL="91440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400">
              <a:solidFill>
                <a:srgbClr val="000000"/>
              </a:solidFill>
            </a:endParaRPr>
          </a:p>
          <a:p>
            <a:pPr marL="914400" lvl="0" indent="0" algn="l" rtl="0">
              <a:spcBef>
                <a:spcPts val="1200"/>
              </a:spcBef>
              <a:spcAft>
                <a:spcPts val="0"/>
              </a:spcAft>
              <a:buNone/>
            </a:pP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213" name="Google Shape;213;p33"/>
          <p:cNvSpPr txBox="1">
            <a:spLocks noGrp="1"/>
          </p:cNvSpPr>
          <p:nvPr>
            <p:ph type="body" idx="1"/>
          </p:nvPr>
        </p:nvSpPr>
        <p:spPr>
          <a:xfrm>
            <a:off x="787150" y="824825"/>
            <a:ext cx="7688700" cy="43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4"/>
            </a:pPr>
            <a:r>
              <a:rPr lang="en" b="1">
                <a:solidFill>
                  <a:srgbClr val="000000"/>
                </a:solidFill>
              </a:rPr>
              <a:t>Understandability:</a:t>
            </a:r>
            <a:br>
              <a:rPr lang="en" b="1">
                <a:solidFill>
                  <a:srgbClr val="000000"/>
                </a:solidFill>
              </a:rPr>
            </a:br>
            <a:r>
              <a:rPr lang="en">
                <a:solidFill>
                  <a:srgbClr val="000000"/>
                </a:solidFill>
              </a:rPr>
              <a:t>Program understandability is the ease with which the program can be understood, that is, the ability to determine what a program does and how it works by reading its source code and accompanying documentation.</a:t>
            </a:r>
            <a:br>
              <a:rPr lang="en">
                <a:solidFill>
                  <a:srgbClr val="000000"/>
                </a:solidFill>
              </a:rPr>
            </a:br>
            <a:br>
              <a:rPr lang="en">
                <a:solidFill>
                  <a:srgbClr val="000000"/>
                </a:solidFill>
              </a:rPr>
            </a:br>
            <a:r>
              <a:rPr lang="en">
                <a:solidFill>
                  <a:srgbClr val="000000"/>
                </a:solidFill>
              </a:rPr>
              <a:t>It also includes other external factors such as the available documentation, the maintenance process and maintenance personnel.</a:t>
            </a:r>
            <a:endParaRPr>
              <a:solidFill>
                <a:srgbClr val="000000"/>
              </a:solidFill>
            </a:endParaRPr>
          </a:p>
          <a:p>
            <a:pPr marL="457200" lvl="0" indent="0" algn="l" rtl="0">
              <a:spcBef>
                <a:spcPts val="1200"/>
              </a:spcBef>
              <a:spcAft>
                <a:spcPts val="0"/>
              </a:spcAft>
              <a:buNone/>
            </a:pPr>
            <a:r>
              <a:rPr lang="en">
                <a:solidFill>
                  <a:srgbClr val="000000"/>
                </a:solidFill>
              </a:rPr>
              <a:t>Understandability usually has an </a:t>
            </a:r>
            <a:r>
              <a:rPr lang="en" b="1">
                <a:solidFill>
                  <a:srgbClr val="000000"/>
                </a:solidFill>
              </a:rPr>
              <a:t>inverse relation to complexity</a:t>
            </a:r>
            <a:r>
              <a:rPr lang="en">
                <a:solidFill>
                  <a:srgbClr val="000000"/>
                </a:solidFill>
              </a:rPr>
              <a:t>; as the complexity of a program increases, the understandability tends to decrease. From this perspective, understandability can be </a:t>
            </a:r>
            <a:r>
              <a:rPr lang="en" b="1">
                <a:solidFill>
                  <a:srgbClr val="000000"/>
                </a:solidFill>
              </a:rPr>
              <a:t>computed indirectly from McCabe's cyclomatic complexity and Halstead's program</a:t>
            </a:r>
            <a:r>
              <a:rPr lang="en">
                <a:solidFill>
                  <a:srgbClr val="000000"/>
                </a:solidFill>
              </a:rPr>
              <a:t> effort measure. Understandability can also be estimated from s</a:t>
            </a:r>
            <a:r>
              <a:rPr lang="en" b="1">
                <a:solidFill>
                  <a:srgbClr val="000000"/>
                </a:solidFill>
              </a:rPr>
              <a:t>ubjective ratings of the quality of documentation</a:t>
            </a:r>
            <a:r>
              <a:rPr lang="en">
                <a:solidFill>
                  <a:srgbClr val="000000"/>
                </a:solidFill>
              </a:rPr>
              <a:t>, </a:t>
            </a:r>
            <a:r>
              <a:rPr lang="en" b="1">
                <a:solidFill>
                  <a:srgbClr val="000000"/>
                </a:solidFill>
              </a:rPr>
              <a:t>consistency of programming style</a:t>
            </a:r>
            <a:r>
              <a:rPr lang="en">
                <a:solidFill>
                  <a:srgbClr val="000000"/>
                </a:solidFill>
              </a:rPr>
              <a:t> and the</a:t>
            </a:r>
            <a:r>
              <a:rPr lang="en" b="1">
                <a:solidFill>
                  <a:srgbClr val="000000"/>
                </a:solidFill>
              </a:rPr>
              <a:t> conciseness of the program text</a:t>
            </a:r>
            <a:r>
              <a:rPr lang="en">
                <a:solidFill>
                  <a:srgbClr val="000000"/>
                </a:solidFill>
              </a:rPr>
              <a:t>.</a:t>
            </a:r>
            <a:endParaRPr>
              <a:solidFill>
                <a:srgbClr val="000000"/>
              </a:solidFill>
            </a:endParaRPr>
          </a:p>
          <a:p>
            <a:pPr marL="91440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400">
              <a:solidFill>
                <a:srgbClr val="000000"/>
              </a:solidFill>
            </a:endParaRPr>
          </a:p>
          <a:p>
            <a:pPr marL="914400" lvl="0" indent="0" algn="l" rtl="0">
              <a:spcBef>
                <a:spcPts val="1200"/>
              </a:spcBef>
              <a:spcAft>
                <a:spcPts val="0"/>
              </a:spcAft>
              <a:buNone/>
            </a:pP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219" name="Google Shape;219;p34"/>
          <p:cNvSpPr txBox="1">
            <a:spLocks noGrp="1"/>
          </p:cNvSpPr>
          <p:nvPr>
            <p:ph type="body" idx="1"/>
          </p:nvPr>
        </p:nvSpPr>
        <p:spPr>
          <a:xfrm>
            <a:off x="787150" y="824825"/>
            <a:ext cx="7688700" cy="43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1150" algn="l" rtl="0">
              <a:spcBef>
                <a:spcPts val="1200"/>
              </a:spcBef>
              <a:spcAft>
                <a:spcPts val="0"/>
              </a:spcAft>
              <a:buClr>
                <a:srgbClr val="000000"/>
              </a:buClr>
              <a:buSzPts val="1300"/>
              <a:buAutoNum type="arabicPeriod" startAt="5"/>
            </a:pPr>
            <a:r>
              <a:rPr lang="en" b="1">
                <a:solidFill>
                  <a:srgbClr val="000000"/>
                </a:solidFill>
              </a:rPr>
              <a:t>Maintainability:</a:t>
            </a:r>
            <a:br>
              <a:rPr lang="en" b="1">
                <a:solidFill>
                  <a:srgbClr val="000000"/>
                </a:solidFill>
              </a:rPr>
            </a:br>
            <a:r>
              <a:rPr lang="en">
                <a:solidFill>
                  <a:srgbClr val="000000"/>
                </a:solidFill>
              </a:rPr>
              <a:t>Software maintainability is "the ease with which the software can be understood, corrected, adapted, and/or enhanced"</a:t>
            </a:r>
            <a:br>
              <a:rPr lang="en">
                <a:solidFill>
                  <a:srgbClr val="000000"/>
                </a:solidFill>
              </a:rPr>
            </a:br>
            <a:br>
              <a:rPr lang="en">
                <a:solidFill>
                  <a:srgbClr val="000000"/>
                </a:solidFill>
              </a:rPr>
            </a:br>
            <a:r>
              <a:rPr lang="en">
                <a:solidFill>
                  <a:srgbClr val="000000"/>
                </a:solidFill>
              </a:rPr>
              <a:t>Maintainability is an external attribute since its computation requires knowledge from the software product as well as external factors such as the maintenance process and the maintenance personnel.</a:t>
            </a:r>
            <a:endParaRPr>
              <a:solidFill>
                <a:srgbClr val="000000"/>
              </a:solidFill>
            </a:endParaRPr>
          </a:p>
          <a:p>
            <a:pPr marL="457200" lvl="0" indent="0" algn="l" rtl="0">
              <a:spcBef>
                <a:spcPts val="1200"/>
              </a:spcBef>
              <a:spcAft>
                <a:spcPts val="0"/>
              </a:spcAft>
              <a:buNone/>
            </a:pPr>
            <a:r>
              <a:rPr lang="en">
                <a:solidFill>
                  <a:srgbClr val="000000"/>
                </a:solidFill>
              </a:rPr>
              <a:t>An example of a maintainability measure that depends on an external factor is the Mean Time To Repair (MTTR): the mean time required to effect a change</a:t>
            </a:r>
            <a:endParaRPr>
              <a:solidFill>
                <a:srgbClr val="000000"/>
              </a:solidFill>
            </a:endParaRPr>
          </a:p>
          <a:p>
            <a:pPr marL="457200" lvl="0" indent="0" algn="l" rtl="0">
              <a:spcBef>
                <a:spcPts val="1200"/>
              </a:spcBef>
              <a:spcAft>
                <a:spcPts val="0"/>
              </a:spcAft>
              <a:buNone/>
            </a:pPr>
            <a:r>
              <a:rPr lang="en">
                <a:solidFill>
                  <a:srgbClr val="000000"/>
                </a:solidFill>
              </a:rPr>
              <a:t>Maintainability can also be perceived as an internal attribute if it is derived solely from the software system. Several internal attributes of program source code can impact on maintainability, for example modularity. Thus, measures for these other internal attributes would need to be obtained in order to compute maintainability.</a:t>
            </a:r>
            <a:endParaRPr>
              <a:solidFill>
                <a:srgbClr val="000000"/>
              </a:solidFill>
            </a:endParaRPr>
          </a:p>
          <a:p>
            <a:pPr marL="91440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400">
              <a:solidFill>
                <a:srgbClr val="000000"/>
              </a:solidFill>
            </a:endParaRPr>
          </a:p>
          <a:p>
            <a:pPr marL="914400" lvl="0" indent="0" algn="l" rtl="0">
              <a:spcBef>
                <a:spcPts val="1200"/>
              </a:spcBef>
              <a:spcAft>
                <a:spcPts val="0"/>
              </a:spcAft>
              <a:buNone/>
            </a:pP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 Measures</a:t>
            </a:r>
            <a:endParaRPr/>
          </a:p>
        </p:txBody>
      </p:sp>
      <p:sp>
        <p:nvSpPr>
          <p:cNvPr id="225" name="Google Shape;225;p35"/>
          <p:cNvSpPr txBox="1">
            <a:spLocks noGrp="1"/>
          </p:cNvSpPr>
          <p:nvPr>
            <p:ph type="body" idx="1"/>
          </p:nvPr>
        </p:nvSpPr>
        <p:spPr>
          <a:xfrm>
            <a:off x="787150" y="824825"/>
            <a:ext cx="7688700" cy="43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rgbClr val="000000"/>
              </a:solidFill>
            </a:endParaRPr>
          </a:p>
          <a:p>
            <a:pPr marL="457200" lvl="0" indent="-311150" algn="l" rtl="0">
              <a:spcBef>
                <a:spcPts val="1200"/>
              </a:spcBef>
              <a:spcAft>
                <a:spcPts val="0"/>
              </a:spcAft>
              <a:buClr>
                <a:srgbClr val="000000"/>
              </a:buClr>
              <a:buSzPts val="1300"/>
              <a:buAutoNum type="arabicPeriod" startAt="6"/>
            </a:pPr>
            <a:r>
              <a:rPr lang="en" b="1" dirty="0">
                <a:solidFill>
                  <a:srgbClr val="000000"/>
                </a:solidFill>
              </a:rPr>
              <a:t>Cost Estimation:</a:t>
            </a:r>
            <a:br>
              <a:rPr lang="en" b="1" dirty="0">
                <a:solidFill>
                  <a:srgbClr val="000000"/>
                </a:solidFill>
              </a:rPr>
            </a:br>
            <a:r>
              <a:rPr lang="en" dirty="0">
                <a:solidFill>
                  <a:srgbClr val="000000"/>
                </a:solidFill>
              </a:rPr>
              <a:t>The cost of a maintenance project is the resources - personnel, machines, time and money - expended on effecting change.</a:t>
            </a:r>
            <a:br>
              <a:rPr lang="en" dirty="0">
                <a:solidFill>
                  <a:srgbClr val="000000"/>
                </a:solidFill>
              </a:rPr>
            </a:br>
            <a:br>
              <a:rPr lang="en" dirty="0">
                <a:solidFill>
                  <a:srgbClr val="000000"/>
                </a:solidFill>
              </a:rPr>
            </a:br>
            <a:r>
              <a:rPr lang="en" dirty="0">
                <a:solidFill>
                  <a:srgbClr val="000000"/>
                </a:solidFill>
              </a:rPr>
              <a:t>One way of estimating the cost of a maintenance task is from historical data collected for a similar task.</a:t>
            </a:r>
            <a:br>
              <a:rPr lang="en" dirty="0">
                <a:solidFill>
                  <a:srgbClr val="000000"/>
                </a:solidFill>
              </a:rPr>
            </a:br>
            <a:br>
              <a:rPr lang="en" dirty="0">
                <a:solidFill>
                  <a:srgbClr val="000000"/>
                </a:solidFill>
              </a:rPr>
            </a:br>
            <a:r>
              <a:rPr lang="en" dirty="0">
                <a:solidFill>
                  <a:srgbClr val="000000"/>
                </a:solidFill>
              </a:rPr>
              <a:t>A second way of estimating cost is through mathematical models. One of these was Boehm's COCOMO model adapted for maintenance.</a:t>
            </a:r>
            <a:br>
              <a:rPr lang="en" dirty="0">
                <a:solidFill>
                  <a:srgbClr val="000000"/>
                </a:solidFill>
              </a:rPr>
            </a:br>
            <a:br>
              <a:rPr lang="en" dirty="0">
                <a:solidFill>
                  <a:srgbClr val="000000"/>
                </a:solidFill>
              </a:rPr>
            </a:br>
            <a:r>
              <a:rPr lang="en" dirty="0">
                <a:solidFill>
                  <a:srgbClr val="000000"/>
                </a:solidFill>
              </a:rPr>
              <a:t>According to Boehm, the cost of maintenance is affected by attributes of factors called cost drivers. Examples of cost drivers are database size, program complexity, use of modern programming practices and applications experience of the maintenance personnel.</a:t>
            </a:r>
            <a:br>
              <a:rPr lang="en" dirty="0">
                <a:solidFill>
                  <a:srgbClr val="000000"/>
                </a:solidFill>
              </a:rPr>
            </a:br>
            <a:br>
              <a:rPr lang="en" dirty="0">
                <a:solidFill>
                  <a:srgbClr val="000000"/>
                </a:solidFill>
              </a:rPr>
            </a:br>
            <a:r>
              <a:rPr lang="en" dirty="0">
                <a:solidFill>
                  <a:srgbClr val="000000"/>
                </a:solidFill>
              </a:rPr>
              <a:t>A third measure of cost is time in person-months required to modify a program.</a:t>
            </a:r>
            <a:endParaRPr dirty="0">
              <a:solidFill>
                <a:srgbClr val="000000"/>
              </a:solidFill>
            </a:endParaRPr>
          </a:p>
          <a:p>
            <a:pPr marL="914400" lvl="0" indent="0" algn="l" rtl="0">
              <a:spcBef>
                <a:spcPts val="1200"/>
              </a:spcBef>
              <a:spcAft>
                <a:spcPts val="0"/>
              </a:spcAft>
              <a:buNone/>
            </a:pPr>
            <a:endParaRPr sz="1400" dirty="0">
              <a:solidFill>
                <a:srgbClr val="000000"/>
              </a:solidFill>
            </a:endParaRPr>
          </a:p>
          <a:p>
            <a:pPr marL="0" lvl="0" indent="0" algn="l" rtl="0">
              <a:spcBef>
                <a:spcPts val="1200"/>
              </a:spcBef>
              <a:spcAft>
                <a:spcPts val="0"/>
              </a:spcAft>
              <a:buNone/>
            </a:pPr>
            <a:endParaRPr sz="1400" dirty="0">
              <a:solidFill>
                <a:srgbClr val="000000"/>
              </a:solidFill>
            </a:endParaRPr>
          </a:p>
          <a:p>
            <a:pPr marL="914400" lvl="0" indent="0" algn="l" rtl="0">
              <a:spcBef>
                <a:spcPts val="1200"/>
              </a:spcBef>
              <a:spcAft>
                <a:spcPts val="0"/>
              </a:spcAft>
              <a:buNone/>
            </a:pPr>
            <a:endParaRPr sz="1400" dirty="0">
              <a:solidFill>
                <a:srgbClr val="000000"/>
              </a:solidFill>
            </a:endParaRPr>
          </a:p>
          <a:p>
            <a:pPr marL="914400" lvl="0" indent="0" algn="l" rtl="0">
              <a:spcBef>
                <a:spcPts val="1200"/>
              </a:spcBef>
              <a:spcAft>
                <a:spcPts val="1200"/>
              </a:spcAft>
              <a:buNone/>
            </a:pPr>
            <a:endParaRPr sz="1400"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Guidelines for Selecting Maintenance Measures</a:t>
            </a:r>
            <a:endParaRPr/>
          </a:p>
        </p:txBody>
      </p:sp>
      <p:sp>
        <p:nvSpPr>
          <p:cNvPr id="231" name="Google Shape;231;p36"/>
          <p:cNvSpPr txBox="1">
            <a:spLocks noGrp="1"/>
          </p:cNvSpPr>
          <p:nvPr>
            <p:ph type="body" idx="1"/>
          </p:nvPr>
        </p:nvSpPr>
        <p:spPr>
          <a:xfrm>
            <a:off x="787150" y="824825"/>
            <a:ext cx="7688700" cy="43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0" lvl="0" indent="0" algn="l" rtl="0">
              <a:spcBef>
                <a:spcPts val="1200"/>
              </a:spcBef>
              <a:spcAft>
                <a:spcPts val="0"/>
              </a:spcAft>
              <a:buNone/>
            </a:pPr>
            <a:br>
              <a:rPr lang="en" sz="1400">
                <a:solidFill>
                  <a:srgbClr val="000000"/>
                </a:solidFill>
              </a:rPr>
            </a:br>
            <a:r>
              <a:rPr lang="en" sz="1400">
                <a:solidFill>
                  <a:srgbClr val="000000"/>
                </a:solidFill>
              </a:rPr>
              <a:t>The main purpose of maintenance activities is to ensure that a software system can be easily modified, adapted and enhanced to accommodate changes.</a:t>
            </a:r>
            <a:br>
              <a:rPr lang="en" sz="1400">
                <a:solidFill>
                  <a:srgbClr val="000000"/>
                </a:solidFill>
              </a:rPr>
            </a:br>
            <a:br>
              <a:rPr lang="en" sz="1400">
                <a:solidFill>
                  <a:srgbClr val="000000"/>
                </a:solidFill>
              </a:rPr>
            </a:br>
            <a:r>
              <a:rPr lang="en" sz="1400">
                <a:solidFill>
                  <a:srgbClr val="000000"/>
                </a:solidFill>
              </a:rPr>
              <a:t>Proposed guidelines include well-defined objectives, fitness for purpose, ease of use, low implementation cost and sensitivity.</a:t>
            </a:r>
            <a:endParaRPr sz="1400">
              <a:solidFill>
                <a:srgbClr val="000000"/>
              </a:solidFill>
            </a:endParaRPr>
          </a:p>
          <a:p>
            <a:pPr marL="457200" lvl="0" indent="-317500" algn="l" rtl="0">
              <a:spcBef>
                <a:spcPts val="1200"/>
              </a:spcBef>
              <a:spcAft>
                <a:spcPts val="0"/>
              </a:spcAft>
              <a:buClr>
                <a:srgbClr val="000000"/>
              </a:buClr>
              <a:buSzPts val="1400"/>
              <a:buChar char="●"/>
            </a:pPr>
            <a:r>
              <a:rPr lang="en" sz="1400" b="1">
                <a:solidFill>
                  <a:srgbClr val="000000"/>
                </a:solidFill>
              </a:rPr>
              <a:t>Clearly defined objectives</a:t>
            </a:r>
            <a:r>
              <a:rPr lang="en" sz="1400">
                <a:solidFill>
                  <a:srgbClr val="000000"/>
                </a:solidFill>
              </a:rPr>
              <a:t>: Prior to deciding on the use of a measurement for maintenance-related purposes, it is essential to define clearly and unambiguously what objectives need to be achieved. These objectives will determine the measures to be used and the data to be collected.</a:t>
            </a:r>
            <a:endParaRPr sz="1400">
              <a:solidFill>
                <a:srgbClr val="000000"/>
              </a:solidFill>
            </a:endParaRPr>
          </a:p>
          <a:p>
            <a:pPr marL="457200" lvl="0" indent="-317500" algn="l" rtl="0">
              <a:spcBef>
                <a:spcPts val="0"/>
              </a:spcBef>
              <a:spcAft>
                <a:spcPts val="0"/>
              </a:spcAft>
              <a:buClr>
                <a:srgbClr val="000000"/>
              </a:buClr>
              <a:buSzPts val="1400"/>
              <a:buChar char="●"/>
            </a:pPr>
            <a:r>
              <a:rPr lang="en" sz="1400" b="1">
                <a:solidFill>
                  <a:srgbClr val="000000"/>
                </a:solidFill>
              </a:rPr>
              <a:t>Personnel involvement</a:t>
            </a:r>
            <a:r>
              <a:rPr lang="en" sz="1400">
                <a:solidFill>
                  <a:srgbClr val="000000"/>
                </a:solidFill>
              </a:rPr>
              <a:t>: The purpose of measurement in an organisation needs to be made clear to those involved in the programme. However objectives should be clearly defined before, else personnel may feel that the measures will be used for punitive purposes and this can impede the programme.</a:t>
            </a:r>
            <a:endParaRPr sz="1400">
              <a:solidFill>
                <a:srgbClr val="000000"/>
              </a:solidFill>
            </a:endParaRPr>
          </a:p>
          <a:p>
            <a:pPr marL="45720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Guidelines for Selecting Maintenance Measures</a:t>
            </a:r>
            <a:endParaRPr/>
          </a:p>
        </p:txBody>
      </p:sp>
      <p:sp>
        <p:nvSpPr>
          <p:cNvPr id="237" name="Google Shape;237;p37"/>
          <p:cNvSpPr txBox="1">
            <a:spLocks noGrp="1"/>
          </p:cNvSpPr>
          <p:nvPr>
            <p:ph type="body" idx="1"/>
          </p:nvPr>
        </p:nvSpPr>
        <p:spPr>
          <a:xfrm>
            <a:off x="787150" y="824825"/>
            <a:ext cx="7688700" cy="43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rgbClr val="000000"/>
              </a:solidFill>
            </a:endParaRPr>
          </a:p>
          <a:p>
            <a:pPr marL="457200" lvl="0" indent="-317500" algn="l" rtl="0">
              <a:spcBef>
                <a:spcPts val="1200"/>
              </a:spcBef>
              <a:spcAft>
                <a:spcPts val="0"/>
              </a:spcAft>
              <a:buClr>
                <a:srgbClr val="000000"/>
              </a:buClr>
              <a:buSzPts val="1400"/>
              <a:buChar char="●"/>
            </a:pPr>
            <a:r>
              <a:rPr lang="en" sz="1400" b="1">
                <a:solidFill>
                  <a:srgbClr val="000000"/>
                </a:solidFill>
              </a:rPr>
              <a:t>Ease of use: </a:t>
            </a:r>
            <a:br>
              <a:rPr lang="en" sz="1400" b="1">
                <a:solidFill>
                  <a:srgbClr val="000000"/>
                </a:solidFill>
              </a:rPr>
            </a:br>
            <a:r>
              <a:rPr lang="en" sz="1400">
                <a:solidFill>
                  <a:srgbClr val="000000"/>
                </a:solidFill>
              </a:rPr>
              <a:t>The measures that are finally selected to be used need to be easy to use, take not too much time to administer, be unobtrusive, and possibly subject to automation. As indicated earlier in this chapter, one of the reasons why source code-based measures are very popular is because they can be easily automated and collected in an unobtrusive way.</a:t>
            </a:r>
            <a:endParaRPr sz="1400">
              <a:solidFill>
                <a:srgbClr val="000000"/>
              </a:solidFill>
            </a:endParaRPr>
          </a:p>
          <a:p>
            <a:pPr marL="45720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400">
              <a:solidFill>
                <a:srgbClr val="000000"/>
              </a:solidFill>
            </a:endParaRPr>
          </a:p>
          <a:p>
            <a:pPr marL="914400" lvl="0" indent="0" algn="l" rtl="0">
              <a:spcBef>
                <a:spcPts val="1200"/>
              </a:spcBef>
              <a:spcAft>
                <a:spcPts val="1200"/>
              </a:spcAft>
              <a:buNone/>
            </a:pP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Characteristics of Measurement Procedure</a:t>
            </a:r>
            <a:endParaRPr/>
          </a:p>
        </p:txBody>
      </p:sp>
      <p:sp>
        <p:nvSpPr>
          <p:cNvPr id="99" name="Google Shape;99;p15"/>
          <p:cNvSpPr txBox="1">
            <a:spLocks noGrp="1"/>
          </p:cNvSpPr>
          <p:nvPr>
            <p:ph type="body" idx="1"/>
          </p:nvPr>
        </p:nvSpPr>
        <p:spPr>
          <a:xfrm>
            <a:off x="729450" y="1316875"/>
            <a:ext cx="7688700" cy="289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 measurement procedure must demonstrate a number of characteristics like:</a:t>
            </a:r>
            <a:endParaRPr>
              <a:solidFill>
                <a:srgbClr val="000000"/>
              </a:solidFill>
            </a:endParaRPr>
          </a:p>
          <a:p>
            <a:pPr marL="0" lvl="0" indent="0" algn="l" rtl="0">
              <a:spcBef>
                <a:spcPts val="1200"/>
              </a:spcBef>
              <a:spcAft>
                <a:spcPts val="0"/>
              </a:spcAft>
              <a:buNone/>
            </a:pPr>
            <a:r>
              <a:rPr lang="en" b="1">
                <a:solidFill>
                  <a:srgbClr val="000000"/>
                </a:solidFill>
              </a:rPr>
              <a:t>Empirical</a:t>
            </a:r>
            <a:r>
              <a:rPr lang="en">
                <a:solidFill>
                  <a:srgbClr val="000000"/>
                </a:solidFill>
              </a:rPr>
              <a:t>: The result of measurement should describe empirically established facts. Finkelstein [96] captured the importance of this when he said that the precise, concise, objective and empirical nature of measurement 'gives its primacy in science'.</a:t>
            </a:r>
            <a:endParaRPr>
              <a:solidFill>
                <a:srgbClr val="000000"/>
              </a:solidFill>
            </a:endParaRPr>
          </a:p>
          <a:p>
            <a:pPr marL="0" lvl="0" indent="0" algn="l" rtl="0">
              <a:spcBef>
                <a:spcPts val="1200"/>
              </a:spcBef>
              <a:spcAft>
                <a:spcPts val="0"/>
              </a:spcAft>
              <a:buNone/>
            </a:pPr>
            <a:r>
              <a:rPr lang="en" b="1">
                <a:solidFill>
                  <a:srgbClr val="000000"/>
                </a:solidFill>
              </a:rPr>
              <a:t>Objective</a:t>
            </a:r>
            <a:r>
              <a:rPr lang="en">
                <a:solidFill>
                  <a:srgbClr val="000000"/>
                </a:solidFill>
              </a:rPr>
              <a:t>: During measurement, observations should be carried out with integrity, objectively, reliably, efficiently and without bias or ambiguity</a:t>
            </a:r>
            <a:endParaRPr>
              <a:solidFill>
                <a:srgbClr val="000000"/>
              </a:solidFill>
            </a:endParaRPr>
          </a:p>
          <a:p>
            <a:pPr marL="0" lvl="0" indent="0" algn="l" rtl="0">
              <a:spcBef>
                <a:spcPts val="1200"/>
              </a:spcBef>
              <a:spcAft>
                <a:spcPts val="0"/>
              </a:spcAft>
              <a:buNone/>
            </a:pPr>
            <a:r>
              <a:rPr lang="en" b="1">
                <a:solidFill>
                  <a:srgbClr val="000000"/>
                </a:solidFill>
              </a:rPr>
              <a:t>Encodable</a:t>
            </a:r>
            <a:r>
              <a:rPr lang="en">
                <a:solidFill>
                  <a:srgbClr val="000000"/>
                </a:solidFill>
              </a:rPr>
              <a:t>: An attribute can be encoded or characterised using different symbols such as numbers and graphic representations. In this chapter, encoding will be restricted to numbers.</a:t>
            </a: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Measurement</a:t>
            </a:r>
            <a:endParaRPr/>
          </a:p>
        </p:txBody>
      </p:sp>
      <p:sp>
        <p:nvSpPr>
          <p:cNvPr id="105" name="Google Shape;105;p16"/>
          <p:cNvSpPr txBox="1">
            <a:spLocks noGrp="1"/>
          </p:cNvSpPr>
          <p:nvPr>
            <p:ph type="body" idx="1"/>
          </p:nvPr>
        </p:nvSpPr>
        <p:spPr>
          <a:xfrm>
            <a:off x="729450" y="1316875"/>
            <a:ext cx="7688700" cy="306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rPr>
              <a:t>Def</a:t>
            </a:r>
            <a:r>
              <a:rPr lang="en">
                <a:solidFill>
                  <a:srgbClr val="000000"/>
                </a:solidFill>
              </a:rPr>
              <a:t>: 'Process of objectively and empirically quantifying an attribute of a software system and the process connected with its development, use, maintenance and evolution'.</a:t>
            </a:r>
            <a:endParaRPr>
              <a:solidFill>
                <a:srgbClr val="000000"/>
              </a:solidFill>
            </a:endParaRPr>
          </a:p>
          <a:p>
            <a:pPr marL="0" lvl="0" indent="0" algn="l" rtl="0">
              <a:spcBef>
                <a:spcPts val="1200"/>
              </a:spcBef>
              <a:spcAft>
                <a:spcPts val="0"/>
              </a:spcAft>
              <a:buNone/>
            </a:pPr>
            <a:r>
              <a:rPr lang="en">
                <a:solidFill>
                  <a:srgbClr val="000000"/>
                </a:solidFill>
              </a:rPr>
              <a:t>There are three software maintenance-related entities whose attributes can be subjected to measurement: process, product and resource</a:t>
            </a:r>
            <a:endParaRPr>
              <a:solidFill>
                <a:srgbClr val="000000"/>
              </a:solidFill>
            </a:endParaRPr>
          </a:p>
          <a:p>
            <a:pPr marL="457200" lvl="0" indent="-311150" algn="l" rtl="0">
              <a:spcBef>
                <a:spcPts val="1200"/>
              </a:spcBef>
              <a:spcAft>
                <a:spcPts val="0"/>
              </a:spcAft>
              <a:buClr>
                <a:srgbClr val="000000"/>
              </a:buClr>
              <a:buSzPts val="1300"/>
              <a:buChar char="●"/>
            </a:pPr>
            <a:r>
              <a:rPr lang="en">
                <a:solidFill>
                  <a:srgbClr val="000000"/>
                </a:solidFill>
              </a:rPr>
              <a:t>A process is any software-related activity such as change analysis, specification, design, coding and testing. </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 resource is input to a process, for example personnel, hardware and software. </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 product is any intermediate or final output resulting from a software process such as system documentation (for example, specification and design), program listings, test data, source code and object code.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727650" y="1158450"/>
            <a:ext cx="7688700" cy="1403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 diagrammatic representation of the relationship between these three entities is presented in Figure</a:t>
            </a:r>
            <a:endParaRPr>
              <a:solidFill>
                <a:srgbClr val="000000"/>
              </a:solidFill>
            </a:endParaRPr>
          </a:p>
          <a:p>
            <a:pPr marL="0" lvl="0" indent="0" algn="l" rtl="0">
              <a:spcBef>
                <a:spcPts val="1200"/>
              </a:spcBef>
              <a:spcAft>
                <a:spcPts val="1200"/>
              </a:spcAft>
              <a:buNone/>
            </a:pPr>
            <a:endParaRPr>
              <a:solidFill>
                <a:srgbClr val="000000"/>
              </a:solidFill>
            </a:endParaRPr>
          </a:p>
        </p:txBody>
      </p:sp>
      <p:pic>
        <p:nvPicPr>
          <p:cNvPr id="111" name="Google Shape;111;p17"/>
          <p:cNvPicPr preferRelativeResize="0"/>
          <p:nvPr/>
        </p:nvPicPr>
        <p:blipFill>
          <a:blip r:embed="rId3">
            <a:alphaModFix/>
          </a:blip>
          <a:stretch>
            <a:fillRect/>
          </a:stretch>
        </p:blipFill>
        <p:spPr>
          <a:xfrm>
            <a:off x="2285200" y="1474325"/>
            <a:ext cx="4653725" cy="3669175"/>
          </a:xfrm>
          <a:prstGeom prst="rect">
            <a:avLst/>
          </a:prstGeom>
          <a:noFill/>
          <a:ln>
            <a:noFill/>
          </a:ln>
        </p:spPr>
      </p:pic>
      <p:sp>
        <p:nvSpPr>
          <p:cNvPr id="112" name="Google Shape;112;p17"/>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Measurement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body" idx="1"/>
          </p:nvPr>
        </p:nvSpPr>
        <p:spPr>
          <a:xfrm>
            <a:off x="729450" y="1316875"/>
            <a:ext cx="3392400" cy="3258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405">
                <a:solidFill>
                  <a:srgbClr val="000000"/>
                </a:solidFill>
              </a:rPr>
              <a:t>The result of a software measurement process is known as a software measure. </a:t>
            </a:r>
            <a:br>
              <a:rPr lang="en" sz="1405">
                <a:solidFill>
                  <a:srgbClr val="000000"/>
                </a:solidFill>
              </a:rPr>
            </a:br>
            <a:r>
              <a:rPr lang="en" sz="1405">
                <a:solidFill>
                  <a:srgbClr val="000000"/>
                </a:solidFill>
              </a:rPr>
              <a:t>The measure characterises the property of interest for a class of entities. </a:t>
            </a:r>
            <a:endParaRPr sz="1405">
              <a:solidFill>
                <a:srgbClr val="000000"/>
              </a:solidFill>
            </a:endParaRPr>
          </a:p>
          <a:p>
            <a:pPr marL="0" lvl="0" indent="0" algn="l" rtl="0">
              <a:lnSpc>
                <a:spcPct val="95000"/>
              </a:lnSpc>
              <a:spcBef>
                <a:spcPts val="1200"/>
              </a:spcBef>
              <a:spcAft>
                <a:spcPts val="0"/>
              </a:spcAft>
              <a:buSzPts val="935"/>
              <a:buNone/>
            </a:pPr>
            <a:r>
              <a:rPr lang="en" sz="1405">
                <a:solidFill>
                  <a:srgbClr val="000000"/>
                </a:solidFill>
              </a:rPr>
              <a:t>A measure is the assignment of these numbers (as in the above example) or any other selected symbol during measurement.</a:t>
            </a:r>
            <a:br>
              <a:rPr lang="en" sz="1405">
                <a:solidFill>
                  <a:srgbClr val="000000"/>
                </a:solidFill>
              </a:rPr>
            </a:br>
            <a:br>
              <a:rPr lang="en" sz="1405">
                <a:solidFill>
                  <a:srgbClr val="000000"/>
                </a:solidFill>
              </a:rPr>
            </a:br>
            <a:r>
              <a:rPr lang="en" sz="1405">
                <a:solidFill>
                  <a:srgbClr val="000000"/>
                </a:solidFill>
              </a:rPr>
              <a:t>Two factors can be used to assess the maintainability of a program, P: understandability and modifiability. </a:t>
            </a:r>
            <a:br>
              <a:rPr lang="en" sz="1405">
                <a:solidFill>
                  <a:srgbClr val="000000"/>
                </a:solidFill>
              </a:rPr>
            </a:br>
            <a:r>
              <a:rPr lang="en" sz="1405" b="1">
                <a:solidFill>
                  <a:srgbClr val="000000"/>
                </a:solidFill>
              </a:rPr>
              <a:t>Understandability</a:t>
            </a:r>
            <a:r>
              <a:rPr lang="en" sz="1405">
                <a:solidFill>
                  <a:srgbClr val="000000"/>
                </a:solidFill>
              </a:rPr>
              <a:t> is the time, Tl, required per module to determine the changes required.</a:t>
            </a:r>
            <a:br>
              <a:rPr lang="en" sz="1405">
                <a:solidFill>
                  <a:srgbClr val="000000"/>
                </a:solidFill>
              </a:rPr>
            </a:br>
            <a:r>
              <a:rPr lang="en" sz="1405" b="1">
                <a:solidFill>
                  <a:srgbClr val="000000"/>
                </a:solidFill>
              </a:rPr>
              <a:t>Modifiability</a:t>
            </a:r>
            <a:r>
              <a:rPr lang="en" sz="1405">
                <a:solidFill>
                  <a:srgbClr val="000000"/>
                </a:solidFill>
              </a:rPr>
              <a:t>" is the time, T2, required per module to effect these changes.</a:t>
            </a:r>
            <a:endParaRPr sz="1405">
              <a:solidFill>
                <a:srgbClr val="000000"/>
              </a:solidFill>
            </a:endParaRPr>
          </a:p>
          <a:p>
            <a:pPr marL="0" lvl="0" indent="0" algn="l" rtl="0">
              <a:lnSpc>
                <a:spcPct val="95000"/>
              </a:lnSpc>
              <a:spcBef>
                <a:spcPts val="1200"/>
              </a:spcBef>
              <a:spcAft>
                <a:spcPts val="1200"/>
              </a:spcAft>
              <a:buSzPts val="935"/>
              <a:buNone/>
            </a:pPr>
            <a:endParaRPr sz="1405">
              <a:solidFill>
                <a:srgbClr val="000000"/>
              </a:solidFill>
            </a:endParaRPr>
          </a:p>
        </p:txBody>
      </p:sp>
      <p:sp>
        <p:nvSpPr>
          <p:cNvPr id="118" name="Google Shape;118;p18"/>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Measure and Software Metric</a:t>
            </a:r>
            <a:endParaRPr/>
          </a:p>
        </p:txBody>
      </p:sp>
      <p:pic>
        <p:nvPicPr>
          <p:cNvPr id="119" name="Google Shape;119;p18"/>
          <p:cNvPicPr preferRelativeResize="0"/>
          <p:nvPr/>
        </p:nvPicPr>
        <p:blipFill>
          <a:blip r:embed="rId3">
            <a:alphaModFix/>
          </a:blip>
          <a:stretch>
            <a:fillRect/>
          </a:stretch>
        </p:blipFill>
        <p:spPr>
          <a:xfrm>
            <a:off x="4121850" y="1260550"/>
            <a:ext cx="5150950" cy="370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body" idx="1"/>
          </p:nvPr>
        </p:nvSpPr>
        <p:spPr>
          <a:xfrm>
            <a:off x="729450" y="1316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Another term that has been widely used in the literature in connection with software measurement is software metric. It is sometimes used as a synonym for software measure.</a:t>
            </a:r>
            <a:endParaRPr>
              <a:solidFill>
                <a:srgbClr val="000000"/>
              </a:solidFill>
            </a:endParaRPr>
          </a:p>
          <a:p>
            <a:pPr marL="0" lvl="0" indent="0" algn="l" rtl="0">
              <a:spcBef>
                <a:spcPts val="1200"/>
              </a:spcBef>
              <a:spcAft>
                <a:spcPts val="0"/>
              </a:spcAft>
              <a:buNone/>
            </a:pPr>
            <a:r>
              <a:rPr lang="en">
                <a:solidFill>
                  <a:srgbClr val="000000"/>
                </a:solidFill>
              </a:rPr>
              <a:t>The type of measure obtained during software measurement within software maintenance departments depends to some extent on the objective.</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sp>
        <p:nvSpPr>
          <p:cNvPr id="125" name="Google Shape;125;p19"/>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Measure and Software Metric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of Software Measurement</a:t>
            </a:r>
            <a:endParaRPr/>
          </a:p>
        </p:txBody>
      </p:sp>
      <p:sp>
        <p:nvSpPr>
          <p:cNvPr id="131" name="Google Shape;131;p20"/>
          <p:cNvSpPr txBox="1">
            <a:spLocks noGrp="1"/>
          </p:cNvSpPr>
          <p:nvPr>
            <p:ph type="body" idx="1"/>
          </p:nvPr>
        </p:nvSpPr>
        <p:spPr>
          <a:xfrm>
            <a:off x="729450" y="1316875"/>
            <a:ext cx="7688700" cy="3320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400" dirty="0">
                <a:solidFill>
                  <a:srgbClr val="000000"/>
                </a:solidFill>
              </a:rPr>
              <a:t>Software measurement can be undertaken for several reasons, notably for evaluation, control, assessment, improvement and prediction.</a:t>
            </a:r>
            <a:endParaRPr sz="1400" dirty="0">
              <a:solidFill>
                <a:srgbClr val="000000"/>
              </a:solidFill>
            </a:endParaRPr>
          </a:p>
          <a:p>
            <a:pPr marL="457200" lvl="0" indent="-317500" algn="l" rtl="0">
              <a:lnSpc>
                <a:spcPct val="95000"/>
              </a:lnSpc>
              <a:spcBef>
                <a:spcPts val="1200"/>
              </a:spcBef>
              <a:spcAft>
                <a:spcPts val="0"/>
              </a:spcAft>
              <a:buClr>
                <a:srgbClr val="000000"/>
              </a:buClr>
              <a:buSzPts val="1400"/>
              <a:buAutoNum type="arabicPeriod"/>
            </a:pPr>
            <a:r>
              <a:rPr lang="en" sz="1400" b="1" dirty="0">
                <a:solidFill>
                  <a:srgbClr val="000000"/>
                </a:solidFill>
              </a:rPr>
              <a:t>Evaluation:</a:t>
            </a:r>
            <a:r>
              <a:rPr lang="en" sz="1400" dirty="0">
                <a:solidFill>
                  <a:srgbClr val="000000"/>
                </a:solidFill>
              </a:rPr>
              <a:t> There is a need for maintainers to evaluate different methods, program libraries and tools before arriving at a decision as to which is best suited to a given task. </a:t>
            </a:r>
            <a:br>
              <a:rPr lang="en" sz="1400" dirty="0">
                <a:solidFill>
                  <a:srgbClr val="000000"/>
                </a:solidFill>
              </a:rPr>
            </a:br>
            <a:r>
              <a:rPr lang="en" sz="1400" dirty="0">
                <a:solidFill>
                  <a:srgbClr val="000000"/>
                </a:solidFill>
              </a:rPr>
              <a:t>For instance, during reuse, the maintainer may be faced with the problem of evaluating the suitability of a candidate component obtained from the reuse library.</a:t>
            </a:r>
            <a:endParaRPr sz="1400" dirty="0">
              <a:solidFill>
                <a:srgbClr val="000000"/>
              </a:solidFill>
            </a:endParaRPr>
          </a:p>
          <a:p>
            <a:pPr marL="457200" lvl="0" indent="-317500" algn="l" rtl="0">
              <a:lnSpc>
                <a:spcPct val="95000"/>
              </a:lnSpc>
              <a:spcBef>
                <a:spcPts val="0"/>
              </a:spcBef>
              <a:spcAft>
                <a:spcPts val="0"/>
              </a:spcAft>
              <a:buClr>
                <a:srgbClr val="000000"/>
              </a:buClr>
              <a:buSzPts val="1400"/>
              <a:buAutoNum type="arabicPeriod"/>
            </a:pPr>
            <a:r>
              <a:rPr lang="en" sz="1400" b="1" dirty="0">
                <a:solidFill>
                  <a:srgbClr val="000000"/>
                </a:solidFill>
              </a:rPr>
              <a:t>Control:</a:t>
            </a:r>
            <a:r>
              <a:rPr lang="en" sz="1400" dirty="0">
                <a:solidFill>
                  <a:srgbClr val="000000"/>
                </a:solidFill>
              </a:rPr>
              <a:t> There is a need to control the process of software change to ensure that change requests are dealt with promptly and within budget. As DeMarco says, "you cannot control what you cannot measure"</a:t>
            </a:r>
            <a:endParaRPr sz="1400" dirty="0">
              <a:solidFill>
                <a:srgbClr val="000000"/>
              </a:solidFill>
            </a:endParaRPr>
          </a:p>
          <a:p>
            <a:pPr marL="457200" lvl="0" indent="-317500" algn="l" rtl="0">
              <a:lnSpc>
                <a:spcPct val="95000"/>
              </a:lnSpc>
              <a:spcBef>
                <a:spcPts val="0"/>
              </a:spcBef>
              <a:spcAft>
                <a:spcPts val="0"/>
              </a:spcAft>
              <a:buClr>
                <a:srgbClr val="000000"/>
              </a:buClr>
              <a:buSzPts val="1400"/>
              <a:buAutoNum type="arabicPeriod"/>
            </a:pPr>
            <a:r>
              <a:rPr lang="en" sz="1400" b="1" dirty="0">
                <a:solidFill>
                  <a:srgbClr val="000000"/>
                </a:solidFill>
              </a:rPr>
              <a:t>Assessment:</a:t>
            </a:r>
            <a:r>
              <a:rPr lang="en" sz="1400" dirty="0">
                <a:solidFill>
                  <a:srgbClr val="000000"/>
                </a:solidFill>
              </a:rPr>
              <a:t> In order to control a process or product, it is important to be able to assess or to characterise it first. </a:t>
            </a:r>
            <a:br>
              <a:rPr lang="en" sz="1400" dirty="0">
                <a:solidFill>
                  <a:srgbClr val="000000"/>
                </a:solidFill>
              </a:rPr>
            </a:br>
            <a:r>
              <a:rPr lang="en" sz="1400" dirty="0">
                <a:solidFill>
                  <a:srgbClr val="000000"/>
                </a:solidFill>
              </a:rPr>
              <a:t>For instance, a manager may need to assess a system to determine whether or not it is economically feasible to continue maintaining it. </a:t>
            </a:r>
            <a:br>
              <a:rPr lang="en" sz="1400" dirty="0">
                <a:solidFill>
                  <a:srgbClr val="000000"/>
                </a:solidFill>
              </a:rPr>
            </a:br>
            <a:r>
              <a:rPr lang="en" sz="1400" dirty="0">
                <a:solidFill>
                  <a:srgbClr val="000000"/>
                </a:solidFill>
              </a:rPr>
              <a:t>Also, in order to determine whether or not the maintenance process being used is achieving or will achieve the desired effect, an assessment of the process must be undertaken.</a:t>
            </a:r>
            <a:endParaRPr sz="14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 of Software Measurement</a:t>
            </a:r>
            <a:endParaRPr/>
          </a:p>
        </p:txBody>
      </p:sp>
      <p:sp>
        <p:nvSpPr>
          <p:cNvPr id="137" name="Google Shape;137;p21"/>
          <p:cNvSpPr txBox="1">
            <a:spLocks noGrp="1"/>
          </p:cNvSpPr>
          <p:nvPr>
            <p:ph type="body" idx="1"/>
          </p:nvPr>
        </p:nvSpPr>
        <p:spPr>
          <a:xfrm>
            <a:off x="729450" y="1012075"/>
            <a:ext cx="7688700" cy="3320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1400" dirty="0">
              <a:solidFill>
                <a:srgbClr val="000000"/>
              </a:solidFill>
            </a:endParaRPr>
          </a:p>
          <a:p>
            <a:pPr marL="457200" lvl="0" indent="-317500" algn="l" rtl="0">
              <a:lnSpc>
                <a:spcPct val="95000"/>
              </a:lnSpc>
              <a:spcBef>
                <a:spcPts val="1200"/>
              </a:spcBef>
              <a:spcAft>
                <a:spcPts val="0"/>
              </a:spcAft>
              <a:buClr>
                <a:srgbClr val="000000"/>
              </a:buClr>
              <a:buSzPts val="1400"/>
              <a:buAutoNum type="arabicPeriod" startAt="4"/>
            </a:pPr>
            <a:r>
              <a:rPr lang="en" sz="1400" b="1" dirty="0">
                <a:solidFill>
                  <a:srgbClr val="000000"/>
                </a:solidFill>
              </a:rPr>
              <a:t>Improvement:</a:t>
            </a:r>
            <a:r>
              <a:rPr lang="en" sz="1400" dirty="0">
                <a:solidFill>
                  <a:srgbClr val="000000"/>
                </a:solidFill>
              </a:rPr>
              <a:t> There is a need to improve various characteristics of the software system or process such as quality and productivity. It is difficult to assess and monitor such improvements without an objective means of measuring the characteristics. With measures of quality and productivity, management is able to set targets and monitor progress in achieving those targets. If the targets are not met, then corrective actions can be taken.</a:t>
            </a:r>
            <a:endParaRPr sz="1400" b="1" dirty="0">
              <a:solidFill>
                <a:srgbClr val="000000"/>
              </a:solidFill>
            </a:endParaRPr>
          </a:p>
          <a:p>
            <a:pPr marL="457200" lvl="0" indent="-317500" algn="l" rtl="0">
              <a:lnSpc>
                <a:spcPct val="95000"/>
              </a:lnSpc>
              <a:spcBef>
                <a:spcPts val="0"/>
              </a:spcBef>
              <a:spcAft>
                <a:spcPts val="0"/>
              </a:spcAft>
              <a:buClr>
                <a:srgbClr val="000000"/>
              </a:buClr>
              <a:buSzPts val="1400"/>
              <a:buAutoNum type="arabicPeriod" startAt="4"/>
            </a:pPr>
            <a:r>
              <a:rPr lang="en" sz="1400" b="1" dirty="0">
                <a:solidFill>
                  <a:srgbClr val="000000"/>
                </a:solidFill>
              </a:rPr>
              <a:t>Prediction:</a:t>
            </a:r>
            <a:r>
              <a:rPr lang="en" sz="1400" dirty="0">
                <a:solidFill>
                  <a:srgbClr val="000000"/>
                </a:solidFill>
              </a:rPr>
              <a:t> There is a need to make predictions about various aspects of the software product, process and cost. </a:t>
            </a:r>
            <a:br>
              <a:rPr lang="en" sz="1400" dirty="0">
                <a:solidFill>
                  <a:srgbClr val="000000"/>
                </a:solidFill>
              </a:rPr>
            </a:br>
            <a:r>
              <a:rPr lang="en" sz="1400" dirty="0">
                <a:solidFill>
                  <a:srgbClr val="000000"/>
                </a:solidFill>
              </a:rPr>
              <a:t>For instance, measures obtained from program code can be used to predict the time required to implement a given change. </a:t>
            </a:r>
            <a:br>
              <a:rPr lang="en" sz="1400" dirty="0">
                <a:solidFill>
                  <a:srgbClr val="000000"/>
                </a:solidFill>
              </a:rPr>
            </a:br>
            <a:r>
              <a:rPr lang="en" sz="1400" dirty="0">
                <a:solidFill>
                  <a:srgbClr val="000000"/>
                </a:solidFill>
              </a:rPr>
              <a:t>These measures can assist a manager in the allocation of time, personnel, hardware and software resources to a maintenance project. To a programmer, the measures can serve as indicators of the difficulty associated with understanding a program and can also signify the speed and accuracy with which change can be affected.</a:t>
            </a:r>
            <a:endParaRPr sz="1400" dirty="0">
              <a:solidFill>
                <a:srgbClr val="000000"/>
              </a:solidFill>
            </a:endParaRPr>
          </a:p>
          <a:p>
            <a:pPr marL="0" lvl="0" indent="0" algn="l" rtl="0">
              <a:lnSpc>
                <a:spcPct val="95000"/>
              </a:lnSpc>
              <a:spcBef>
                <a:spcPts val="1200"/>
              </a:spcBef>
              <a:spcAft>
                <a:spcPts val="1200"/>
              </a:spcAft>
              <a:buNone/>
            </a:pPr>
            <a:endParaRPr sz="1400" dirty="0">
              <a:solidFill>
                <a:srgbClr val="000000"/>
              </a:solidFil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2686</Words>
  <Application>Microsoft Office PowerPoint</Application>
  <PresentationFormat>On-screen Show (16:9)</PresentationFormat>
  <Paragraphs>134</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Lato</vt:lpstr>
      <vt:lpstr>Arial</vt:lpstr>
      <vt:lpstr>Raleway</vt:lpstr>
      <vt:lpstr>Streamline</vt:lpstr>
      <vt:lpstr>Chapter 10</vt:lpstr>
      <vt:lpstr>Overview</vt:lpstr>
      <vt:lpstr>Characteristics of Measurement Procedure</vt:lpstr>
      <vt:lpstr>Software Measurement</vt:lpstr>
      <vt:lpstr>Software Measurement</vt:lpstr>
      <vt:lpstr>Software Measure and Software Metric</vt:lpstr>
      <vt:lpstr>Software Measure and Software Metric</vt:lpstr>
      <vt:lpstr>Objectives of Software Measurement</vt:lpstr>
      <vt:lpstr>Objectives of Software Measurement</vt:lpstr>
      <vt:lpstr>Some Example Measures</vt:lpstr>
      <vt:lpstr>Some Example Measures</vt:lpstr>
      <vt:lpstr>Some Example Measures</vt:lpstr>
      <vt:lpstr>Some Example Measures</vt:lpstr>
      <vt:lpstr>Some Example Measures</vt:lpstr>
      <vt:lpstr>Some Example Measures</vt:lpstr>
      <vt:lpstr>Some Example Measures</vt:lpstr>
      <vt:lpstr>Some Example Measures</vt:lpstr>
      <vt:lpstr>Some Example Measures</vt:lpstr>
      <vt:lpstr>Some Example Measures</vt:lpstr>
      <vt:lpstr>Some Example Measures</vt:lpstr>
      <vt:lpstr>Some Example Measures</vt:lpstr>
      <vt:lpstr>Some Example Measures</vt:lpstr>
      <vt:lpstr>Some Example Measures</vt:lpstr>
      <vt:lpstr>Guidelines for Selecting Maintenance Measures</vt:lpstr>
      <vt:lpstr>Guidelines for Selecting Maintenance Measures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cp:lastModifiedBy>Lutfun Nahar Lota Assistant Professor,	CSE</cp:lastModifiedBy>
  <cp:revision>1</cp:revision>
  <dcterms:modified xsi:type="dcterms:W3CDTF">2023-03-14T09:12:25Z</dcterms:modified>
</cp:coreProperties>
</file>