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Lato" panose="020F0502020204030203" pitchFamily="34" charset="0"/>
      <p:regular r:id="rId24"/>
      <p:bold r:id="rId25"/>
      <p:italic r:id="rId26"/>
      <p:boldItalic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71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04240982c4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04240982c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04240982c4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04240982c4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04240982c4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04240982c4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04240982c4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04240982c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04240982c4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04240982c4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04240982c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04240982c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104240982c4_0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104240982c4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04240982c4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04240982c4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0f97d3e87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0f97d3e87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0f97d3e875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0f97d3e875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04240982c4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04240982c4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0f97d3e87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0f97d3e87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10f97d3e875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10f97d3e875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04240982c4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04240982c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04240982c4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04240982c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0f97d3e87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0f97d3e87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f97d3e875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0f97d3e875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10f97d3e87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10f97d3e87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0f97d3e875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0f97d3e87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04240982c4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04240982c4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9</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Regression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Unit Regression Testing</a:t>
            </a:r>
            <a:endParaRPr/>
          </a:p>
        </p:txBody>
      </p:sp>
      <p:sp>
        <p:nvSpPr>
          <p:cNvPr id="142" name="Google Shape;142;p22"/>
          <p:cNvSpPr txBox="1">
            <a:spLocks noGrp="1"/>
          </p:cNvSpPr>
          <p:nvPr>
            <p:ph type="body" idx="1"/>
          </p:nvPr>
        </p:nvSpPr>
        <p:spPr>
          <a:xfrm>
            <a:off x="729450" y="1310975"/>
            <a:ext cx="7688700" cy="37644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600">
                <a:solidFill>
                  <a:srgbClr val="333333"/>
                </a:solidFill>
                <a:highlight>
                  <a:srgbClr val="FFFFFF"/>
                </a:highlight>
                <a:latin typeface="Roboto"/>
                <a:ea typeface="Roboto"/>
                <a:cs typeface="Roboto"/>
                <a:sym typeface="Roboto"/>
              </a:rPr>
              <a:t>In this, we are going to test only the changed unit, not the impact area, because it may affect the components of the same module.</a:t>
            </a:r>
            <a:endParaRPr sz="16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600">
                <a:solidFill>
                  <a:srgbClr val="000000"/>
                </a:solidFill>
                <a:latin typeface="Arial"/>
                <a:ea typeface="Arial"/>
                <a:cs typeface="Arial"/>
                <a:sym typeface="Arial"/>
              </a:rPr>
              <a:t>Example: </a:t>
            </a:r>
            <a:r>
              <a:rPr lang="en" sz="1600">
                <a:solidFill>
                  <a:srgbClr val="333333"/>
                </a:solidFill>
                <a:highlight>
                  <a:srgbClr val="FFFFFF"/>
                </a:highlight>
                <a:latin typeface="Roboto"/>
                <a:ea typeface="Roboto"/>
                <a:cs typeface="Roboto"/>
                <a:sym typeface="Roboto"/>
              </a:rPr>
              <a:t> Client does some modification in the requirement and also requests that the </a:t>
            </a:r>
            <a:r>
              <a:rPr lang="en" sz="1600" b="1">
                <a:solidFill>
                  <a:srgbClr val="333333"/>
                </a:solidFill>
                <a:highlight>
                  <a:srgbClr val="FFFFFF"/>
                </a:highlight>
                <a:latin typeface="Roboto"/>
                <a:ea typeface="Roboto"/>
                <a:cs typeface="Roboto"/>
                <a:sym typeface="Roboto"/>
              </a:rPr>
              <a:t>Search button</a:t>
            </a:r>
            <a:r>
              <a:rPr lang="en" sz="1600">
                <a:solidFill>
                  <a:srgbClr val="333333"/>
                </a:solidFill>
                <a:highlight>
                  <a:srgbClr val="FFFFFF"/>
                </a:highlight>
                <a:latin typeface="Roboto"/>
                <a:ea typeface="Roboto"/>
                <a:cs typeface="Roboto"/>
                <a:sym typeface="Roboto"/>
              </a:rPr>
              <a:t> can accept the </a:t>
            </a:r>
            <a:r>
              <a:rPr lang="en" sz="1600" b="1">
                <a:solidFill>
                  <a:srgbClr val="333333"/>
                </a:solidFill>
                <a:highlight>
                  <a:srgbClr val="FFFFFF"/>
                </a:highlight>
                <a:latin typeface="Roboto"/>
                <a:ea typeface="Roboto"/>
                <a:cs typeface="Roboto"/>
                <a:sym typeface="Roboto"/>
              </a:rPr>
              <a:t>1-35 characters</a:t>
            </a:r>
            <a:r>
              <a:rPr lang="en" sz="1600">
                <a:solidFill>
                  <a:srgbClr val="333333"/>
                </a:solidFill>
                <a:highlight>
                  <a:srgbClr val="FFFFFF"/>
                </a:highlight>
                <a:latin typeface="Roboto"/>
                <a:ea typeface="Roboto"/>
                <a:cs typeface="Roboto"/>
                <a:sym typeface="Roboto"/>
              </a:rPr>
              <a:t> instead of </a:t>
            </a:r>
            <a:r>
              <a:rPr lang="en" sz="1600" b="1">
                <a:solidFill>
                  <a:srgbClr val="333333"/>
                </a:solidFill>
                <a:highlight>
                  <a:srgbClr val="FFFFFF"/>
                </a:highlight>
                <a:latin typeface="Roboto"/>
                <a:ea typeface="Roboto"/>
                <a:cs typeface="Roboto"/>
                <a:sym typeface="Roboto"/>
              </a:rPr>
              <a:t>1-15 characters</a:t>
            </a:r>
            <a:r>
              <a:rPr lang="en" sz="1600">
                <a:solidFill>
                  <a:srgbClr val="333333"/>
                </a:solidFill>
                <a:highlight>
                  <a:srgbClr val="FFFFFF"/>
                </a:highlight>
                <a:latin typeface="Roboto"/>
                <a:ea typeface="Roboto"/>
                <a:cs typeface="Roboto"/>
                <a:sym typeface="Roboto"/>
              </a:rPr>
              <a:t>. The test engineer will test only the Search button to verify that it takes 1-35 characters.</a:t>
            </a:r>
            <a:endParaRPr sz="1600"/>
          </a:p>
        </p:txBody>
      </p:sp>
      <p:pic>
        <p:nvPicPr>
          <p:cNvPr id="143" name="Google Shape;143;p22"/>
          <p:cNvPicPr preferRelativeResize="0"/>
          <p:nvPr/>
        </p:nvPicPr>
        <p:blipFill>
          <a:blip r:embed="rId3">
            <a:alphaModFix/>
          </a:blip>
          <a:stretch>
            <a:fillRect/>
          </a:stretch>
        </p:blipFill>
        <p:spPr>
          <a:xfrm>
            <a:off x="1871132" y="3122507"/>
            <a:ext cx="5876925" cy="2276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Regional Regression testing [RRT]</a:t>
            </a:r>
            <a:endParaRPr/>
          </a:p>
        </p:txBody>
      </p:sp>
      <p:sp>
        <p:nvSpPr>
          <p:cNvPr id="149" name="Google Shape;149;p23"/>
          <p:cNvSpPr txBox="1">
            <a:spLocks noGrp="1"/>
          </p:cNvSpPr>
          <p:nvPr>
            <p:ph type="body" idx="1"/>
          </p:nvPr>
        </p:nvSpPr>
        <p:spPr>
          <a:xfrm>
            <a:off x="729450" y="1310975"/>
            <a:ext cx="7688700" cy="3764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700">
                <a:solidFill>
                  <a:srgbClr val="333333"/>
                </a:solidFill>
                <a:highlight>
                  <a:srgbClr val="FFFFFF"/>
                </a:highlight>
                <a:latin typeface="Roboto"/>
                <a:ea typeface="Roboto"/>
                <a:cs typeface="Roboto"/>
                <a:sym typeface="Roboto"/>
              </a:rPr>
              <a:t>To test the modification along with the impact area or regions, are called the </a:t>
            </a:r>
            <a:r>
              <a:rPr lang="en" sz="1700" b="1">
                <a:solidFill>
                  <a:srgbClr val="333333"/>
                </a:solidFill>
                <a:highlight>
                  <a:srgbClr val="FFFFFF"/>
                </a:highlight>
                <a:latin typeface="Roboto"/>
                <a:ea typeface="Roboto"/>
                <a:cs typeface="Roboto"/>
                <a:sym typeface="Roboto"/>
              </a:rPr>
              <a:t>Regional Regression testing</a:t>
            </a:r>
            <a:r>
              <a:rPr lang="en" sz="1700">
                <a:solidFill>
                  <a:srgbClr val="333333"/>
                </a:solidFill>
                <a:highlight>
                  <a:srgbClr val="FFFFFF"/>
                </a:highlight>
                <a:latin typeface="Roboto"/>
                <a:ea typeface="Roboto"/>
                <a:cs typeface="Roboto"/>
                <a:sym typeface="Roboto"/>
              </a:rPr>
              <a:t>. Here, we are testing the impact area because if there are dependable modules, it will affect the other modules also.</a:t>
            </a:r>
            <a:endParaRPr sz="17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r>
              <a:rPr lang="en" sz="1700">
                <a:solidFill>
                  <a:srgbClr val="333333"/>
                </a:solidFill>
                <a:highlight>
                  <a:srgbClr val="FFFFFF"/>
                </a:highlight>
                <a:latin typeface="Roboto"/>
                <a:ea typeface="Roboto"/>
                <a:cs typeface="Roboto"/>
                <a:sym typeface="Roboto"/>
              </a:rPr>
              <a:t>Example:</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The bug fixing in Module D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has impacted some features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in </a:t>
            </a:r>
            <a:r>
              <a:rPr lang="en" sz="1700" b="1">
                <a:solidFill>
                  <a:srgbClr val="333333"/>
                </a:solidFill>
                <a:highlight>
                  <a:srgbClr val="FFFFFF"/>
                </a:highlight>
                <a:latin typeface="Roboto"/>
                <a:ea typeface="Roboto"/>
                <a:cs typeface="Roboto"/>
                <a:sym typeface="Roboto"/>
              </a:rPr>
              <a:t>Module A and C</a:t>
            </a:r>
            <a:r>
              <a:rPr lang="en" sz="1700">
                <a:solidFill>
                  <a:srgbClr val="333333"/>
                </a:solidFill>
                <a:highlight>
                  <a:srgbClr val="FFFFFF"/>
                </a:highlight>
                <a:latin typeface="Roboto"/>
                <a:ea typeface="Roboto"/>
                <a:cs typeface="Roboto"/>
                <a:sym typeface="Roboto"/>
              </a:rPr>
              <a:t>. </a:t>
            </a:r>
            <a:endParaRPr sz="1700">
              <a:solidFill>
                <a:srgbClr val="333333"/>
              </a:solidFill>
              <a:highlight>
                <a:srgbClr val="FFFFFF"/>
              </a:highlight>
              <a:latin typeface="Roboto"/>
              <a:ea typeface="Roboto"/>
              <a:cs typeface="Roboto"/>
              <a:sym typeface="Roboto"/>
            </a:endParaRPr>
          </a:p>
          <a:p>
            <a:pPr marL="0" lvl="0" indent="0" algn="l" rtl="0">
              <a:spcBef>
                <a:spcPts val="1200"/>
              </a:spcBef>
              <a:spcAft>
                <a:spcPts val="1200"/>
              </a:spcAft>
              <a:buNone/>
            </a:pPr>
            <a:r>
              <a:rPr lang="en" sz="1700">
                <a:solidFill>
                  <a:srgbClr val="333333"/>
                </a:solidFill>
                <a:highlight>
                  <a:srgbClr val="FFFFFF"/>
                </a:highlight>
                <a:latin typeface="Roboto"/>
                <a:ea typeface="Roboto"/>
                <a:cs typeface="Roboto"/>
                <a:sym typeface="Roboto"/>
              </a:rPr>
              <a:t>Hence, the test engineer first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tests the  Module D where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the bug has been fixed.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Then checks the impact </a:t>
            </a:r>
            <a:br>
              <a:rPr lang="en" sz="1700">
                <a:solidFill>
                  <a:srgbClr val="333333"/>
                </a:solidFill>
                <a:highlight>
                  <a:srgbClr val="FFFFFF"/>
                </a:highlight>
                <a:latin typeface="Roboto"/>
                <a:ea typeface="Roboto"/>
                <a:cs typeface="Roboto"/>
                <a:sym typeface="Roboto"/>
              </a:rPr>
            </a:br>
            <a:r>
              <a:rPr lang="en" sz="1700">
                <a:solidFill>
                  <a:srgbClr val="333333"/>
                </a:solidFill>
                <a:highlight>
                  <a:srgbClr val="FFFFFF"/>
                </a:highlight>
                <a:latin typeface="Roboto"/>
                <a:ea typeface="Roboto"/>
                <a:cs typeface="Roboto"/>
                <a:sym typeface="Roboto"/>
              </a:rPr>
              <a:t>areas in  </a:t>
            </a:r>
            <a:r>
              <a:rPr lang="en" sz="1700" b="1">
                <a:solidFill>
                  <a:srgbClr val="333333"/>
                </a:solidFill>
                <a:highlight>
                  <a:srgbClr val="FFFFFF"/>
                </a:highlight>
                <a:latin typeface="Roboto"/>
                <a:ea typeface="Roboto"/>
                <a:cs typeface="Roboto"/>
                <a:sym typeface="Roboto"/>
              </a:rPr>
              <a:t>Module A and </a:t>
            </a:r>
            <a:br>
              <a:rPr lang="en" sz="1700" b="1">
                <a:solidFill>
                  <a:srgbClr val="333333"/>
                </a:solidFill>
                <a:highlight>
                  <a:srgbClr val="FFFFFF"/>
                </a:highlight>
                <a:latin typeface="Roboto"/>
                <a:ea typeface="Roboto"/>
                <a:cs typeface="Roboto"/>
                <a:sym typeface="Roboto"/>
              </a:rPr>
            </a:br>
            <a:r>
              <a:rPr lang="en" sz="1700" b="1">
                <a:solidFill>
                  <a:srgbClr val="333333"/>
                </a:solidFill>
                <a:highlight>
                  <a:srgbClr val="FFFFFF"/>
                </a:highlight>
                <a:latin typeface="Roboto"/>
                <a:ea typeface="Roboto"/>
                <a:cs typeface="Roboto"/>
                <a:sym typeface="Roboto"/>
              </a:rPr>
              <a:t>Module C</a:t>
            </a:r>
            <a:r>
              <a:rPr lang="en" sz="1700">
                <a:solidFill>
                  <a:srgbClr val="333333"/>
                </a:solidFill>
                <a:highlight>
                  <a:srgbClr val="FFFFFF"/>
                </a:highlight>
                <a:latin typeface="Roboto"/>
                <a:ea typeface="Roboto"/>
                <a:cs typeface="Roboto"/>
                <a:sym typeface="Roboto"/>
              </a:rPr>
              <a:t>. </a:t>
            </a:r>
            <a:endParaRPr sz="1700">
              <a:solidFill>
                <a:srgbClr val="333333"/>
              </a:solidFill>
              <a:highlight>
                <a:srgbClr val="FFFFFF"/>
              </a:highlight>
              <a:latin typeface="Roboto"/>
              <a:ea typeface="Roboto"/>
              <a:cs typeface="Roboto"/>
              <a:sym typeface="Roboto"/>
            </a:endParaRPr>
          </a:p>
        </p:txBody>
      </p:sp>
      <p:pic>
        <p:nvPicPr>
          <p:cNvPr id="150" name="Google Shape;150;p23"/>
          <p:cNvPicPr preferRelativeResize="0"/>
          <p:nvPr/>
        </p:nvPicPr>
        <p:blipFill>
          <a:blip r:embed="rId3">
            <a:alphaModFix/>
          </a:blip>
          <a:stretch>
            <a:fillRect/>
          </a:stretch>
        </p:blipFill>
        <p:spPr>
          <a:xfrm>
            <a:off x="3542400" y="2322638"/>
            <a:ext cx="5486400" cy="2752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 of IRT and RRT :</a:t>
            </a:r>
            <a:endParaRPr/>
          </a:p>
        </p:txBody>
      </p:sp>
      <p:sp>
        <p:nvSpPr>
          <p:cNvPr id="156" name="Google Shape;156;p24"/>
          <p:cNvSpPr txBox="1">
            <a:spLocks noGrp="1"/>
          </p:cNvSpPr>
          <p:nvPr>
            <p:ph type="body" idx="1"/>
          </p:nvPr>
        </p:nvSpPr>
        <p:spPr>
          <a:xfrm>
            <a:off x="729450" y="1306325"/>
            <a:ext cx="7688700" cy="3837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800">
                <a:solidFill>
                  <a:srgbClr val="000000"/>
                </a:solidFill>
              </a:rPr>
              <a:t>Following are some of the drawbacks of using Unit and Regional regression testing: </a:t>
            </a:r>
            <a:endParaRPr sz="1800">
              <a:solidFill>
                <a:srgbClr val="000000"/>
              </a:solidFill>
            </a:endParaRPr>
          </a:p>
          <a:p>
            <a:pPr marL="457200" lvl="0" indent="-342900" algn="l" rtl="0">
              <a:spcBef>
                <a:spcPts val="1200"/>
              </a:spcBef>
              <a:spcAft>
                <a:spcPts val="0"/>
              </a:spcAft>
              <a:buClr>
                <a:srgbClr val="000000"/>
              </a:buClr>
              <a:buSzPts val="1800"/>
              <a:buChar char="●"/>
            </a:pPr>
            <a:r>
              <a:rPr lang="en" sz="1800">
                <a:solidFill>
                  <a:srgbClr val="000000"/>
                </a:solidFill>
              </a:rPr>
              <a:t>We may miss some impact area. </a:t>
            </a:r>
            <a:endParaRPr sz="1800">
              <a:solidFill>
                <a:srgbClr val="000000"/>
              </a:solidFill>
            </a:endParaRPr>
          </a:p>
          <a:p>
            <a:pPr marL="457200" lvl="0" indent="-342900" algn="l" rtl="0">
              <a:spcBef>
                <a:spcPts val="0"/>
              </a:spcBef>
              <a:spcAft>
                <a:spcPts val="0"/>
              </a:spcAft>
              <a:buClr>
                <a:srgbClr val="000000"/>
              </a:buClr>
              <a:buSzPts val="1800"/>
              <a:buChar char="●"/>
            </a:pPr>
            <a:r>
              <a:rPr lang="en" sz="1800">
                <a:solidFill>
                  <a:srgbClr val="000000"/>
                </a:solidFill>
              </a:rPr>
              <a:t>It is possible that we may identify the wrong impact area.</a:t>
            </a:r>
            <a:endParaRPr sz="1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Regression testing [FRT]</a:t>
            </a:r>
            <a:endParaRPr/>
          </a:p>
        </p:txBody>
      </p:sp>
      <p:sp>
        <p:nvSpPr>
          <p:cNvPr id="162" name="Google Shape;162;p25"/>
          <p:cNvSpPr txBox="1">
            <a:spLocks noGrp="1"/>
          </p:cNvSpPr>
          <p:nvPr>
            <p:ph type="body" idx="1"/>
          </p:nvPr>
        </p:nvSpPr>
        <p:spPr>
          <a:xfrm>
            <a:off x="729450" y="1306325"/>
            <a:ext cx="7688700" cy="38373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600">
                <a:solidFill>
                  <a:srgbClr val="333333"/>
                </a:solidFill>
                <a:highlight>
                  <a:srgbClr val="FFFFFF"/>
                </a:highlight>
                <a:latin typeface="Roboto"/>
                <a:ea typeface="Roboto"/>
                <a:cs typeface="Roboto"/>
                <a:sym typeface="Roboto"/>
              </a:rPr>
              <a:t>Testing the </a:t>
            </a:r>
            <a:r>
              <a:rPr lang="en" sz="1600" b="1">
                <a:solidFill>
                  <a:srgbClr val="333333"/>
                </a:solidFill>
                <a:highlight>
                  <a:srgbClr val="FFFFFF"/>
                </a:highlight>
                <a:latin typeface="Roboto"/>
                <a:ea typeface="Roboto"/>
                <a:cs typeface="Roboto"/>
                <a:sym typeface="Roboto"/>
              </a:rPr>
              <a:t>modified features</a:t>
            </a:r>
            <a:r>
              <a:rPr lang="en" sz="1600">
                <a:solidFill>
                  <a:srgbClr val="333333"/>
                </a:solidFill>
                <a:highlight>
                  <a:srgbClr val="FFFFFF"/>
                </a:highlight>
                <a:latin typeface="Roboto"/>
                <a:ea typeface="Roboto"/>
                <a:cs typeface="Roboto"/>
                <a:sym typeface="Roboto"/>
              </a:rPr>
              <a:t> and </a:t>
            </a:r>
            <a:r>
              <a:rPr lang="en" sz="1600" b="1">
                <a:solidFill>
                  <a:srgbClr val="333333"/>
                </a:solidFill>
                <a:highlight>
                  <a:srgbClr val="FFFFFF"/>
                </a:highlight>
                <a:latin typeface="Roboto"/>
                <a:ea typeface="Roboto"/>
                <a:cs typeface="Roboto"/>
                <a:sym typeface="Roboto"/>
              </a:rPr>
              <a:t>all the remaining (old) features</a:t>
            </a:r>
            <a:r>
              <a:rPr lang="en" sz="1600">
                <a:solidFill>
                  <a:srgbClr val="333333"/>
                </a:solidFill>
                <a:highlight>
                  <a:srgbClr val="FFFFFF"/>
                </a:highlight>
                <a:latin typeface="Roboto"/>
                <a:ea typeface="Roboto"/>
                <a:cs typeface="Roboto"/>
                <a:sym typeface="Roboto"/>
              </a:rPr>
              <a:t> is called the </a:t>
            </a:r>
            <a:r>
              <a:rPr lang="en" sz="1600" b="1">
                <a:solidFill>
                  <a:srgbClr val="333333"/>
                </a:solidFill>
                <a:highlight>
                  <a:srgbClr val="FFFFFF"/>
                </a:highlight>
                <a:latin typeface="Roboto"/>
                <a:ea typeface="Roboto"/>
                <a:cs typeface="Roboto"/>
                <a:sym typeface="Roboto"/>
              </a:rPr>
              <a:t>Full Regression testing</a:t>
            </a:r>
            <a:r>
              <a:rPr lang="en" sz="1600">
                <a:solidFill>
                  <a:srgbClr val="333333"/>
                </a:solidFill>
                <a:highlight>
                  <a:srgbClr val="FFFFFF"/>
                </a:highlight>
                <a:latin typeface="Roboto"/>
                <a:ea typeface="Roboto"/>
                <a:cs typeface="Roboto"/>
                <a:sym typeface="Roboto"/>
              </a:rPr>
              <a:t>.</a:t>
            </a:r>
            <a:endParaRPr sz="16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sz="1600">
              <a:solidFill>
                <a:srgbClr val="000000"/>
              </a:solidFill>
            </a:endParaRPr>
          </a:p>
        </p:txBody>
      </p:sp>
      <p:pic>
        <p:nvPicPr>
          <p:cNvPr id="163" name="Google Shape;163;p25"/>
          <p:cNvPicPr preferRelativeResize="0"/>
          <p:nvPr/>
        </p:nvPicPr>
        <p:blipFill>
          <a:blip r:embed="rId3">
            <a:alphaModFix/>
          </a:blip>
          <a:stretch>
            <a:fillRect/>
          </a:stretch>
        </p:blipFill>
        <p:spPr>
          <a:xfrm>
            <a:off x="3547150" y="1790125"/>
            <a:ext cx="3819525" cy="3353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Full Regression testing [FRT]</a:t>
            </a:r>
            <a:endParaRPr/>
          </a:p>
        </p:txBody>
      </p:sp>
      <p:sp>
        <p:nvSpPr>
          <p:cNvPr id="169" name="Google Shape;169;p26"/>
          <p:cNvSpPr txBox="1">
            <a:spLocks noGrp="1"/>
          </p:cNvSpPr>
          <p:nvPr>
            <p:ph type="body" idx="1"/>
          </p:nvPr>
        </p:nvSpPr>
        <p:spPr>
          <a:xfrm>
            <a:off x="729450" y="1306325"/>
            <a:ext cx="7688700" cy="3837300"/>
          </a:xfrm>
          <a:prstGeom prst="rect">
            <a:avLst/>
          </a:prstGeom>
        </p:spPr>
        <p:txBody>
          <a:bodyPr spcFirstLastPara="1" wrap="square" lIns="91425" tIns="91425" rIns="91425" bIns="91425" anchor="t" anchorCtr="0">
            <a:noAutofit/>
          </a:bodyPr>
          <a:lstStyle/>
          <a:p>
            <a:pPr marL="0" marR="25400" lvl="0" indent="0" algn="l" rtl="0">
              <a:lnSpc>
                <a:spcPct val="156250"/>
              </a:lnSpc>
              <a:spcBef>
                <a:spcPts val="1500"/>
              </a:spcBef>
              <a:spcAft>
                <a:spcPts val="0"/>
              </a:spcAft>
              <a:buNone/>
            </a:pPr>
            <a:r>
              <a:rPr lang="en" sz="1400">
                <a:solidFill>
                  <a:srgbClr val="000000"/>
                </a:solidFill>
                <a:highlight>
                  <a:srgbClr val="FFFFFF"/>
                </a:highlight>
                <a:latin typeface="Roboto"/>
                <a:ea typeface="Roboto"/>
                <a:cs typeface="Roboto"/>
                <a:sym typeface="Roboto"/>
              </a:rPr>
              <a:t>When the application is given for the testing, the test engineer will test the first 10-14 cycle, and will do the </a:t>
            </a:r>
            <a:r>
              <a:rPr lang="en" sz="1400" b="1">
                <a:solidFill>
                  <a:srgbClr val="000000"/>
                </a:solidFill>
                <a:highlight>
                  <a:srgbClr val="FFFFFF"/>
                </a:highlight>
                <a:latin typeface="Roboto"/>
                <a:ea typeface="Roboto"/>
                <a:cs typeface="Roboto"/>
                <a:sym typeface="Roboto"/>
              </a:rPr>
              <a:t>RRT</a:t>
            </a:r>
            <a:r>
              <a:rPr lang="en" sz="1400">
                <a:solidFill>
                  <a:srgbClr val="000000"/>
                </a:solidFill>
                <a:highlight>
                  <a:srgbClr val="FFFFFF"/>
                </a:highlight>
                <a:latin typeface="Roboto"/>
                <a:ea typeface="Roboto"/>
                <a:cs typeface="Roboto"/>
                <a:sym typeface="Roboto"/>
              </a:rPr>
              <a:t>. Then for the 15th cycle, we do FRT. And again, for the next 10-15 cycle, we do </a:t>
            </a:r>
            <a:r>
              <a:rPr lang="en" sz="1400" b="1">
                <a:solidFill>
                  <a:srgbClr val="000000"/>
                </a:solidFill>
                <a:highlight>
                  <a:srgbClr val="FFFFFF"/>
                </a:highlight>
                <a:latin typeface="Roboto"/>
                <a:ea typeface="Roboto"/>
                <a:cs typeface="Roboto"/>
                <a:sym typeface="Roboto"/>
              </a:rPr>
              <a:t>Regional regression testing</a:t>
            </a:r>
            <a:r>
              <a:rPr lang="en" sz="1400">
                <a:solidFill>
                  <a:srgbClr val="000000"/>
                </a:solidFill>
                <a:highlight>
                  <a:srgbClr val="FFFFFF"/>
                </a:highlight>
                <a:latin typeface="Roboto"/>
                <a:ea typeface="Roboto"/>
                <a:cs typeface="Roboto"/>
                <a:sym typeface="Roboto"/>
              </a:rPr>
              <a:t>, and for the 31th cycle, we do the </a:t>
            </a:r>
            <a:r>
              <a:rPr lang="en" sz="1400" b="1">
                <a:solidFill>
                  <a:srgbClr val="000000"/>
                </a:solidFill>
                <a:highlight>
                  <a:srgbClr val="FFFFFF"/>
                </a:highlight>
                <a:latin typeface="Roboto"/>
                <a:ea typeface="Roboto"/>
                <a:cs typeface="Roboto"/>
                <a:sym typeface="Roboto"/>
              </a:rPr>
              <a:t>full regression testing</a:t>
            </a:r>
            <a:r>
              <a:rPr lang="en" sz="1400">
                <a:solidFill>
                  <a:srgbClr val="000000"/>
                </a:solidFill>
                <a:highlight>
                  <a:srgbClr val="FFFFFF"/>
                </a:highlight>
                <a:latin typeface="Roboto"/>
                <a:ea typeface="Roboto"/>
                <a:cs typeface="Roboto"/>
                <a:sym typeface="Roboto"/>
              </a:rPr>
              <a:t>, and we will continue like this.</a:t>
            </a:r>
            <a:endParaRPr sz="1400">
              <a:solidFill>
                <a:srgbClr val="000000"/>
              </a:solidFill>
              <a:highlight>
                <a:srgbClr val="FFFFFF"/>
              </a:highlight>
              <a:latin typeface="Roboto"/>
              <a:ea typeface="Roboto"/>
              <a:cs typeface="Roboto"/>
              <a:sym typeface="Roboto"/>
            </a:endParaRPr>
          </a:p>
          <a:p>
            <a:pPr marL="0" marR="25400" lvl="0" indent="0" algn="l" rtl="0">
              <a:lnSpc>
                <a:spcPct val="156250"/>
              </a:lnSpc>
              <a:spcBef>
                <a:spcPts val="1500"/>
              </a:spcBef>
              <a:spcAft>
                <a:spcPts val="0"/>
              </a:spcAft>
              <a:buNone/>
            </a:pPr>
            <a:r>
              <a:rPr lang="en" sz="1400">
                <a:solidFill>
                  <a:srgbClr val="000000"/>
                </a:solidFill>
                <a:highlight>
                  <a:srgbClr val="FFFFFF"/>
                </a:highlight>
                <a:latin typeface="Roboto"/>
                <a:ea typeface="Roboto"/>
                <a:cs typeface="Roboto"/>
                <a:sym typeface="Roboto"/>
              </a:rPr>
              <a:t>The drawback of doing regression testing repeatedly: </a:t>
            </a:r>
            <a:endParaRPr sz="1400">
              <a:solidFill>
                <a:srgbClr val="000000"/>
              </a:solidFill>
              <a:highlight>
                <a:srgbClr val="FFFFFF"/>
              </a:highlight>
              <a:latin typeface="Roboto"/>
              <a:ea typeface="Roboto"/>
              <a:cs typeface="Roboto"/>
              <a:sym typeface="Roboto"/>
            </a:endParaRPr>
          </a:p>
          <a:p>
            <a:pPr marL="457200" marR="25400" lvl="0" indent="-317500" algn="l" rtl="0">
              <a:lnSpc>
                <a:spcPct val="156250"/>
              </a:lnSpc>
              <a:spcBef>
                <a:spcPts val="1500"/>
              </a:spcBef>
              <a:spcAft>
                <a:spcPts val="0"/>
              </a:spcAft>
              <a:buClr>
                <a:srgbClr val="000000"/>
              </a:buClr>
              <a:buSzPts val="1400"/>
              <a:buFont typeface="Roboto"/>
              <a:buChar char="●"/>
            </a:pPr>
            <a:r>
              <a:rPr lang="en" sz="1400">
                <a:solidFill>
                  <a:srgbClr val="000000"/>
                </a:solidFill>
                <a:highlight>
                  <a:schemeClr val="lt1"/>
                </a:highlight>
                <a:latin typeface="Roboto"/>
                <a:ea typeface="Roboto"/>
                <a:cs typeface="Roboto"/>
                <a:sym typeface="Roboto"/>
              </a:rPr>
              <a:t>Productivity will decrease.</a:t>
            </a:r>
            <a:endParaRPr sz="1400">
              <a:solidFill>
                <a:srgbClr val="000000"/>
              </a:solidFill>
              <a:highlight>
                <a:schemeClr val="lt1"/>
              </a:highlight>
              <a:latin typeface="Roboto"/>
              <a:ea typeface="Roboto"/>
              <a:cs typeface="Roboto"/>
              <a:sym typeface="Roboto"/>
            </a:endParaRPr>
          </a:p>
          <a:p>
            <a:pPr marL="457200" marR="25400" lvl="0" indent="-317500" algn="l" rtl="0">
              <a:lnSpc>
                <a:spcPct val="156250"/>
              </a:lnSpc>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It is a difficult job to do. </a:t>
            </a:r>
            <a:endParaRPr sz="1400">
              <a:solidFill>
                <a:srgbClr val="000000"/>
              </a:solidFill>
              <a:highlight>
                <a:srgbClr val="FFFFFF"/>
              </a:highlight>
              <a:latin typeface="Roboto"/>
              <a:ea typeface="Roboto"/>
              <a:cs typeface="Roboto"/>
              <a:sym typeface="Roboto"/>
            </a:endParaRPr>
          </a:p>
          <a:p>
            <a:pPr marL="457200" marR="25400" lvl="0" indent="-317500" algn="l" rtl="0">
              <a:lnSpc>
                <a:spcPct val="156250"/>
              </a:lnSpc>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There is no consistency in test execution. </a:t>
            </a:r>
            <a:endParaRPr sz="1400">
              <a:solidFill>
                <a:srgbClr val="000000"/>
              </a:solidFill>
              <a:highlight>
                <a:srgbClr val="FFFFFF"/>
              </a:highlight>
              <a:latin typeface="Roboto"/>
              <a:ea typeface="Roboto"/>
              <a:cs typeface="Roboto"/>
              <a:sym typeface="Roboto"/>
            </a:endParaRPr>
          </a:p>
          <a:p>
            <a:pPr marL="457200" marR="25400" lvl="0" indent="-317500" algn="l" rtl="0">
              <a:lnSpc>
                <a:spcPct val="156250"/>
              </a:lnSpc>
              <a:spcBef>
                <a:spcPts val="0"/>
              </a:spcBef>
              <a:spcAft>
                <a:spcPts val="0"/>
              </a:spcAft>
              <a:buClr>
                <a:srgbClr val="000000"/>
              </a:buClr>
              <a:buSzPts val="1400"/>
              <a:buFont typeface="Roboto"/>
              <a:buChar char="●"/>
            </a:pPr>
            <a:r>
              <a:rPr lang="en" sz="1400">
                <a:solidFill>
                  <a:srgbClr val="000000"/>
                </a:solidFill>
                <a:highlight>
                  <a:srgbClr val="FFFFFF"/>
                </a:highlight>
                <a:latin typeface="Roboto"/>
                <a:ea typeface="Roboto"/>
                <a:cs typeface="Roboto"/>
                <a:sym typeface="Roboto"/>
              </a:rPr>
              <a:t>Test execution time is also increased.</a:t>
            </a:r>
            <a:endParaRPr sz="1400">
              <a:solidFill>
                <a:srgbClr val="000000"/>
              </a:solidFill>
              <a:highlight>
                <a:srgbClr val="FFFFFF"/>
              </a:highlight>
              <a:latin typeface="Roboto"/>
              <a:ea typeface="Roboto"/>
              <a:cs typeface="Roboto"/>
              <a:sym typeface="Roboto"/>
            </a:endParaRPr>
          </a:p>
          <a:p>
            <a:pPr marL="0" lvl="0" indent="0" algn="l" rtl="0">
              <a:spcBef>
                <a:spcPts val="1200"/>
              </a:spcBef>
              <a:spcAft>
                <a:spcPts val="0"/>
              </a:spcAft>
              <a:buNone/>
            </a:pPr>
            <a:endParaRPr sz="1400">
              <a:solidFill>
                <a:srgbClr val="333333"/>
              </a:solidFill>
              <a:highlight>
                <a:srgbClr val="FFFFFF"/>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Regression Testing Process</a:t>
            </a:r>
            <a:endParaRPr/>
          </a:p>
        </p:txBody>
      </p:sp>
      <p:sp>
        <p:nvSpPr>
          <p:cNvPr id="175" name="Google Shape;175;p27"/>
          <p:cNvSpPr txBox="1">
            <a:spLocks noGrp="1"/>
          </p:cNvSpPr>
          <p:nvPr>
            <p:ph type="body" idx="1"/>
          </p:nvPr>
        </p:nvSpPr>
        <p:spPr>
          <a:xfrm>
            <a:off x="729450" y="1240675"/>
            <a:ext cx="7688700" cy="2261100"/>
          </a:xfrm>
          <a:prstGeom prst="rect">
            <a:avLst/>
          </a:prstGeom>
        </p:spPr>
        <p:txBody>
          <a:bodyPr spcFirstLastPara="1" wrap="square" lIns="91425" tIns="91425" rIns="91425" bIns="91425" anchor="t" anchorCtr="0">
            <a:noAutofit/>
          </a:bodyPr>
          <a:lstStyle/>
          <a:p>
            <a:pPr marL="0" lvl="0" indent="0" algn="just" rtl="0">
              <a:lnSpc>
                <a:spcPct val="105000"/>
              </a:lnSpc>
              <a:spcBef>
                <a:spcPts val="1200"/>
              </a:spcBef>
              <a:spcAft>
                <a:spcPts val="0"/>
              </a:spcAft>
              <a:buNone/>
            </a:pPr>
            <a:r>
              <a:rPr lang="en" sz="1500">
                <a:solidFill>
                  <a:srgbClr val="333333"/>
                </a:solidFill>
                <a:highlight>
                  <a:srgbClr val="FFFFFF"/>
                </a:highlight>
                <a:latin typeface="Roboto"/>
                <a:ea typeface="Roboto"/>
                <a:cs typeface="Roboto"/>
                <a:sym typeface="Roboto"/>
              </a:rPr>
              <a:t>The regression testing process can be performed across the </a:t>
            </a:r>
            <a:endParaRPr sz="1500">
              <a:solidFill>
                <a:srgbClr val="333333"/>
              </a:solidFill>
              <a:highlight>
                <a:srgbClr val="FFFFFF"/>
              </a:highlight>
              <a:latin typeface="Roboto"/>
              <a:ea typeface="Roboto"/>
              <a:cs typeface="Roboto"/>
              <a:sym typeface="Roboto"/>
            </a:endParaRPr>
          </a:p>
          <a:p>
            <a:pPr marL="457200" lvl="0" indent="-323850" algn="just" rtl="0">
              <a:lnSpc>
                <a:spcPct val="105000"/>
              </a:lnSpc>
              <a:spcBef>
                <a:spcPts val="1200"/>
              </a:spcBef>
              <a:spcAft>
                <a:spcPts val="0"/>
              </a:spcAft>
              <a:buClr>
                <a:srgbClr val="333333"/>
              </a:buClr>
              <a:buSzPts val="1500"/>
              <a:buFont typeface="Roboto"/>
              <a:buChar char="●"/>
            </a:pPr>
            <a:r>
              <a:rPr lang="en" sz="1500" b="1">
                <a:solidFill>
                  <a:srgbClr val="333333"/>
                </a:solidFill>
                <a:highlight>
                  <a:srgbClr val="FFFFFF"/>
                </a:highlight>
                <a:latin typeface="Roboto"/>
                <a:ea typeface="Roboto"/>
                <a:cs typeface="Roboto"/>
                <a:sym typeface="Roboto"/>
              </a:rPr>
              <a:t>Builds</a:t>
            </a:r>
            <a:r>
              <a:rPr lang="en" sz="1500">
                <a:solidFill>
                  <a:srgbClr val="333333"/>
                </a:solidFill>
                <a:highlight>
                  <a:srgbClr val="FFFFFF"/>
                </a:highlight>
                <a:latin typeface="Roboto"/>
                <a:ea typeface="Roboto"/>
                <a:cs typeface="Roboto"/>
                <a:sym typeface="Roboto"/>
              </a:rPr>
              <a:t> and </a:t>
            </a:r>
            <a:endParaRPr sz="1500">
              <a:solidFill>
                <a:srgbClr val="333333"/>
              </a:solidFill>
              <a:highlight>
                <a:srgbClr val="FFFFFF"/>
              </a:highlight>
              <a:latin typeface="Roboto"/>
              <a:ea typeface="Roboto"/>
              <a:cs typeface="Roboto"/>
              <a:sym typeface="Roboto"/>
            </a:endParaRPr>
          </a:p>
          <a:p>
            <a:pPr marL="457200" lvl="0" indent="-323850" algn="just" rtl="0">
              <a:lnSpc>
                <a:spcPct val="105000"/>
              </a:lnSpc>
              <a:spcBef>
                <a:spcPts val="0"/>
              </a:spcBef>
              <a:spcAft>
                <a:spcPts val="0"/>
              </a:spcAft>
              <a:buClr>
                <a:srgbClr val="333333"/>
              </a:buClr>
              <a:buSzPts val="1500"/>
              <a:buFont typeface="Roboto"/>
              <a:buChar char="●"/>
            </a:pPr>
            <a:r>
              <a:rPr lang="en" sz="1500">
                <a:solidFill>
                  <a:srgbClr val="333333"/>
                </a:solidFill>
                <a:highlight>
                  <a:srgbClr val="FFFFFF"/>
                </a:highlight>
                <a:latin typeface="Roboto"/>
                <a:ea typeface="Roboto"/>
                <a:cs typeface="Roboto"/>
                <a:sym typeface="Roboto"/>
              </a:rPr>
              <a:t>The </a:t>
            </a:r>
            <a:r>
              <a:rPr lang="en" sz="1500" b="1">
                <a:solidFill>
                  <a:srgbClr val="333333"/>
                </a:solidFill>
                <a:highlight>
                  <a:srgbClr val="FFFFFF"/>
                </a:highlight>
                <a:latin typeface="Roboto"/>
                <a:ea typeface="Roboto"/>
                <a:cs typeface="Roboto"/>
                <a:sym typeface="Roboto"/>
              </a:rPr>
              <a:t>Releases</a:t>
            </a:r>
            <a:r>
              <a:rPr lang="en" sz="1500">
                <a:solidFill>
                  <a:srgbClr val="333333"/>
                </a:solidFill>
                <a:highlight>
                  <a:srgbClr val="FFFFFF"/>
                </a:highlight>
                <a:latin typeface="Roboto"/>
                <a:ea typeface="Roboto"/>
                <a:cs typeface="Roboto"/>
                <a:sym typeface="Roboto"/>
              </a:rPr>
              <a:t>.</a:t>
            </a:r>
            <a:endParaRPr sz="1500">
              <a:solidFill>
                <a:srgbClr val="333333"/>
              </a:solidFill>
              <a:highlight>
                <a:srgbClr val="FFFFFF"/>
              </a:highlight>
              <a:latin typeface="Roboto"/>
              <a:ea typeface="Roboto"/>
              <a:cs typeface="Roboto"/>
              <a:sym typeface="Roboto"/>
            </a:endParaRPr>
          </a:p>
          <a:p>
            <a:pPr marL="0" lvl="0" indent="0" algn="just" rtl="0">
              <a:lnSpc>
                <a:spcPct val="105000"/>
              </a:lnSpc>
              <a:spcBef>
                <a:spcPts val="1200"/>
              </a:spcBef>
              <a:spcAft>
                <a:spcPts val="0"/>
              </a:spcAft>
              <a:buNone/>
            </a:pPr>
            <a:r>
              <a:rPr lang="en" sz="1500">
                <a:solidFill>
                  <a:srgbClr val="202124"/>
                </a:solidFill>
                <a:highlight>
                  <a:srgbClr val="FFFFFF"/>
                </a:highlight>
                <a:latin typeface="Arial"/>
                <a:ea typeface="Arial"/>
                <a:cs typeface="Arial"/>
                <a:sym typeface="Arial"/>
              </a:rPr>
              <a:t>The main difference between Build and Release in Software Testing is that </a:t>
            </a:r>
            <a:r>
              <a:rPr lang="en" sz="1500" b="1">
                <a:solidFill>
                  <a:srgbClr val="202124"/>
                </a:solidFill>
                <a:highlight>
                  <a:srgbClr val="FFFFFF"/>
                </a:highlight>
                <a:latin typeface="Arial"/>
                <a:ea typeface="Arial"/>
                <a:cs typeface="Arial"/>
                <a:sym typeface="Arial"/>
              </a:rPr>
              <a:t>Build is a version of the software the development team hands over to the testing team for testing purpose</a:t>
            </a:r>
            <a:r>
              <a:rPr lang="en" sz="1500">
                <a:solidFill>
                  <a:srgbClr val="202124"/>
                </a:solidFill>
                <a:highlight>
                  <a:srgbClr val="FFFFFF"/>
                </a:highlight>
                <a:latin typeface="Arial"/>
                <a:ea typeface="Arial"/>
                <a:cs typeface="Arial"/>
                <a:sym typeface="Arial"/>
              </a:rPr>
              <a:t> while </a:t>
            </a:r>
            <a:r>
              <a:rPr lang="en" sz="1500" b="1">
                <a:solidFill>
                  <a:srgbClr val="202124"/>
                </a:solidFill>
                <a:highlight>
                  <a:srgbClr val="FFFFFF"/>
                </a:highlight>
                <a:latin typeface="Arial"/>
                <a:ea typeface="Arial"/>
                <a:cs typeface="Arial"/>
                <a:sym typeface="Arial"/>
              </a:rPr>
              <a:t>Release is the software the testing team hands over to the customer</a:t>
            </a:r>
            <a:r>
              <a:rPr lang="en" sz="1500">
                <a:solidFill>
                  <a:srgbClr val="202124"/>
                </a:solidFill>
                <a:highlight>
                  <a:srgbClr val="FFFFFF"/>
                </a:highlight>
                <a:latin typeface="Arial"/>
                <a:ea typeface="Arial"/>
                <a:cs typeface="Arial"/>
                <a:sym typeface="Arial"/>
              </a:rPr>
              <a:t>.</a:t>
            </a:r>
            <a:endParaRPr sz="1500">
              <a:solidFill>
                <a:srgbClr val="333333"/>
              </a:solidFill>
              <a:highlight>
                <a:srgbClr val="FFFFFF"/>
              </a:highlight>
              <a:latin typeface="Roboto"/>
              <a:ea typeface="Roboto"/>
              <a:cs typeface="Roboto"/>
              <a:sym typeface="Roboto"/>
            </a:endParaRPr>
          </a:p>
          <a:p>
            <a:pPr marL="0" lvl="0" indent="0" algn="l" rtl="0">
              <a:lnSpc>
                <a:spcPct val="105000"/>
              </a:lnSpc>
              <a:spcBef>
                <a:spcPts val="1200"/>
              </a:spcBef>
              <a:spcAft>
                <a:spcPts val="0"/>
              </a:spcAft>
              <a:buNone/>
            </a:pPr>
            <a:endParaRPr sz="1400">
              <a:solidFill>
                <a:srgbClr val="000000"/>
              </a:solidFill>
              <a:latin typeface="Arial"/>
              <a:ea typeface="Arial"/>
              <a:cs typeface="Arial"/>
              <a:sym typeface="Arial"/>
            </a:endParaRPr>
          </a:p>
          <a:p>
            <a:pPr marL="0" lvl="0" indent="0" algn="l" rtl="0">
              <a:lnSpc>
                <a:spcPct val="105000"/>
              </a:lnSpc>
              <a:spcBef>
                <a:spcPts val="0"/>
              </a:spcBef>
              <a:spcAft>
                <a:spcPts val="1200"/>
              </a:spcAft>
              <a:buNone/>
            </a:pP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testing across the builds</a:t>
            </a:r>
            <a:endParaRPr/>
          </a:p>
        </p:txBody>
      </p:sp>
      <p:sp>
        <p:nvSpPr>
          <p:cNvPr id="181" name="Google Shape;181;p28"/>
          <p:cNvSpPr txBox="1">
            <a:spLocks noGrp="1"/>
          </p:cNvSpPr>
          <p:nvPr>
            <p:ph type="body" idx="1"/>
          </p:nvPr>
        </p:nvSpPr>
        <p:spPr>
          <a:xfrm>
            <a:off x="729450" y="1393075"/>
            <a:ext cx="7688700" cy="2261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None/>
            </a:pPr>
            <a:r>
              <a:rPr lang="en" sz="1200">
                <a:solidFill>
                  <a:srgbClr val="333333"/>
                </a:solidFill>
                <a:highlight>
                  <a:srgbClr val="FFFFFF"/>
                </a:highlight>
                <a:latin typeface="Roboto"/>
                <a:ea typeface="Roboto"/>
                <a:cs typeface="Roboto"/>
                <a:sym typeface="Roboto"/>
              </a:rPr>
              <a:t>Whenever the bug fixed, we retest the Bug, and if there is any dependent module, we go for a Regression Testing.</a:t>
            </a:r>
            <a:endParaRPr sz="1200">
              <a:solidFill>
                <a:srgbClr val="333333"/>
              </a:solidFill>
              <a:highlight>
                <a:srgbClr val="FFFFFF"/>
              </a:highlight>
              <a:latin typeface="Roboto"/>
              <a:ea typeface="Roboto"/>
              <a:cs typeface="Roboto"/>
              <a:sym typeface="Roboto"/>
            </a:endParaRPr>
          </a:p>
          <a:p>
            <a:pPr marL="0" lvl="0" indent="0" algn="l" rtl="0">
              <a:spcBef>
                <a:spcPts val="1200"/>
              </a:spcBef>
              <a:spcAft>
                <a:spcPts val="0"/>
              </a:spcAft>
              <a:buNone/>
            </a:pPr>
            <a:endParaRPr sz="1100">
              <a:solidFill>
                <a:srgbClr val="000000"/>
              </a:solidFill>
              <a:latin typeface="Arial"/>
              <a:ea typeface="Arial"/>
              <a:cs typeface="Arial"/>
              <a:sym typeface="Arial"/>
            </a:endParaRPr>
          </a:p>
          <a:p>
            <a:pPr marL="0" lvl="0" indent="0" algn="l" rtl="0">
              <a:spcBef>
                <a:spcPts val="0"/>
              </a:spcBef>
              <a:spcAft>
                <a:spcPts val="1200"/>
              </a:spcAft>
              <a:buNone/>
            </a:pPr>
            <a:endParaRPr/>
          </a:p>
        </p:txBody>
      </p:sp>
      <p:pic>
        <p:nvPicPr>
          <p:cNvPr id="182" name="Google Shape;182;p28"/>
          <p:cNvPicPr preferRelativeResize="0"/>
          <p:nvPr/>
        </p:nvPicPr>
        <p:blipFill>
          <a:blip r:embed="rId3">
            <a:alphaModFix/>
          </a:blip>
          <a:stretch>
            <a:fillRect/>
          </a:stretch>
        </p:blipFill>
        <p:spPr>
          <a:xfrm>
            <a:off x="1934675" y="2355763"/>
            <a:ext cx="5505450" cy="2105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Test across Releases</a:t>
            </a:r>
            <a:endParaRPr/>
          </a:p>
        </p:txBody>
      </p:sp>
      <p:pic>
        <p:nvPicPr>
          <p:cNvPr id="188" name="Google Shape;188;p29"/>
          <p:cNvPicPr preferRelativeResize="0"/>
          <p:nvPr/>
        </p:nvPicPr>
        <p:blipFill>
          <a:blip r:embed="rId3">
            <a:alphaModFix/>
          </a:blip>
          <a:stretch>
            <a:fillRect/>
          </a:stretch>
        </p:blipFill>
        <p:spPr>
          <a:xfrm>
            <a:off x="506400" y="1349325"/>
            <a:ext cx="7309875" cy="37941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30"/>
          <p:cNvPicPr preferRelativeResize="0"/>
          <p:nvPr/>
        </p:nvPicPr>
        <p:blipFill>
          <a:blip r:embed="rId3">
            <a:alphaModFix/>
          </a:blip>
          <a:stretch>
            <a:fillRect/>
          </a:stretch>
        </p:blipFill>
        <p:spPr>
          <a:xfrm>
            <a:off x="54475" y="464725"/>
            <a:ext cx="9089526" cy="46787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1"/>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of Conducting Regression Testing</a:t>
            </a:r>
            <a:endParaRPr/>
          </a:p>
        </p:txBody>
      </p:sp>
      <p:sp>
        <p:nvSpPr>
          <p:cNvPr id="199" name="Google Shape;199;p31"/>
          <p:cNvSpPr txBox="1"/>
          <p:nvPr/>
        </p:nvSpPr>
        <p:spPr>
          <a:xfrm>
            <a:off x="785225" y="1474325"/>
            <a:ext cx="7817100" cy="3948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t>Step 1: Regression Test Selection:</a:t>
            </a:r>
            <a:br>
              <a:rPr lang="en"/>
            </a:br>
            <a:r>
              <a:rPr lang="en" sz="1450">
                <a:highlight>
                  <a:srgbClr val="FFFFFF"/>
                </a:highlight>
              </a:rPr>
              <a:t>Selection of test cases will depend on the module where there is a change in the source code. Then divide these test cases into (i) Reusable Test Cases and (ii) Obsolete Test Cases. Only reusable ones will be used for future regression cycles.</a:t>
            </a:r>
            <a:br>
              <a:rPr lang="en" sz="1450">
                <a:highlight>
                  <a:srgbClr val="FFFFFF"/>
                </a:highlight>
              </a:rPr>
            </a:br>
            <a:br>
              <a:rPr lang="en" sz="1450">
                <a:highlight>
                  <a:srgbClr val="FFFFFF"/>
                </a:highlight>
              </a:rPr>
            </a:br>
            <a:r>
              <a:rPr lang="en" sz="1450">
                <a:highlight>
                  <a:srgbClr val="FFFFFF"/>
                </a:highlight>
              </a:rPr>
              <a:t>Here are the tricks to identify the reusable test cases: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highly error-prone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verifies the functionality of application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contain features that are visible to users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have a recent change in the source code</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related to integration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related to boundary-value</a:t>
            </a:r>
            <a:br>
              <a:rPr lang="en" sz="1450">
                <a:highlight>
                  <a:srgbClr val="FFFFFF"/>
                </a:highlight>
              </a:rPr>
            </a:br>
            <a:endParaRPr/>
          </a:p>
          <a:p>
            <a:pPr marL="457200" lvl="0" indent="-317500" algn="l" rtl="0">
              <a:spcBef>
                <a:spcPts val="0"/>
              </a:spcBef>
              <a:spcAft>
                <a:spcPts val="0"/>
              </a:spcAft>
              <a:buSzPts val="1400"/>
              <a:buFont typeface="Lato"/>
              <a:buChar char="●"/>
            </a:pPr>
            <a:r>
              <a:rPr lang="en" b="1">
                <a:latin typeface="Lato"/>
                <a:ea typeface="Lato"/>
                <a:cs typeface="Lato"/>
                <a:sym typeface="Lato"/>
              </a:rPr>
              <a:t>Step 2: Determine the Time for Executing Test Cases</a:t>
            </a:r>
            <a:endParaRPr b="1">
              <a:latin typeface="Lato"/>
              <a:ea typeface="Lato"/>
              <a:cs typeface="Lato"/>
              <a:sym typeface="Lato"/>
            </a:endParaRPr>
          </a:p>
          <a:p>
            <a:pPr marL="457200" lvl="0" indent="0" algn="l" rtl="0">
              <a:spcBef>
                <a:spcPts val="0"/>
              </a:spcBef>
              <a:spcAft>
                <a:spcPts val="0"/>
              </a:spcAft>
              <a:buNone/>
            </a:pPr>
            <a:r>
              <a:rPr lang="en">
                <a:latin typeface="Lato"/>
                <a:ea typeface="Lato"/>
                <a:cs typeface="Lato"/>
                <a:sym typeface="Lato"/>
              </a:rPr>
              <a:t>To determine the time, </a:t>
            </a:r>
            <a:r>
              <a:rPr lang="en" sz="1450">
                <a:highlight>
                  <a:srgbClr val="FFFFFF"/>
                </a:highlight>
              </a:rPr>
              <a:t>factors that affect the execution time are considered. These are test data creation, regression test planning by the QA team, review of all test cases, etc</a:t>
            </a: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a:solidFill>
                  <a:srgbClr val="000000"/>
                </a:solidFill>
              </a:rPr>
              <a:t>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When to do 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Regression Testing Cycle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Advantages and Disadvantages of 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Challenges of 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Types of 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Types of regression testing process</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Process of Conducting Regression Testing</a:t>
            </a:r>
            <a:endParaRPr>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of Conducting Regression Testing</a:t>
            </a:r>
            <a:endParaRPr/>
          </a:p>
        </p:txBody>
      </p:sp>
      <p:sp>
        <p:nvSpPr>
          <p:cNvPr id="205" name="Google Shape;205;p32"/>
          <p:cNvSpPr txBox="1"/>
          <p:nvPr/>
        </p:nvSpPr>
        <p:spPr>
          <a:xfrm>
            <a:off x="785225" y="1474325"/>
            <a:ext cx="7817100" cy="41868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t>Step 3: Identify the Test Cases that can be Automated:</a:t>
            </a:r>
            <a:br>
              <a:rPr lang="en"/>
            </a:br>
            <a:r>
              <a:rPr lang="en"/>
              <a:t>Q</a:t>
            </a:r>
            <a:r>
              <a:rPr lang="en" sz="1450">
                <a:highlight>
                  <a:srgbClr val="FFFFFF"/>
                </a:highlight>
              </a:rPr>
              <a:t>A team can decide the test cases that they can automate. Automated test cases are faster than manual testing and allows to re-use the same script repeatedly.</a:t>
            </a:r>
            <a:endParaRPr sz="1450">
              <a:highlight>
                <a:srgbClr val="FFFFFF"/>
              </a:highlight>
            </a:endParaRPr>
          </a:p>
          <a:p>
            <a:pPr marL="457200" lvl="0" indent="-317500" algn="l" rtl="0">
              <a:spcBef>
                <a:spcPts val="0"/>
              </a:spcBef>
              <a:spcAft>
                <a:spcPts val="0"/>
              </a:spcAft>
              <a:buSzPts val="1400"/>
              <a:buFont typeface="Lato"/>
              <a:buChar char="●"/>
            </a:pPr>
            <a:r>
              <a:rPr lang="en" sz="1450" b="1">
                <a:highlight>
                  <a:srgbClr val="FFFFFF"/>
                </a:highlight>
              </a:rPr>
              <a:t>Step 4: Test Cases Prioritization</a:t>
            </a:r>
            <a:br>
              <a:rPr lang="en" sz="1450">
                <a:highlight>
                  <a:srgbClr val="FFFFFF"/>
                </a:highlight>
              </a:rPr>
            </a:br>
            <a:r>
              <a:rPr lang="en" sz="1450">
                <a:highlight>
                  <a:srgbClr val="FFFFFF"/>
                </a:highlight>
              </a:rPr>
              <a:t>After gathering all the test cases and prioritize, those should be prioritized, i.e., high, medium, and low. </a:t>
            </a:r>
            <a:br>
              <a:rPr lang="en" sz="1450">
                <a:highlight>
                  <a:srgbClr val="FFFFFF"/>
                </a:highlight>
              </a:rPr>
            </a:br>
            <a:r>
              <a:rPr lang="en" sz="1450">
                <a:highlight>
                  <a:srgbClr val="FFFFFF"/>
                </a:highlight>
              </a:rPr>
              <a:t>The priority will depend on the product’s functionality and user involvement.</a:t>
            </a:r>
            <a:br>
              <a:rPr lang="en" sz="1450">
                <a:highlight>
                  <a:srgbClr val="FFFFFF"/>
                </a:highlight>
              </a:rPr>
            </a:br>
            <a:br>
              <a:rPr lang="en" sz="1450">
                <a:highlight>
                  <a:srgbClr val="FFFFFF"/>
                </a:highlight>
              </a:rPr>
            </a:br>
            <a:r>
              <a:rPr lang="en" sz="1450">
                <a:highlight>
                  <a:srgbClr val="FFFFFF"/>
                </a:highlight>
              </a:rPr>
              <a:t>Below is the waterfall structure of priorities: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Priority 0: The most critical test cases include all the core functionalities.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Priority 1: Essential features, but not a part of core functionality. </a:t>
            </a:r>
            <a:endParaRPr sz="1450">
              <a:highlight>
                <a:srgbClr val="FFFFFF"/>
              </a:highlight>
            </a:endParaRPr>
          </a:p>
          <a:p>
            <a:pPr marL="914400" lvl="1" indent="-317500" algn="l" rtl="0">
              <a:spcBef>
                <a:spcPts val="0"/>
              </a:spcBef>
              <a:spcAft>
                <a:spcPts val="0"/>
              </a:spcAft>
              <a:buSzPts val="1400"/>
              <a:buFont typeface="Lato"/>
              <a:buChar char="○"/>
            </a:pPr>
            <a:r>
              <a:rPr lang="en" sz="1450">
                <a:highlight>
                  <a:srgbClr val="FFFFFF"/>
                </a:highlight>
              </a:rPr>
              <a:t>Priority 2: Test cases related to technical debt.</a:t>
            </a:r>
            <a:endParaRPr sz="1450">
              <a:highlight>
                <a:srgbClr val="FFFFFF"/>
              </a:highlight>
            </a:endParaRPr>
          </a:p>
          <a:p>
            <a:pPr marL="0" lvl="0" indent="0" algn="l" rtl="0">
              <a:spcBef>
                <a:spcPts val="0"/>
              </a:spcBef>
              <a:spcAft>
                <a:spcPts val="0"/>
              </a:spcAft>
              <a:buNone/>
            </a:pPr>
            <a:br>
              <a:rPr lang="en" sz="1450">
                <a:highlight>
                  <a:srgbClr val="FFFFFF"/>
                </a:highlight>
              </a:rPr>
            </a:br>
            <a:r>
              <a:rPr lang="en" sz="1450">
                <a:highlight>
                  <a:srgbClr val="FFFFFF"/>
                </a:highlight>
              </a:rPr>
              <a:t>Examples of technical debt are Cut and pasted or duplicate code, Untested code. Unreadable code, Out of date documentation, Dead code (code that never runs), Spaghetti architecture.</a:t>
            </a:r>
            <a:br>
              <a:rPr lang="en" sz="1450">
                <a:highlight>
                  <a:srgbClr val="FFFFFF"/>
                </a:highlight>
              </a:rPr>
            </a:br>
            <a:br>
              <a:rPr lang="en" sz="1450">
                <a:highlight>
                  <a:srgbClr val="FFFFFF"/>
                </a:highlight>
              </a:rPr>
            </a:br>
            <a:br>
              <a:rPr lang="en" sz="1450">
                <a:highlight>
                  <a:srgbClr val="FFFFFF"/>
                </a:highlight>
              </a:rPr>
            </a:br>
            <a:endParaRPr>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of Conducting Regression Testing</a:t>
            </a:r>
            <a:endParaRPr/>
          </a:p>
        </p:txBody>
      </p:sp>
      <p:sp>
        <p:nvSpPr>
          <p:cNvPr id="211" name="Google Shape;211;p33"/>
          <p:cNvSpPr txBox="1"/>
          <p:nvPr/>
        </p:nvSpPr>
        <p:spPr>
          <a:xfrm>
            <a:off x="785225" y="1474325"/>
            <a:ext cx="7817100" cy="1262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b="1"/>
              <a:t>Step 5: Executing Test Cases:</a:t>
            </a:r>
            <a:br>
              <a:rPr lang="en"/>
            </a:br>
            <a:r>
              <a:rPr lang="en"/>
              <a:t>Finally all the test cases are executed one by one to see whether the product is working as it should or not. Both manual and automated testing can be done based on the requirement. For automated regression testing, utilizing tools like Selenium, QTP, Watir, etc., allows you to execute the test cases faster.</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Testing</a:t>
            </a:r>
            <a:endParaRPr/>
          </a:p>
        </p:txBody>
      </p:sp>
      <p:sp>
        <p:nvSpPr>
          <p:cNvPr id="99" name="Google Shape;99;p15"/>
          <p:cNvSpPr txBox="1">
            <a:spLocks noGrp="1"/>
          </p:cNvSpPr>
          <p:nvPr>
            <p:ph type="body" idx="1"/>
          </p:nvPr>
        </p:nvSpPr>
        <p:spPr>
          <a:xfrm>
            <a:off x="729450" y="1339050"/>
            <a:ext cx="7688700" cy="37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rPr>
              <a:t>Def: </a:t>
            </a:r>
            <a:r>
              <a:rPr lang="en" sz="1600">
                <a:solidFill>
                  <a:schemeClr val="dk2"/>
                </a:solidFill>
              </a:rPr>
              <a:t>Regression testing is a test to make sure that the product works fine with new functionality, bug fixes, or any change in the existing feature.</a:t>
            </a:r>
            <a:endParaRPr sz="1600">
              <a:solidFill>
                <a:schemeClr val="dk2"/>
              </a:solidFill>
            </a:endParaRPr>
          </a:p>
          <a:p>
            <a:pPr marL="0" lvl="0" indent="0" algn="l" rtl="0">
              <a:spcBef>
                <a:spcPts val="1200"/>
              </a:spcBef>
              <a:spcAft>
                <a:spcPts val="0"/>
              </a:spcAft>
              <a:buNone/>
            </a:pPr>
            <a:r>
              <a:rPr lang="en" sz="1600">
                <a:solidFill>
                  <a:schemeClr val="dk2"/>
                </a:solidFill>
                <a:highlight>
                  <a:srgbClr val="FFFFFF"/>
                </a:highlight>
              </a:rPr>
              <a:t>Regression testing is a black box testing techniques. </a:t>
            </a:r>
            <a:endParaRPr sz="1600">
              <a:solidFill>
                <a:schemeClr val="dk2"/>
              </a:solidFill>
              <a:highlight>
                <a:srgbClr val="FFFFFF"/>
              </a:highlight>
            </a:endParaRPr>
          </a:p>
          <a:p>
            <a:pPr marL="0" lvl="0" indent="0" algn="l" rtl="0">
              <a:spcBef>
                <a:spcPts val="1200"/>
              </a:spcBef>
              <a:spcAft>
                <a:spcPts val="1200"/>
              </a:spcAft>
              <a:buNone/>
            </a:pPr>
            <a:r>
              <a:rPr lang="en" sz="1600">
                <a:solidFill>
                  <a:schemeClr val="dk2"/>
                </a:solidFill>
                <a:highlight>
                  <a:srgbClr val="FFFFFF"/>
                </a:highlight>
              </a:rPr>
              <a:t>Regression testing can be performed on a new build when there is a significant change in the original functionality. It ensures that the code still works even when the changes are occurring. Regression means Re-test those parts of the application, which are unchanged.</a:t>
            </a:r>
            <a:endParaRPr sz="16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When to do Regression Testing</a:t>
            </a:r>
            <a:endParaRPr/>
          </a:p>
        </p:txBody>
      </p:sp>
      <p:sp>
        <p:nvSpPr>
          <p:cNvPr id="105" name="Google Shape;105;p16"/>
          <p:cNvSpPr txBox="1">
            <a:spLocks noGrp="1"/>
          </p:cNvSpPr>
          <p:nvPr>
            <p:ph type="body" idx="1"/>
          </p:nvPr>
        </p:nvSpPr>
        <p:spPr>
          <a:xfrm>
            <a:off x="729450" y="1339050"/>
            <a:ext cx="7688700" cy="370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Char char="●"/>
            </a:pPr>
            <a:r>
              <a:rPr lang="en" sz="1400">
                <a:solidFill>
                  <a:srgbClr val="000000"/>
                </a:solidFill>
                <a:highlight>
                  <a:srgbClr val="FFFFFF"/>
                </a:highlight>
              </a:rPr>
              <a:t>If new functionality added to the application</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If there is a Change Requirement.</a:t>
            </a:r>
            <a:endParaRPr sz="1400">
              <a:solidFill>
                <a:srgbClr val="000000"/>
              </a:solidFill>
              <a:highlight>
                <a:srgbClr val="FFFFFF"/>
              </a:highlight>
            </a:endParaRPr>
          </a:p>
          <a:p>
            <a:pPr marL="457200" lvl="0" indent="-317500" algn="just" rtl="0">
              <a:spcBef>
                <a:spcPts val="0"/>
              </a:spcBef>
              <a:spcAft>
                <a:spcPts val="0"/>
              </a:spcAft>
              <a:buClr>
                <a:srgbClr val="000000"/>
              </a:buClr>
              <a:buSzPts val="1400"/>
              <a:buChar char="●"/>
            </a:pPr>
            <a:r>
              <a:rPr lang="en" sz="1400">
                <a:solidFill>
                  <a:srgbClr val="000000"/>
                </a:solidFill>
                <a:highlight>
                  <a:srgbClr val="FFFFFF"/>
                </a:highlight>
              </a:rPr>
              <a:t>If any defect fixed</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If there is a performance issue fix</a:t>
            </a:r>
            <a:endParaRPr sz="1400">
              <a:solidFill>
                <a:srgbClr val="000000"/>
              </a:solidFill>
              <a:highlight>
                <a:srgbClr val="FFFFFF"/>
              </a:highlight>
            </a:endParaRPr>
          </a:p>
          <a:p>
            <a:pPr marL="457200" lvl="0" indent="-317500" algn="l" rtl="0">
              <a:spcBef>
                <a:spcPts val="0"/>
              </a:spcBef>
              <a:spcAft>
                <a:spcPts val="0"/>
              </a:spcAft>
              <a:buClr>
                <a:srgbClr val="000000"/>
              </a:buClr>
              <a:buSzPts val="1400"/>
              <a:buChar char="●"/>
            </a:pPr>
            <a:r>
              <a:rPr lang="en" sz="1400">
                <a:solidFill>
                  <a:srgbClr val="000000"/>
                </a:solidFill>
                <a:highlight>
                  <a:srgbClr val="FFFFFF"/>
                </a:highlight>
              </a:rPr>
              <a:t>If there is an environment change</a:t>
            </a:r>
            <a:endParaRPr sz="1400">
              <a:solidFill>
                <a:srgbClr val="000000"/>
              </a:solidFill>
              <a:highlight>
                <a:srgbClr val="FFFFFF"/>
              </a:highlight>
            </a:endParaRPr>
          </a:p>
          <a:p>
            <a:pPr marL="0" lvl="0" indent="0" algn="l" rtl="0">
              <a:spcBef>
                <a:spcPts val="0"/>
              </a:spcBef>
              <a:spcAft>
                <a:spcPts val="1200"/>
              </a:spcAft>
              <a:buNone/>
            </a:pPr>
            <a:endParaRPr sz="1400">
              <a:solidFill>
                <a:srgbClr val="000000"/>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Regression Testing Cycle</a:t>
            </a:r>
            <a:endParaRPr/>
          </a:p>
        </p:txBody>
      </p:sp>
      <p:pic>
        <p:nvPicPr>
          <p:cNvPr id="111" name="Google Shape;111;p17"/>
          <p:cNvPicPr preferRelativeResize="0"/>
          <p:nvPr/>
        </p:nvPicPr>
        <p:blipFill>
          <a:blip r:embed="rId3">
            <a:alphaModFix/>
          </a:blip>
          <a:stretch>
            <a:fillRect/>
          </a:stretch>
        </p:blipFill>
        <p:spPr>
          <a:xfrm>
            <a:off x="914400" y="1244250"/>
            <a:ext cx="6970884" cy="374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Advantages of Regression Testing</a:t>
            </a:r>
            <a:endParaRPr/>
          </a:p>
        </p:txBody>
      </p:sp>
      <p:sp>
        <p:nvSpPr>
          <p:cNvPr id="117" name="Google Shape;117;p18"/>
          <p:cNvSpPr txBox="1"/>
          <p:nvPr/>
        </p:nvSpPr>
        <p:spPr>
          <a:xfrm>
            <a:off x="708325" y="1358950"/>
            <a:ext cx="82017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Char char="●"/>
            </a:pPr>
            <a:r>
              <a:rPr lang="en">
                <a:latin typeface="Lato"/>
                <a:ea typeface="Lato"/>
                <a:cs typeface="Lato"/>
                <a:sym typeface="Lato"/>
              </a:rPr>
              <a:t>Increases the chance of detecting bugs at early stages</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Helps identifying unwanted side effects and errors due modification</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Ensures no errors occurs again by retesting (selective or whole)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Without automation, regression testing can be time-consuming.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Need to perform for every small change of code.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A highly repetitive process may affect the agile sprint. </a:t>
            </a:r>
            <a:endParaRPr>
              <a:latin typeface="Lato"/>
              <a:ea typeface="Lato"/>
              <a:cs typeface="Lato"/>
              <a:sym typeface="Lato"/>
            </a:endParaRPr>
          </a:p>
          <a:p>
            <a:pPr marL="457200" lvl="0" indent="-317500" algn="l" rtl="0">
              <a:spcBef>
                <a:spcPts val="0"/>
              </a:spcBef>
              <a:spcAft>
                <a:spcPts val="0"/>
              </a:spcAft>
              <a:buSzPts val="1400"/>
              <a:buFont typeface="Lato"/>
              <a:buChar char="●"/>
            </a:pPr>
            <a:r>
              <a:rPr lang="en">
                <a:latin typeface="Lato"/>
                <a:ea typeface="Lato"/>
                <a:cs typeface="Lato"/>
                <a:sym typeface="Lato"/>
              </a:rPr>
              <a:t>Requires you to create complex test cases</a:t>
            </a:r>
            <a:endParaRPr>
              <a:latin typeface="Lato"/>
              <a:ea typeface="Lato"/>
              <a:cs typeface="Lato"/>
              <a:sym typeface="Lato"/>
            </a:endParaRPr>
          </a:p>
        </p:txBody>
      </p:sp>
      <p:sp>
        <p:nvSpPr>
          <p:cNvPr id="118" name="Google Shape;118;p18"/>
          <p:cNvSpPr txBox="1">
            <a:spLocks noGrp="1"/>
          </p:cNvSpPr>
          <p:nvPr>
            <p:ph type="title"/>
          </p:nvPr>
        </p:nvSpPr>
        <p:spPr>
          <a:xfrm>
            <a:off x="804925" y="23436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Disadvantages of Regression Testing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body" idx="1"/>
          </p:nvPr>
        </p:nvSpPr>
        <p:spPr>
          <a:xfrm>
            <a:off x="729450" y="1358950"/>
            <a:ext cx="7688700" cy="298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24" name="Google Shape;124;p19"/>
          <p:cNvPicPr preferRelativeResize="0"/>
          <p:nvPr/>
        </p:nvPicPr>
        <p:blipFill>
          <a:blip r:embed="rId3">
            <a:alphaModFix/>
          </a:blip>
          <a:stretch>
            <a:fillRect/>
          </a:stretch>
        </p:blipFill>
        <p:spPr>
          <a:xfrm>
            <a:off x="0" y="503200"/>
            <a:ext cx="9063875" cy="464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681375" y="530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in Regression Testing</a:t>
            </a:r>
            <a:endParaRPr/>
          </a:p>
        </p:txBody>
      </p:sp>
      <p:sp>
        <p:nvSpPr>
          <p:cNvPr id="130" name="Google Shape;130;p20"/>
          <p:cNvSpPr txBox="1">
            <a:spLocks noGrp="1"/>
          </p:cNvSpPr>
          <p:nvPr>
            <p:ph type="body" idx="1"/>
          </p:nvPr>
        </p:nvSpPr>
        <p:spPr>
          <a:xfrm>
            <a:off x="729450" y="1358950"/>
            <a:ext cx="7688700" cy="2981100"/>
          </a:xfrm>
          <a:prstGeom prst="rect">
            <a:avLst/>
          </a:prstGeom>
        </p:spPr>
        <p:txBody>
          <a:bodyPr spcFirstLastPara="1" wrap="square" lIns="91425" tIns="91425" rIns="91425" bIns="91425" anchor="t" anchorCtr="0">
            <a:normAutofit lnSpcReduction="20000"/>
          </a:bodyPr>
          <a:lstStyle/>
          <a:p>
            <a:pPr marL="457200" lvl="0" indent="-311150" algn="l" rtl="0">
              <a:spcBef>
                <a:spcPts val="0"/>
              </a:spcBef>
              <a:spcAft>
                <a:spcPts val="0"/>
              </a:spcAft>
              <a:buClr>
                <a:srgbClr val="000000"/>
              </a:buClr>
              <a:buSzPts val="1300"/>
              <a:buChar char="●"/>
            </a:pPr>
            <a:r>
              <a:rPr lang="en" b="1">
                <a:solidFill>
                  <a:srgbClr val="000000"/>
                </a:solidFill>
              </a:rPr>
              <a:t>High Upfront Cost:</a:t>
            </a:r>
            <a:r>
              <a:rPr lang="en">
                <a:solidFill>
                  <a:srgbClr val="000000"/>
                </a:solidFill>
              </a:rPr>
              <a:t> Regression testing is very time-consuming if done manually. That’s why automation takes preference, and for that to happen, you require high-end infrastructure and tools, which can be highly expensive. </a:t>
            </a:r>
            <a:endParaRPr>
              <a:solidFill>
                <a:srgbClr val="000000"/>
              </a:solidFill>
            </a:endParaRPr>
          </a:p>
          <a:p>
            <a:pPr marL="457200" lvl="0" indent="-311150" algn="l" rtl="0">
              <a:spcBef>
                <a:spcPts val="0"/>
              </a:spcBef>
              <a:spcAft>
                <a:spcPts val="0"/>
              </a:spcAft>
              <a:buClr>
                <a:srgbClr val="000000"/>
              </a:buClr>
              <a:buSzPts val="1300"/>
              <a:buChar char="●"/>
            </a:pPr>
            <a:r>
              <a:rPr lang="en" b="1">
                <a:solidFill>
                  <a:srgbClr val="000000"/>
                </a:solidFill>
              </a:rPr>
              <a:t>Testing Approach:</a:t>
            </a:r>
            <a:r>
              <a:rPr lang="en">
                <a:solidFill>
                  <a:srgbClr val="000000"/>
                </a:solidFill>
              </a:rPr>
              <a:t> Selecting a proper testing approach is crucial to success as far as regression testing goes. You may have skilled resources and tools at your disposal, but you will struggle if you don’t have a proper plan for when and how to approach or conduct regression testing.</a:t>
            </a:r>
            <a:endParaRPr>
              <a:solidFill>
                <a:srgbClr val="000000"/>
              </a:solidFill>
            </a:endParaRPr>
          </a:p>
          <a:p>
            <a:pPr marL="457200" lvl="0" indent="-311150" algn="l" rtl="0">
              <a:spcBef>
                <a:spcPts val="0"/>
              </a:spcBef>
              <a:spcAft>
                <a:spcPts val="0"/>
              </a:spcAft>
              <a:buClr>
                <a:srgbClr val="000000"/>
              </a:buClr>
              <a:buSzPts val="1300"/>
              <a:buChar char="●"/>
            </a:pPr>
            <a:r>
              <a:rPr lang="en" b="1">
                <a:solidFill>
                  <a:srgbClr val="000000"/>
                </a:solidFill>
              </a:rPr>
              <a:t>Enormous Scope and Coverage:</a:t>
            </a:r>
            <a:r>
              <a:rPr lang="en">
                <a:solidFill>
                  <a:srgbClr val="000000"/>
                </a:solidFill>
              </a:rPr>
              <a:t> The success of regression testing depends on the type of test cases suite you have built. Between every build and release, you need to update the regression suite created. Now, remembering each change would be hard for testers, and regression testing is impossible without that. That’s the only way to cover all the elements. Thus, the enormous scope is a massive challenge. </a:t>
            </a:r>
            <a:endParaRPr>
              <a:solidFill>
                <a:srgbClr val="000000"/>
              </a:solidFill>
            </a:endParaRPr>
          </a:p>
          <a:p>
            <a:pPr marL="457200" lvl="0" indent="-311150" algn="l" rtl="0">
              <a:spcBef>
                <a:spcPts val="0"/>
              </a:spcBef>
              <a:spcAft>
                <a:spcPts val="0"/>
              </a:spcAft>
              <a:buClr>
                <a:srgbClr val="000000"/>
              </a:buClr>
              <a:buSzPts val="1300"/>
              <a:buChar char="●"/>
            </a:pPr>
            <a:r>
              <a:rPr lang="en" b="1">
                <a:solidFill>
                  <a:srgbClr val="000000"/>
                </a:solidFill>
              </a:rPr>
              <a:t>Complexity:</a:t>
            </a:r>
            <a:r>
              <a:rPr lang="en">
                <a:solidFill>
                  <a:srgbClr val="000000"/>
                </a:solidFill>
              </a:rPr>
              <a:t> As you move from the first build to the second and then so on, the number of test cases increases. That’s why the regression test suite will become more and more complex. You will have to test the new cases as well as the old cases all the time.</a:t>
            </a:r>
            <a:endParaRPr>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Regression Testing</a:t>
            </a:r>
            <a:endParaRPr/>
          </a:p>
        </p:txBody>
      </p:sp>
      <p:sp>
        <p:nvSpPr>
          <p:cNvPr id="136" name="Google Shape;136;p21"/>
          <p:cNvSpPr txBox="1">
            <a:spLocks noGrp="1"/>
          </p:cNvSpPr>
          <p:nvPr>
            <p:ph type="body" idx="1"/>
          </p:nvPr>
        </p:nvSpPr>
        <p:spPr>
          <a:xfrm>
            <a:off x="729450" y="1353100"/>
            <a:ext cx="7688700" cy="3595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rgbClr val="000000"/>
                </a:solidFill>
              </a:rPr>
              <a:t>The different types of Regression Testing are as follows:</a:t>
            </a:r>
            <a:endParaRPr sz="1500">
              <a:solidFill>
                <a:srgbClr val="000000"/>
              </a:solidFill>
            </a:endParaRPr>
          </a:p>
          <a:p>
            <a:pPr marL="457200" lvl="0" indent="-323850" algn="l" rtl="0">
              <a:spcBef>
                <a:spcPts val="1200"/>
              </a:spcBef>
              <a:spcAft>
                <a:spcPts val="0"/>
              </a:spcAft>
              <a:buClr>
                <a:srgbClr val="000000"/>
              </a:buClr>
              <a:buSzPts val="1500"/>
              <a:buChar char="●"/>
            </a:pPr>
            <a:r>
              <a:rPr lang="en" sz="1500">
                <a:solidFill>
                  <a:srgbClr val="000000"/>
                </a:solidFill>
              </a:rPr>
              <a:t>Unit Regression Testing [URT]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Regional Regression Testing[RRT]</a:t>
            </a: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Full or Complete Regression Testing [FRT]</a:t>
            </a:r>
            <a:endParaRPr sz="1500">
              <a:solidFill>
                <a:srgbClr val="000000"/>
              </a:solidFill>
            </a:endParaRPr>
          </a:p>
          <a:p>
            <a:pPr marL="0" lvl="0" indent="0" algn="l" rtl="0">
              <a:spcBef>
                <a:spcPts val="1200"/>
              </a:spcBef>
              <a:spcAft>
                <a:spcPts val="1200"/>
              </a:spcAft>
              <a:buNone/>
            </a:pPr>
            <a:endParaRPr sz="10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1353</Words>
  <Application>Microsoft Office PowerPoint</Application>
  <PresentationFormat>On-screen Show (16:9)</PresentationFormat>
  <Paragraphs>92</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Lato</vt:lpstr>
      <vt:lpstr>Arial</vt:lpstr>
      <vt:lpstr>Roboto</vt:lpstr>
      <vt:lpstr>Raleway</vt:lpstr>
      <vt:lpstr>Streamline</vt:lpstr>
      <vt:lpstr>Chapter 9</vt:lpstr>
      <vt:lpstr>Overview</vt:lpstr>
      <vt:lpstr>Regression Testing</vt:lpstr>
      <vt:lpstr>When to do Regression Testing</vt:lpstr>
      <vt:lpstr>Regression Testing Cycle</vt:lpstr>
      <vt:lpstr>Advantages of Regression Testing</vt:lpstr>
      <vt:lpstr>PowerPoint Presentation</vt:lpstr>
      <vt:lpstr>Challenges in Regression Testing</vt:lpstr>
      <vt:lpstr>Types of Regression Testing</vt:lpstr>
      <vt:lpstr>Unit Regression Testing</vt:lpstr>
      <vt:lpstr>Regional Regression testing [RRT]</vt:lpstr>
      <vt:lpstr>Disadvantages of IRT and RRT :</vt:lpstr>
      <vt:lpstr>Full Regression testing [FRT]</vt:lpstr>
      <vt:lpstr>Full Regression testing [FRT]</vt:lpstr>
      <vt:lpstr>Types of Regression Testing Process</vt:lpstr>
      <vt:lpstr>Regression testing across the builds</vt:lpstr>
      <vt:lpstr>Regression Test across Releases</vt:lpstr>
      <vt:lpstr>PowerPoint Presentation</vt:lpstr>
      <vt:lpstr>Process of Conducting Regression Testing</vt:lpstr>
      <vt:lpstr>Process of Conducting Regression Testing</vt:lpstr>
      <vt:lpstr>Process of Conducting Regression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dc:title>
  <cp:lastModifiedBy>Lutfun Nahar Lota Assistant Professor,	CSE</cp:lastModifiedBy>
  <cp:revision>1</cp:revision>
  <dcterms:modified xsi:type="dcterms:W3CDTF">2023-03-14T07:42:00Z</dcterms:modified>
</cp:coreProperties>
</file>