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64" r:id="rId7"/>
    <p:sldId id="266" r:id="rId8"/>
    <p:sldId id="260" r:id="rId9"/>
    <p:sldId id="261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8" r:id="rId19"/>
    <p:sldId id="25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C5B9-6F43-5E29-551F-3CAAAB122F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E8EB1B-AEFB-23AD-A10C-358E1C234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D771F-FA5C-8109-6C02-84C546A01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9111-8575-4D41-91A1-8A4896FBBF12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824F9E-858F-8FEA-5A0B-C90F04CAE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F792B-2E41-5544-BC53-053AD475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8B3D-75F0-4558-A272-A26A70D7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361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48914-198D-8469-4534-EE619775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C92CA4-B876-08A6-CDB0-DFEEAEFC29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C88E8-A8D4-F944-BF7D-69390CAD1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9111-8575-4D41-91A1-8A4896FBBF12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C5164-DE09-75F6-8D07-7C73A2488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172FF-CB91-14FC-B23E-D80CBBE0B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8B3D-75F0-4558-A272-A26A70D7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9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5A356-65CD-04B2-5F32-844556AD53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D6FE59-2F5A-3BAB-CBC2-5ED53FB31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DEF28-FE1C-8F59-AFC8-7A5E10F0B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9111-8575-4D41-91A1-8A4896FBBF12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0E449-D763-8C8D-9BF2-2051A83D4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5936E-F583-212E-C80B-2D32E18E7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8B3D-75F0-4558-A272-A26A70D7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5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2AF05-3992-483B-2FB8-56F69A572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7249E-9A68-A6A8-668B-F4C9A3472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D0E52-2496-791D-5147-63CB0B332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9111-8575-4D41-91A1-8A4896FBBF12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E7837-36AE-D6B9-173A-36E68ECA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DAB88-92D9-5D87-F5F9-3D8DE90A6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8B3D-75F0-4558-A272-A26A70D7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1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F4BA2-C835-3AD1-B967-45AECD71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8CE89-AF3C-1D3F-59F1-1BB0D5DC0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CC49C-A9AF-9B7A-4367-2FB609403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9111-8575-4D41-91A1-8A4896FBBF12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69B9C-41A3-5A69-76EE-63BDC2758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738E0-D042-CE39-0614-C8C1C495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8B3D-75F0-4558-A272-A26A70D7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99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E0B59-9D27-CBD2-AFA7-AC6620895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8C68E-1854-6B32-5F1B-B8DB5844F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B5251C-D982-83EA-F1FB-F8FBFA7CF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C43D6-F870-1D34-ADD7-2FDC54339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9111-8575-4D41-91A1-8A4896FBBF12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A149F-5BA6-6340-713F-3BF4AC16E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E6EB4-DF9F-C3D8-BC39-176D7CCE9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8B3D-75F0-4558-A272-A26A70D7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7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6D467-150C-A3EE-ADA9-D1F76FF9C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7EA7D-0AEC-6038-FE49-C8FF81308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ADCD8-B4BE-326F-DF16-DDC5EE3F8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BF755F-DEA4-10D6-5786-1E56E84A15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2B32C1-6BCE-104E-A658-1AAD9CF203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F7A642-7E6F-1A58-B2ED-D1A33E70F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9111-8575-4D41-91A1-8A4896FBBF12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357D7C-288B-E105-709D-06656E442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81CFC3-53DF-6A32-1CB2-07378E6E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8B3D-75F0-4558-A272-A26A70D7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745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3E187-4B50-98B1-3008-F2B2BCC9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019C3C-85D5-D6D0-8672-89B4EC897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9111-8575-4D41-91A1-8A4896FBBF12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9DDC70-8210-42DD-C57E-95B1D3F7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445CC8-D374-E4E6-8AAA-11E471C49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8B3D-75F0-4558-A272-A26A70D7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086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3FB431-B09B-4924-52E4-D61A4FAB3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9111-8575-4D41-91A1-8A4896FBBF12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5EDDE7-A7AA-F2D7-AFAC-A62A08806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D03D0-532A-10A9-1FAE-F609D8B96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8B3D-75F0-4558-A272-A26A70D7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733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34B08-BC27-A13A-EF66-4D7C25319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FBA08-D305-3E63-BB27-02B44C911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D486C8-5C41-7E8C-EC7E-70CC3364A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033D5-7278-CEE5-EA79-39FC7D68D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9111-8575-4D41-91A1-8A4896FBBF12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B5749-A26C-7786-2C57-25B0143C9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AE55C6-D48D-BFAC-8AB0-8A061FCC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8B3D-75F0-4558-A272-A26A70D7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70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37C4D-17B3-5958-CFB3-554AEE248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75CAE0-8470-D1BF-34C0-7C98A64C31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82F2A-BD5B-13C9-030E-5FF016EDF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4178F-37A0-B355-F0F2-8281D1E4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69111-8575-4D41-91A1-8A4896FBBF12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E292A-6FE7-3AD2-54F9-B78164351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FB65D-5825-724B-1802-FD5C879B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58B3D-75F0-4558-A272-A26A70D7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570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20324E-1F5C-4520-FBF1-929B5615C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E3B378-AE19-F2E4-18F7-C68DD4639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4F1EA4-843F-B3E0-EE03-96F9EEF85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569111-8575-4D41-91A1-8A4896FBBF12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77C29-4BF9-28FF-6F51-1482E22D0E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C50D9-06B8-E7E1-DF15-6136DC965A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B58B3D-75F0-4558-A272-A26A70D7FE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3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tartups.epam.com/blog/software-maintenance-cost" TargetMode="External"/><Relationship Id="rId2" Type="http://schemas.openxmlformats.org/officeDocument/2006/relationships/hyperlink" Target="https://www.geeksforgeeks.org/software-engineering/cost-and-efforts-of-software-maintenanc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dealink.tech/blog/software-development-maintenance-true-cost-equatio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72CA0-D00B-F8E2-774B-FD1418FE0D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Maintenance Cost Estimation and Models</a:t>
            </a:r>
          </a:p>
        </p:txBody>
      </p:sp>
    </p:spTree>
    <p:extLst>
      <p:ext uri="{BB962C8B-B14F-4D97-AF65-F5344CB8AC3E}">
        <p14:creationId xmlns:p14="http://schemas.microsoft.com/office/powerpoint/2010/main" val="2894665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BDA48-905D-5D6B-16F2-770CD62A0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Cost analysis Methodologies for software Projects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E8F23-271E-B0D9-AC19-EB2FF3469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7100"/>
            <a:ext cx="10515600" cy="357505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Cost of Ownership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analysis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Point Analysis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FPA)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Constructive Cost Model (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COCOMO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Value-based analysis</a:t>
            </a:r>
          </a:p>
        </p:txBody>
      </p:sp>
    </p:spTree>
    <p:extLst>
      <p:ext uri="{BB962C8B-B14F-4D97-AF65-F5344CB8AC3E}">
        <p14:creationId xmlns:p14="http://schemas.microsoft.com/office/powerpoint/2010/main" val="23388316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6E8D1-D792-800E-4400-3359E08FB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Total Cost of Ownership (TCO)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46789-E54D-43CB-639C-52E59E222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examines 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direct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indirect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associated with software throughout its lifecycle. This includes: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acquisition/development costs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and integration costs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Ongoing maintenance and support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and hosting fees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and user support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Opportunity costs of deployment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Eventual replacement or decommissioning costs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common mistake of focusing exclusively on upfront development expenses while 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ignoring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more 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significant long-term costs.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67730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8EEF1-754C-069B-248E-8B87CA8B8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 Point Analysis (FPA)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D3B54-4B3E-552A-DB92-F6A197E4F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65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Point Analysis measures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software size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rather than technical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complexity. This method: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Evaluates software from 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user's perspective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standardized measurement approach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more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accurate estimates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both development and maintenance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comparisons across different technologies</a:t>
            </a:r>
          </a:p>
          <a:p>
            <a:pPr marL="457200" lvl="1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FPA helps organizations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 maintenance efforts more accurately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establishing a clearer relationship between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complexity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 requirements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474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1A1C-F450-A670-4197-0C94B4C38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Constructive Cost Model (COCOMO)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A94B7-DF61-8311-E7A4-2B64BFCA1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COCOMO provides </a:t>
            </a:r>
            <a:r>
              <a:rPr lang="en-US" sz="2200" dirty="0">
                <a:solidFill>
                  <a:srgbClr val="0070C0"/>
                </a:solidFill>
              </a:rPr>
              <a:t>algorithmic software cost estimation </a:t>
            </a:r>
            <a:r>
              <a:rPr lang="en-US" sz="2200" dirty="0"/>
              <a:t>models that incorporate:</a:t>
            </a:r>
          </a:p>
          <a:p>
            <a:pPr lvl="1"/>
            <a:r>
              <a:rPr lang="en-US" sz="2100" dirty="0"/>
              <a:t>Project size (in lines of code or function points)</a:t>
            </a:r>
          </a:p>
          <a:p>
            <a:pPr lvl="1"/>
            <a:r>
              <a:rPr lang="en-US" sz="2100" dirty="0"/>
              <a:t>Development methodology</a:t>
            </a:r>
          </a:p>
          <a:p>
            <a:pPr lvl="1"/>
            <a:r>
              <a:rPr lang="en-US" sz="2100" dirty="0"/>
              <a:t>Team expertise</a:t>
            </a:r>
          </a:p>
          <a:p>
            <a:pPr lvl="1"/>
            <a:r>
              <a:rPr lang="en-US" sz="2100" dirty="0"/>
              <a:t>Technical complexity factors</a:t>
            </a:r>
          </a:p>
          <a:p>
            <a:pPr lvl="1"/>
            <a:r>
              <a:rPr lang="en-US" sz="2100" dirty="0"/>
              <a:t>Required reliability</a:t>
            </a:r>
          </a:p>
          <a:p>
            <a:pPr lvl="1"/>
            <a:endParaRPr lang="en-US" sz="2100" dirty="0"/>
          </a:p>
          <a:p>
            <a:pPr marL="0" indent="0">
              <a:buNone/>
            </a:pPr>
            <a:r>
              <a:rPr lang="en-US" sz="2200" dirty="0"/>
              <a:t>Modern variations like COCOMO II include parameters that help predict maintenance costs based on the development approach and environmental factors.</a:t>
            </a:r>
          </a:p>
          <a:p>
            <a:pPr marL="0" indent="0"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14179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7179-D9EE-3122-D50C-349256E2F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Value-based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CC791-D414-310C-EA9F-C1C21FA2D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Beyond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pure cost considerations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value-based approaches assess whether software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delivers sufficient business value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its total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analysis includes: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generation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</a:t>
            </a:r>
          </a:p>
          <a:p>
            <a:pPr lvl="1"/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efficiency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improvements</a:t>
            </a:r>
          </a:p>
          <a:p>
            <a:pPr lvl="1"/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 advantage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creation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satisfaction impact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reduction benefits</a:t>
            </a:r>
          </a:p>
          <a:p>
            <a:pPr lvl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approach recognizes that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higher-cost software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still represent a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investment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it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delivers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proportionally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greater value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162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96A4D-7F6B-BC61-22CA-DDA7CEA09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Case study 1: The banking system migration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554EB-E741-1965-C1DB-330B76F18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734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mid-sized bank invested $5 million in developing a new core banking system. The development team delivered on time and within budget, winning executive praise. However, within three years, annual maintenance costs reached $2.1 million - over 40% of the original development cost. Issues included: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Legacy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integration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complications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requiring ongoing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specialized support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Regulatory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changes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necessitating frequent updates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optimization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growing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transaction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volumes 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against evolving threats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Lessons learned: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bank had budgeted for only 15% annual maintenance, creating significant financial strain. If they conducted proper </a:t>
            </a: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analysis, they would have anticipated these costs and either adjusted their approach or prepared adequate reserves.</a:t>
            </a:r>
          </a:p>
        </p:txBody>
      </p:sp>
    </p:spTree>
    <p:extLst>
      <p:ext uri="{BB962C8B-B14F-4D97-AF65-F5344CB8AC3E}">
        <p14:creationId xmlns:p14="http://schemas.microsoft.com/office/powerpoint/2010/main" val="3461714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61291-722D-BCE5-932E-503BCAE1B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 2: The startup's technical debt crisis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C394B-FAB3-00D6-8A7F-48446F391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promising startup built their product rapidly to meet investor milestones, accumulating significant technical debt. Their initial development cost $400,000 and delivered an MVP that attracted users and additional funding. However, by year three: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 fixing consumed 35% of developer time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new features took 3x longer than projected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stability issues created customer satisfaction problems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 turnover increased as team members became frustrated with the maintenance burden</a:t>
            </a:r>
          </a:p>
          <a:p>
            <a:pPr lvl="1">
              <a:spcBef>
                <a:spcPts val="0"/>
              </a:spcBef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company eventually spent $900,000 on a partial rewrite - more than twice the original development cost - to address fundamental architectural issues.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Lessons learned: </a:t>
            </a:r>
            <a:r>
              <a:rPr lang="en-US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Short-term development savings created massive maintenance penalties.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Proper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preventive maintenance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initial architecture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would have cost more upfront but saved millions over time.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895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1339-2983-0F3F-B8E9-60D549450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study 3: The balanced approach success story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24534-34C7-33E9-E8F7-AE303129D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healthcare software company developing a patient management system took a balanced approach:</a:t>
            </a:r>
          </a:p>
          <a:p>
            <a:pPr lvl="1"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development budget: $1.2 million</a:t>
            </a:r>
          </a:p>
          <a:p>
            <a:pPr lvl="1"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Annual maintenance budget: $300,000-$400,000 (</a:t>
            </a:r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25-33%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development)</a:t>
            </a:r>
          </a:p>
          <a:p>
            <a:pPr lvl="1"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Dedicated 20% of developer time to technical debt reduction and code quality</a:t>
            </a:r>
          </a:p>
          <a:p>
            <a:pPr lvl="1"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Invested in comprehensive automated testing infrastructure</a:t>
            </a:r>
          </a:p>
          <a:p>
            <a:pPr lvl="1"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Maintained detailed documentation and knowledge management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Five years later, their maintenance costs remained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around 25% of initial development annually, while competitors struggled with escalating maintenance burdens reaching 40-50% of development costs.</a:t>
            </a:r>
          </a:p>
          <a:p>
            <a:pPr marL="0" indent="0">
              <a:spcBef>
                <a:spcPts val="0"/>
              </a:spcBef>
              <a:buNone/>
            </a:pP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Lessons learned: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Deliberate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project's inception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resulted in lower total cost of ownership and greater business agility.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6617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08D72-353C-9770-B7E5-E605E789F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key takeaways for businesses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A2E12-DA78-8E83-CABB-E4909761C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1674"/>
            <a:ext cx="10515600" cy="3624263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Budget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the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 software lifecycle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just development</a:t>
            </a:r>
          </a:p>
          <a:p>
            <a:endParaRPr lang="en-US" sz="200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Expect maintenance to cost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2-4 times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initial development over the software's lifetime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Invest in quality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documentation, and testing during development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Allocate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resources to all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four types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including preventive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 costs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them to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delivered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cost analysis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methodologies for </a:t>
            </a:r>
            <a:r>
              <a:rPr lang="en-US" sz="2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decision-making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7108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FAE96-0C2F-DC95-04F0-714657313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661F9-7DD1-2E1A-4466-41C6BD99B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https://www.geeksforgeeks.org/software-engineering/cost-and-efforts-of-software-maintenance/</a:t>
            </a:r>
            <a:endParaRPr lang="en-US" dirty="0"/>
          </a:p>
          <a:p>
            <a:r>
              <a:rPr lang="en-US" dirty="0">
                <a:hlinkClick r:id="rId3"/>
              </a:rPr>
              <a:t>https://startups.epam.com/blog/software-maintenance-cost</a:t>
            </a:r>
            <a:endParaRPr lang="en-US" dirty="0"/>
          </a:p>
          <a:p>
            <a:r>
              <a:rPr lang="en-US" dirty="0">
                <a:hlinkClick r:id="rId4"/>
              </a:rPr>
              <a:t>https://idealink.tech/blog/software-development-maintenance-true-cost-equation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183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B10B2-C878-DC7B-DC12-B9120EE24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Software Maintenance Cost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stimation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E0070-4A75-CE54-0088-8B8452DB0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Expense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associated with updating, repairing, and enhancing software after its initial deployment. This includes: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 fixes,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improvements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updates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adapting the software to new hardware or operating systems.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these costs is crucial for ensuring the long-term functionality and reliability of software solutions while managing budget allocations effectively.</a:t>
            </a:r>
          </a:p>
        </p:txBody>
      </p:sp>
    </p:spTree>
    <p:extLst>
      <p:ext uri="{BB962C8B-B14F-4D97-AF65-F5344CB8AC3E}">
        <p14:creationId xmlns:p14="http://schemas.microsoft.com/office/powerpoint/2010/main" val="1082676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14F98-2C5E-EDEE-BBEF-BF224BFE9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Software Maintenance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86CC11-D7DD-3B67-E18F-30FAA953E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631" y="1964719"/>
            <a:ext cx="8967537" cy="27770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D742FA-24C3-ABC9-1B46-BB6A073710C5}"/>
              </a:ext>
            </a:extLst>
          </p:cNvPr>
          <p:cNvSpPr txBox="1"/>
          <p:nvPr/>
        </p:nvSpPr>
        <p:spPr>
          <a:xfrm>
            <a:off x="3667125" y="5181600"/>
            <a:ext cx="499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B+U+E+TS   =   BUETS   =   Software Maintenance</a:t>
            </a:r>
          </a:p>
        </p:txBody>
      </p:sp>
    </p:spTree>
    <p:extLst>
      <p:ext uri="{BB962C8B-B14F-4D97-AF65-F5344CB8AC3E}">
        <p14:creationId xmlns:p14="http://schemas.microsoft.com/office/powerpoint/2010/main" val="6577620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E1E24-804F-9B41-DB36-EAC719BA8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Cost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6391F5-DE83-9F3F-E08B-CE4F2641D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125" y="1759543"/>
            <a:ext cx="6725252" cy="448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090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F9E8-704A-B457-E52C-F789A8417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2" y="384175"/>
            <a:ext cx="10848975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the maintenance-to-development ratio matters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AB399B-EFA0-8E53-B2C8-51EDC201D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2" y="1924900"/>
            <a:ext cx="10515600" cy="4456849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The 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ratio</a:t>
            </a:r>
            <a:r>
              <a:rPr lang="en-US" sz="2400" dirty="0"/>
              <a:t> between 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maintenance costs </a:t>
            </a:r>
            <a:r>
              <a:rPr lang="en-US" sz="2400" dirty="0"/>
              <a:t>and 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development costs </a:t>
            </a:r>
            <a:r>
              <a:rPr lang="en-US" sz="2400" dirty="0"/>
              <a:t>serves as a critical indicator of software quality and sustainability. </a:t>
            </a:r>
          </a:p>
          <a:p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Abnormally high maintenance </a:t>
            </a:r>
            <a:r>
              <a:rPr lang="en-US" sz="2400" dirty="0"/>
              <a:t>costs relative to initial development often 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indicate</a:t>
            </a:r>
            <a:r>
              <a:rPr lang="en-US" sz="2400" dirty="0"/>
              <a:t>:</a:t>
            </a:r>
          </a:p>
          <a:p>
            <a:pPr lvl="1"/>
            <a:r>
              <a:rPr lang="en-US" sz="2300" dirty="0"/>
              <a:t>Poor initial architecture decisions</a:t>
            </a:r>
          </a:p>
          <a:p>
            <a:pPr lvl="1"/>
            <a:r>
              <a:rPr lang="en-US" sz="2300" dirty="0"/>
              <a:t>Inadequate testing during development</a:t>
            </a:r>
          </a:p>
          <a:p>
            <a:pPr lvl="1"/>
            <a:r>
              <a:rPr lang="en-US" sz="2300" dirty="0"/>
              <a:t>Excessive technical debt</a:t>
            </a:r>
          </a:p>
          <a:p>
            <a:pPr lvl="1"/>
            <a:r>
              <a:rPr lang="en-US" sz="2300" dirty="0"/>
              <a:t>Insufficient documentation</a:t>
            </a:r>
          </a:p>
          <a:p>
            <a:pPr lvl="1"/>
            <a:r>
              <a:rPr lang="en-US" sz="2300" dirty="0"/>
              <a:t>Overly complex or custom solutions when simpler options would suffice</a:t>
            </a:r>
          </a:p>
          <a:p>
            <a:r>
              <a:rPr lang="en-US" sz="2400" dirty="0"/>
              <a:t>These issues don't just impact your budget - 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they affect </a:t>
            </a:r>
            <a:r>
              <a:rPr lang="en-US" sz="2400" dirty="0"/>
              <a:t>your ability to remain 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competitive </a:t>
            </a:r>
            <a:r>
              <a:rPr lang="en-US" sz="2400" dirty="0"/>
              <a:t>and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responsive </a:t>
            </a:r>
            <a:r>
              <a:rPr lang="en-US" sz="2400" dirty="0"/>
              <a:t>to market changes. </a:t>
            </a:r>
          </a:p>
          <a:p>
            <a:r>
              <a:rPr lang="en-US" sz="2400" dirty="0"/>
              <a:t>When 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excessive</a:t>
            </a:r>
            <a:r>
              <a:rPr lang="en-US" sz="2400" dirty="0"/>
              <a:t> resources go toward 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maintaining</a:t>
            </a:r>
            <a:r>
              <a:rPr lang="en-US" sz="2400" dirty="0"/>
              <a:t> existing functionality, </a:t>
            </a:r>
            <a:br>
              <a:rPr lang="en-US" sz="2400" dirty="0"/>
            </a:b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fewer</a:t>
            </a:r>
            <a:r>
              <a:rPr lang="en-US" sz="2400" dirty="0"/>
              <a:t> resources remain available for 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innovation</a:t>
            </a:r>
            <a:r>
              <a:rPr lang="en-US" sz="2400" dirty="0"/>
              <a:t> and growth.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044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54F43-C00A-4109-3B6F-0EE57221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maintenance cost percentage distribution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C8345-634C-4F33-C220-76C6B22DC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739"/>
            <a:ext cx="10515600" cy="4095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Maintenance costs typically distribute across the four maintenance types as follows:</a:t>
            </a:r>
          </a:p>
          <a:p>
            <a:pPr lvl="1"/>
            <a:r>
              <a:rPr lang="en-US" sz="2100" dirty="0"/>
              <a:t>Corrective maintenance: 20-30%   (Mature ones)</a:t>
            </a:r>
          </a:p>
          <a:p>
            <a:pPr lvl="1"/>
            <a:r>
              <a:rPr lang="en-US" sz="2100" dirty="0"/>
              <a:t>Adaptive maintenance: 20-25%      (Newer ones)</a:t>
            </a:r>
          </a:p>
          <a:p>
            <a:pPr lvl="1"/>
            <a:r>
              <a:rPr lang="en-US" sz="2100" dirty="0"/>
              <a:t>Perfective maintenance: 30-40%</a:t>
            </a:r>
          </a:p>
          <a:p>
            <a:pPr lvl="1"/>
            <a:r>
              <a:rPr lang="en-US" sz="2100" dirty="0"/>
              <a:t>Preventive maintenance: 10-20%</a:t>
            </a:r>
          </a:p>
          <a:p>
            <a:pPr marL="457200" lvl="1" indent="0">
              <a:buNone/>
            </a:pPr>
            <a:endParaRPr lang="en-US" sz="2100" dirty="0"/>
          </a:p>
          <a:p>
            <a:r>
              <a:rPr lang="en-US" sz="2200" dirty="0"/>
              <a:t>This distribution </a:t>
            </a:r>
            <a:r>
              <a:rPr lang="en-US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varies based </a:t>
            </a:r>
            <a:r>
              <a:rPr lang="en-US" sz="2200" dirty="0"/>
              <a:t>on </a:t>
            </a:r>
            <a:r>
              <a:rPr lang="en-US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software type</a:t>
            </a:r>
            <a:r>
              <a:rPr lang="en-US" sz="2200" dirty="0"/>
              <a:t>, </a:t>
            </a:r>
            <a:r>
              <a:rPr lang="en-US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age</a:t>
            </a:r>
            <a:r>
              <a:rPr lang="en-US" sz="2200" dirty="0"/>
              <a:t>, and </a:t>
            </a:r>
            <a:r>
              <a:rPr lang="en-US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organizational priorities</a:t>
            </a:r>
            <a:r>
              <a:rPr lang="en-US" sz="2200" dirty="0"/>
              <a:t>. </a:t>
            </a:r>
          </a:p>
          <a:p>
            <a:r>
              <a:rPr lang="en-US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Mature software </a:t>
            </a:r>
            <a:r>
              <a:rPr lang="en-US" sz="2200" dirty="0"/>
              <a:t>may require </a:t>
            </a:r>
            <a:r>
              <a:rPr lang="en-US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more adaptive </a:t>
            </a:r>
            <a:r>
              <a:rPr lang="en-US" sz="2200" dirty="0"/>
              <a:t>maintenance to remain relevant</a:t>
            </a:r>
          </a:p>
          <a:p>
            <a:r>
              <a:rPr lang="en-US" sz="2200" dirty="0"/>
              <a:t>while </a:t>
            </a:r>
            <a:r>
              <a:rPr lang="en-US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newer software </a:t>
            </a:r>
            <a:r>
              <a:rPr lang="en-US" sz="2200" dirty="0"/>
              <a:t>often demands more </a:t>
            </a:r>
            <a:r>
              <a:rPr lang="en-US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corrective maintenance </a:t>
            </a:r>
            <a:r>
              <a:rPr lang="en-US" sz="2200" dirty="0"/>
              <a:t>to address early-life bugs.</a:t>
            </a:r>
          </a:p>
        </p:txBody>
      </p:sp>
    </p:spTree>
    <p:extLst>
      <p:ext uri="{BB962C8B-B14F-4D97-AF65-F5344CB8AC3E}">
        <p14:creationId xmlns:p14="http://schemas.microsoft.com/office/powerpoint/2010/main" val="3126175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6D55-BEE9-97AE-B6D9-0FADD7F52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maintenance cost percentage distribution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37E88-88A9-DB11-F913-3FFE68118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9950"/>
            <a:ext cx="10515600" cy="3832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The maintenance budget also changes over the software's lifecycle. Gartner's research suggests maintenance costs follow a </a:t>
            </a:r>
            <a:r>
              <a:rPr lang="en-US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predictable pattern</a:t>
            </a:r>
            <a:r>
              <a:rPr lang="en-US" sz="2200" dirty="0"/>
              <a:t>:</a:t>
            </a:r>
          </a:p>
          <a:p>
            <a:pPr lvl="1"/>
            <a:r>
              <a:rPr lang="en-US" sz="2100" dirty="0"/>
              <a:t>Early phase (years 1-2): 10-25% of development costs annually</a:t>
            </a:r>
          </a:p>
          <a:p>
            <a:pPr lvl="1"/>
            <a:r>
              <a:rPr lang="en-US" sz="2100" dirty="0"/>
              <a:t>Mid-life phase (years 3-5): 15-30% of development costs annually</a:t>
            </a:r>
          </a:p>
          <a:p>
            <a:pPr lvl="1"/>
            <a:r>
              <a:rPr lang="en-US" sz="2100" dirty="0"/>
              <a:t>Mature phase (years 6+): 20-40% of development costs annually</a:t>
            </a:r>
          </a:p>
          <a:p>
            <a:pPr lvl="1"/>
            <a:endParaRPr lang="en-US" sz="2100" dirty="0"/>
          </a:p>
          <a:p>
            <a:r>
              <a:rPr lang="en-US" sz="2200" dirty="0"/>
              <a:t>This </a:t>
            </a:r>
            <a:r>
              <a:rPr lang="en-US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escalating pattern </a:t>
            </a:r>
            <a:r>
              <a:rPr lang="en-US" sz="2200" dirty="0"/>
              <a:t>reinforces why </a:t>
            </a:r>
            <a:r>
              <a:rPr lang="en-US" sz="2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lifetime cost projections </a:t>
            </a:r>
            <a:r>
              <a:rPr lang="en-US" sz="2200" dirty="0"/>
              <a:t>are essential for accurate budgeting and financial planning.</a:t>
            </a:r>
          </a:p>
        </p:txBody>
      </p:sp>
    </p:spTree>
    <p:extLst>
      <p:ext uri="{BB962C8B-B14F-4D97-AF65-F5344CB8AC3E}">
        <p14:creationId xmlns:p14="http://schemas.microsoft.com/office/powerpoint/2010/main" val="33325171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FC369-5AE5-172A-149C-719C71F97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Affecting Software Maintenance Cost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55146AC-DD7D-E307-42EA-CF55D4A6C3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0600" y="1690688"/>
            <a:ext cx="9595588" cy="4729696"/>
          </a:xfrm>
          <a:prstGeom prst="rect">
            <a:avLst/>
          </a:prstGeom>
        </p:spPr>
      </p:pic>
      <p:sp>
        <p:nvSpPr>
          <p:cNvPr id="4" name="AutoShape 2" descr="factors affecting software maintenance cost">
            <a:extLst>
              <a:ext uri="{FF2B5EF4-FFF2-40B4-BE49-F238E27FC236}">
                <a16:creationId xmlns:a16="http://schemas.microsoft.com/office/drawing/2014/main" id="{EDCB5BD6-9734-0792-A609-771BB0D8F6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55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E4C8B-6E9B-BB83-23F3-F732262E9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00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Reduce Maintenance Cost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B3E5BD-E803-D38D-AE8E-2A1A86B07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5425" y="1010140"/>
            <a:ext cx="7497332" cy="5649604"/>
          </a:xfrm>
          <a:prstGeom prst="rect">
            <a:avLst/>
          </a:prstGeom>
        </p:spPr>
      </p:pic>
      <p:sp>
        <p:nvSpPr>
          <p:cNvPr id="4" name="AutoShape 2" descr="7 steps to reduce software maintenance costs">
            <a:extLst>
              <a:ext uri="{FF2B5EF4-FFF2-40B4-BE49-F238E27FC236}">
                <a16:creationId xmlns:a16="http://schemas.microsoft.com/office/drawing/2014/main" id="{81228992-9E1C-18B9-92D7-6087C50BF5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81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1135</Words>
  <Application>Microsoft Office PowerPoint</Application>
  <PresentationFormat>Widescreen</PresentationFormat>
  <Paragraphs>122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Times New Roman</vt:lpstr>
      <vt:lpstr>Office Theme</vt:lpstr>
      <vt:lpstr>Software Maintenance Cost Estimation and Models</vt:lpstr>
      <vt:lpstr>Software Maintenance Cost Estimation</vt:lpstr>
      <vt:lpstr>Components of Software Maintenance</vt:lpstr>
      <vt:lpstr>Maintenance Cost</vt:lpstr>
      <vt:lpstr>Why the maintenance-to-development ratio matters</vt:lpstr>
      <vt:lpstr>Software maintenance cost percentage distribution</vt:lpstr>
      <vt:lpstr>Software maintenance cost percentage distribution</vt:lpstr>
      <vt:lpstr>Factors Affecting Software Maintenance Cost</vt:lpstr>
      <vt:lpstr>Steps to Reduce Maintenance Cost</vt:lpstr>
      <vt:lpstr>Cost analysis Methodologies for software Projects</vt:lpstr>
      <vt:lpstr>Total Cost of Ownership (TCO) analysis</vt:lpstr>
      <vt:lpstr>Function Point Analysis (FPA)</vt:lpstr>
      <vt:lpstr>Constructive Cost Model (COCOMO)</vt:lpstr>
      <vt:lpstr>Value-based analysis</vt:lpstr>
      <vt:lpstr>Case study 1: The banking system migration</vt:lpstr>
      <vt:lpstr>Case study 2: The startup's technical debt crisis</vt:lpstr>
      <vt:lpstr>Case study 3: The balanced approach success story</vt:lpstr>
      <vt:lpstr>The key takeaways for businesses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Lutfun Nahar Lota Assistant Professor,	CSE</dc:creator>
  <cp:lastModifiedBy>pc</cp:lastModifiedBy>
  <cp:revision>12</cp:revision>
  <dcterms:created xsi:type="dcterms:W3CDTF">2025-07-15T08:25:01Z</dcterms:created>
  <dcterms:modified xsi:type="dcterms:W3CDTF">2025-08-29T21:38:40Z</dcterms:modified>
</cp:coreProperties>
</file>